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7952</c:v>
                </c:pt>
                <c:pt idx="1">
                  <c:v>7956</c:v>
                </c:pt>
                <c:pt idx="2">
                  <c:v>7961</c:v>
                </c:pt>
                <c:pt idx="3">
                  <c:v>7968</c:v>
                </c:pt>
                <c:pt idx="4">
                  <c:v>7979</c:v>
                </c:pt>
                <c:pt idx="5">
                  <c:v>7987</c:v>
                </c:pt>
                <c:pt idx="6">
                  <c:v>7987</c:v>
                </c:pt>
                <c:pt idx="7">
                  <c:v>7991</c:v>
                </c:pt>
                <c:pt idx="8">
                  <c:v>7998</c:v>
                </c:pt>
                <c:pt idx="9">
                  <c:v>8008</c:v>
                </c:pt>
                <c:pt idx="10">
                  <c:v>8008</c:v>
                </c:pt>
                <c:pt idx="11">
                  <c:v>8014</c:v>
                </c:pt>
                <c:pt idx="12">
                  <c:v>8020</c:v>
                </c:pt>
                <c:pt idx="13">
                  <c:v>8024</c:v>
                </c:pt>
                <c:pt idx="14">
                  <c:v>8020</c:v>
                </c:pt>
                <c:pt idx="15">
                  <c:v>8024</c:v>
                </c:pt>
                <c:pt idx="16">
                  <c:v>8044</c:v>
                </c:pt>
                <c:pt idx="17">
                  <c:v>8052</c:v>
                </c:pt>
                <c:pt idx="18">
                  <c:v>8052</c:v>
                </c:pt>
                <c:pt idx="19">
                  <c:v>8058</c:v>
                </c:pt>
                <c:pt idx="20">
                  <c:v>8076</c:v>
                </c:pt>
                <c:pt idx="21">
                  <c:v>8083</c:v>
                </c:pt>
                <c:pt idx="22">
                  <c:v>8089</c:v>
                </c:pt>
                <c:pt idx="23">
                  <c:v>8091</c:v>
                </c:pt>
                <c:pt idx="24">
                  <c:v>8100</c:v>
                </c:pt>
                <c:pt idx="25">
                  <c:v>8107</c:v>
                </c:pt>
                <c:pt idx="26">
                  <c:v>8121</c:v>
                </c:pt>
                <c:pt idx="27">
                  <c:v>8148</c:v>
                </c:pt>
                <c:pt idx="28">
                  <c:v>8163</c:v>
                </c:pt>
                <c:pt idx="29">
                  <c:v>8172</c:v>
                </c:pt>
                <c:pt idx="30">
                  <c:v>8182</c:v>
                </c:pt>
              </c:numCache>
            </c:numRef>
          </c:val>
          <c:smooth val="0"/>
          <c:extLst>
            <c:ext xmlns:c16="http://schemas.microsoft.com/office/drawing/2014/chart" uri="{C3380CC4-5D6E-409C-BE32-E72D297353CC}">
              <c16:uniqueId val="{00000000-61B4-42FD-88BA-48185DA9C244}"/>
            </c:ext>
          </c:extLst>
        </c:ser>
        <c:dLbls>
          <c:showLegendKey val="0"/>
          <c:showVal val="0"/>
          <c:showCatName val="0"/>
          <c:showSerName val="0"/>
          <c:showPercent val="0"/>
          <c:showBubbleSize val="0"/>
        </c:dLbls>
        <c:smooth val="0"/>
        <c:axId val="352911808"/>
        <c:axId val="352916400"/>
      </c:lineChart>
      <c:dateAx>
        <c:axId val="35291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16400"/>
        <c:crosses val="autoZero"/>
        <c:auto val="1"/>
        <c:lblOffset val="100"/>
        <c:baseTimeUnit val="days"/>
      </c:dateAx>
      <c:valAx>
        <c:axId val="35291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1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1.2577034335304001E-2</c:v>
                </c:pt>
                <c:pt idx="1">
                  <c:v>5.0301810865190998E-2</c:v>
                </c:pt>
                <c:pt idx="2">
                  <c:v>6.2845651080945003E-2</c:v>
                </c:pt>
                <c:pt idx="3">
                  <c:v>8.7928652179373998E-2</c:v>
                </c:pt>
                <c:pt idx="4">
                  <c:v>0.13805220883534</c:v>
                </c:pt>
                <c:pt idx="5">
                  <c:v>0.10026319087605</c:v>
                </c:pt>
                <c:pt idx="6">
                  <c:v>0</c:v>
                </c:pt>
                <c:pt idx="7">
                  <c:v>5.0081382246149997E-2</c:v>
                </c:pt>
                <c:pt idx="8">
                  <c:v>8.7598548366912998E-2</c:v>
                </c:pt>
                <c:pt idx="9">
                  <c:v>0.12503125781444999</c:v>
                </c:pt>
                <c:pt idx="10">
                  <c:v>0</c:v>
                </c:pt>
                <c:pt idx="11">
                  <c:v>7.4925074925074997E-2</c:v>
                </c:pt>
                <c:pt idx="12">
                  <c:v>7.4868979286248999E-2</c:v>
                </c:pt>
                <c:pt idx="13">
                  <c:v>4.9875311720698E-2</c:v>
                </c:pt>
                <c:pt idx="14">
                  <c:v>-4.9850448654038003E-2</c:v>
                </c:pt>
                <c:pt idx="15">
                  <c:v>4.9875311720698E-2</c:v>
                </c:pt>
                <c:pt idx="16">
                  <c:v>0.24925224327018999</c:v>
                </c:pt>
                <c:pt idx="17">
                  <c:v>9.9453008453506006E-2</c:v>
                </c:pt>
                <c:pt idx="18">
                  <c:v>0</c:v>
                </c:pt>
                <c:pt idx="19">
                  <c:v>7.4515648286140004E-2</c:v>
                </c:pt>
                <c:pt idx="20">
                  <c:v>0.22338049143708</c:v>
                </c:pt>
                <c:pt idx="21">
                  <c:v>8.6676572560674001E-2</c:v>
                </c:pt>
                <c:pt idx="22">
                  <c:v>7.4229865149078006E-2</c:v>
                </c:pt>
                <c:pt idx="23">
                  <c:v>2.4724935097045E-2</c:v>
                </c:pt>
                <c:pt idx="24">
                  <c:v>0.11123470522803</c:v>
                </c:pt>
                <c:pt idx="25">
                  <c:v>8.6419753086419998E-2</c:v>
                </c:pt>
                <c:pt idx="26">
                  <c:v>0.17269026766991</c:v>
                </c:pt>
                <c:pt idx="27">
                  <c:v>0.33247137052087</c:v>
                </c:pt>
                <c:pt idx="28">
                  <c:v>0.18409425625920001</c:v>
                </c:pt>
                <c:pt idx="29">
                  <c:v>0.11025358324145999</c:v>
                </c:pt>
                <c:pt idx="30">
                  <c:v>0.12236906510034</c:v>
                </c:pt>
              </c:numCache>
            </c:numRef>
          </c:val>
          <c:smooth val="0"/>
          <c:extLst>
            <c:ext xmlns:c16="http://schemas.microsoft.com/office/drawing/2014/chart" uri="{C3380CC4-5D6E-409C-BE32-E72D297353CC}">
              <c16:uniqueId val="{00000000-8EF5-4787-B7B6-356A372C1401}"/>
            </c:ext>
          </c:extLst>
        </c:ser>
        <c:dLbls>
          <c:showLegendKey val="0"/>
          <c:showVal val="0"/>
          <c:showCatName val="0"/>
          <c:showSerName val="0"/>
          <c:showPercent val="0"/>
          <c:showBubbleSize val="0"/>
        </c:dLbls>
        <c:smooth val="0"/>
        <c:axId val="351938816"/>
        <c:axId val="351935864"/>
      </c:lineChart>
      <c:dateAx>
        <c:axId val="35193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35864"/>
        <c:crosses val="autoZero"/>
        <c:auto val="1"/>
        <c:lblOffset val="100"/>
        <c:baseTimeUnit val="days"/>
      </c:dateAx>
      <c:valAx>
        <c:axId val="35193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3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0.62880000000000003</c:v>
                </c:pt>
                <c:pt idx="1">
                  <c:v>2.351</c:v>
                </c:pt>
                <c:pt idx="2">
                  <c:v>0.3644</c:v>
                </c:pt>
                <c:pt idx="3">
                  <c:v>1.3058000000000001</c:v>
                </c:pt>
                <c:pt idx="4">
                  <c:v>1.3043</c:v>
                </c:pt>
                <c:pt idx="5">
                  <c:v>0.95199999999999996</c:v>
                </c:pt>
                <c:pt idx="6">
                  <c:v>0.77629999999999999</c:v>
                </c:pt>
                <c:pt idx="7">
                  <c:v>1.0388999999999999</c:v>
                </c:pt>
                <c:pt idx="8">
                  <c:v>1.0006999999999999</c:v>
                </c:pt>
                <c:pt idx="9">
                  <c:v>0.92469999999999997</c:v>
                </c:pt>
                <c:pt idx="10">
                  <c:v>0.91159999999999997</c:v>
                </c:pt>
                <c:pt idx="11">
                  <c:v>1.4979</c:v>
                </c:pt>
                <c:pt idx="12">
                  <c:v>0.72350000000000003</c:v>
                </c:pt>
                <c:pt idx="13">
                  <c:v>0.93489999999999995</c:v>
                </c:pt>
                <c:pt idx="14">
                  <c:v>0.76039999999999996</c:v>
                </c:pt>
                <c:pt idx="15">
                  <c:v>2.7174999999999998</c:v>
                </c:pt>
                <c:pt idx="16">
                  <c:v>0.53520000000000001</c:v>
                </c:pt>
                <c:pt idx="17">
                  <c:v>0.85740000000000005</c:v>
                </c:pt>
                <c:pt idx="18">
                  <c:v>0.63339999999999996</c:v>
                </c:pt>
                <c:pt idx="19">
                  <c:v>0.93110000000000004</c:v>
                </c:pt>
                <c:pt idx="20">
                  <c:v>1.252</c:v>
                </c:pt>
                <c:pt idx="21">
                  <c:v>0.38369999999999999</c:v>
                </c:pt>
                <c:pt idx="22">
                  <c:v>0.8286</c:v>
                </c:pt>
                <c:pt idx="23">
                  <c:v>0.51919999999999999</c:v>
                </c:pt>
                <c:pt idx="24">
                  <c:v>0.64229999999999998</c:v>
                </c:pt>
                <c:pt idx="25">
                  <c:v>1.0242</c:v>
                </c:pt>
                <c:pt idx="26">
                  <c:v>2.0457999999999998</c:v>
                </c:pt>
                <c:pt idx="27">
                  <c:v>1.5489999999999999</c:v>
                </c:pt>
                <c:pt idx="28">
                  <c:v>0.61309999999999998</c:v>
                </c:pt>
                <c:pt idx="29">
                  <c:v>0.99170000000000003</c:v>
                </c:pt>
                <c:pt idx="30">
                  <c:v>1.0149999999999999</c:v>
                </c:pt>
              </c:numCache>
            </c:numRef>
          </c:val>
          <c:smooth val="0"/>
          <c:extLst>
            <c:ext xmlns:c16="http://schemas.microsoft.com/office/drawing/2014/chart" uri="{C3380CC4-5D6E-409C-BE32-E72D297353CC}">
              <c16:uniqueId val="{00000000-D6F0-4E95-A6CB-EE25899E1004}"/>
            </c:ext>
          </c:extLst>
        </c:ser>
        <c:dLbls>
          <c:showLegendKey val="0"/>
          <c:showVal val="0"/>
          <c:showCatName val="0"/>
          <c:showSerName val="0"/>
          <c:showPercent val="0"/>
          <c:showBubbleSize val="0"/>
        </c:dLbls>
        <c:smooth val="0"/>
        <c:axId val="418957640"/>
        <c:axId val="418965184"/>
      </c:lineChart>
      <c:dateAx>
        <c:axId val="41895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65184"/>
        <c:crosses val="autoZero"/>
        <c:auto val="1"/>
        <c:lblOffset val="100"/>
        <c:baseTimeUnit val="days"/>
      </c:dateAx>
      <c:valAx>
        <c:axId val="41896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5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50</c:v>
                </c:pt>
                <c:pt idx="1">
                  <c:v>187</c:v>
                </c:pt>
                <c:pt idx="2">
                  <c:v>29</c:v>
                </c:pt>
                <c:pt idx="3">
                  <c:v>104</c:v>
                </c:pt>
                <c:pt idx="4">
                  <c:v>104</c:v>
                </c:pt>
                <c:pt idx="5">
                  <c:v>76</c:v>
                </c:pt>
                <c:pt idx="6">
                  <c:v>62</c:v>
                </c:pt>
                <c:pt idx="7">
                  <c:v>83</c:v>
                </c:pt>
                <c:pt idx="8">
                  <c:v>80</c:v>
                </c:pt>
                <c:pt idx="9">
                  <c:v>74</c:v>
                </c:pt>
                <c:pt idx="10">
                  <c:v>73</c:v>
                </c:pt>
                <c:pt idx="11">
                  <c:v>120</c:v>
                </c:pt>
                <c:pt idx="12">
                  <c:v>58</c:v>
                </c:pt>
                <c:pt idx="13">
                  <c:v>75</c:v>
                </c:pt>
                <c:pt idx="14">
                  <c:v>61</c:v>
                </c:pt>
                <c:pt idx="15">
                  <c:v>218</c:v>
                </c:pt>
                <c:pt idx="16">
                  <c:v>43</c:v>
                </c:pt>
                <c:pt idx="17">
                  <c:v>69</c:v>
                </c:pt>
                <c:pt idx="18">
                  <c:v>51</c:v>
                </c:pt>
                <c:pt idx="19">
                  <c:v>75</c:v>
                </c:pt>
                <c:pt idx="20">
                  <c:v>101</c:v>
                </c:pt>
                <c:pt idx="21">
                  <c:v>31</c:v>
                </c:pt>
                <c:pt idx="22">
                  <c:v>67</c:v>
                </c:pt>
                <c:pt idx="23">
                  <c:v>42</c:v>
                </c:pt>
                <c:pt idx="24">
                  <c:v>52</c:v>
                </c:pt>
                <c:pt idx="25">
                  <c:v>83</c:v>
                </c:pt>
                <c:pt idx="26">
                  <c:v>166</c:v>
                </c:pt>
                <c:pt idx="27">
                  <c:v>126</c:v>
                </c:pt>
                <c:pt idx="28">
                  <c:v>50</c:v>
                </c:pt>
                <c:pt idx="29">
                  <c:v>81</c:v>
                </c:pt>
                <c:pt idx="30">
                  <c:v>83</c:v>
                </c:pt>
              </c:numCache>
            </c:numRef>
          </c:val>
          <c:smooth val="0"/>
          <c:extLst>
            <c:ext xmlns:c16="http://schemas.microsoft.com/office/drawing/2014/chart" uri="{C3380CC4-5D6E-409C-BE32-E72D297353CC}">
              <c16:uniqueId val="{00000000-B5B3-4868-B27F-CA34D167F117}"/>
            </c:ext>
          </c:extLst>
        </c:ser>
        <c:dLbls>
          <c:showLegendKey val="0"/>
          <c:showVal val="0"/>
          <c:showCatName val="0"/>
          <c:showSerName val="0"/>
          <c:showPercent val="0"/>
          <c:showBubbleSize val="0"/>
        </c:dLbls>
        <c:smooth val="0"/>
        <c:axId val="435157992"/>
        <c:axId val="435158976"/>
      </c:lineChart>
      <c:dateAx>
        <c:axId val="43515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58976"/>
        <c:crosses val="autoZero"/>
        <c:auto val="1"/>
        <c:lblOffset val="100"/>
        <c:baseTimeUnit val="days"/>
      </c:dateAx>
      <c:valAx>
        <c:axId val="43515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5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D14E-8AF1-45D6-99C5-260227F046C1}"/>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C76AC0AE-EE09-4A22-B9E0-A76892B4494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21181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50038-D312-498E-98AD-51DBC1A643BA}"/>
              </a:ext>
            </a:extLst>
          </p:cNvPr>
          <p:cNvSpPr>
            <a:spLocks noGrp="1"/>
          </p:cNvSpPr>
          <p:nvPr>
            <p:ph type="title"/>
          </p:nvPr>
        </p:nvSpPr>
        <p:spPr/>
        <p:txBody>
          <a:bodyPr/>
          <a:lstStyle/>
          <a:p>
            <a:r>
              <a:rPr lang="en-US"/>
              <a:t>Instagram Key Metrics Table | altus.me</a:t>
            </a:r>
          </a:p>
        </p:txBody>
      </p:sp>
      <p:graphicFrame>
        <p:nvGraphicFramePr>
          <p:cNvPr id="5" name="Table Placeholder 4">
            <a:extLst>
              <a:ext uri="{FF2B5EF4-FFF2-40B4-BE49-F238E27FC236}">
                <a16:creationId xmlns:a16="http://schemas.microsoft.com/office/drawing/2014/main" id="{4D833203-B904-4044-B9EB-FC96FCCF5633}"/>
              </a:ext>
            </a:extLst>
          </p:cNvPr>
          <p:cNvGraphicFramePr>
            <a:graphicFrameLocks noGrp="1"/>
          </p:cNvGraphicFramePr>
          <p:nvPr>
            <p:ph type="tbl" sz="quarter" idx="13"/>
            <p:extLst>
              <p:ext uri="{D42A27DB-BD31-4B8C-83A1-F6EECF244321}">
                <p14:modId xmlns:p14="http://schemas.microsoft.com/office/powerpoint/2010/main" val="722349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711137"/>
                    </a:ext>
                  </a:extLst>
                </a:gridCol>
                <a:gridCol w="699516">
                  <a:extLst>
                    <a:ext uri="{9D8B030D-6E8A-4147-A177-3AD203B41FA5}">
                      <a16:colId xmlns:a16="http://schemas.microsoft.com/office/drawing/2014/main" val="107589415"/>
                    </a:ext>
                  </a:extLst>
                </a:gridCol>
                <a:gridCol w="699516">
                  <a:extLst>
                    <a:ext uri="{9D8B030D-6E8A-4147-A177-3AD203B41FA5}">
                      <a16:colId xmlns:a16="http://schemas.microsoft.com/office/drawing/2014/main" val="2273829972"/>
                    </a:ext>
                  </a:extLst>
                </a:gridCol>
                <a:gridCol w="658368">
                  <a:extLst>
                    <a:ext uri="{9D8B030D-6E8A-4147-A177-3AD203B41FA5}">
                      <a16:colId xmlns:a16="http://schemas.microsoft.com/office/drawing/2014/main" val="167321054"/>
                    </a:ext>
                  </a:extLst>
                </a:gridCol>
                <a:gridCol w="658368">
                  <a:extLst>
                    <a:ext uri="{9D8B030D-6E8A-4147-A177-3AD203B41FA5}">
                      <a16:colId xmlns:a16="http://schemas.microsoft.com/office/drawing/2014/main" val="894525628"/>
                    </a:ext>
                  </a:extLst>
                </a:gridCol>
                <a:gridCol w="658368">
                  <a:extLst>
                    <a:ext uri="{9D8B030D-6E8A-4147-A177-3AD203B41FA5}">
                      <a16:colId xmlns:a16="http://schemas.microsoft.com/office/drawing/2014/main" val="3472277280"/>
                    </a:ext>
                  </a:extLst>
                </a:gridCol>
                <a:gridCol w="699516">
                  <a:extLst>
                    <a:ext uri="{9D8B030D-6E8A-4147-A177-3AD203B41FA5}">
                      <a16:colId xmlns:a16="http://schemas.microsoft.com/office/drawing/2014/main" val="4088186040"/>
                    </a:ext>
                  </a:extLst>
                </a:gridCol>
                <a:gridCol w="699516">
                  <a:extLst>
                    <a:ext uri="{9D8B030D-6E8A-4147-A177-3AD203B41FA5}">
                      <a16:colId xmlns:a16="http://schemas.microsoft.com/office/drawing/2014/main" val="3359630158"/>
                    </a:ext>
                  </a:extLst>
                </a:gridCol>
                <a:gridCol w="699516">
                  <a:extLst>
                    <a:ext uri="{9D8B030D-6E8A-4147-A177-3AD203B41FA5}">
                      <a16:colId xmlns:a16="http://schemas.microsoft.com/office/drawing/2014/main" val="3757005376"/>
                    </a:ext>
                  </a:extLst>
                </a:gridCol>
                <a:gridCol w="658368">
                  <a:extLst>
                    <a:ext uri="{9D8B030D-6E8A-4147-A177-3AD203B41FA5}">
                      <a16:colId xmlns:a16="http://schemas.microsoft.com/office/drawing/2014/main" val="3793331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16819459"/>
                  </a:ext>
                </a:extLst>
              </a:tr>
              <a:tr h="370840">
                <a:tc>
                  <a:txBody>
                    <a:bodyPr/>
                    <a:lstStyle/>
                    <a:p>
                      <a:r>
                        <a:rPr lang="en-US" sz="1000"/>
                        <a:t>altus.me</a:t>
                      </a:r>
                    </a:p>
                  </a:txBody>
                  <a:tcPr/>
                </a:tc>
                <a:tc>
                  <a:txBody>
                    <a:bodyPr/>
                    <a:lstStyle/>
                    <a:p>
                      <a:r>
                        <a:rPr lang="en-US" sz="1000"/>
                        <a:t>8182</a:t>
                      </a:r>
                    </a:p>
                  </a:txBody>
                  <a:tcPr/>
                </a:tc>
                <a:tc>
                  <a:txBody>
                    <a:bodyPr/>
                    <a:lstStyle/>
                    <a:p>
                      <a:r>
                        <a:rPr lang="en-US" sz="1000"/>
                        <a:t>231</a:t>
                      </a:r>
                    </a:p>
                  </a:txBody>
                  <a:tcPr/>
                </a:tc>
                <a:tc>
                  <a:txBody>
                    <a:bodyPr/>
                    <a:lstStyle/>
                    <a:p>
                      <a:r>
                        <a:rPr lang="en-US" sz="1000"/>
                        <a:t>19</a:t>
                      </a:r>
                    </a:p>
                  </a:txBody>
                  <a:tcPr/>
                </a:tc>
                <a:tc>
                  <a:txBody>
                    <a:bodyPr/>
                    <a:lstStyle/>
                    <a:p>
                      <a:r>
                        <a:rPr lang="en-US" sz="1000"/>
                        <a:t>7</a:t>
                      </a:r>
                    </a:p>
                  </a:txBody>
                  <a:tcPr/>
                </a:tc>
                <a:tc>
                  <a:txBody>
                    <a:bodyPr/>
                    <a:lstStyle/>
                    <a:p>
                      <a:r>
                        <a:rPr lang="en-US" sz="1000"/>
                        <a:t>5</a:t>
                      </a:r>
                    </a:p>
                  </a:txBody>
                  <a:tcPr/>
                </a:tc>
                <a:tc>
                  <a:txBody>
                    <a:bodyPr/>
                    <a:lstStyle/>
                    <a:p>
                      <a:r>
                        <a:rPr lang="en-US" sz="1000"/>
                        <a:t>31</a:t>
                      </a:r>
                    </a:p>
                  </a:txBody>
                  <a:tcPr/>
                </a:tc>
                <a:tc>
                  <a:txBody>
                    <a:bodyPr/>
                    <a:lstStyle/>
                    <a:p>
                      <a:r>
                        <a:rPr lang="en-US" sz="1000"/>
                        <a:t>2550</a:t>
                      </a:r>
                    </a:p>
                  </a:txBody>
                  <a:tcPr/>
                </a:tc>
                <a:tc>
                  <a:txBody>
                    <a:bodyPr/>
                    <a:lstStyle/>
                    <a:p>
                      <a:r>
                        <a:rPr lang="en-US" sz="1000"/>
                        <a:t>24</a:t>
                      </a:r>
                    </a:p>
                  </a:txBody>
                  <a:tcPr/>
                </a:tc>
                <a:tc>
                  <a:txBody>
                    <a:bodyPr/>
                    <a:lstStyle/>
                    <a:p>
                      <a:r>
                        <a:rPr lang="en-US" sz="1000"/>
                        <a:t>1.0294 %</a:t>
                      </a:r>
                    </a:p>
                  </a:txBody>
                  <a:tcPr/>
                </a:tc>
                <a:extLst>
                  <a:ext uri="{0D108BD9-81ED-4DB2-BD59-A6C34878D82A}">
                    <a16:rowId xmlns:a16="http://schemas.microsoft.com/office/drawing/2014/main" val="4209423391"/>
                  </a:ext>
                </a:extLst>
              </a:tr>
            </a:tbl>
          </a:graphicData>
        </a:graphic>
      </p:graphicFrame>
      <p:sp>
        <p:nvSpPr>
          <p:cNvPr id="4" name="Text Placeholder 3">
            <a:extLst>
              <a:ext uri="{FF2B5EF4-FFF2-40B4-BE49-F238E27FC236}">
                <a16:creationId xmlns:a16="http://schemas.microsoft.com/office/drawing/2014/main" id="{DFCD4F20-416E-4063-9447-DBF99B4AD3D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09927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36F2-E489-4B30-BF32-500729B12B65}"/>
              </a:ext>
            </a:extLst>
          </p:cNvPr>
          <p:cNvSpPr>
            <a:spLocks noGrp="1"/>
          </p:cNvSpPr>
          <p:nvPr>
            <p:ph type="title"/>
          </p:nvPr>
        </p:nvSpPr>
        <p:spPr/>
        <p:txBody>
          <a:bodyPr/>
          <a:lstStyle/>
          <a:p>
            <a:r>
              <a:rPr lang="en-US"/>
              <a:t>Instagram Followers Total | altus.me</a:t>
            </a:r>
          </a:p>
        </p:txBody>
      </p:sp>
      <p:graphicFrame>
        <p:nvGraphicFramePr>
          <p:cNvPr id="6" name="Chart Placeholder 5">
            <a:extLst>
              <a:ext uri="{FF2B5EF4-FFF2-40B4-BE49-F238E27FC236}">
                <a16:creationId xmlns:a16="http://schemas.microsoft.com/office/drawing/2014/main" id="{D2CDC3EF-B08A-474F-B7D6-B991987BEC5E}"/>
              </a:ext>
            </a:extLst>
          </p:cNvPr>
          <p:cNvGraphicFramePr>
            <a:graphicFrameLocks noGrp="1"/>
          </p:cNvGraphicFramePr>
          <p:nvPr>
            <p:ph type="chart" sz="quarter" idx="13"/>
            <p:extLst>
              <p:ext uri="{D42A27DB-BD31-4B8C-83A1-F6EECF244321}">
                <p14:modId xmlns:p14="http://schemas.microsoft.com/office/powerpoint/2010/main" val="179878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24965-06AF-413D-8847-9623BA10CCB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2BE4730-276C-4D4D-8AAC-81119DFF53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1197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9088A-9FFD-49E3-ACFB-3EA8B507F13C}"/>
              </a:ext>
            </a:extLst>
          </p:cNvPr>
          <p:cNvSpPr>
            <a:spLocks noGrp="1"/>
          </p:cNvSpPr>
          <p:nvPr>
            <p:ph type="title"/>
          </p:nvPr>
        </p:nvSpPr>
        <p:spPr/>
        <p:txBody>
          <a:bodyPr/>
          <a:lstStyle/>
          <a:p>
            <a:r>
              <a:rPr lang="en-US"/>
              <a:t>Instagram Followers Change Rate | altus.me</a:t>
            </a:r>
          </a:p>
        </p:txBody>
      </p:sp>
      <p:graphicFrame>
        <p:nvGraphicFramePr>
          <p:cNvPr id="6" name="Chart Placeholder 5">
            <a:extLst>
              <a:ext uri="{FF2B5EF4-FFF2-40B4-BE49-F238E27FC236}">
                <a16:creationId xmlns:a16="http://schemas.microsoft.com/office/drawing/2014/main" id="{BA78E55B-3E8C-4F5B-9A36-A645EC07D77A}"/>
              </a:ext>
            </a:extLst>
          </p:cNvPr>
          <p:cNvGraphicFramePr>
            <a:graphicFrameLocks noGrp="1"/>
          </p:cNvGraphicFramePr>
          <p:nvPr>
            <p:ph type="chart" sz="quarter" idx="13"/>
            <p:extLst>
              <p:ext uri="{D42A27DB-BD31-4B8C-83A1-F6EECF244321}">
                <p14:modId xmlns:p14="http://schemas.microsoft.com/office/powerpoint/2010/main" val="3596461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9FB3E-28F7-438A-A5BB-CB7C8C82348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B025B33-ABBB-4E28-9221-6035DF4AAC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6373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81BD8-5887-4C80-926C-E272467D0543}"/>
              </a:ext>
            </a:extLst>
          </p:cNvPr>
          <p:cNvSpPr>
            <a:spLocks noGrp="1"/>
          </p:cNvSpPr>
          <p:nvPr>
            <p:ph type="title"/>
          </p:nvPr>
        </p:nvSpPr>
        <p:spPr/>
        <p:txBody>
          <a:bodyPr/>
          <a:lstStyle/>
          <a:p>
            <a:r>
              <a:rPr lang="en-US"/>
              <a:t>Instagram Posts Table | altus.me - 1 of 11</a:t>
            </a:r>
          </a:p>
        </p:txBody>
      </p:sp>
      <p:graphicFrame>
        <p:nvGraphicFramePr>
          <p:cNvPr id="5" name="Table Placeholder 4">
            <a:extLst>
              <a:ext uri="{FF2B5EF4-FFF2-40B4-BE49-F238E27FC236}">
                <a16:creationId xmlns:a16="http://schemas.microsoft.com/office/drawing/2014/main" id="{5BCBBB03-7B98-4941-B51A-1D196EEAE2D3}"/>
              </a:ext>
            </a:extLst>
          </p:cNvPr>
          <p:cNvGraphicFramePr>
            <a:graphicFrameLocks noGrp="1"/>
          </p:cNvGraphicFramePr>
          <p:nvPr>
            <p:ph type="tbl" sz="quarter" idx="13"/>
            <p:extLst>
              <p:ext uri="{D42A27DB-BD31-4B8C-83A1-F6EECF244321}">
                <p14:modId xmlns:p14="http://schemas.microsoft.com/office/powerpoint/2010/main" val="96290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24246780"/>
                    </a:ext>
                  </a:extLst>
                </a:gridCol>
                <a:gridCol w="987552">
                  <a:extLst>
                    <a:ext uri="{9D8B030D-6E8A-4147-A177-3AD203B41FA5}">
                      <a16:colId xmlns:a16="http://schemas.microsoft.com/office/drawing/2014/main" val="1022218321"/>
                    </a:ext>
                  </a:extLst>
                </a:gridCol>
                <a:gridCol w="987552">
                  <a:extLst>
                    <a:ext uri="{9D8B030D-6E8A-4147-A177-3AD203B41FA5}">
                      <a16:colId xmlns:a16="http://schemas.microsoft.com/office/drawing/2014/main" val="3024780358"/>
                    </a:ext>
                  </a:extLst>
                </a:gridCol>
                <a:gridCol w="987552">
                  <a:extLst>
                    <a:ext uri="{9D8B030D-6E8A-4147-A177-3AD203B41FA5}">
                      <a16:colId xmlns:a16="http://schemas.microsoft.com/office/drawing/2014/main" val="3903203190"/>
                    </a:ext>
                  </a:extLst>
                </a:gridCol>
                <a:gridCol w="987552">
                  <a:extLst>
                    <a:ext uri="{9D8B030D-6E8A-4147-A177-3AD203B41FA5}">
                      <a16:colId xmlns:a16="http://schemas.microsoft.com/office/drawing/2014/main" val="4123941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747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- 2018-07-31 15:27:23 </a:t>
                      </a:r>
                      <a:r>
                        <a:rPr kumimoji="0" lang="en-US" sz="1000" b="0" i="0" u="none" strike="noStrike" kern="1200" cap="none" spc="0" normalizeH="0" baseline="0" noProof="0">
                          <a:ln>
                            <a:noFill/>
                          </a:ln>
                          <a:solidFill>
                            <a:prstClr val="black"/>
                          </a:solidFill>
                          <a:effectLst/>
                          <a:uLnTx/>
                          <a:uFillTx/>
                          <a:latin typeface="+mn-lt"/>
                          <a:ea typeface="+mn-ea"/>
                          <a:cs typeface="+mn-cs"/>
                        </a:rPr>
                        <a:t>
 #Repost @extremis
• • •
Sipping your way across the Paarl Wine Route is one of the most enjoyable ways to experience this South African town. A holiday in one of these beautiful houses, equipped with #extremis furniture, that would be pretty amazing, right? #dreamhouse #dreamview #poolside #holiday #paarl #southafrica #extremissolyluna #extremisabachus #extremiskosmos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3885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- 2018-07-30 12:04:09 </a:t>
                      </a:r>
                      <a:r>
                        <a:rPr kumimoji="0" lang="en-US" sz="1000" b="0" i="0" u="none" strike="noStrike" kern="1200" cap="none" spc="0" normalizeH="0" baseline="0" noProof="0">
                          <a:ln>
                            <a:noFill/>
                          </a:ln>
                          <a:solidFill>
                            <a:prstClr val="black"/>
                          </a:solidFill>
                          <a:effectLst/>
                          <a:uLnTx/>
                          <a:uFillTx/>
                          <a:latin typeface="+mn-lt"/>
                          <a:ea typeface="+mn-ea"/>
                          <a:cs typeface="+mn-cs"/>
                        </a:rPr>
                        <a:t>
 Add a playful and lively accent to your space with Cobra Art's unique works. #Repost @cobraart_company
• • •
Happy customer !! @cobraart_company @cobra_amsterdam #playboy#magazine#karinvermeer#mixedmedia#katemoss#wallart#art#painting#model#fashion#weshipworldwide #interiordesign #realestate#architecture#hotel#restaurant#dj#club#pacha#ushuaia#ibiza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016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- 2018-07-29 13:55:39 </a:t>
                      </a:r>
                      <a:r>
                        <a:rPr kumimoji="0" lang="en-US" sz="1000" b="0" i="0" u="none" strike="noStrike" kern="1200" cap="none" spc="0" normalizeH="0" baseline="0" noProof="0">
                          <a:ln>
                            <a:noFill/>
                          </a:ln>
                          <a:solidFill>
                            <a:prstClr val="black"/>
                          </a:solidFill>
                          <a:effectLst/>
                          <a:uLnTx/>
                          <a:uFillTx/>
                          <a:latin typeface="+mn-lt"/>
                          <a:ea typeface="+mn-ea"/>
                          <a:cs typeface="+mn-cs"/>
                        </a:rPr>
                        <a:t>
 A behind the scenes look of @varaschin_spa capturing and giving the best image of their work to the world &amp; a way of living outdoor spaces at your best.
Click on the link in our bio to watch the full video.
#luxury #furniture #interiors #interiordesign #interiordecor #homedesign #homedecor #home #design #designer #style #decor #decoration #instastyle #instadecor #instagood #varaschin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73561781"/>
                  </a:ext>
                </a:extLst>
              </a:tr>
            </a:tbl>
          </a:graphicData>
        </a:graphic>
      </p:graphicFrame>
      <p:sp>
        <p:nvSpPr>
          <p:cNvPr id="4" name="Text Placeholder 3">
            <a:extLst>
              <a:ext uri="{FF2B5EF4-FFF2-40B4-BE49-F238E27FC236}">
                <a16:creationId xmlns:a16="http://schemas.microsoft.com/office/drawing/2014/main" id="{C86734F4-D83F-47F6-BD06-7C53641D601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77529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33EF0-6DD7-48F4-80AD-13C9D7D55C99}"/>
              </a:ext>
            </a:extLst>
          </p:cNvPr>
          <p:cNvSpPr>
            <a:spLocks noGrp="1"/>
          </p:cNvSpPr>
          <p:nvPr>
            <p:ph type="title"/>
          </p:nvPr>
        </p:nvSpPr>
        <p:spPr/>
        <p:txBody>
          <a:bodyPr/>
          <a:lstStyle/>
          <a:p>
            <a:r>
              <a:rPr lang="en-US"/>
              <a:t>Instagram Posts Table | altus.me - 2 of 11</a:t>
            </a:r>
          </a:p>
        </p:txBody>
      </p:sp>
      <p:graphicFrame>
        <p:nvGraphicFramePr>
          <p:cNvPr id="5" name="Table Placeholder 4">
            <a:extLst>
              <a:ext uri="{FF2B5EF4-FFF2-40B4-BE49-F238E27FC236}">
                <a16:creationId xmlns:a16="http://schemas.microsoft.com/office/drawing/2014/main" id="{B368AB5E-4CF9-4E42-8F87-612EDE71B57C}"/>
              </a:ext>
            </a:extLst>
          </p:cNvPr>
          <p:cNvGraphicFramePr>
            <a:graphicFrameLocks noGrp="1"/>
          </p:cNvGraphicFramePr>
          <p:nvPr>
            <p:ph type="tbl" sz="quarter" idx="13"/>
            <p:extLst>
              <p:ext uri="{D42A27DB-BD31-4B8C-83A1-F6EECF244321}">
                <p14:modId xmlns:p14="http://schemas.microsoft.com/office/powerpoint/2010/main" val="3640136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53858641"/>
                    </a:ext>
                  </a:extLst>
                </a:gridCol>
                <a:gridCol w="987552">
                  <a:extLst>
                    <a:ext uri="{9D8B030D-6E8A-4147-A177-3AD203B41FA5}">
                      <a16:colId xmlns:a16="http://schemas.microsoft.com/office/drawing/2014/main" val="2849965494"/>
                    </a:ext>
                  </a:extLst>
                </a:gridCol>
                <a:gridCol w="987552">
                  <a:extLst>
                    <a:ext uri="{9D8B030D-6E8A-4147-A177-3AD203B41FA5}">
                      <a16:colId xmlns:a16="http://schemas.microsoft.com/office/drawing/2014/main" val="4010747597"/>
                    </a:ext>
                  </a:extLst>
                </a:gridCol>
                <a:gridCol w="987552">
                  <a:extLst>
                    <a:ext uri="{9D8B030D-6E8A-4147-A177-3AD203B41FA5}">
                      <a16:colId xmlns:a16="http://schemas.microsoft.com/office/drawing/2014/main" val="757592637"/>
                    </a:ext>
                  </a:extLst>
                </a:gridCol>
                <a:gridCol w="987552">
                  <a:extLst>
                    <a:ext uri="{9D8B030D-6E8A-4147-A177-3AD203B41FA5}">
                      <a16:colId xmlns:a16="http://schemas.microsoft.com/office/drawing/2014/main" val="3779127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728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- 2018-07-28 10:49:25 </a:t>
                      </a:r>
                      <a:r>
                        <a:rPr kumimoji="0" lang="en-US" sz="1000" b="0" i="0" u="none" strike="noStrike" kern="1200" cap="none" spc="0" normalizeH="0" baseline="0" noProof="0">
                          <a:ln>
                            <a:noFill/>
                          </a:ln>
                          <a:solidFill>
                            <a:prstClr val="black"/>
                          </a:solidFill>
                          <a:effectLst/>
                          <a:uLnTx/>
                          <a:uFillTx/>
                          <a:latin typeface="+mn-lt"/>
                          <a:ea typeface="+mn-ea"/>
                          <a:cs typeface="+mn-cs"/>
                        </a:rPr>
                        <a:t>
 Enjoying a friendly game with Teckell's crystal foosball table while catching some sun rays. #Repost @teckellofficial
• • •
The most exclusive challenge framed by an astonishing scenario: #portoferraio. 🛥🌊 Teckell Mundialito at #rendezvmarine was an amazing experience.
Many thanks to @azimut_yachts and @vmarine.eu for making it possible.
#azimut #yacht
#azimutdolcevita #rendezvmarine
#azimutyachts #madeinitaly
#luxury #design
#foosball #luxurygames
#mundialito #cristallino
#teckellofficial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773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- 2018-07-27 12:06:41 </a:t>
                      </a:r>
                      <a:r>
                        <a:rPr kumimoji="0" lang="en-US" sz="1000" b="0" i="0" u="none" strike="noStrike" kern="1200" cap="none" spc="0" normalizeH="0" baseline="0" noProof="0">
                          <a:ln>
                            <a:noFill/>
                          </a:ln>
                          <a:solidFill>
                            <a:prstClr val="black"/>
                          </a:solidFill>
                          <a:effectLst/>
                          <a:uLnTx/>
                          <a:uFillTx/>
                          <a:latin typeface="+mn-lt"/>
                          <a:ea typeface="+mn-ea"/>
                          <a:cs typeface="+mn-cs"/>
                        </a:rPr>
                        <a:t>
 Make sure your terrace is ready for those sunny days, warm nights, cold drinks and good company!
#luxury #furniture #interiors #interiordesign #interiordecor #homedesign #homedecor #home #design #designer #style #decor #decoration #instastyle #instadecor #instagood #manutti #tononitalia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9349485"/>
                  </a:ext>
                </a:extLst>
              </a:tr>
            </a:tbl>
          </a:graphicData>
        </a:graphic>
      </p:graphicFrame>
      <p:sp>
        <p:nvSpPr>
          <p:cNvPr id="4" name="Text Placeholder 3">
            <a:extLst>
              <a:ext uri="{FF2B5EF4-FFF2-40B4-BE49-F238E27FC236}">
                <a16:creationId xmlns:a16="http://schemas.microsoft.com/office/drawing/2014/main" id="{DC1EFB4C-80B5-4466-BE72-7C3407E367F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09461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A9C4-7E3D-49DB-98FD-DB79F2BF1C3A}"/>
              </a:ext>
            </a:extLst>
          </p:cNvPr>
          <p:cNvSpPr>
            <a:spLocks noGrp="1"/>
          </p:cNvSpPr>
          <p:nvPr>
            <p:ph type="title"/>
          </p:nvPr>
        </p:nvSpPr>
        <p:spPr/>
        <p:txBody>
          <a:bodyPr/>
          <a:lstStyle/>
          <a:p>
            <a:r>
              <a:rPr lang="en-US"/>
              <a:t>Instagram Posts Table | altus.me - 3 of 11</a:t>
            </a:r>
          </a:p>
        </p:txBody>
      </p:sp>
      <p:graphicFrame>
        <p:nvGraphicFramePr>
          <p:cNvPr id="5" name="Table Placeholder 4">
            <a:extLst>
              <a:ext uri="{FF2B5EF4-FFF2-40B4-BE49-F238E27FC236}">
                <a16:creationId xmlns:a16="http://schemas.microsoft.com/office/drawing/2014/main" id="{CD7BB536-D228-4314-8DF5-AA9D21C17CA3}"/>
              </a:ext>
            </a:extLst>
          </p:cNvPr>
          <p:cNvGraphicFramePr>
            <a:graphicFrameLocks noGrp="1"/>
          </p:cNvGraphicFramePr>
          <p:nvPr>
            <p:ph type="tbl" sz="quarter" idx="13"/>
            <p:extLst>
              <p:ext uri="{D42A27DB-BD31-4B8C-83A1-F6EECF244321}">
                <p14:modId xmlns:p14="http://schemas.microsoft.com/office/powerpoint/2010/main" val="2964341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51575413"/>
                    </a:ext>
                  </a:extLst>
                </a:gridCol>
                <a:gridCol w="987552">
                  <a:extLst>
                    <a:ext uri="{9D8B030D-6E8A-4147-A177-3AD203B41FA5}">
                      <a16:colId xmlns:a16="http://schemas.microsoft.com/office/drawing/2014/main" val="3685799469"/>
                    </a:ext>
                  </a:extLst>
                </a:gridCol>
                <a:gridCol w="987552">
                  <a:extLst>
                    <a:ext uri="{9D8B030D-6E8A-4147-A177-3AD203B41FA5}">
                      <a16:colId xmlns:a16="http://schemas.microsoft.com/office/drawing/2014/main" val="3212789630"/>
                    </a:ext>
                  </a:extLst>
                </a:gridCol>
                <a:gridCol w="987552">
                  <a:extLst>
                    <a:ext uri="{9D8B030D-6E8A-4147-A177-3AD203B41FA5}">
                      <a16:colId xmlns:a16="http://schemas.microsoft.com/office/drawing/2014/main" val="3518509029"/>
                    </a:ext>
                  </a:extLst>
                </a:gridCol>
                <a:gridCol w="987552">
                  <a:extLst>
                    <a:ext uri="{9D8B030D-6E8A-4147-A177-3AD203B41FA5}">
                      <a16:colId xmlns:a16="http://schemas.microsoft.com/office/drawing/2014/main" val="4075948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921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- 2018-07-26 18:52:03 </a:t>
                      </a:r>
                      <a:r>
                        <a:rPr kumimoji="0" lang="en-US" sz="1000" b="0" i="0" u="none" strike="noStrike" kern="1200" cap="none" spc="0" normalizeH="0" baseline="0" noProof="0">
                          <a:ln>
                            <a:noFill/>
                          </a:ln>
                          <a:solidFill>
                            <a:prstClr val="black"/>
                          </a:solidFill>
                          <a:effectLst/>
                          <a:uLnTx/>
                          <a:uFillTx/>
                          <a:latin typeface="+mn-lt"/>
                          <a:ea typeface="+mn-ea"/>
                          <a:cs typeface="+mn-cs"/>
                        </a:rPr>
                        <a:t>
 "Y house" is a residential complex located in a suburban village in the south of Lebanon. An architectural masterpiece by BAD (built by associative data)!
Read more about it in an article written by Designboom by clicking on the link in our bio.
#luxury #furniture #interiors #interiordesign #interiordecor #homedesign #homedecor #home #design #designer #style #decor #decoration #instastyle #instadecor #instagood #yhouse #architecture #instahome #instadesign #luxurylife #AltusME #Beirut #Lebanon #middleeast #luxurylifestyle #luxuryhome #BAD #builtbyassociativedata #designboom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292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- 2018-07-25 14:55:15 </a:t>
                      </a:r>
                      <a:r>
                        <a:rPr kumimoji="0" lang="en-US" sz="1000" b="0" i="0" u="none" strike="noStrike" kern="1200" cap="none" spc="0" normalizeH="0" baseline="0" noProof="0">
                          <a:ln>
                            <a:noFill/>
                          </a:ln>
                          <a:solidFill>
                            <a:prstClr val="black"/>
                          </a:solidFill>
                          <a:effectLst/>
                          <a:uLnTx/>
                          <a:uFillTx/>
                          <a:latin typeface="+mn-lt"/>
                          <a:ea typeface="+mn-ea"/>
                          <a:cs typeface="+mn-cs"/>
                        </a:rPr>
                        <a:t>
 An eclectic collection of seating with delicate soft designed lines. #Repost @segisofficial
• • •
Like colorful Spring Flowers... Camel chair
@bartolidesign 
#segisinspiration 
#segisdesign 
#segisproject
#designlovers #officedesign #homedesign #contractdesign #architectural #furniture #furnituredesign #productdesign #madeinitaly #spring #colour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18227236"/>
                  </a:ext>
                </a:extLst>
              </a:tr>
            </a:tbl>
          </a:graphicData>
        </a:graphic>
      </p:graphicFrame>
      <p:sp>
        <p:nvSpPr>
          <p:cNvPr id="4" name="Text Placeholder 3">
            <a:extLst>
              <a:ext uri="{FF2B5EF4-FFF2-40B4-BE49-F238E27FC236}">
                <a16:creationId xmlns:a16="http://schemas.microsoft.com/office/drawing/2014/main" id="{68923A96-47D6-4A5D-8A33-BBFA681B9B7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46171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A725A-DF20-4473-A613-554996A042F5}"/>
              </a:ext>
            </a:extLst>
          </p:cNvPr>
          <p:cNvSpPr>
            <a:spLocks noGrp="1"/>
          </p:cNvSpPr>
          <p:nvPr>
            <p:ph type="title"/>
          </p:nvPr>
        </p:nvSpPr>
        <p:spPr/>
        <p:txBody>
          <a:bodyPr/>
          <a:lstStyle/>
          <a:p>
            <a:r>
              <a:rPr lang="en-US"/>
              <a:t>Instagram Posts Table | altus.me - 4 of 11</a:t>
            </a:r>
          </a:p>
        </p:txBody>
      </p:sp>
      <p:graphicFrame>
        <p:nvGraphicFramePr>
          <p:cNvPr id="5" name="Table Placeholder 4">
            <a:extLst>
              <a:ext uri="{FF2B5EF4-FFF2-40B4-BE49-F238E27FC236}">
                <a16:creationId xmlns:a16="http://schemas.microsoft.com/office/drawing/2014/main" id="{D7A2A826-FB16-42B2-A61E-BC32D0700FCE}"/>
              </a:ext>
            </a:extLst>
          </p:cNvPr>
          <p:cNvGraphicFramePr>
            <a:graphicFrameLocks noGrp="1"/>
          </p:cNvGraphicFramePr>
          <p:nvPr>
            <p:ph type="tbl" sz="quarter" idx="13"/>
            <p:extLst>
              <p:ext uri="{D42A27DB-BD31-4B8C-83A1-F6EECF244321}">
                <p14:modId xmlns:p14="http://schemas.microsoft.com/office/powerpoint/2010/main" val="328055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41083816"/>
                    </a:ext>
                  </a:extLst>
                </a:gridCol>
                <a:gridCol w="987552">
                  <a:extLst>
                    <a:ext uri="{9D8B030D-6E8A-4147-A177-3AD203B41FA5}">
                      <a16:colId xmlns:a16="http://schemas.microsoft.com/office/drawing/2014/main" val="622373795"/>
                    </a:ext>
                  </a:extLst>
                </a:gridCol>
                <a:gridCol w="987552">
                  <a:extLst>
                    <a:ext uri="{9D8B030D-6E8A-4147-A177-3AD203B41FA5}">
                      <a16:colId xmlns:a16="http://schemas.microsoft.com/office/drawing/2014/main" val="3553638778"/>
                    </a:ext>
                  </a:extLst>
                </a:gridCol>
                <a:gridCol w="987552">
                  <a:extLst>
                    <a:ext uri="{9D8B030D-6E8A-4147-A177-3AD203B41FA5}">
                      <a16:colId xmlns:a16="http://schemas.microsoft.com/office/drawing/2014/main" val="2686653780"/>
                    </a:ext>
                  </a:extLst>
                </a:gridCol>
                <a:gridCol w="987552">
                  <a:extLst>
                    <a:ext uri="{9D8B030D-6E8A-4147-A177-3AD203B41FA5}">
                      <a16:colId xmlns:a16="http://schemas.microsoft.com/office/drawing/2014/main" val="355273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561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- 2018-07-24 09:24:00 </a:t>
                      </a:r>
                      <a:r>
                        <a:rPr kumimoji="0" lang="en-US" sz="1000" b="0" i="0" u="none" strike="noStrike" kern="1200" cap="none" spc="0" normalizeH="0" baseline="0" noProof="0">
                          <a:ln>
                            <a:noFill/>
                          </a:ln>
                          <a:solidFill>
                            <a:prstClr val="black"/>
                          </a:solidFill>
                          <a:effectLst/>
                          <a:uLnTx/>
                          <a:uFillTx/>
                          <a:latin typeface="+mn-lt"/>
                          <a:ea typeface="+mn-ea"/>
                          <a:cs typeface="+mn-cs"/>
                        </a:rPr>
                        <a:t>
 A different kind of comfort foam for outdoor furniture. #Repost @varaschin_spa
• • •
ℹ️ What Dryfeel means exactly:
It dryes faster,
It has a better airflow, 
It protects from bacteria and molds,
It doesn’t absorb water ... even if it isn’t waterprooof 😉#varaschin #dryfeel #dryfeelfoam #dryfeelings #outdoortherapy #outdoorfurniture #contractfurniture #hospitalitydesign #beltcollection #fabricsfeatures @gianpaoloserna_photography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112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- 2018-07-23 13:36:45 </a:t>
                      </a:r>
                      <a:r>
                        <a:rPr kumimoji="0" lang="en-US" sz="1000" b="0" i="0" u="none" strike="noStrike" kern="1200" cap="none" spc="0" normalizeH="0" baseline="0" noProof="0">
                          <a:ln>
                            <a:noFill/>
                          </a:ln>
                          <a:solidFill>
                            <a:prstClr val="black"/>
                          </a:solidFill>
                          <a:effectLst/>
                          <a:uLnTx/>
                          <a:uFillTx/>
                          <a:latin typeface="+mn-lt"/>
                          <a:ea typeface="+mn-ea"/>
                          <a:cs typeface="+mn-cs"/>
                        </a:rPr>
                        <a:t>
 With thin and elegant lines, the Zeus Drive extendable dining table from Cattelan Italia balances materials, aesthetics and ultimate functionality!
#luxury #furniture #interiors #interiordesign #interiordecor #homedesign #homedecor #home #design #designer #style #decor #decoration #instastyle #instadecor #instagood #cattelanitalia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4677057"/>
                  </a:ext>
                </a:extLst>
              </a:tr>
            </a:tbl>
          </a:graphicData>
        </a:graphic>
      </p:graphicFrame>
      <p:sp>
        <p:nvSpPr>
          <p:cNvPr id="4" name="Text Placeholder 3">
            <a:extLst>
              <a:ext uri="{FF2B5EF4-FFF2-40B4-BE49-F238E27FC236}">
                <a16:creationId xmlns:a16="http://schemas.microsoft.com/office/drawing/2014/main" id="{0C885EA5-A97F-4ECC-B1B0-A5B66B7293F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37908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BFD69-B7CE-4AEA-B089-052471C4B513}"/>
              </a:ext>
            </a:extLst>
          </p:cNvPr>
          <p:cNvSpPr>
            <a:spLocks noGrp="1"/>
          </p:cNvSpPr>
          <p:nvPr>
            <p:ph type="title"/>
          </p:nvPr>
        </p:nvSpPr>
        <p:spPr/>
        <p:txBody>
          <a:bodyPr/>
          <a:lstStyle/>
          <a:p>
            <a:r>
              <a:rPr lang="en-US"/>
              <a:t>Instagram Posts Table | altus.me - 5 of 11</a:t>
            </a:r>
          </a:p>
        </p:txBody>
      </p:sp>
      <p:graphicFrame>
        <p:nvGraphicFramePr>
          <p:cNvPr id="5" name="Table Placeholder 4">
            <a:extLst>
              <a:ext uri="{FF2B5EF4-FFF2-40B4-BE49-F238E27FC236}">
                <a16:creationId xmlns:a16="http://schemas.microsoft.com/office/drawing/2014/main" id="{ABEDCEEF-ED8D-4DB1-8CD4-D52A8AA9C6BA}"/>
              </a:ext>
            </a:extLst>
          </p:cNvPr>
          <p:cNvGraphicFramePr>
            <a:graphicFrameLocks noGrp="1"/>
          </p:cNvGraphicFramePr>
          <p:nvPr>
            <p:ph type="tbl" sz="quarter" idx="13"/>
            <p:extLst>
              <p:ext uri="{D42A27DB-BD31-4B8C-83A1-F6EECF244321}">
                <p14:modId xmlns:p14="http://schemas.microsoft.com/office/powerpoint/2010/main" val="1621623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66721441"/>
                    </a:ext>
                  </a:extLst>
                </a:gridCol>
                <a:gridCol w="987552">
                  <a:extLst>
                    <a:ext uri="{9D8B030D-6E8A-4147-A177-3AD203B41FA5}">
                      <a16:colId xmlns:a16="http://schemas.microsoft.com/office/drawing/2014/main" val="3505413620"/>
                    </a:ext>
                  </a:extLst>
                </a:gridCol>
                <a:gridCol w="987552">
                  <a:extLst>
                    <a:ext uri="{9D8B030D-6E8A-4147-A177-3AD203B41FA5}">
                      <a16:colId xmlns:a16="http://schemas.microsoft.com/office/drawing/2014/main" val="2905183425"/>
                    </a:ext>
                  </a:extLst>
                </a:gridCol>
                <a:gridCol w="987552">
                  <a:extLst>
                    <a:ext uri="{9D8B030D-6E8A-4147-A177-3AD203B41FA5}">
                      <a16:colId xmlns:a16="http://schemas.microsoft.com/office/drawing/2014/main" val="2155325081"/>
                    </a:ext>
                  </a:extLst>
                </a:gridCol>
                <a:gridCol w="987552">
                  <a:extLst>
                    <a:ext uri="{9D8B030D-6E8A-4147-A177-3AD203B41FA5}">
                      <a16:colId xmlns:a16="http://schemas.microsoft.com/office/drawing/2014/main" val="2857720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7549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- 2018-07-22 18:55:52 </a:t>
                      </a:r>
                      <a:r>
                        <a:rPr kumimoji="0" lang="en-US" sz="1000" b="0" i="0" u="none" strike="noStrike" kern="1200" cap="none" spc="0" normalizeH="0" baseline="0" noProof="0">
                          <a:ln>
                            <a:noFill/>
                          </a:ln>
                          <a:solidFill>
                            <a:prstClr val="black"/>
                          </a:solidFill>
                          <a:effectLst/>
                          <a:uLnTx/>
                          <a:uFillTx/>
                          <a:latin typeface="+mn-lt"/>
                          <a:ea typeface="+mn-ea"/>
                          <a:cs typeface="+mn-cs"/>
                        </a:rPr>
                        <a:t>
 Enjoy a state-of-the-art speaker for your home. #Repost @la_boite_concept
• • •
Amoureux du vintage, écoutez vos vinyles préférés en haute fidélité grâce à La Platine LS, une collaboration La Boite concept &amp; Elipson.⠀
___⠀
Vintage lovers, listen to your favorite vinyls in high fidelity with La Platine LS, a collaboration La Boite concept &amp; Elipson.⠀
.⠀
.⠀
.⠀
#LaBoiteconcept #SoundCrafted #vintage #LP #music #vintagelover #vinyl #HiFi #platine #collaboration @elipson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055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- 2018-07-21 13:35:29 </a:t>
                      </a:r>
                      <a:r>
                        <a:rPr kumimoji="0" lang="en-US" sz="1000" b="0" i="0" u="none" strike="noStrike" kern="1200" cap="none" spc="0" normalizeH="0" baseline="0" noProof="0">
                          <a:ln>
                            <a:noFill/>
                          </a:ln>
                          <a:solidFill>
                            <a:prstClr val="black"/>
                          </a:solidFill>
                          <a:effectLst/>
                          <a:uLnTx/>
                          <a:uFillTx/>
                          <a:latin typeface="+mn-lt"/>
                          <a:ea typeface="+mn-ea"/>
                          <a:cs typeface="+mn-cs"/>
                        </a:rPr>
                        <a:t>
 The combination of Arketipo &amp; Cattelan Italia makes the atmosphere of a living area cosy and high end. Pass by our showroom and find inspiration for your interior!
#luxury #furniture #interiors #interiordesign #interiordecor #homedesign #homedecor #home #design #designer #style #decor #decoration #instastyle #instadecor #instagood #arketipo #cattelanitalia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2420268"/>
                  </a:ext>
                </a:extLst>
              </a:tr>
            </a:tbl>
          </a:graphicData>
        </a:graphic>
      </p:graphicFrame>
      <p:sp>
        <p:nvSpPr>
          <p:cNvPr id="4" name="Text Placeholder 3">
            <a:extLst>
              <a:ext uri="{FF2B5EF4-FFF2-40B4-BE49-F238E27FC236}">
                <a16:creationId xmlns:a16="http://schemas.microsoft.com/office/drawing/2014/main" id="{E3DBA4EE-54E6-4C73-9C6B-BB2D626DAA6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63308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C437A-81D3-4166-B1A6-E99C4B082EF1}"/>
              </a:ext>
            </a:extLst>
          </p:cNvPr>
          <p:cNvSpPr>
            <a:spLocks noGrp="1"/>
          </p:cNvSpPr>
          <p:nvPr>
            <p:ph type="title"/>
          </p:nvPr>
        </p:nvSpPr>
        <p:spPr/>
        <p:txBody>
          <a:bodyPr/>
          <a:lstStyle/>
          <a:p>
            <a:r>
              <a:rPr lang="en-US"/>
              <a:t>Instagram Posts Table | altus.me - 6 of 11</a:t>
            </a:r>
          </a:p>
        </p:txBody>
      </p:sp>
      <p:graphicFrame>
        <p:nvGraphicFramePr>
          <p:cNvPr id="5" name="Table Placeholder 4">
            <a:extLst>
              <a:ext uri="{FF2B5EF4-FFF2-40B4-BE49-F238E27FC236}">
                <a16:creationId xmlns:a16="http://schemas.microsoft.com/office/drawing/2014/main" id="{D9484ED7-8CA1-4183-BADE-210E08952D9C}"/>
              </a:ext>
            </a:extLst>
          </p:cNvPr>
          <p:cNvGraphicFramePr>
            <a:graphicFrameLocks noGrp="1"/>
          </p:cNvGraphicFramePr>
          <p:nvPr>
            <p:ph type="tbl" sz="quarter" idx="13"/>
            <p:extLst>
              <p:ext uri="{D42A27DB-BD31-4B8C-83A1-F6EECF244321}">
                <p14:modId xmlns:p14="http://schemas.microsoft.com/office/powerpoint/2010/main" val="53176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04034494"/>
                    </a:ext>
                  </a:extLst>
                </a:gridCol>
                <a:gridCol w="987552">
                  <a:extLst>
                    <a:ext uri="{9D8B030D-6E8A-4147-A177-3AD203B41FA5}">
                      <a16:colId xmlns:a16="http://schemas.microsoft.com/office/drawing/2014/main" val="1242759893"/>
                    </a:ext>
                  </a:extLst>
                </a:gridCol>
                <a:gridCol w="987552">
                  <a:extLst>
                    <a:ext uri="{9D8B030D-6E8A-4147-A177-3AD203B41FA5}">
                      <a16:colId xmlns:a16="http://schemas.microsoft.com/office/drawing/2014/main" val="3381313532"/>
                    </a:ext>
                  </a:extLst>
                </a:gridCol>
                <a:gridCol w="987552">
                  <a:extLst>
                    <a:ext uri="{9D8B030D-6E8A-4147-A177-3AD203B41FA5}">
                      <a16:colId xmlns:a16="http://schemas.microsoft.com/office/drawing/2014/main" val="1266136209"/>
                    </a:ext>
                  </a:extLst>
                </a:gridCol>
                <a:gridCol w="987552">
                  <a:extLst>
                    <a:ext uri="{9D8B030D-6E8A-4147-A177-3AD203B41FA5}">
                      <a16:colId xmlns:a16="http://schemas.microsoft.com/office/drawing/2014/main" val="69904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877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- 2018-07-20 17:19:22 </a:t>
                      </a:r>
                      <a:r>
                        <a:rPr kumimoji="0" lang="en-US" sz="1000" b="0" i="0" u="none" strike="noStrike" kern="1200" cap="none" spc="0" normalizeH="0" baseline="0" noProof="0">
                          <a:ln>
                            <a:noFill/>
                          </a:ln>
                          <a:solidFill>
                            <a:prstClr val="black"/>
                          </a:solidFill>
                          <a:effectLst/>
                          <a:uLnTx/>
                          <a:uFillTx/>
                          <a:latin typeface="+mn-lt"/>
                          <a:ea typeface="+mn-ea"/>
                          <a:cs typeface="+mn-cs"/>
                        </a:rPr>
                        <a:t>
 Friday pool day! 🏊🏻‍♂️ #perfectweather #amazingpoolhouse #friyay #extremisgargantua #picnictable #outdoorfurniture #extremis 📸 by @balderdeschildre
#Repost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6032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- 2018-07-19 20:26:00 </a:t>
                      </a:r>
                      <a:r>
                        <a:rPr kumimoji="0" lang="en-US" sz="1000" b="0" i="0" u="none" strike="noStrike" kern="1200" cap="none" spc="0" normalizeH="0" baseline="0" noProof="0">
                          <a:ln>
                            <a:noFill/>
                          </a:ln>
                          <a:solidFill>
                            <a:prstClr val="black"/>
                          </a:solidFill>
                          <a:effectLst/>
                          <a:uLnTx/>
                          <a:uFillTx/>
                          <a:latin typeface="+mn-lt"/>
                          <a:ea typeface="+mn-ea"/>
                          <a:cs typeface="+mn-cs"/>
                        </a:rPr>
                        <a:t>
 Click on the link in our bio to discover the charm of the Palazzo Arnieci located in the heart of the Apulian countryside in Italy and its enormous external terrace furnished by Varaschin!
#luxury #furniture #interiors #interiordesign #interiordecor #homedesign #homedecor #home #design #designer #style #decor #decoration #instastyle #instadecor #instagood #varaschin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215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- 2018-07-18 16:46:43 </a:t>
                      </a:r>
                      <a:r>
                        <a:rPr kumimoji="0" lang="en-US" sz="1000" b="0" i="0" u="none" strike="noStrike" kern="1200" cap="none" spc="0" normalizeH="0" baseline="0" noProof="0">
                          <a:ln>
                            <a:noFill/>
                          </a:ln>
                          <a:solidFill>
                            <a:prstClr val="black"/>
                          </a:solidFill>
                          <a:effectLst/>
                          <a:uLnTx/>
                          <a:uFillTx/>
                          <a:latin typeface="+mn-lt"/>
                          <a:ea typeface="+mn-ea"/>
                          <a:cs typeface="+mn-cs"/>
                        </a:rPr>
                        <a:t>
 With Elias sofa, Leolux gives you a real showpiece for your interior. A piece of furniture that has character and exudes a warm welcome.
#luxury #furniture #interiors #interiordesign #interiordecor #homedesign #homedecor #home #design #designer #style #decor #decoration #instastyle #instadecor #instagood #leolux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0479081"/>
                  </a:ext>
                </a:extLst>
              </a:tr>
            </a:tbl>
          </a:graphicData>
        </a:graphic>
      </p:graphicFrame>
      <p:sp>
        <p:nvSpPr>
          <p:cNvPr id="4" name="Text Placeholder 3">
            <a:extLst>
              <a:ext uri="{FF2B5EF4-FFF2-40B4-BE49-F238E27FC236}">
                <a16:creationId xmlns:a16="http://schemas.microsoft.com/office/drawing/2014/main" id="{0383E9A9-3718-46C1-9372-D881C190C86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11023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E0E76-DBFF-4ACB-B7EB-EBB988BCB432}"/>
              </a:ext>
            </a:extLst>
          </p:cNvPr>
          <p:cNvSpPr>
            <a:spLocks noGrp="1"/>
          </p:cNvSpPr>
          <p:nvPr>
            <p:ph type="title"/>
          </p:nvPr>
        </p:nvSpPr>
        <p:spPr/>
        <p:txBody>
          <a:bodyPr/>
          <a:lstStyle/>
          <a:p>
            <a:r>
              <a:rPr lang="en-US"/>
              <a:t>Instagram Posts Table | altus.me - 7 of 11</a:t>
            </a:r>
          </a:p>
        </p:txBody>
      </p:sp>
      <p:graphicFrame>
        <p:nvGraphicFramePr>
          <p:cNvPr id="5" name="Table Placeholder 4">
            <a:extLst>
              <a:ext uri="{FF2B5EF4-FFF2-40B4-BE49-F238E27FC236}">
                <a16:creationId xmlns:a16="http://schemas.microsoft.com/office/drawing/2014/main" id="{45893606-9FD4-4810-B4B1-8457E0D6A347}"/>
              </a:ext>
            </a:extLst>
          </p:cNvPr>
          <p:cNvGraphicFramePr>
            <a:graphicFrameLocks noGrp="1"/>
          </p:cNvGraphicFramePr>
          <p:nvPr>
            <p:ph type="tbl" sz="quarter" idx="13"/>
            <p:extLst>
              <p:ext uri="{D42A27DB-BD31-4B8C-83A1-F6EECF244321}">
                <p14:modId xmlns:p14="http://schemas.microsoft.com/office/powerpoint/2010/main" val="3939558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1966533"/>
                    </a:ext>
                  </a:extLst>
                </a:gridCol>
                <a:gridCol w="987552">
                  <a:extLst>
                    <a:ext uri="{9D8B030D-6E8A-4147-A177-3AD203B41FA5}">
                      <a16:colId xmlns:a16="http://schemas.microsoft.com/office/drawing/2014/main" val="3605923374"/>
                    </a:ext>
                  </a:extLst>
                </a:gridCol>
                <a:gridCol w="987552">
                  <a:extLst>
                    <a:ext uri="{9D8B030D-6E8A-4147-A177-3AD203B41FA5}">
                      <a16:colId xmlns:a16="http://schemas.microsoft.com/office/drawing/2014/main" val="1949379734"/>
                    </a:ext>
                  </a:extLst>
                </a:gridCol>
                <a:gridCol w="987552">
                  <a:extLst>
                    <a:ext uri="{9D8B030D-6E8A-4147-A177-3AD203B41FA5}">
                      <a16:colId xmlns:a16="http://schemas.microsoft.com/office/drawing/2014/main" val="3236664690"/>
                    </a:ext>
                  </a:extLst>
                </a:gridCol>
                <a:gridCol w="987552">
                  <a:extLst>
                    <a:ext uri="{9D8B030D-6E8A-4147-A177-3AD203B41FA5}">
                      <a16:colId xmlns:a16="http://schemas.microsoft.com/office/drawing/2014/main" val="355364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973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- 2018-07-17 14:19:36 </a:t>
                      </a:r>
                      <a:r>
                        <a:rPr kumimoji="0" lang="en-US" sz="1000" b="0" i="0" u="none" strike="noStrike" kern="1200" cap="none" spc="0" normalizeH="0" baseline="0" noProof="0">
                          <a:ln>
                            <a:noFill/>
                          </a:ln>
                          <a:solidFill>
                            <a:prstClr val="black"/>
                          </a:solidFill>
                          <a:effectLst/>
                          <a:uLnTx/>
                          <a:uFillTx/>
                          <a:latin typeface="+mn-lt"/>
                          <a:ea typeface="+mn-ea"/>
                          <a:cs typeface="+mn-cs"/>
                        </a:rPr>
                        <a:t>
 The "Lou" family - a seating collection by Philippe Starck for Driade that expresses playful anthropomorphic qualities.
#Repost @starck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5090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- 2018-07-16 15:34:25 </a:t>
                      </a:r>
                      <a:r>
                        <a:rPr kumimoji="0" lang="en-US" sz="1000" b="0" i="0" u="none" strike="noStrike" kern="1200" cap="none" spc="0" normalizeH="0" baseline="0" noProof="0">
                          <a:ln>
                            <a:noFill/>
                          </a:ln>
                          <a:solidFill>
                            <a:prstClr val="black"/>
                          </a:solidFill>
                          <a:effectLst/>
                          <a:uLnTx/>
                          <a:uFillTx/>
                          <a:latin typeface="+mn-lt"/>
                          <a:ea typeface="+mn-ea"/>
                          <a:cs typeface="+mn-cs"/>
                        </a:rPr>
                        <a:t>
 Create a relaxing atmosphere within your living space with the LOVELY DAY sofa designed for socialising with friends or intimate conversations for two.
#luxury #furniture #interiors #interiordesign #interiordecor #homedesign #homedecor #home #design #designer #style #decor #decoration #instastyle #instadecor #instagood #désirée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213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- 2018-07-15 16:45:57 </a:t>
                      </a:r>
                      <a:r>
                        <a:rPr kumimoji="0" lang="en-US" sz="1000" b="0" i="0" u="none" strike="noStrike" kern="1200" cap="none" spc="0" normalizeH="0" baseline="0" noProof="0">
                          <a:ln>
                            <a:noFill/>
                          </a:ln>
                          <a:solidFill>
                            <a:prstClr val="black"/>
                          </a:solidFill>
                          <a:effectLst/>
                          <a:uLnTx/>
                          <a:uFillTx/>
                          <a:latin typeface="+mn-lt"/>
                          <a:ea typeface="+mn-ea"/>
                          <a:cs typeface="+mn-cs"/>
                        </a:rPr>
                        <a:t>
 Remarkable and exciting, the Harlem bookcase by Cattelan Italia offers a modern storage solution for books &amp; accessories. Definitely a beautiful addition to your contemporary interior thanks to its unique design.
Video by @cattelanitalia
#luxury #furniture #interiors #interiordesign #interiordecor #homedesign #homedecor #home #design #designer #style #decor #decoration #instastyle #instadecor #instagood #cattelanitalia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26495939"/>
                  </a:ext>
                </a:extLst>
              </a:tr>
            </a:tbl>
          </a:graphicData>
        </a:graphic>
      </p:graphicFrame>
      <p:sp>
        <p:nvSpPr>
          <p:cNvPr id="4" name="Text Placeholder 3">
            <a:extLst>
              <a:ext uri="{FF2B5EF4-FFF2-40B4-BE49-F238E27FC236}">
                <a16:creationId xmlns:a16="http://schemas.microsoft.com/office/drawing/2014/main" id="{F58858F0-8097-4BAE-941C-E78B2E2CA38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86521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630D8-15B5-4BE0-B1AA-333AD6CB3382}"/>
              </a:ext>
            </a:extLst>
          </p:cNvPr>
          <p:cNvSpPr>
            <a:spLocks noGrp="1"/>
          </p:cNvSpPr>
          <p:nvPr>
            <p:ph type="title"/>
          </p:nvPr>
        </p:nvSpPr>
        <p:spPr/>
        <p:txBody>
          <a:bodyPr/>
          <a:lstStyle/>
          <a:p>
            <a:r>
              <a:rPr lang="en-US"/>
              <a:t>Instagram Posts Table | altus.me - 8 of 11</a:t>
            </a:r>
          </a:p>
        </p:txBody>
      </p:sp>
      <p:graphicFrame>
        <p:nvGraphicFramePr>
          <p:cNvPr id="5" name="Table Placeholder 4">
            <a:extLst>
              <a:ext uri="{FF2B5EF4-FFF2-40B4-BE49-F238E27FC236}">
                <a16:creationId xmlns:a16="http://schemas.microsoft.com/office/drawing/2014/main" id="{C5C21F6C-D368-4627-B668-A2764CE7A295}"/>
              </a:ext>
            </a:extLst>
          </p:cNvPr>
          <p:cNvGraphicFramePr>
            <a:graphicFrameLocks noGrp="1"/>
          </p:cNvGraphicFramePr>
          <p:nvPr>
            <p:ph type="tbl" sz="quarter" idx="13"/>
            <p:extLst>
              <p:ext uri="{D42A27DB-BD31-4B8C-83A1-F6EECF244321}">
                <p14:modId xmlns:p14="http://schemas.microsoft.com/office/powerpoint/2010/main" val="222623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60268582"/>
                    </a:ext>
                  </a:extLst>
                </a:gridCol>
                <a:gridCol w="987552">
                  <a:extLst>
                    <a:ext uri="{9D8B030D-6E8A-4147-A177-3AD203B41FA5}">
                      <a16:colId xmlns:a16="http://schemas.microsoft.com/office/drawing/2014/main" val="814022721"/>
                    </a:ext>
                  </a:extLst>
                </a:gridCol>
                <a:gridCol w="987552">
                  <a:extLst>
                    <a:ext uri="{9D8B030D-6E8A-4147-A177-3AD203B41FA5}">
                      <a16:colId xmlns:a16="http://schemas.microsoft.com/office/drawing/2014/main" val="221065161"/>
                    </a:ext>
                  </a:extLst>
                </a:gridCol>
                <a:gridCol w="987552">
                  <a:extLst>
                    <a:ext uri="{9D8B030D-6E8A-4147-A177-3AD203B41FA5}">
                      <a16:colId xmlns:a16="http://schemas.microsoft.com/office/drawing/2014/main" val="1272524565"/>
                    </a:ext>
                  </a:extLst>
                </a:gridCol>
                <a:gridCol w="987552">
                  <a:extLst>
                    <a:ext uri="{9D8B030D-6E8A-4147-A177-3AD203B41FA5}">
                      <a16:colId xmlns:a16="http://schemas.microsoft.com/office/drawing/2014/main" val="4165329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00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- 2018-07-14 16:50:48 </a:t>
                      </a:r>
                      <a:r>
                        <a:rPr kumimoji="0" lang="en-US" sz="1000" b="0" i="0" u="none" strike="noStrike" kern="1200" cap="none" spc="0" normalizeH="0" baseline="0" noProof="0">
                          <a:ln>
                            <a:noFill/>
                          </a:ln>
                          <a:solidFill>
                            <a:prstClr val="black"/>
                          </a:solidFill>
                          <a:effectLst/>
                          <a:uLnTx/>
                          <a:uFillTx/>
                          <a:latin typeface="+mn-lt"/>
                          <a:ea typeface="+mn-ea"/>
                          <a:cs typeface="+mn-cs"/>
                        </a:rPr>
                        <a:t>
 The SAN collection by Manutti has got you covered for the season. #Repost @manutti_official
• • •
Do you have any plans for summer? Maybe go for a lovely staycation this year? With the right outdoor setting you can relax in your garden and enjoy hot summer days.
#manutti #manutti_official #outdoorfurniture #design #outdoorliving #belgiandesign #outdoordecor #outdoorlife #gardendecor #enjoyoutdoor #sancollection #zen #outdoorlifeisbetter #relaxinstyle #zenlifestyle #summerscene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956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- 2018-07-13 11:59:10 </a:t>
                      </a:r>
                      <a:r>
                        <a:rPr kumimoji="0" lang="en-US" sz="1000" b="0" i="0" u="none" strike="noStrike" kern="1200" cap="none" spc="0" normalizeH="0" baseline="0" noProof="0">
                          <a:ln>
                            <a:noFill/>
                          </a:ln>
                          <a:solidFill>
                            <a:prstClr val="black"/>
                          </a:solidFill>
                          <a:effectLst/>
                          <a:uLnTx/>
                          <a:uFillTx/>
                          <a:latin typeface="+mn-lt"/>
                          <a:ea typeface="+mn-ea"/>
                          <a:cs typeface="+mn-cs"/>
                        </a:rPr>
                        <a:t>
 Extremis' colorful Picnik tables are ideal for enjoying a bit of fresh air and sunshine during a lunch break!
Photo from @extremis
#luxury #furniture #interiors #interiordesign #interiordecor #homedesign #homedecor #home #design #designer #style #decor #decoration #instastyle #instadecor #instagood #extremis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2043090"/>
                  </a:ext>
                </a:extLst>
              </a:tr>
            </a:tbl>
          </a:graphicData>
        </a:graphic>
      </p:graphicFrame>
      <p:sp>
        <p:nvSpPr>
          <p:cNvPr id="4" name="Text Placeholder 3">
            <a:extLst>
              <a:ext uri="{FF2B5EF4-FFF2-40B4-BE49-F238E27FC236}">
                <a16:creationId xmlns:a16="http://schemas.microsoft.com/office/drawing/2014/main" id="{ED5239E6-3D19-464B-A863-95863132740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54725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FBB3E-7A7B-4692-8844-24250E891912}"/>
              </a:ext>
            </a:extLst>
          </p:cNvPr>
          <p:cNvSpPr>
            <a:spLocks noGrp="1"/>
          </p:cNvSpPr>
          <p:nvPr>
            <p:ph type="title"/>
          </p:nvPr>
        </p:nvSpPr>
        <p:spPr/>
        <p:txBody>
          <a:bodyPr/>
          <a:lstStyle/>
          <a:p>
            <a:r>
              <a:rPr lang="en-US"/>
              <a:t>Instagram Posts Table | altus.me - 9 of 11</a:t>
            </a:r>
          </a:p>
        </p:txBody>
      </p:sp>
      <p:graphicFrame>
        <p:nvGraphicFramePr>
          <p:cNvPr id="5" name="Table Placeholder 4">
            <a:extLst>
              <a:ext uri="{FF2B5EF4-FFF2-40B4-BE49-F238E27FC236}">
                <a16:creationId xmlns:a16="http://schemas.microsoft.com/office/drawing/2014/main" id="{D42A1164-0183-46A4-9DA0-04E72E78FBB1}"/>
              </a:ext>
            </a:extLst>
          </p:cNvPr>
          <p:cNvGraphicFramePr>
            <a:graphicFrameLocks noGrp="1"/>
          </p:cNvGraphicFramePr>
          <p:nvPr>
            <p:ph type="tbl" sz="quarter" idx="13"/>
            <p:extLst>
              <p:ext uri="{D42A27DB-BD31-4B8C-83A1-F6EECF244321}">
                <p14:modId xmlns:p14="http://schemas.microsoft.com/office/powerpoint/2010/main" val="121794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9115497"/>
                    </a:ext>
                  </a:extLst>
                </a:gridCol>
                <a:gridCol w="987552">
                  <a:extLst>
                    <a:ext uri="{9D8B030D-6E8A-4147-A177-3AD203B41FA5}">
                      <a16:colId xmlns:a16="http://schemas.microsoft.com/office/drawing/2014/main" val="3405668833"/>
                    </a:ext>
                  </a:extLst>
                </a:gridCol>
                <a:gridCol w="987552">
                  <a:extLst>
                    <a:ext uri="{9D8B030D-6E8A-4147-A177-3AD203B41FA5}">
                      <a16:colId xmlns:a16="http://schemas.microsoft.com/office/drawing/2014/main" val="3334903863"/>
                    </a:ext>
                  </a:extLst>
                </a:gridCol>
                <a:gridCol w="987552">
                  <a:extLst>
                    <a:ext uri="{9D8B030D-6E8A-4147-A177-3AD203B41FA5}">
                      <a16:colId xmlns:a16="http://schemas.microsoft.com/office/drawing/2014/main" val="1465948917"/>
                    </a:ext>
                  </a:extLst>
                </a:gridCol>
                <a:gridCol w="987552">
                  <a:extLst>
                    <a:ext uri="{9D8B030D-6E8A-4147-A177-3AD203B41FA5}">
                      <a16:colId xmlns:a16="http://schemas.microsoft.com/office/drawing/2014/main" val="2909342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5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- 2018-07-12 16:23:09 </a:t>
                      </a:r>
                      <a:r>
                        <a:rPr kumimoji="0" lang="en-US" sz="1000" b="0" i="0" u="none" strike="noStrike" kern="1200" cap="none" spc="0" normalizeH="0" baseline="0" noProof="0">
                          <a:ln>
                            <a:noFill/>
                          </a:ln>
                          <a:solidFill>
                            <a:prstClr val="black"/>
                          </a:solidFill>
                          <a:effectLst/>
                          <a:uLnTx/>
                          <a:uFillTx/>
                          <a:latin typeface="+mn-lt"/>
                          <a:ea typeface="+mn-ea"/>
                          <a:cs typeface="+mn-cs"/>
                        </a:rPr>
                        <a:t>
 This space by Arketipo perfectly defines contemporary style, featuring its futuristic looking sofa NASH that gives a sense of lightness to the ambiance.
#luxury #furniture #interiors #interiordesign #interiordecor #homedesign #homedecor #home #design #designer #style #decor #decoration #instastyle #instadecor #instagood #arketipo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886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- 2018-07-11 14:54:14 </a:t>
                      </a:r>
                      <a:r>
                        <a:rPr kumimoji="0" lang="en-US" sz="1000" b="0" i="0" u="none" strike="noStrike" kern="1200" cap="none" spc="0" normalizeH="0" baseline="0" noProof="0">
                          <a:ln>
                            <a:noFill/>
                          </a:ln>
                          <a:solidFill>
                            <a:prstClr val="black"/>
                          </a:solidFill>
                          <a:effectLst/>
                          <a:uLnTx/>
                          <a:uFillTx/>
                          <a:latin typeface="+mn-lt"/>
                          <a:ea typeface="+mn-ea"/>
                          <a:cs typeface="+mn-cs"/>
                        </a:rPr>
                        <a:t>
 We know where we'd rather be right now 👆
How about you? #Repost @seefromthesky
• • •
Need 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7802036"/>
                  </a:ext>
                </a:extLst>
              </a:tr>
            </a:tbl>
          </a:graphicData>
        </a:graphic>
      </p:graphicFrame>
      <p:sp>
        <p:nvSpPr>
          <p:cNvPr id="4" name="Text Placeholder 3">
            <a:extLst>
              <a:ext uri="{FF2B5EF4-FFF2-40B4-BE49-F238E27FC236}">
                <a16:creationId xmlns:a16="http://schemas.microsoft.com/office/drawing/2014/main" id="{B1DB5D41-8C00-4F75-A81B-533476996E4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24870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545A-EFE5-4F15-BBE0-4BB26DAD94BE}"/>
              </a:ext>
            </a:extLst>
          </p:cNvPr>
          <p:cNvSpPr>
            <a:spLocks noGrp="1"/>
          </p:cNvSpPr>
          <p:nvPr>
            <p:ph type="title"/>
          </p:nvPr>
        </p:nvSpPr>
        <p:spPr/>
        <p:txBody>
          <a:bodyPr/>
          <a:lstStyle/>
          <a:p>
            <a:r>
              <a:rPr lang="en-US"/>
              <a:t>Instagram Posts Table | altus.me - 10 of 11</a:t>
            </a:r>
          </a:p>
        </p:txBody>
      </p:sp>
      <p:graphicFrame>
        <p:nvGraphicFramePr>
          <p:cNvPr id="5" name="Table Placeholder 4">
            <a:extLst>
              <a:ext uri="{FF2B5EF4-FFF2-40B4-BE49-F238E27FC236}">
                <a16:creationId xmlns:a16="http://schemas.microsoft.com/office/drawing/2014/main" id="{ECBF5984-0C21-4491-AA35-2A107073CE8A}"/>
              </a:ext>
            </a:extLst>
          </p:cNvPr>
          <p:cNvGraphicFramePr>
            <a:graphicFrameLocks noGrp="1"/>
          </p:cNvGraphicFramePr>
          <p:nvPr>
            <p:ph type="tbl" sz="quarter" idx="13"/>
            <p:extLst>
              <p:ext uri="{D42A27DB-BD31-4B8C-83A1-F6EECF244321}">
                <p14:modId xmlns:p14="http://schemas.microsoft.com/office/powerpoint/2010/main" val="276218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3347949"/>
                    </a:ext>
                  </a:extLst>
                </a:gridCol>
                <a:gridCol w="987552">
                  <a:extLst>
                    <a:ext uri="{9D8B030D-6E8A-4147-A177-3AD203B41FA5}">
                      <a16:colId xmlns:a16="http://schemas.microsoft.com/office/drawing/2014/main" val="423707746"/>
                    </a:ext>
                  </a:extLst>
                </a:gridCol>
                <a:gridCol w="987552">
                  <a:extLst>
                    <a:ext uri="{9D8B030D-6E8A-4147-A177-3AD203B41FA5}">
                      <a16:colId xmlns:a16="http://schemas.microsoft.com/office/drawing/2014/main" val="643121644"/>
                    </a:ext>
                  </a:extLst>
                </a:gridCol>
                <a:gridCol w="987552">
                  <a:extLst>
                    <a:ext uri="{9D8B030D-6E8A-4147-A177-3AD203B41FA5}">
                      <a16:colId xmlns:a16="http://schemas.microsoft.com/office/drawing/2014/main" val="1001825206"/>
                    </a:ext>
                  </a:extLst>
                </a:gridCol>
                <a:gridCol w="987552">
                  <a:extLst>
                    <a:ext uri="{9D8B030D-6E8A-4147-A177-3AD203B41FA5}">
                      <a16:colId xmlns:a16="http://schemas.microsoft.com/office/drawing/2014/main" val="2043372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611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- 2018-07-10 15:44:05 </a:t>
                      </a:r>
                      <a:r>
                        <a:rPr kumimoji="0" lang="en-US" sz="1000" b="0" i="0" u="none" strike="noStrike" kern="1200" cap="none" spc="0" normalizeH="0" baseline="0" noProof="0">
                          <a:ln>
                            <a:noFill/>
                          </a:ln>
                          <a:solidFill>
                            <a:prstClr val="black"/>
                          </a:solidFill>
                          <a:effectLst/>
                          <a:uLnTx/>
                          <a:uFillTx/>
                          <a:latin typeface="+mn-lt"/>
                          <a:ea typeface="+mn-ea"/>
                          <a:cs typeface="+mn-cs"/>
                        </a:rPr>
                        <a:t>
 Karim Rashid is an Egyptian-born and Canadian-raised industrial designer. With over 3,000 designs in production, over 300 awards and working in over 40 countries, his talent speaks for itself - A true legend of design. 
He is seen here with the Kose chair, one of his amazing designs for MAIORI!
Pass by our showroom to see their collection!
#luxury #furniture #interiors #interiordesign #interiordecor #homedesign #homedecor #home #design #designer #style #decor #decoration #instastyle #instadecor #instagood #maiori #karimrashid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342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- 2018-07-09 14:04:07 </a:t>
                      </a:r>
                      <a:r>
                        <a:rPr kumimoji="0" lang="en-US" sz="1000" b="0" i="0" u="none" strike="noStrike" kern="1200" cap="none" spc="0" normalizeH="0" baseline="0" noProof="0">
                          <a:ln>
                            <a:noFill/>
                          </a:ln>
                          <a:solidFill>
                            <a:prstClr val="black"/>
                          </a:solidFill>
                          <a:effectLst/>
                          <a:uLnTx/>
                          <a:uFillTx/>
                          <a:latin typeface="+mn-lt"/>
                          <a:ea typeface="+mn-ea"/>
                          <a:cs typeface="+mn-cs"/>
                        </a:rPr>
                        <a:t>
 A console table in the entryway provides a strong focal point and first impression for guests entering your home, and Gianfranco Ferrè Home guarantees style elegance with its unique pieces! Find inspiration in this inviting setting with peaceful tones.
#luxury #furniture #interiors #interiordesign #interiordecor #homedesign #homedecor #home #design #designer #style #decor #decoration #instastyle #instadecor #instagood #gianfrancoferrehome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3597823"/>
                  </a:ext>
                </a:extLst>
              </a:tr>
            </a:tbl>
          </a:graphicData>
        </a:graphic>
      </p:graphicFrame>
      <p:sp>
        <p:nvSpPr>
          <p:cNvPr id="4" name="Text Placeholder 3">
            <a:extLst>
              <a:ext uri="{FF2B5EF4-FFF2-40B4-BE49-F238E27FC236}">
                <a16:creationId xmlns:a16="http://schemas.microsoft.com/office/drawing/2014/main" id="{1A91E19D-04EB-4F59-BECA-FDB50AF51DF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18132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CA7BC-3B09-4A4B-80C5-ECFDCB7ABB97}"/>
              </a:ext>
            </a:extLst>
          </p:cNvPr>
          <p:cNvSpPr>
            <a:spLocks noGrp="1"/>
          </p:cNvSpPr>
          <p:nvPr>
            <p:ph type="title"/>
          </p:nvPr>
        </p:nvSpPr>
        <p:spPr/>
        <p:txBody>
          <a:bodyPr/>
          <a:lstStyle/>
          <a:p>
            <a:r>
              <a:rPr lang="en-US"/>
              <a:t>Instagram Posts Table | altus.me - 11 of 11</a:t>
            </a:r>
          </a:p>
        </p:txBody>
      </p:sp>
      <p:graphicFrame>
        <p:nvGraphicFramePr>
          <p:cNvPr id="5" name="Table Placeholder 4">
            <a:extLst>
              <a:ext uri="{FF2B5EF4-FFF2-40B4-BE49-F238E27FC236}">
                <a16:creationId xmlns:a16="http://schemas.microsoft.com/office/drawing/2014/main" id="{A1613A61-1236-4CE8-BCCD-B0E3BC4EEB83}"/>
              </a:ext>
            </a:extLst>
          </p:cNvPr>
          <p:cNvGraphicFramePr>
            <a:graphicFrameLocks noGrp="1"/>
          </p:cNvGraphicFramePr>
          <p:nvPr>
            <p:ph type="tbl" sz="quarter" idx="13"/>
            <p:extLst>
              <p:ext uri="{D42A27DB-BD31-4B8C-83A1-F6EECF244321}">
                <p14:modId xmlns:p14="http://schemas.microsoft.com/office/powerpoint/2010/main" val="382531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80565349"/>
                    </a:ext>
                  </a:extLst>
                </a:gridCol>
                <a:gridCol w="987552">
                  <a:extLst>
                    <a:ext uri="{9D8B030D-6E8A-4147-A177-3AD203B41FA5}">
                      <a16:colId xmlns:a16="http://schemas.microsoft.com/office/drawing/2014/main" val="3302463040"/>
                    </a:ext>
                  </a:extLst>
                </a:gridCol>
                <a:gridCol w="987552">
                  <a:extLst>
                    <a:ext uri="{9D8B030D-6E8A-4147-A177-3AD203B41FA5}">
                      <a16:colId xmlns:a16="http://schemas.microsoft.com/office/drawing/2014/main" val="1262101232"/>
                    </a:ext>
                  </a:extLst>
                </a:gridCol>
                <a:gridCol w="987552">
                  <a:extLst>
                    <a:ext uri="{9D8B030D-6E8A-4147-A177-3AD203B41FA5}">
                      <a16:colId xmlns:a16="http://schemas.microsoft.com/office/drawing/2014/main" val="3683986030"/>
                    </a:ext>
                  </a:extLst>
                </a:gridCol>
                <a:gridCol w="987552">
                  <a:extLst>
                    <a:ext uri="{9D8B030D-6E8A-4147-A177-3AD203B41FA5}">
                      <a16:colId xmlns:a16="http://schemas.microsoft.com/office/drawing/2014/main" val="178756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866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- 2018-07-08 12:46:16 </a:t>
                      </a:r>
                      <a:r>
                        <a:rPr kumimoji="0" lang="en-US" sz="1000" b="0" i="0" u="none" strike="noStrike" kern="1200" cap="none" spc="0" normalizeH="0" baseline="0" noProof="0">
                          <a:ln>
                            <a:noFill/>
                          </a:ln>
                          <a:solidFill>
                            <a:prstClr val="black"/>
                          </a:solidFill>
                          <a:effectLst/>
                          <a:uLnTx/>
                          <a:uFillTx/>
                          <a:latin typeface="+mn-lt"/>
                          <a:ea typeface="+mn-ea"/>
                          <a:cs typeface="+mn-cs"/>
                        </a:rPr>
                        <a:t>
 Extremis' Pantagruel picnic table spotted at Odisee Technologiecampus Gent in Belgium. Its round and elegant shape is ideal to seat everyone in style and comfort. #Repost @extremis
• • •
Topview of Odisee university college #studentlife #fokdeblok #architecture #terrace #outdoorfurniture #designfurniture #outdoordesign #design #extremispantagruel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486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- 2018-07-07 16:55:32 </a:t>
                      </a:r>
                      <a:r>
                        <a:rPr kumimoji="0" lang="en-US" sz="1000" b="0" i="0" u="none" strike="noStrike" kern="1200" cap="none" spc="0" normalizeH="0" baseline="0" noProof="0">
                          <a:ln>
                            <a:noFill/>
                          </a:ln>
                          <a:solidFill>
                            <a:prstClr val="black"/>
                          </a:solidFill>
                          <a:effectLst/>
                          <a:uLnTx/>
                          <a:uFillTx/>
                          <a:latin typeface="+mn-lt"/>
                          <a:ea typeface="+mn-ea"/>
                          <a:cs typeface="+mn-cs"/>
                        </a:rPr>
                        <a:t>
 This dog loves hanging out in Varaschin's Cricket indoor/outdoor chair! #Repost @varaschin_spa
• • •
The right image of comfort 😉 #varaschin #varaschinoutdoortherapy #outdoortherapy @ankigneib #outdoorliving #outdoorfurniture #cricketcollection #chair #armchair #instadesign #comfortzone #relaxtime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1184104"/>
                  </a:ext>
                </a:extLst>
              </a:tr>
            </a:tbl>
          </a:graphicData>
        </a:graphic>
      </p:graphicFrame>
      <p:sp>
        <p:nvSpPr>
          <p:cNvPr id="4" name="Text Placeholder 3">
            <a:extLst>
              <a:ext uri="{FF2B5EF4-FFF2-40B4-BE49-F238E27FC236}">
                <a16:creationId xmlns:a16="http://schemas.microsoft.com/office/drawing/2014/main" id="{36C39B22-48EE-4ED4-A11E-CDB0F930CF6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61462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3DBF0-F050-46C8-B7DC-064121F539E0}"/>
              </a:ext>
            </a:extLst>
          </p:cNvPr>
          <p:cNvSpPr>
            <a:spLocks noGrp="1"/>
          </p:cNvSpPr>
          <p:nvPr>
            <p:ph type="title"/>
          </p:nvPr>
        </p:nvSpPr>
        <p:spPr/>
        <p:txBody>
          <a:bodyPr/>
          <a:lstStyle/>
          <a:p>
            <a:r>
              <a:rPr lang="en-US"/>
              <a:t>Instagram Interaction Rate | altus.me</a:t>
            </a:r>
          </a:p>
        </p:txBody>
      </p:sp>
      <p:graphicFrame>
        <p:nvGraphicFramePr>
          <p:cNvPr id="6" name="Chart Placeholder 5">
            <a:extLst>
              <a:ext uri="{FF2B5EF4-FFF2-40B4-BE49-F238E27FC236}">
                <a16:creationId xmlns:a16="http://schemas.microsoft.com/office/drawing/2014/main" id="{A68D40EB-C3B6-4E8C-83BD-2EAD6C1AA042}"/>
              </a:ext>
            </a:extLst>
          </p:cNvPr>
          <p:cNvGraphicFramePr>
            <a:graphicFrameLocks noGrp="1"/>
          </p:cNvGraphicFramePr>
          <p:nvPr>
            <p:ph type="chart" sz="quarter" idx="13"/>
            <p:extLst>
              <p:ext uri="{D42A27DB-BD31-4B8C-83A1-F6EECF244321}">
                <p14:modId xmlns:p14="http://schemas.microsoft.com/office/powerpoint/2010/main" val="426679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C132FE-77C7-4721-B0C5-CFF8622B431F}"/>
              </a:ext>
            </a:extLst>
          </p:cNvPr>
          <p:cNvSpPr>
            <a:spLocks noGrp="1"/>
          </p:cNvSpPr>
          <p:nvPr>
            <p:ph type="body" sz="quarter" idx="14"/>
          </p:nvPr>
        </p:nvSpPr>
        <p:spPr/>
        <p:txBody>
          <a:bodyPr/>
          <a:lstStyle/>
          <a:p>
            <a:r>
              <a:rPr lang="en-US"/>
              <a:t>07/01/2018 - 08/31/2018</a:t>
            </a:r>
          </a:p>
        </p:txBody>
      </p:sp>
      <p:sp>
        <p:nvSpPr>
          <p:cNvPr id="5" name="Footer Placeholder 4">
            <a:extLst>
              <a:ext uri="{FF2B5EF4-FFF2-40B4-BE49-F238E27FC236}">
                <a16:creationId xmlns:a16="http://schemas.microsoft.com/office/drawing/2014/main" id="{8D6FA9DC-9908-41C9-B9D2-D4A2E76D08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418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DCDA9-DC46-4DAE-821D-325BDD6D75B5}"/>
              </a:ext>
            </a:extLst>
          </p:cNvPr>
          <p:cNvSpPr>
            <a:spLocks noGrp="1"/>
          </p:cNvSpPr>
          <p:nvPr>
            <p:ph type="title"/>
          </p:nvPr>
        </p:nvSpPr>
        <p:spPr/>
        <p:txBody>
          <a:bodyPr/>
          <a:lstStyle/>
          <a:p>
            <a:r>
              <a:rPr lang="en-US"/>
              <a:t>Instagram Average Interactions Per Post | altus.me</a:t>
            </a:r>
          </a:p>
        </p:txBody>
      </p:sp>
      <p:graphicFrame>
        <p:nvGraphicFramePr>
          <p:cNvPr id="6" name="Chart Placeholder 5">
            <a:extLst>
              <a:ext uri="{FF2B5EF4-FFF2-40B4-BE49-F238E27FC236}">
                <a16:creationId xmlns:a16="http://schemas.microsoft.com/office/drawing/2014/main" id="{9C32F0B2-3DDC-4D9D-9D3B-3BBB755032F0}"/>
              </a:ext>
            </a:extLst>
          </p:cNvPr>
          <p:cNvGraphicFramePr>
            <a:graphicFrameLocks noGrp="1"/>
          </p:cNvGraphicFramePr>
          <p:nvPr>
            <p:ph type="chart" sz="quarter" idx="13"/>
            <p:extLst>
              <p:ext uri="{D42A27DB-BD31-4B8C-83A1-F6EECF244321}">
                <p14:modId xmlns:p14="http://schemas.microsoft.com/office/powerpoint/2010/main" val="1893107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E281B-77CA-44B2-A93D-E853712D361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E16EF7F-FAF3-4394-AF02-6CB6A14487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87160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576</Words>
  <Application>Microsoft Office PowerPoint</Application>
  <PresentationFormat>On-screen Show (4:3)</PresentationFormat>
  <Paragraphs>237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 Overview</vt:lpstr>
      <vt:lpstr>Instagram Key Metrics Table | altus.me</vt:lpstr>
      <vt:lpstr>Instagram Followers Total | altus.me</vt:lpstr>
      <vt:lpstr>Instagram Followers Change Rate | altus.me</vt:lpstr>
      <vt:lpstr>Instagram Posts Table | altus.me - 1 of 11</vt:lpstr>
      <vt:lpstr>Instagram Posts Table | altus.me - 2 of 11</vt:lpstr>
      <vt:lpstr>Instagram Posts Table | altus.me - 3 of 11</vt:lpstr>
      <vt:lpstr>Instagram Posts Table | altus.me - 4 of 11</vt:lpstr>
      <vt:lpstr>Instagram Posts Table | altus.me - 5 of 11</vt:lpstr>
      <vt:lpstr>Instagram Posts Table | altus.me - 6 of 11</vt:lpstr>
      <vt:lpstr>Instagram Posts Table | altus.me - 7 of 11</vt:lpstr>
      <vt:lpstr>Instagram Posts Table | altus.me - 8 of 11</vt:lpstr>
      <vt:lpstr>Instagram Posts Table | altus.me - 9 of 11</vt:lpstr>
      <vt:lpstr>Instagram Posts Table | altus.me - 10 of 11</vt:lpstr>
      <vt:lpstr>Instagram Posts Table | altus.me - 11 of 11</vt:lpstr>
      <vt:lpstr>Instagram Interaction Rate | altus.me</vt:lpstr>
      <vt:lpstr>Instagram Average Interactions Per Post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2018-08-04T12:02:12Z</dcterms:created>
  <dcterms:modified xsi:type="dcterms:W3CDTF">2018-08-04T12:02:40Z</dcterms:modified>
</cp:coreProperties>
</file>