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4.5678786771422997E-3</c:v>
                </c:pt>
                <c:pt idx="1">
                  <c:v>4.5676700315168996E-3</c:v>
                </c:pt>
                <c:pt idx="2">
                  <c:v>1.8269845619804999E-2</c:v>
                </c:pt>
                <c:pt idx="3">
                  <c:v>9.1332541784637997E-3</c:v>
                </c:pt>
                <c:pt idx="4">
                  <c:v>4.5662100456621002E-3</c:v>
                </c:pt>
                <c:pt idx="5">
                  <c:v>1.8264006209761999E-2</c:v>
                </c:pt>
                <c:pt idx="6">
                  <c:v>2.7391006619493001E-2</c:v>
                </c:pt>
                <c:pt idx="7">
                  <c:v>4.5639176669253004E-3</c:v>
                </c:pt>
                <c:pt idx="8">
                  <c:v>0</c:v>
                </c:pt>
                <c:pt idx="9">
                  <c:v>1.8254837531946001E-2</c:v>
                </c:pt>
                <c:pt idx="10">
                  <c:v>0</c:v>
                </c:pt>
                <c:pt idx="11">
                  <c:v>0</c:v>
                </c:pt>
                <c:pt idx="12">
                  <c:v>1.3688629311917999E-2</c:v>
                </c:pt>
                <c:pt idx="13">
                  <c:v>4.5622519275514001E-3</c:v>
                </c:pt>
                <c:pt idx="14">
                  <c:v>3.1934306569342999E-2</c:v>
                </c:pt>
                <c:pt idx="15">
                  <c:v>-4.5605874036576E-3</c:v>
                </c:pt>
                <c:pt idx="16">
                  <c:v>4.5607954027181999E-2</c:v>
                </c:pt>
                <c:pt idx="17">
                  <c:v>9.1174325309993001E-3</c:v>
                </c:pt>
                <c:pt idx="18">
                  <c:v>4.5583006655119003E-3</c:v>
                </c:pt>
                <c:pt idx="19">
                  <c:v>0</c:v>
                </c:pt>
                <c:pt idx="20">
                  <c:v>4.5580928939331997E-3</c:v>
                </c:pt>
                <c:pt idx="21">
                  <c:v>3.1905195989060997E-2</c:v>
                </c:pt>
                <c:pt idx="22">
                  <c:v>-1.3669294208776E-2</c:v>
                </c:pt>
                <c:pt idx="23">
                  <c:v>1.8228217280350002E-2</c:v>
                </c:pt>
                <c:pt idx="24">
                  <c:v>-1.3668671405139001E-2</c:v>
                </c:pt>
                <c:pt idx="25">
                  <c:v>0</c:v>
                </c:pt>
                <c:pt idx="26">
                  <c:v>9.1136933242195999E-3</c:v>
                </c:pt>
                <c:pt idx="27">
                  <c:v>-9.1128628058505003E-3</c:v>
                </c:pt>
                <c:pt idx="28">
                  <c:v>9.1136933242195999E-3</c:v>
                </c:pt>
                <c:pt idx="29">
                  <c:v>1.3669294208776E-2</c:v>
                </c:pt>
                <c:pt idx="30">
                  <c:v>4.5558086560364003E-3</c:v>
                </c:pt>
              </c:numCache>
            </c:numRef>
          </c:val>
          <c:smooth val="0"/>
          <c:extLst>
            <c:ext xmlns:c16="http://schemas.microsoft.com/office/drawing/2014/chart" uri="{C3380CC4-5D6E-409C-BE32-E72D297353CC}">
              <c16:uniqueId val="{00000000-89AE-4655-9040-8B541551BE12}"/>
            </c:ext>
          </c:extLst>
        </c:ser>
        <c:dLbls>
          <c:showLegendKey val="0"/>
          <c:showVal val="0"/>
          <c:showCatName val="0"/>
          <c:showSerName val="0"/>
          <c:showPercent val="0"/>
          <c:showBubbleSize val="0"/>
        </c:dLbls>
        <c:smooth val="0"/>
        <c:axId val="338479288"/>
        <c:axId val="338478632"/>
      </c:lineChart>
      <c:dateAx>
        <c:axId val="33847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78632"/>
        <c:crosses val="autoZero"/>
        <c:auto val="1"/>
        <c:lblOffset val="100"/>
        <c:baseTimeUnit val="days"/>
      </c:dateAx>
      <c:valAx>
        <c:axId val="33847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7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21882</c:v>
                </c:pt>
                <c:pt idx="1">
                  <c:v>21883</c:v>
                </c:pt>
                <c:pt idx="2">
                  <c:v>21890</c:v>
                </c:pt>
                <c:pt idx="3">
                  <c:v>21889</c:v>
                </c:pt>
                <c:pt idx="4">
                  <c:v>21892</c:v>
                </c:pt>
                <c:pt idx="5">
                  <c:v>21896</c:v>
                </c:pt>
                <c:pt idx="6">
                  <c:v>21902</c:v>
                </c:pt>
                <c:pt idx="7">
                  <c:v>21902</c:v>
                </c:pt>
                <c:pt idx="8">
                  <c:v>21904</c:v>
                </c:pt>
                <c:pt idx="9">
                  <c:v>21907</c:v>
                </c:pt>
                <c:pt idx="10">
                  <c:v>21904</c:v>
                </c:pt>
                <c:pt idx="11">
                  <c:v>21908</c:v>
                </c:pt>
                <c:pt idx="12">
                  <c:v>21906</c:v>
                </c:pt>
                <c:pt idx="13">
                  <c:v>21918</c:v>
                </c:pt>
                <c:pt idx="14">
                  <c:v>21918</c:v>
                </c:pt>
                <c:pt idx="15">
                  <c:v>21921</c:v>
                </c:pt>
                <c:pt idx="16">
                  <c:v>21926</c:v>
                </c:pt>
                <c:pt idx="17">
                  <c:v>21927</c:v>
                </c:pt>
                <c:pt idx="18">
                  <c:v>21929</c:v>
                </c:pt>
                <c:pt idx="19">
                  <c:v>21927</c:v>
                </c:pt>
                <c:pt idx="20">
                  <c:v>21936</c:v>
                </c:pt>
                <c:pt idx="21">
                  <c:v>21936</c:v>
                </c:pt>
                <c:pt idx="22">
                  <c:v>21934</c:v>
                </c:pt>
                <c:pt idx="23">
                  <c:v>21935</c:v>
                </c:pt>
                <c:pt idx="24">
                  <c:v>21933</c:v>
                </c:pt>
                <c:pt idx="25">
                  <c:v>21935</c:v>
                </c:pt>
                <c:pt idx="26">
                  <c:v>21937</c:v>
                </c:pt>
                <c:pt idx="27">
                  <c:v>21936</c:v>
                </c:pt>
                <c:pt idx="28">
                  <c:v>21938</c:v>
                </c:pt>
                <c:pt idx="29">
                  <c:v>21944</c:v>
                </c:pt>
                <c:pt idx="30">
                  <c:v>21948</c:v>
                </c:pt>
              </c:numCache>
            </c:numRef>
          </c:val>
          <c:smooth val="0"/>
          <c:extLst>
            <c:ext xmlns:c16="http://schemas.microsoft.com/office/drawing/2014/chart" uri="{C3380CC4-5D6E-409C-BE32-E72D297353CC}">
              <c16:uniqueId val="{00000000-3743-48F9-B04B-FE3DDF250B47}"/>
            </c:ext>
          </c:extLst>
        </c:ser>
        <c:dLbls>
          <c:showLegendKey val="0"/>
          <c:showVal val="0"/>
          <c:showCatName val="0"/>
          <c:showSerName val="0"/>
          <c:showPercent val="0"/>
          <c:showBubbleSize val="0"/>
        </c:dLbls>
        <c:smooth val="0"/>
        <c:axId val="331711040"/>
        <c:axId val="331710056"/>
      </c:lineChart>
      <c:dateAx>
        <c:axId val="33171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10056"/>
        <c:crosses val="autoZero"/>
        <c:auto val="1"/>
        <c:lblOffset val="100"/>
        <c:baseTimeUnit val="days"/>
      </c:dateAx>
      <c:valAx>
        <c:axId val="33171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1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4</c:v>
                </c:pt>
              </c:numCache>
            </c:numRef>
          </c:val>
          <c:extLst>
            <c:ext xmlns:c16="http://schemas.microsoft.com/office/drawing/2014/chart" uri="{C3380CC4-5D6E-409C-BE32-E72D297353CC}">
              <c16:uniqueId val="{00000000-0E35-4182-B40C-CEA69D51ECD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24</c:v>
                </c:pt>
              </c:numCache>
            </c:numRef>
          </c:val>
          <c:extLst>
            <c:ext xmlns:c16="http://schemas.microsoft.com/office/drawing/2014/chart" uri="{C3380CC4-5D6E-409C-BE32-E72D297353CC}">
              <c16:uniqueId val="{00000001-0E35-4182-B40C-CEA69D51ECD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4</c:v>
                </c:pt>
              </c:numCache>
            </c:numRef>
          </c:val>
          <c:extLst>
            <c:ext xmlns:c16="http://schemas.microsoft.com/office/drawing/2014/chart" uri="{C3380CC4-5D6E-409C-BE32-E72D297353CC}">
              <c16:uniqueId val="{00000002-0E35-4182-B40C-CEA69D51ECD7}"/>
            </c:ext>
          </c:extLst>
        </c:ser>
        <c:dLbls>
          <c:showLegendKey val="0"/>
          <c:showVal val="0"/>
          <c:showCatName val="0"/>
          <c:showSerName val="0"/>
          <c:showPercent val="0"/>
          <c:showBubbleSize val="0"/>
        </c:dLbls>
        <c:gapWidth val="150"/>
        <c:overlap val="100"/>
        <c:axId val="499035008"/>
        <c:axId val="499039600"/>
      </c:barChart>
      <c:catAx>
        <c:axId val="49903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39600"/>
        <c:crosses val="autoZero"/>
        <c:auto val="1"/>
        <c:lblAlgn val="ctr"/>
        <c:lblOffset val="100"/>
        <c:noMultiLvlLbl val="0"/>
      </c:catAx>
      <c:valAx>
        <c:axId val="499039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3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4.1110908094281001E-2</c:v>
                </c:pt>
                <c:pt idx="1">
                  <c:v>0.70342118485361005</c:v>
                </c:pt>
                <c:pt idx="2">
                  <c:v>5.4804530507854998E-2</c:v>
                </c:pt>
                <c:pt idx="3">
                  <c:v>0.29225078770719998</c:v>
                </c:pt>
                <c:pt idx="4">
                  <c:v>0.20091324200912999</c:v>
                </c:pt>
                <c:pt idx="5">
                  <c:v>0.57069807788886995</c:v>
                </c:pt>
                <c:pt idx="6">
                  <c:v>0.65729413912725998</c:v>
                </c:pt>
                <c:pt idx="7">
                  <c:v>0.31034640135092001</c:v>
                </c:pt>
                <c:pt idx="8">
                  <c:v>0.71193866374588999</c:v>
                </c:pt>
                <c:pt idx="9">
                  <c:v>0.29205074381674001</c:v>
                </c:pt>
                <c:pt idx="10">
                  <c:v>2.2814382186530001E-2</c:v>
                </c:pt>
                <c:pt idx="11">
                  <c:v>0.72549735353167</c:v>
                </c:pt>
                <c:pt idx="12">
                  <c:v>0.78934160697176003</c:v>
                </c:pt>
                <c:pt idx="13">
                  <c:v>0.98544641635110997</c:v>
                </c:pt>
                <c:pt idx="14">
                  <c:v>5.9298453678785001E-2</c:v>
                </c:pt>
                <c:pt idx="15">
                  <c:v>0.72060567362948003</c:v>
                </c:pt>
                <c:pt idx="16">
                  <c:v>0.38757922575350001</c:v>
                </c:pt>
                <c:pt idx="17">
                  <c:v>0</c:v>
                </c:pt>
                <c:pt idx="18">
                  <c:v>0.37150150423922002</c:v>
                </c:pt>
                <c:pt idx="19">
                  <c:v>0.54697114727198004</c:v>
                </c:pt>
                <c:pt idx="20">
                  <c:v>0.95264141483203002</c:v>
                </c:pt>
                <c:pt idx="21">
                  <c:v>1.3671785990977001E-2</c:v>
                </c:pt>
                <c:pt idx="22">
                  <c:v>0.56960583276373</c:v>
                </c:pt>
                <c:pt idx="23">
                  <c:v>0.35086120477535998</c:v>
                </c:pt>
                <c:pt idx="24">
                  <c:v>0.60603299006653</c:v>
                </c:pt>
                <c:pt idx="25">
                  <c:v>1.8227386648438999E-2</c:v>
                </c:pt>
                <c:pt idx="26">
                  <c:v>0.49211701449011003</c:v>
                </c:pt>
                <c:pt idx="27">
                  <c:v>0.90221452656520995</c:v>
                </c:pt>
                <c:pt idx="28">
                  <c:v>0.39187095598286997</c:v>
                </c:pt>
                <c:pt idx="29">
                  <c:v>0.76088937488608999</c:v>
                </c:pt>
                <c:pt idx="30">
                  <c:v>0.12300683371298</c:v>
                </c:pt>
              </c:numCache>
            </c:numRef>
          </c:val>
          <c:smooth val="0"/>
          <c:extLst>
            <c:ext xmlns:c16="http://schemas.microsoft.com/office/drawing/2014/chart" uri="{C3380CC4-5D6E-409C-BE32-E72D297353CC}">
              <c16:uniqueId val="{00000000-088C-4F49-8FF3-358A4B6CB0FF}"/>
            </c:ext>
          </c:extLst>
        </c:ser>
        <c:dLbls>
          <c:showLegendKey val="0"/>
          <c:showVal val="0"/>
          <c:showCatName val="0"/>
          <c:showSerName val="0"/>
          <c:showPercent val="0"/>
          <c:showBubbleSize val="0"/>
        </c:dLbls>
        <c:smooth val="0"/>
        <c:axId val="499042552"/>
        <c:axId val="499033040"/>
      </c:lineChart>
      <c:dateAx>
        <c:axId val="49904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33040"/>
        <c:crosses val="autoZero"/>
        <c:auto val="1"/>
        <c:lblOffset val="100"/>
        <c:baseTimeUnit val="days"/>
      </c:dateAx>
      <c:valAx>
        <c:axId val="49903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4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0.69336739348599996</c:v>
                </c:pt>
                <c:pt idx="1">
                  <c:v>0.24176626220235001</c:v>
                </c:pt>
                <c:pt idx="2">
                  <c:v>0.30334823465012001</c:v>
                </c:pt>
                <c:pt idx="3">
                  <c:v>0.33756044156554998</c:v>
                </c:pt>
                <c:pt idx="4">
                  <c:v>0.59985402791716003</c:v>
                </c:pt>
                <c:pt idx="5">
                  <c:v>0.87469209013775995</c:v>
                </c:pt>
                <c:pt idx="6">
                  <c:v>0.16330626767631001</c:v>
                </c:pt>
              </c:numCache>
            </c:numRef>
          </c:val>
          <c:extLst>
            <c:ext xmlns:c16="http://schemas.microsoft.com/office/drawing/2014/chart" uri="{C3380CC4-5D6E-409C-BE32-E72D297353CC}">
              <c16:uniqueId val="{00000000-9BFD-46C5-B40E-348DFE9918CF}"/>
            </c:ext>
          </c:extLst>
        </c:ser>
        <c:dLbls>
          <c:showLegendKey val="0"/>
          <c:showVal val="0"/>
          <c:showCatName val="0"/>
          <c:showSerName val="0"/>
          <c:showPercent val="0"/>
          <c:showBubbleSize val="0"/>
        </c:dLbls>
        <c:gapWidth val="219"/>
        <c:overlap val="-27"/>
        <c:axId val="499038616"/>
        <c:axId val="499035992"/>
      </c:barChart>
      <c:catAx>
        <c:axId val="49903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35992"/>
        <c:crosses val="autoZero"/>
        <c:auto val="1"/>
        <c:lblAlgn val="ctr"/>
        <c:lblOffset val="100"/>
        <c:noMultiLvlLbl val="0"/>
      </c:catAx>
      <c:valAx>
        <c:axId val="49903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3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0.54739531064683999</c:v>
                </c:pt>
                <c:pt idx="1">
                  <c:v>0</c:v>
                </c:pt>
                <c:pt idx="2">
                  <c:v>0</c:v>
                </c:pt>
                <c:pt idx="3">
                  <c:v>0</c:v>
                </c:pt>
                <c:pt idx="4">
                  <c:v>0</c:v>
                </c:pt>
                <c:pt idx="5">
                  <c:v>0</c:v>
                </c:pt>
                <c:pt idx="6">
                  <c:v>0</c:v>
                </c:pt>
                <c:pt idx="7">
                  <c:v>0</c:v>
                </c:pt>
                <c:pt idx="8">
                  <c:v>0</c:v>
                </c:pt>
                <c:pt idx="9">
                  <c:v>0.35124532433172001</c:v>
                </c:pt>
                <c:pt idx="10">
                  <c:v>0.90320226256727998</c:v>
                </c:pt>
                <c:pt idx="11">
                  <c:v>0.25241005990937998</c:v>
                </c:pt>
                <c:pt idx="12">
                  <c:v>0.67740169692546004</c:v>
                </c:pt>
                <c:pt idx="13">
                  <c:v>0.38865067055926</c:v>
                </c:pt>
                <c:pt idx="14">
                  <c:v>0.55993978651582998</c:v>
                </c:pt>
                <c:pt idx="15">
                  <c:v>0.33117416294134</c:v>
                </c:pt>
                <c:pt idx="16">
                  <c:v>0.50634066234832997</c:v>
                </c:pt>
                <c:pt idx="17">
                  <c:v>0</c:v>
                </c:pt>
                <c:pt idx="18">
                  <c:v>5.4739531064684002E-2</c:v>
                </c:pt>
                <c:pt idx="19">
                  <c:v>1.8246510354894999E-2</c:v>
                </c:pt>
                <c:pt idx="20">
                  <c:v>0.37177264848098002</c:v>
                </c:pt>
                <c:pt idx="21">
                  <c:v>0</c:v>
                </c:pt>
                <c:pt idx="22">
                  <c:v>0</c:v>
                </c:pt>
                <c:pt idx="23">
                  <c:v>0</c:v>
                </c:pt>
              </c:numCache>
            </c:numRef>
          </c:val>
          <c:smooth val="0"/>
          <c:extLst>
            <c:ext xmlns:c16="http://schemas.microsoft.com/office/drawing/2014/chart" uri="{C3380CC4-5D6E-409C-BE32-E72D297353CC}">
              <c16:uniqueId val="{00000000-39D7-4ED5-9C2E-45CB3A08F118}"/>
            </c:ext>
          </c:extLst>
        </c:ser>
        <c:dLbls>
          <c:showLegendKey val="0"/>
          <c:showVal val="0"/>
          <c:showCatName val="0"/>
          <c:showSerName val="0"/>
          <c:showPercent val="0"/>
          <c:showBubbleSize val="0"/>
        </c:dLbls>
        <c:smooth val="0"/>
        <c:axId val="530562552"/>
        <c:axId val="530560584"/>
      </c:lineChart>
      <c:catAx>
        <c:axId val="53056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60584"/>
        <c:crosses val="autoZero"/>
        <c:auto val="1"/>
        <c:lblAlgn val="ctr"/>
        <c:lblOffset val="100"/>
        <c:noMultiLvlLbl val="0"/>
      </c:catAx>
      <c:valAx>
        <c:axId val="53056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6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1</c:v>
                </c:pt>
                <c:pt idx="2">
                  <c:v>0</c:v>
                </c:pt>
                <c:pt idx="3">
                  <c:v>0</c:v>
                </c:pt>
                <c:pt idx="4">
                  <c:v>0</c:v>
                </c:pt>
                <c:pt idx="5">
                  <c:v>0</c:v>
                </c:pt>
                <c:pt idx="6">
                  <c:v>1</c:v>
                </c:pt>
                <c:pt idx="7">
                  <c:v>1</c:v>
                </c:pt>
                <c:pt idx="8">
                  <c:v>3</c:v>
                </c:pt>
                <c:pt idx="9">
                  <c:v>1</c:v>
                </c:pt>
                <c:pt idx="10">
                  <c:v>0</c:v>
                </c:pt>
                <c:pt idx="11">
                  <c:v>0</c:v>
                </c:pt>
                <c:pt idx="12">
                  <c:v>4</c:v>
                </c:pt>
                <c:pt idx="13">
                  <c:v>2</c:v>
                </c:pt>
                <c:pt idx="14">
                  <c:v>1</c:v>
                </c:pt>
                <c:pt idx="15">
                  <c:v>1</c:v>
                </c:pt>
                <c:pt idx="16">
                  <c:v>1</c:v>
                </c:pt>
                <c:pt idx="17">
                  <c:v>0</c:v>
                </c:pt>
                <c:pt idx="18">
                  <c:v>0</c:v>
                </c:pt>
                <c:pt idx="19">
                  <c:v>1</c:v>
                </c:pt>
                <c:pt idx="20">
                  <c:v>4</c:v>
                </c:pt>
                <c:pt idx="21">
                  <c:v>0</c:v>
                </c:pt>
                <c:pt idx="22">
                  <c:v>0</c:v>
                </c:pt>
                <c:pt idx="23">
                  <c:v>0</c:v>
                </c:pt>
                <c:pt idx="24">
                  <c:v>0</c:v>
                </c:pt>
                <c:pt idx="25">
                  <c:v>0</c:v>
                </c:pt>
                <c:pt idx="26">
                  <c:v>0</c:v>
                </c:pt>
                <c:pt idx="27">
                  <c:v>3</c:v>
                </c:pt>
                <c:pt idx="28">
                  <c:v>0</c:v>
                </c:pt>
                <c:pt idx="29">
                  <c:v>1</c:v>
                </c:pt>
                <c:pt idx="30">
                  <c:v>1</c:v>
                </c:pt>
              </c:numCache>
            </c:numRef>
          </c:val>
          <c:smooth val="0"/>
          <c:extLst>
            <c:ext xmlns:c16="http://schemas.microsoft.com/office/drawing/2014/chart" uri="{C3380CC4-5D6E-409C-BE32-E72D297353CC}">
              <c16:uniqueId val="{00000000-CDB0-4B0A-A265-CA6020C7DE4E}"/>
            </c:ext>
          </c:extLst>
        </c:ser>
        <c:dLbls>
          <c:showLegendKey val="0"/>
          <c:showVal val="0"/>
          <c:showCatName val="0"/>
          <c:showSerName val="0"/>
          <c:showPercent val="0"/>
          <c:showBubbleSize val="0"/>
        </c:dLbls>
        <c:smooth val="0"/>
        <c:axId val="530501872"/>
        <c:axId val="530504824"/>
      </c:lineChart>
      <c:dateAx>
        <c:axId val="53050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04824"/>
        <c:crosses val="autoZero"/>
        <c:auto val="1"/>
        <c:lblOffset val="100"/>
        <c:baseTimeUnit val="days"/>
      </c:dateAx>
      <c:valAx>
        <c:axId val="53050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0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5</c:v>
                </c:pt>
                <c:pt idx="2">
                  <c:v>1</c:v>
                </c:pt>
                <c:pt idx="3">
                  <c:v>0</c:v>
                </c:pt>
                <c:pt idx="4">
                  <c:v>0</c:v>
                </c:pt>
                <c:pt idx="5">
                  <c:v>1</c:v>
                </c:pt>
                <c:pt idx="6">
                  <c:v>0</c:v>
                </c:pt>
                <c:pt idx="7">
                  <c:v>0</c:v>
                </c:pt>
                <c:pt idx="8">
                  <c:v>0</c:v>
                </c:pt>
                <c:pt idx="9">
                  <c:v>0</c:v>
                </c:pt>
                <c:pt idx="10">
                  <c:v>0</c:v>
                </c:pt>
                <c:pt idx="11">
                  <c:v>0</c:v>
                </c:pt>
                <c:pt idx="12">
                  <c:v>0</c:v>
                </c:pt>
                <c:pt idx="13">
                  <c:v>0</c:v>
                </c:pt>
                <c:pt idx="14">
                  <c:v>0</c:v>
                </c:pt>
                <c:pt idx="15">
                  <c:v>3</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374-4A52-ABEC-A103051DF24F}"/>
            </c:ext>
          </c:extLst>
        </c:ser>
        <c:dLbls>
          <c:showLegendKey val="0"/>
          <c:showVal val="0"/>
          <c:showCatName val="0"/>
          <c:showSerName val="0"/>
          <c:showPercent val="0"/>
          <c:showBubbleSize val="0"/>
        </c:dLbls>
        <c:smooth val="0"/>
        <c:axId val="530499248"/>
        <c:axId val="530500232"/>
      </c:lineChart>
      <c:dateAx>
        <c:axId val="53049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00232"/>
        <c:crosses val="autoZero"/>
        <c:auto val="1"/>
        <c:lblOffset val="100"/>
        <c:baseTimeUnit val="days"/>
      </c:dateAx>
      <c:valAx>
        <c:axId val="53050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49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c:v>
                </c:pt>
                <c:pt idx="1">
                  <c:v>148</c:v>
                </c:pt>
                <c:pt idx="2">
                  <c:v>11</c:v>
                </c:pt>
                <c:pt idx="3">
                  <c:v>64</c:v>
                </c:pt>
                <c:pt idx="4">
                  <c:v>44</c:v>
                </c:pt>
                <c:pt idx="5">
                  <c:v>124</c:v>
                </c:pt>
                <c:pt idx="6">
                  <c:v>143</c:v>
                </c:pt>
                <c:pt idx="7">
                  <c:v>67</c:v>
                </c:pt>
                <c:pt idx="8">
                  <c:v>153</c:v>
                </c:pt>
                <c:pt idx="9">
                  <c:v>63</c:v>
                </c:pt>
                <c:pt idx="10">
                  <c:v>5</c:v>
                </c:pt>
                <c:pt idx="11">
                  <c:v>159</c:v>
                </c:pt>
                <c:pt idx="12">
                  <c:v>169</c:v>
                </c:pt>
                <c:pt idx="13">
                  <c:v>214</c:v>
                </c:pt>
                <c:pt idx="14">
                  <c:v>12</c:v>
                </c:pt>
                <c:pt idx="15">
                  <c:v>154</c:v>
                </c:pt>
                <c:pt idx="16">
                  <c:v>84</c:v>
                </c:pt>
                <c:pt idx="17">
                  <c:v>0</c:v>
                </c:pt>
                <c:pt idx="18">
                  <c:v>81</c:v>
                </c:pt>
                <c:pt idx="19">
                  <c:v>119</c:v>
                </c:pt>
                <c:pt idx="20">
                  <c:v>204</c:v>
                </c:pt>
                <c:pt idx="21">
                  <c:v>3</c:v>
                </c:pt>
                <c:pt idx="22">
                  <c:v>125</c:v>
                </c:pt>
                <c:pt idx="23">
                  <c:v>77</c:v>
                </c:pt>
                <c:pt idx="24">
                  <c:v>133</c:v>
                </c:pt>
                <c:pt idx="25">
                  <c:v>4</c:v>
                </c:pt>
                <c:pt idx="26">
                  <c:v>108</c:v>
                </c:pt>
                <c:pt idx="27">
                  <c:v>195</c:v>
                </c:pt>
                <c:pt idx="28">
                  <c:v>86</c:v>
                </c:pt>
                <c:pt idx="29">
                  <c:v>166</c:v>
                </c:pt>
                <c:pt idx="30">
                  <c:v>26</c:v>
                </c:pt>
              </c:numCache>
            </c:numRef>
          </c:val>
          <c:smooth val="0"/>
          <c:extLst>
            <c:ext xmlns:c16="http://schemas.microsoft.com/office/drawing/2014/chart" uri="{C3380CC4-5D6E-409C-BE32-E72D297353CC}">
              <c16:uniqueId val="{00000000-514A-46EA-8A6A-296B79C2D951}"/>
            </c:ext>
          </c:extLst>
        </c:ser>
        <c:dLbls>
          <c:showLegendKey val="0"/>
          <c:showVal val="0"/>
          <c:showCatName val="0"/>
          <c:showSerName val="0"/>
          <c:showPercent val="0"/>
          <c:showBubbleSize val="0"/>
        </c:dLbls>
        <c:smooth val="0"/>
        <c:axId val="530515648"/>
        <c:axId val="530508104"/>
      </c:lineChart>
      <c:dateAx>
        <c:axId val="53051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08104"/>
        <c:crosses val="autoZero"/>
        <c:auto val="1"/>
        <c:lblOffset val="100"/>
        <c:baseTimeUnit val="days"/>
      </c:dateAx>
      <c:valAx>
        <c:axId val="53050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51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81</c:v>
                </c:pt>
                <c:pt idx="1">
                  <c:v>306</c:v>
                </c:pt>
                <c:pt idx="2">
                  <c:v>120</c:v>
                </c:pt>
                <c:pt idx="3">
                  <c:v>204</c:v>
                </c:pt>
                <c:pt idx="4">
                  <c:v>103</c:v>
                </c:pt>
                <c:pt idx="5">
                  <c:v>207</c:v>
                </c:pt>
                <c:pt idx="6">
                  <c:v>253</c:v>
                </c:pt>
                <c:pt idx="7">
                  <c:v>210</c:v>
                </c:pt>
                <c:pt idx="8">
                  <c:v>223</c:v>
                </c:pt>
                <c:pt idx="9">
                  <c:v>207</c:v>
                </c:pt>
                <c:pt idx="10">
                  <c:v>59</c:v>
                </c:pt>
                <c:pt idx="11">
                  <c:v>215</c:v>
                </c:pt>
                <c:pt idx="12">
                  <c:v>194</c:v>
                </c:pt>
                <c:pt idx="13">
                  <c:v>352</c:v>
                </c:pt>
                <c:pt idx="14">
                  <c:v>93</c:v>
                </c:pt>
                <c:pt idx="15">
                  <c:v>196</c:v>
                </c:pt>
                <c:pt idx="16">
                  <c:v>177</c:v>
                </c:pt>
                <c:pt idx="17">
                  <c:v>76</c:v>
                </c:pt>
                <c:pt idx="18">
                  <c:v>142</c:v>
                </c:pt>
                <c:pt idx="19">
                  <c:v>100</c:v>
                </c:pt>
                <c:pt idx="20">
                  <c:v>415</c:v>
                </c:pt>
                <c:pt idx="21">
                  <c:v>108</c:v>
                </c:pt>
                <c:pt idx="22">
                  <c:v>151</c:v>
                </c:pt>
                <c:pt idx="23">
                  <c:v>124</c:v>
                </c:pt>
                <c:pt idx="24">
                  <c:v>136</c:v>
                </c:pt>
                <c:pt idx="25">
                  <c:v>51</c:v>
                </c:pt>
                <c:pt idx="26">
                  <c:v>175</c:v>
                </c:pt>
                <c:pt idx="27">
                  <c:v>293</c:v>
                </c:pt>
                <c:pt idx="28">
                  <c:v>112</c:v>
                </c:pt>
                <c:pt idx="29">
                  <c:v>199</c:v>
                </c:pt>
                <c:pt idx="30">
                  <c:v>308</c:v>
                </c:pt>
              </c:numCache>
            </c:numRef>
          </c:val>
          <c:smooth val="0"/>
          <c:extLst>
            <c:ext xmlns:c16="http://schemas.microsoft.com/office/drawing/2014/chart" uri="{C3380CC4-5D6E-409C-BE32-E72D297353CC}">
              <c16:uniqueId val="{00000000-B1BE-4CEE-AA9E-EA72B1AF5C17}"/>
            </c:ext>
          </c:extLst>
        </c:ser>
        <c:dLbls>
          <c:showLegendKey val="0"/>
          <c:showVal val="0"/>
          <c:showCatName val="0"/>
          <c:showSerName val="0"/>
          <c:showPercent val="0"/>
          <c:showBubbleSize val="0"/>
        </c:dLbls>
        <c:smooth val="0"/>
        <c:axId val="341882200"/>
        <c:axId val="341886792"/>
      </c:lineChart>
      <c:dateAx>
        <c:axId val="34188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86792"/>
        <c:crosses val="autoZero"/>
        <c:auto val="1"/>
        <c:lblOffset val="100"/>
        <c:baseTimeUnit val="days"/>
      </c:dateAx>
      <c:valAx>
        <c:axId val="34188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8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10613</c:v>
                </c:pt>
                <c:pt idx="1">
                  <c:v>6290</c:v>
                </c:pt>
                <c:pt idx="2">
                  <c:v>6554</c:v>
                </c:pt>
                <c:pt idx="3">
                  <c:v>8308</c:v>
                </c:pt>
                <c:pt idx="4">
                  <c:v>2573</c:v>
                </c:pt>
                <c:pt idx="5">
                  <c:v>4816</c:v>
                </c:pt>
                <c:pt idx="6">
                  <c:v>12584</c:v>
                </c:pt>
                <c:pt idx="7">
                  <c:v>16008</c:v>
                </c:pt>
                <c:pt idx="8">
                  <c:v>5836</c:v>
                </c:pt>
                <c:pt idx="9">
                  <c:v>7987</c:v>
                </c:pt>
                <c:pt idx="10">
                  <c:v>3067</c:v>
                </c:pt>
                <c:pt idx="11">
                  <c:v>4434</c:v>
                </c:pt>
                <c:pt idx="12">
                  <c:v>6680</c:v>
                </c:pt>
                <c:pt idx="13">
                  <c:v>8455</c:v>
                </c:pt>
                <c:pt idx="14">
                  <c:v>10066</c:v>
                </c:pt>
                <c:pt idx="15">
                  <c:v>5586</c:v>
                </c:pt>
                <c:pt idx="16">
                  <c:v>8833</c:v>
                </c:pt>
                <c:pt idx="17">
                  <c:v>2580</c:v>
                </c:pt>
                <c:pt idx="18">
                  <c:v>4946</c:v>
                </c:pt>
                <c:pt idx="19">
                  <c:v>3630</c:v>
                </c:pt>
                <c:pt idx="20">
                  <c:v>12799</c:v>
                </c:pt>
                <c:pt idx="21">
                  <c:v>6806</c:v>
                </c:pt>
                <c:pt idx="22">
                  <c:v>6798</c:v>
                </c:pt>
                <c:pt idx="23">
                  <c:v>13561</c:v>
                </c:pt>
                <c:pt idx="24">
                  <c:v>5611</c:v>
                </c:pt>
                <c:pt idx="25">
                  <c:v>2542</c:v>
                </c:pt>
                <c:pt idx="26">
                  <c:v>4869</c:v>
                </c:pt>
                <c:pt idx="27">
                  <c:v>7748</c:v>
                </c:pt>
                <c:pt idx="28">
                  <c:v>7005</c:v>
                </c:pt>
                <c:pt idx="29">
                  <c:v>6058</c:v>
                </c:pt>
                <c:pt idx="30">
                  <c:v>9164</c:v>
                </c:pt>
              </c:numCache>
            </c:numRef>
          </c:val>
          <c:smooth val="0"/>
          <c:extLst>
            <c:ext xmlns:c16="http://schemas.microsoft.com/office/drawing/2014/chart" uri="{C3380CC4-5D6E-409C-BE32-E72D297353CC}">
              <c16:uniqueId val="{00000000-2D87-4888-A71D-6CF78AF8FE83}"/>
            </c:ext>
          </c:extLst>
        </c:ser>
        <c:dLbls>
          <c:showLegendKey val="0"/>
          <c:showVal val="0"/>
          <c:showCatName val="0"/>
          <c:showSerName val="0"/>
          <c:showPercent val="0"/>
          <c:showBubbleSize val="0"/>
        </c:dLbls>
        <c:smooth val="0"/>
        <c:axId val="341891712"/>
        <c:axId val="341892040"/>
      </c:lineChart>
      <c:dateAx>
        <c:axId val="341891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92040"/>
        <c:crosses val="autoZero"/>
        <c:auto val="1"/>
        <c:lblOffset val="100"/>
        <c:baseTimeUnit val="days"/>
      </c:dateAx>
      <c:valAx>
        <c:axId val="34189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9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4189B-C4AC-4DDF-BD7F-680E219CC848}"/>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3B29B600-9ED2-480C-95F1-F98038AC48B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27044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3FC4-E65F-4B82-A90D-809FB538B0C9}"/>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D675CA1E-A43C-4022-84E9-EBB0D1F828EC}"/>
              </a:ext>
            </a:extLst>
          </p:cNvPr>
          <p:cNvGraphicFramePr>
            <a:graphicFrameLocks noGrp="1"/>
          </p:cNvGraphicFramePr>
          <p:nvPr>
            <p:ph type="tbl" sz="quarter" idx="13"/>
            <p:extLst>
              <p:ext uri="{D42A27DB-BD31-4B8C-83A1-F6EECF244321}">
                <p14:modId xmlns:p14="http://schemas.microsoft.com/office/powerpoint/2010/main" val="1795648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826398560"/>
                    </a:ext>
                  </a:extLst>
                </a:gridCol>
                <a:gridCol w="304495">
                  <a:extLst>
                    <a:ext uri="{9D8B030D-6E8A-4147-A177-3AD203B41FA5}">
                      <a16:colId xmlns:a16="http://schemas.microsoft.com/office/drawing/2014/main" val="2408916550"/>
                    </a:ext>
                  </a:extLst>
                </a:gridCol>
                <a:gridCol w="304495">
                  <a:extLst>
                    <a:ext uri="{9D8B030D-6E8A-4147-A177-3AD203B41FA5}">
                      <a16:colId xmlns:a16="http://schemas.microsoft.com/office/drawing/2014/main" val="3506739964"/>
                    </a:ext>
                  </a:extLst>
                </a:gridCol>
                <a:gridCol w="304495">
                  <a:extLst>
                    <a:ext uri="{9D8B030D-6E8A-4147-A177-3AD203B41FA5}">
                      <a16:colId xmlns:a16="http://schemas.microsoft.com/office/drawing/2014/main" val="769637448"/>
                    </a:ext>
                  </a:extLst>
                </a:gridCol>
                <a:gridCol w="304495">
                  <a:extLst>
                    <a:ext uri="{9D8B030D-6E8A-4147-A177-3AD203B41FA5}">
                      <a16:colId xmlns:a16="http://schemas.microsoft.com/office/drawing/2014/main" val="2956963950"/>
                    </a:ext>
                  </a:extLst>
                </a:gridCol>
                <a:gridCol w="304495">
                  <a:extLst>
                    <a:ext uri="{9D8B030D-6E8A-4147-A177-3AD203B41FA5}">
                      <a16:colId xmlns:a16="http://schemas.microsoft.com/office/drawing/2014/main" val="1523338158"/>
                    </a:ext>
                  </a:extLst>
                </a:gridCol>
                <a:gridCol w="304495">
                  <a:extLst>
                    <a:ext uri="{9D8B030D-6E8A-4147-A177-3AD203B41FA5}">
                      <a16:colId xmlns:a16="http://schemas.microsoft.com/office/drawing/2014/main" val="2642819428"/>
                    </a:ext>
                  </a:extLst>
                </a:gridCol>
                <a:gridCol w="304495">
                  <a:extLst>
                    <a:ext uri="{9D8B030D-6E8A-4147-A177-3AD203B41FA5}">
                      <a16:colId xmlns:a16="http://schemas.microsoft.com/office/drawing/2014/main" val="2603728316"/>
                    </a:ext>
                  </a:extLst>
                </a:gridCol>
                <a:gridCol w="304495">
                  <a:extLst>
                    <a:ext uri="{9D8B030D-6E8A-4147-A177-3AD203B41FA5}">
                      <a16:colId xmlns:a16="http://schemas.microsoft.com/office/drawing/2014/main" val="1247499637"/>
                    </a:ext>
                  </a:extLst>
                </a:gridCol>
                <a:gridCol w="304495">
                  <a:extLst>
                    <a:ext uri="{9D8B030D-6E8A-4147-A177-3AD203B41FA5}">
                      <a16:colId xmlns:a16="http://schemas.microsoft.com/office/drawing/2014/main" val="1494106679"/>
                    </a:ext>
                  </a:extLst>
                </a:gridCol>
                <a:gridCol w="304495">
                  <a:extLst>
                    <a:ext uri="{9D8B030D-6E8A-4147-A177-3AD203B41FA5}">
                      <a16:colId xmlns:a16="http://schemas.microsoft.com/office/drawing/2014/main" val="2221464961"/>
                    </a:ext>
                  </a:extLst>
                </a:gridCol>
                <a:gridCol w="304495">
                  <a:extLst>
                    <a:ext uri="{9D8B030D-6E8A-4147-A177-3AD203B41FA5}">
                      <a16:colId xmlns:a16="http://schemas.microsoft.com/office/drawing/2014/main" val="3170481133"/>
                    </a:ext>
                  </a:extLst>
                </a:gridCol>
                <a:gridCol w="304495">
                  <a:extLst>
                    <a:ext uri="{9D8B030D-6E8A-4147-A177-3AD203B41FA5}">
                      <a16:colId xmlns:a16="http://schemas.microsoft.com/office/drawing/2014/main" val="933190684"/>
                    </a:ext>
                  </a:extLst>
                </a:gridCol>
                <a:gridCol w="304495">
                  <a:extLst>
                    <a:ext uri="{9D8B030D-6E8A-4147-A177-3AD203B41FA5}">
                      <a16:colId xmlns:a16="http://schemas.microsoft.com/office/drawing/2014/main" val="3706147078"/>
                    </a:ext>
                  </a:extLst>
                </a:gridCol>
                <a:gridCol w="304495">
                  <a:extLst>
                    <a:ext uri="{9D8B030D-6E8A-4147-A177-3AD203B41FA5}">
                      <a16:colId xmlns:a16="http://schemas.microsoft.com/office/drawing/2014/main" val="3571749703"/>
                    </a:ext>
                  </a:extLst>
                </a:gridCol>
                <a:gridCol w="304495">
                  <a:extLst>
                    <a:ext uri="{9D8B030D-6E8A-4147-A177-3AD203B41FA5}">
                      <a16:colId xmlns:a16="http://schemas.microsoft.com/office/drawing/2014/main" val="3940645532"/>
                    </a:ext>
                  </a:extLst>
                </a:gridCol>
                <a:gridCol w="304495">
                  <a:extLst>
                    <a:ext uri="{9D8B030D-6E8A-4147-A177-3AD203B41FA5}">
                      <a16:colId xmlns:a16="http://schemas.microsoft.com/office/drawing/2014/main" val="3563791745"/>
                    </a:ext>
                  </a:extLst>
                </a:gridCol>
                <a:gridCol w="304495">
                  <a:extLst>
                    <a:ext uri="{9D8B030D-6E8A-4147-A177-3AD203B41FA5}">
                      <a16:colId xmlns:a16="http://schemas.microsoft.com/office/drawing/2014/main" val="2422424445"/>
                    </a:ext>
                  </a:extLst>
                </a:gridCol>
                <a:gridCol w="304495">
                  <a:extLst>
                    <a:ext uri="{9D8B030D-6E8A-4147-A177-3AD203B41FA5}">
                      <a16:colId xmlns:a16="http://schemas.microsoft.com/office/drawing/2014/main" val="2426781606"/>
                    </a:ext>
                  </a:extLst>
                </a:gridCol>
                <a:gridCol w="304495">
                  <a:extLst>
                    <a:ext uri="{9D8B030D-6E8A-4147-A177-3AD203B41FA5}">
                      <a16:colId xmlns:a16="http://schemas.microsoft.com/office/drawing/2014/main" val="1205957539"/>
                    </a:ext>
                  </a:extLst>
                </a:gridCol>
                <a:gridCol w="304495">
                  <a:extLst>
                    <a:ext uri="{9D8B030D-6E8A-4147-A177-3AD203B41FA5}">
                      <a16:colId xmlns:a16="http://schemas.microsoft.com/office/drawing/2014/main" val="2641582086"/>
                    </a:ext>
                  </a:extLst>
                </a:gridCol>
                <a:gridCol w="304495">
                  <a:extLst>
                    <a:ext uri="{9D8B030D-6E8A-4147-A177-3AD203B41FA5}">
                      <a16:colId xmlns:a16="http://schemas.microsoft.com/office/drawing/2014/main" val="3989920452"/>
                    </a:ext>
                  </a:extLst>
                </a:gridCol>
                <a:gridCol w="304495">
                  <a:extLst>
                    <a:ext uri="{9D8B030D-6E8A-4147-A177-3AD203B41FA5}">
                      <a16:colId xmlns:a16="http://schemas.microsoft.com/office/drawing/2014/main" val="3526812609"/>
                    </a:ext>
                  </a:extLst>
                </a:gridCol>
                <a:gridCol w="304495">
                  <a:extLst>
                    <a:ext uri="{9D8B030D-6E8A-4147-A177-3AD203B41FA5}">
                      <a16:colId xmlns:a16="http://schemas.microsoft.com/office/drawing/2014/main" val="2569003600"/>
                    </a:ext>
                  </a:extLst>
                </a:gridCol>
                <a:gridCol w="304495">
                  <a:extLst>
                    <a:ext uri="{9D8B030D-6E8A-4147-A177-3AD203B41FA5}">
                      <a16:colId xmlns:a16="http://schemas.microsoft.com/office/drawing/2014/main" val="21385576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9791361"/>
                  </a:ext>
                </a:extLst>
              </a:tr>
              <a:tr h="370840">
                <a:tc>
                  <a:txBody>
                    <a:bodyPr/>
                    <a:lstStyle/>
                    <a:p>
                      <a:r>
                        <a:rPr lang="en-US" sz="1000"/>
                        <a:t>Altus.me</a:t>
                      </a:r>
                    </a:p>
                  </a:txBody>
                  <a:tcPr/>
                </a:tc>
                <a:tc>
                  <a:txBody>
                    <a:bodyPr/>
                    <a:lstStyle/>
                    <a:p>
                      <a:r>
                        <a:rPr lang="en-US" sz="1000"/>
                        <a:t>21951</a:t>
                      </a:r>
                    </a:p>
                  </a:txBody>
                  <a:tcPr/>
                </a:tc>
                <a:tc>
                  <a:txBody>
                    <a:bodyPr/>
                    <a:lstStyle/>
                    <a:p>
                      <a:r>
                        <a:rPr lang="en-US" sz="1000"/>
                        <a:t>59</a:t>
                      </a:r>
                    </a:p>
                  </a:txBody>
                  <a:tcPr/>
                </a:tc>
                <a:tc>
                  <a:txBody>
                    <a:bodyPr/>
                    <a:lstStyle/>
                    <a:p>
                      <a:r>
                        <a:rPr lang="en-US" sz="1000"/>
                        <a:t>21951</a:t>
                      </a:r>
                    </a:p>
                  </a:txBody>
                  <a:tcPr/>
                </a:tc>
                <a:tc>
                  <a:txBody>
                    <a:bodyPr/>
                    <a:lstStyle/>
                    <a:p>
                      <a:r>
                        <a:rPr lang="en-US" sz="1000"/>
                        <a:t>59</a:t>
                      </a:r>
                    </a:p>
                  </a:txBody>
                  <a:tcPr/>
                </a:tc>
                <a:tc>
                  <a:txBody>
                    <a:bodyPr/>
                    <a:lstStyle/>
                    <a:p>
                      <a:r>
                        <a:rPr lang="en-US" sz="1000"/>
                        <a:t>32</a:t>
                      </a:r>
                    </a:p>
                  </a:txBody>
                  <a:tcPr/>
                </a:tc>
                <a:tc>
                  <a:txBody>
                    <a:bodyPr/>
                    <a:lstStyle/>
                    <a:p>
                      <a:r>
                        <a:rPr lang="en-US" sz="1000"/>
                        <a:t>4</a:t>
                      </a:r>
                    </a:p>
                  </a:txBody>
                  <a:tcPr/>
                </a:tc>
                <a:tc>
                  <a:txBody>
                    <a:bodyPr/>
                    <a:lstStyle/>
                    <a:p>
                      <a:r>
                        <a:rPr lang="en-US" sz="1000"/>
                        <a:t>24</a:t>
                      </a:r>
                    </a:p>
                  </a:txBody>
                  <a:tcPr/>
                </a:tc>
                <a:tc>
                  <a:txBody>
                    <a:bodyPr/>
                    <a:lstStyle/>
                    <a:p>
                      <a:r>
                        <a:rPr lang="en-US" sz="1000"/>
                        <a:t>0</a:t>
                      </a:r>
                    </a:p>
                  </a:txBody>
                  <a:tcPr/>
                </a:tc>
                <a:tc>
                  <a:txBody>
                    <a:bodyPr/>
                    <a:lstStyle/>
                    <a:p>
                      <a:r>
                        <a:rPr lang="en-US" sz="1000"/>
                        <a:t>4</a:t>
                      </a:r>
                    </a:p>
                  </a:txBody>
                  <a:tcPr/>
                </a:tc>
                <a:tc>
                  <a:txBody>
                    <a:bodyPr/>
                    <a:lstStyle/>
                    <a:p>
                      <a:r>
                        <a:rPr lang="en-US" sz="1000"/>
                        <a:t>3095</a:t>
                      </a:r>
                    </a:p>
                  </a:txBody>
                  <a:tcPr/>
                </a:tc>
                <a:tc>
                  <a:txBody>
                    <a:bodyPr/>
                    <a:lstStyle/>
                    <a:p>
                      <a:r>
                        <a:rPr lang="en-US" sz="1000"/>
                        <a:t>0</a:t>
                      </a:r>
                    </a:p>
                  </a:txBody>
                  <a:tcPr/>
                </a:tc>
                <a:tc>
                  <a:txBody>
                    <a:bodyPr/>
                    <a:lstStyle/>
                    <a:p>
                      <a:r>
                        <a:rPr lang="en-US" sz="1000"/>
                        <a:t>3012</a:t>
                      </a:r>
                    </a:p>
                  </a:txBody>
                  <a:tcPr/>
                </a:tc>
                <a:tc>
                  <a:txBody>
                    <a:bodyPr/>
                    <a:lstStyle/>
                    <a:p>
                      <a:r>
                        <a:rPr lang="en-US" sz="1000"/>
                        <a:t>65</a:t>
                      </a:r>
                    </a:p>
                  </a:txBody>
                  <a:tcPr/>
                </a:tc>
                <a:tc>
                  <a:txBody>
                    <a:bodyPr/>
                    <a:lstStyle/>
                    <a:p>
                      <a:r>
                        <a:rPr lang="en-US" sz="1000"/>
                        <a:t>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26</a:t>
                      </a:r>
                    </a:p>
                  </a:txBody>
                  <a:tcPr/>
                </a:tc>
                <a:tc>
                  <a:txBody>
                    <a:bodyPr/>
                    <a:lstStyle/>
                    <a:p>
                      <a:r>
                        <a:rPr lang="en-US" sz="1000"/>
                        <a:t>3133</a:t>
                      </a:r>
                    </a:p>
                  </a:txBody>
                  <a:tcPr/>
                </a:tc>
                <a:tc>
                  <a:txBody>
                    <a:bodyPr/>
                    <a:lstStyle/>
                    <a:p>
                      <a:r>
                        <a:rPr lang="en-US" sz="1000"/>
                        <a:t>0</a:t>
                      </a:r>
                    </a:p>
                  </a:txBody>
                  <a:tcPr/>
                </a:tc>
                <a:tc>
                  <a:txBody>
                    <a:bodyPr/>
                    <a:lstStyle/>
                    <a:p>
                      <a:r>
                        <a:rPr lang="en-US" sz="1000"/>
                        <a:t>0</a:t>
                      </a:r>
                    </a:p>
                  </a:txBody>
                  <a:tcPr/>
                </a:tc>
                <a:tc>
                  <a:txBody>
                    <a:bodyPr/>
                    <a:lstStyle/>
                    <a:p>
                      <a:r>
                        <a:rPr lang="en-US" sz="1000"/>
                        <a:t>0.4466 %</a:t>
                      </a:r>
                    </a:p>
                  </a:txBody>
                  <a:tcPr/>
                </a:tc>
                <a:tc>
                  <a:txBody>
                    <a:bodyPr/>
                    <a:lstStyle/>
                    <a:p>
                      <a:r>
                        <a:rPr lang="en-US" sz="1000"/>
                        <a:t>0.0 %</a:t>
                      </a:r>
                    </a:p>
                  </a:txBody>
                  <a:tcPr/>
                </a:tc>
                <a:extLst>
                  <a:ext uri="{0D108BD9-81ED-4DB2-BD59-A6C34878D82A}">
                    <a16:rowId xmlns:a16="http://schemas.microsoft.com/office/drawing/2014/main" val="2173498838"/>
                  </a:ext>
                </a:extLst>
              </a:tr>
            </a:tbl>
          </a:graphicData>
        </a:graphic>
      </p:graphicFrame>
      <p:sp>
        <p:nvSpPr>
          <p:cNvPr id="4" name="Text Placeholder 3">
            <a:extLst>
              <a:ext uri="{FF2B5EF4-FFF2-40B4-BE49-F238E27FC236}">
                <a16:creationId xmlns:a16="http://schemas.microsoft.com/office/drawing/2014/main" id="{4D672615-1FE4-409A-B5A8-FC8FCBD898D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42292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399F-E1CB-4B90-90C7-68A5CB274966}"/>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31DCFF24-F9E7-419F-970C-B459C5D52C97}"/>
              </a:ext>
            </a:extLst>
          </p:cNvPr>
          <p:cNvGraphicFramePr>
            <a:graphicFrameLocks noGrp="1"/>
          </p:cNvGraphicFramePr>
          <p:nvPr>
            <p:ph type="chart" sz="quarter" idx="13"/>
            <p:extLst>
              <p:ext uri="{D42A27DB-BD31-4B8C-83A1-F6EECF244321}">
                <p14:modId xmlns:p14="http://schemas.microsoft.com/office/powerpoint/2010/main" val="2505673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01F4A0-70BC-42CE-A50E-16F55565FCA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2D55A6A-6BBC-4828-8030-61DA334E6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1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32F53-6BF6-4DA0-896E-97B5C5DAFB00}"/>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D2039802-6B94-4189-8926-7ADD976851F4}"/>
              </a:ext>
            </a:extLst>
          </p:cNvPr>
          <p:cNvGraphicFramePr>
            <a:graphicFrameLocks noGrp="1"/>
          </p:cNvGraphicFramePr>
          <p:nvPr>
            <p:ph type="chart" sz="quarter" idx="13"/>
            <p:extLst>
              <p:ext uri="{D42A27DB-BD31-4B8C-83A1-F6EECF244321}">
                <p14:modId xmlns:p14="http://schemas.microsoft.com/office/powerpoint/2010/main" val="1531557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A7910B-EFA5-4A44-AD78-1545E300409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4BE40A4-0EDD-47E8-B2FC-98E071682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900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41E4-2BAB-45B8-8D7D-0BCB55FF977A}"/>
              </a:ext>
            </a:extLst>
          </p:cNvPr>
          <p:cNvSpPr>
            <a:spLocks noGrp="1"/>
          </p:cNvSpPr>
          <p:nvPr>
            <p:ph type="title"/>
          </p:nvPr>
        </p:nvSpPr>
        <p:spPr/>
        <p:txBody>
          <a:bodyPr/>
          <a:lstStyle/>
          <a:p>
            <a:r>
              <a:rPr lang="en-US"/>
              <a:t>Facebook Own Posts Table  | Altus.me - 1 of 13</a:t>
            </a:r>
          </a:p>
        </p:txBody>
      </p:sp>
      <p:graphicFrame>
        <p:nvGraphicFramePr>
          <p:cNvPr id="5" name="Table Placeholder 4">
            <a:extLst>
              <a:ext uri="{FF2B5EF4-FFF2-40B4-BE49-F238E27FC236}">
                <a16:creationId xmlns:a16="http://schemas.microsoft.com/office/drawing/2014/main" id="{F9181E9F-D1DA-4111-82D0-4697AA51ACCA}"/>
              </a:ext>
            </a:extLst>
          </p:cNvPr>
          <p:cNvGraphicFramePr>
            <a:graphicFrameLocks noGrp="1"/>
          </p:cNvGraphicFramePr>
          <p:nvPr>
            <p:ph type="tbl" sz="quarter" idx="13"/>
            <p:extLst>
              <p:ext uri="{D42A27DB-BD31-4B8C-83A1-F6EECF244321}">
                <p14:modId xmlns:p14="http://schemas.microsoft.com/office/powerpoint/2010/main" val="3111153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6816607"/>
                    </a:ext>
                  </a:extLst>
                </a:gridCol>
                <a:gridCol w="370332">
                  <a:extLst>
                    <a:ext uri="{9D8B030D-6E8A-4147-A177-3AD203B41FA5}">
                      <a16:colId xmlns:a16="http://schemas.microsoft.com/office/drawing/2014/main" val="166865399"/>
                    </a:ext>
                  </a:extLst>
                </a:gridCol>
                <a:gridCol w="370332">
                  <a:extLst>
                    <a:ext uri="{9D8B030D-6E8A-4147-A177-3AD203B41FA5}">
                      <a16:colId xmlns:a16="http://schemas.microsoft.com/office/drawing/2014/main" val="192663079"/>
                    </a:ext>
                  </a:extLst>
                </a:gridCol>
                <a:gridCol w="370332">
                  <a:extLst>
                    <a:ext uri="{9D8B030D-6E8A-4147-A177-3AD203B41FA5}">
                      <a16:colId xmlns:a16="http://schemas.microsoft.com/office/drawing/2014/main" val="3445770983"/>
                    </a:ext>
                  </a:extLst>
                </a:gridCol>
                <a:gridCol w="329184">
                  <a:extLst>
                    <a:ext uri="{9D8B030D-6E8A-4147-A177-3AD203B41FA5}">
                      <a16:colId xmlns:a16="http://schemas.microsoft.com/office/drawing/2014/main" val="485448080"/>
                    </a:ext>
                  </a:extLst>
                </a:gridCol>
                <a:gridCol w="329184">
                  <a:extLst>
                    <a:ext uri="{9D8B030D-6E8A-4147-A177-3AD203B41FA5}">
                      <a16:colId xmlns:a16="http://schemas.microsoft.com/office/drawing/2014/main" val="88666274"/>
                    </a:ext>
                  </a:extLst>
                </a:gridCol>
                <a:gridCol w="329184">
                  <a:extLst>
                    <a:ext uri="{9D8B030D-6E8A-4147-A177-3AD203B41FA5}">
                      <a16:colId xmlns:a16="http://schemas.microsoft.com/office/drawing/2014/main" val="1352333208"/>
                    </a:ext>
                  </a:extLst>
                </a:gridCol>
                <a:gridCol w="329184">
                  <a:extLst>
                    <a:ext uri="{9D8B030D-6E8A-4147-A177-3AD203B41FA5}">
                      <a16:colId xmlns:a16="http://schemas.microsoft.com/office/drawing/2014/main" val="2150716582"/>
                    </a:ext>
                  </a:extLst>
                </a:gridCol>
                <a:gridCol w="329184">
                  <a:extLst>
                    <a:ext uri="{9D8B030D-6E8A-4147-A177-3AD203B41FA5}">
                      <a16:colId xmlns:a16="http://schemas.microsoft.com/office/drawing/2014/main" val="4067639972"/>
                    </a:ext>
                  </a:extLst>
                </a:gridCol>
                <a:gridCol w="329184">
                  <a:extLst>
                    <a:ext uri="{9D8B030D-6E8A-4147-A177-3AD203B41FA5}">
                      <a16:colId xmlns:a16="http://schemas.microsoft.com/office/drawing/2014/main" val="665142102"/>
                    </a:ext>
                  </a:extLst>
                </a:gridCol>
                <a:gridCol w="329184">
                  <a:extLst>
                    <a:ext uri="{9D8B030D-6E8A-4147-A177-3AD203B41FA5}">
                      <a16:colId xmlns:a16="http://schemas.microsoft.com/office/drawing/2014/main" val="1275262034"/>
                    </a:ext>
                  </a:extLst>
                </a:gridCol>
                <a:gridCol w="329184">
                  <a:extLst>
                    <a:ext uri="{9D8B030D-6E8A-4147-A177-3AD203B41FA5}">
                      <a16:colId xmlns:a16="http://schemas.microsoft.com/office/drawing/2014/main" val="1667122298"/>
                    </a:ext>
                  </a:extLst>
                </a:gridCol>
                <a:gridCol w="329184">
                  <a:extLst>
                    <a:ext uri="{9D8B030D-6E8A-4147-A177-3AD203B41FA5}">
                      <a16:colId xmlns:a16="http://schemas.microsoft.com/office/drawing/2014/main" val="3898239670"/>
                    </a:ext>
                  </a:extLst>
                </a:gridCol>
                <a:gridCol w="370332">
                  <a:extLst>
                    <a:ext uri="{9D8B030D-6E8A-4147-A177-3AD203B41FA5}">
                      <a16:colId xmlns:a16="http://schemas.microsoft.com/office/drawing/2014/main" val="884736477"/>
                    </a:ext>
                  </a:extLst>
                </a:gridCol>
                <a:gridCol w="370332">
                  <a:extLst>
                    <a:ext uri="{9D8B030D-6E8A-4147-A177-3AD203B41FA5}">
                      <a16:colId xmlns:a16="http://schemas.microsoft.com/office/drawing/2014/main" val="1933953959"/>
                    </a:ext>
                  </a:extLst>
                </a:gridCol>
                <a:gridCol w="329184">
                  <a:extLst>
                    <a:ext uri="{9D8B030D-6E8A-4147-A177-3AD203B41FA5}">
                      <a16:colId xmlns:a16="http://schemas.microsoft.com/office/drawing/2014/main" val="2914910776"/>
                    </a:ext>
                  </a:extLst>
                </a:gridCol>
                <a:gridCol w="329184">
                  <a:extLst>
                    <a:ext uri="{9D8B030D-6E8A-4147-A177-3AD203B41FA5}">
                      <a16:colId xmlns:a16="http://schemas.microsoft.com/office/drawing/2014/main" val="2344685391"/>
                    </a:ext>
                  </a:extLst>
                </a:gridCol>
                <a:gridCol w="370332">
                  <a:extLst>
                    <a:ext uri="{9D8B030D-6E8A-4147-A177-3AD203B41FA5}">
                      <a16:colId xmlns:a16="http://schemas.microsoft.com/office/drawing/2014/main" val="864034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369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- 2018-07-31 15:35:08 </a:t>
                      </a:r>
                      <a:r>
                        <a:rPr kumimoji="0" lang="en-US" sz="1000" b="0" i="0" u="none" strike="noStrike" kern="1200" cap="none" spc="0" normalizeH="0" baseline="0" noProof="0">
                          <a:ln>
                            <a:noFill/>
                          </a:ln>
                          <a:solidFill>
                            <a:prstClr val="black"/>
                          </a:solidFill>
                          <a:effectLst/>
                          <a:uLnTx/>
                          <a:uFillTx/>
                          <a:latin typeface="+mn-lt"/>
                          <a:ea typeface="+mn-ea"/>
                          <a:cs typeface="+mn-cs"/>
                        </a:rPr>
                        <a:t> 
 #Repost EXTREMIS
• • •
Sipping your way across the Paarl Wine Route is one of the most enjoyable ways to experience this South African town. A holiday in one of these beautiful houses, equipped with #extremis furniture, that would be pretty amazing, 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961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- 2018-07-30 12:30:58 </a:t>
                      </a:r>
                      <a:r>
                        <a:rPr kumimoji="0" lang="en-US" sz="1000" b="0" i="0" u="none" strike="noStrike" kern="1200" cap="none" spc="0" normalizeH="0" baseline="0" noProof="0">
                          <a:ln>
                            <a:noFill/>
                          </a:ln>
                          <a:solidFill>
                            <a:prstClr val="black"/>
                          </a:solidFill>
                          <a:effectLst/>
                          <a:uLnTx/>
                          <a:uFillTx/>
                          <a:latin typeface="+mn-lt"/>
                          <a:ea typeface="+mn-ea"/>
                          <a:cs typeface="+mn-cs"/>
                        </a:rPr>
                        <a:t> 
 Chill out &amp; relax in style under the sun in Roberto Cavalli Home Interiors's Cosmopolitan outdoor armchair.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9511398"/>
                  </a:ext>
                </a:extLst>
              </a:tr>
            </a:tbl>
          </a:graphicData>
        </a:graphic>
      </p:graphicFrame>
      <p:sp>
        <p:nvSpPr>
          <p:cNvPr id="4" name="Text Placeholder 3">
            <a:extLst>
              <a:ext uri="{FF2B5EF4-FFF2-40B4-BE49-F238E27FC236}">
                <a16:creationId xmlns:a16="http://schemas.microsoft.com/office/drawing/2014/main" id="{BF7708BF-3AF0-4E9F-B122-A6B40CC3512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12180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062C-B119-4CA0-8BB2-B7B52AA8E56A}"/>
              </a:ext>
            </a:extLst>
          </p:cNvPr>
          <p:cNvSpPr>
            <a:spLocks noGrp="1"/>
          </p:cNvSpPr>
          <p:nvPr>
            <p:ph type="title"/>
          </p:nvPr>
        </p:nvSpPr>
        <p:spPr/>
        <p:txBody>
          <a:bodyPr/>
          <a:lstStyle/>
          <a:p>
            <a:r>
              <a:rPr lang="en-US"/>
              <a:t>Facebook Own Posts Table  | Altus.me - 2 of 13</a:t>
            </a:r>
          </a:p>
        </p:txBody>
      </p:sp>
      <p:graphicFrame>
        <p:nvGraphicFramePr>
          <p:cNvPr id="5" name="Table Placeholder 4">
            <a:extLst>
              <a:ext uri="{FF2B5EF4-FFF2-40B4-BE49-F238E27FC236}">
                <a16:creationId xmlns:a16="http://schemas.microsoft.com/office/drawing/2014/main" id="{2E2136E5-ED2E-438A-8637-81044C132743}"/>
              </a:ext>
            </a:extLst>
          </p:cNvPr>
          <p:cNvGraphicFramePr>
            <a:graphicFrameLocks noGrp="1"/>
          </p:cNvGraphicFramePr>
          <p:nvPr>
            <p:ph type="tbl" sz="quarter" idx="13"/>
            <p:extLst>
              <p:ext uri="{D42A27DB-BD31-4B8C-83A1-F6EECF244321}">
                <p14:modId xmlns:p14="http://schemas.microsoft.com/office/powerpoint/2010/main" val="245556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39853911"/>
                    </a:ext>
                  </a:extLst>
                </a:gridCol>
                <a:gridCol w="370332">
                  <a:extLst>
                    <a:ext uri="{9D8B030D-6E8A-4147-A177-3AD203B41FA5}">
                      <a16:colId xmlns:a16="http://schemas.microsoft.com/office/drawing/2014/main" val="458887461"/>
                    </a:ext>
                  </a:extLst>
                </a:gridCol>
                <a:gridCol w="370332">
                  <a:extLst>
                    <a:ext uri="{9D8B030D-6E8A-4147-A177-3AD203B41FA5}">
                      <a16:colId xmlns:a16="http://schemas.microsoft.com/office/drawing/2014/main" val="3704613521"/>
                    </a:ext>
                  </a:extLst>
                </a:gridCol>
                <a:gridCol w="370332">
                  <a:extLst>
                    <a:ext uri="{9D8B030D-6E8A-4147-A177-3AD203B41FA5}">
                      <a16:colId xmlns:a16="http://schemas.microsoft.com/office/drawing/2014/main" val="3796592036"/>
                    </a:ext>
                  </a:extLst>
                </a:gridCol>
                <a:gridCol w="329184">
                  <a:extLst>
                    <a:ext uri="{9D8B030D-6E8A-4147-A177-3AD203B41FA5}">
                      <a16:colId xmlns:a16="http://schemas.microsoft.com/office/drawing/2014/main" val="484070482"/>
                    </a:ext>
                  </a:extLst>
                </a:gridCol>
                <a:gridCol w="329184">
                  <a:extLst>
                    <a:ext uri="{9D8B030D-6E8A-4147-A177-3AD203B41FA5}">
                      <a16:colId xmlns:a16="http://schemas.microsoft.com/office/drawing/2014/main" val="3375903598"/>
                    </a:ext>
                  </a:extLst>
                </a:gridCol>
                <a:gridCol w="329184">
                  <a:extLst>
                    <a:ext uri="{9D8B030D-6E8A-4147-A177-3AD203B41FA5}">
                      <a16:colId xmlns:a16="http://schemas.microsoft.com/office/drawing/2014/main" val="1159368216"/>
                    </a:ext>
                  </a:extLst>
                </a:gridCol>
                <a:gridCol w="329184">
                  <a:extLst>
                    <a:ext uri="{9D8B030D-6E8A-4147-A177-3AD203B41FA5}">
                      <a16:colId xmlns:a16="http://schemas.microsoft.com/office/drawing/2014/main" val="2473179215"/>
                    </a:ext>
                  </a:extLst>
                </a:gridCol>
                <a:gridCol w="329184">
                  <a:extLst>
                    <a:ext uri="{9D8B030D-6E8A-4147-A177-3AD203B41FA5}">
                      <a16:colId xmlns:a16="http://schemas.microsoft.com/office/drawing/2014/main" val="2578965016"/>
                    </a:ext>
                  </a:extLst>
                </a:gridCol>
                <a:gridCol w="329184">
                  <a:extLst>
                    <a:ext uri="{9D8B030D-6E8A-4147-A177-3AD203B41FA5}">
                      <a16:colId xmlns:a16="http://schemas.microsoft.com/office/drawing/2014/main" val="879007652"/>
                    </a:ext>
                  </a:extLst>
                </a:gridCol>
                <a:gridCol w="329184">
                  <a:extLst>
                    <a:ext uri="{9D8B030D-6E8A-4147-A177-3AD203B41FA5}">
                      <a16:colId xmlns:a16="http://schemas.microsoft.com/office/drawing/2014/main" val="2662761766"/>
                    </a:ext>
                  </a:extLst>
                </a:gridCol>
                <a:gridCol w="329184">
                  <a:extLst>
                    <a:ext uri="{9D8B030D-6E8A-4147-A177-3AD203B41FA5}">
                      <a16:colId xmlns:a16="http://schemas.microsoft.com/office/drawing/2014/main" val="897925147"/>
                    </a:ext>
                  </a:extLst>
                </a:gridCol>
                <a:gridCol w="329184">
                  <a:extLst>
                    <a:ext uri="{9D8B030D-6E8A-4147-A177-3AD203B41FA5}">
                      <a16:colId xmlns:a16="http://schemas.microsoft.com/office/drawing/2014/main" val="3751566118"/>
                    </a:ext>
                  </a:extLst>
                </a:gridCol>
                <a:gridCol w="370332">
                  <a:extLst>
                    <a:ext uri="{9D8B030D-6E8A-4147-A177-3AD203B41FA5}">
                      <a16:colId xmlns:a16="http://schemas.microsoft.com/office/drawing/2014/main" val="2250676961"/>
                    </a:ext>
                  </a:extLst>
                </a:gridCol>
                <a:gridCol w="370332">
                  <a:extLst>
                    <a:ext uri="{9D8B030D-6E8A-4147-A177-3AD203B41FA5}">
                      <a16:colId xmlns:a16="http://schemas.microsoft.com/office/drawing/2014/main" val="2781612036"/>
                    </a:ext>
                  </a:extLst>
                </a:gridCol>
                <a:gridCol w="329184">
                  <a:extLst>
                    <a:ext uri="{9D8B030D-6E8A-4147-A177-3AD203B41FA5}">
                      <a16:colId xmlns:a16="http://schemas.microsoft.com/office/drawing/2014/main" val="1477447969"/>
                    </a:ext>
                  </a:extLst>
                </a:gridCol>
                <a:gridCol w="329184">
                  <a:extLst>
                    <a:ext uri="{9D8B030D-6E8A-4147-A177-3AD203B41FA5}">
                      <a16:colId xmlns:a16="http://schemas.microsoft.com/office/drawing/2014/main" val="3290115688"/>
                    </a:ext>
                  </a:extLst>
                </a:gridCol>
                <a:gridCol w="370332">
                  <a:extLst>
                    <a:ext uri="{9D8B030D-6E8A-4147-A177-3AD203B41FA5}">
                      <a16:colId xmlns:a16="http://schemas.microsoft.com/office/drawing/2014/main" val="73609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087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- 2018-07-29 13:27:05 </a:t>
                      </a:r>
                      <a:r>
                        <a:rPr kumimoji="0" lang="en-US" sz="1000" b="0" i="0" u="none" strike="noStrike" kern="1200" cap="none" spc="0" normalizeH="0" baseline="0" noProof="0">
                          <a:ln>
                            <a:noFill/>
                          </a:ln>
                          <a:solidFill>
                            <a:prstClr val="black"/>
                          </a:solidFill>
                          <a:effectLst/>
                          <a:uLnTx/>
                          <a:uFillTx/>
                          <a:latin typeface="+mn-lt"/>
                          <a:ea typeface="+mn-ea"/>
                          <a:cs typeface="+mn-cs"/>
                        </a:rPr>
                        <a:t> 
 A behind the scenes look of Varaschin capturing and giving the best image of their work to the world &amp; a way of living outdoor spaces at your best.
Click on the link below to watch the video.
https://varaschin.it/en/news/varaschin-behind-the-scenes/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301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- 2018-07-28 10:37:12 </a:t>
                      </a:r>
                      <a:r>
                        <a:rPr kumimoji="0" lang="en-US" sz="1000" b="0" i="0" u="none" strike="noStrike" kern="1200" cap="none" spc="0" normalizeH="0" baseline="0" noProof="0">
                          <a:ln>
                            <a:noFill/>
                          </a:ln>
                          <a:solidFill>
                            <a:prstClr val="black"/>
                          </a:solidFill>
                          <a:effectLst/>
                          <a:uLnTx/>
                          <a:uFillTx/>
                          <a:latin typeface="+mn-lt"/>
                          <a:ea typeface="+mn-ea"/>
                          <a:cs typeface="+mn-cs"/>
                        </a:rPr>
                        <a:t> 
 Lampsi, a suspension lamp created by architects Park Associati for Driade, has a design that reminds us of a diamond that shines its light. Perfect for a refined living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2841286"/>
                  </a:ext>
                </a:extLst>
              </a:tr>
            </a:tbl>
          </a:graphicData>
        </a:graphic>
      </p:graphicFrame>
      <p:sp>
        <p:nvSpPr>
          <p:cNvPr id="4" name="Text Placeholder 3">
            <a:extLst>
              <a:ext uri="{FF2B5EF4-FFF2-40B4-BE49-F238E27FC236}">
                <a16:creationId xmlns:a16="http://schemas.microsoft.com/office/drawing/2014/main" id="{6EB31422-A044-4070-8FFC-6314EEFE6C9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921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7415-C44F-4DDF-B42F-03F1F8F8E200}"/>
              </a:ext>
            </a:extLst>
          </p:cNvPr>
          <p:cNvSpPr>
            <a:spLocks noGrp="1"/>
          </p:cNvSpPr>
          <p:nvPr>
            <p:ph type="title"/>
          </p:nvPr>
        </p:nvSpPr>
        <p:spPr/>
        <p:txBody>
          <a:bodyPr/>
          <a:lstStyle/>
          <a:p>
            <a:r>
              <a:rPr lang="en-US"/>
              <a:t>Facebook Own Posts Table  | Altus.me - 3 of 13</a:t>
            </a:r>
          </a:p>
        </p:txBody>
      </p:sp>
      <p:graphicFrame>
        <p:nvGraphicFramePr>
          <p:cNvPr id="5" name="Table Placeholder 4">
            <a:extLst>
              <a:ext uri="{FF2B5EF4-FFF2-40B4-BE49-F238E27FC236}">
                <a16:creationId xmlns:a16="http://schemas.microsoft.com/office/drawing/2014/main" id="{CB8ED3E2-5376-4780-9A5C-444EF5937CF4}"/>
              </a:ext>
            </a:extLst>
          </p:cNvPr>
          <p:cNvGraphicFramePr>
            <a:graphicFrameLocks noGrp="1"/>
          </p:cNvGraphicFramePr>
          <p:nvPr>
            <p:ph type="tbl" sz="quarter" idx="13"/>
            <p:extLst>
              <p:ext uri="{D42A27DB-BD31-4B8C-83A1-F6EECF244321}">
                <p14:modId xmlns:p14="http://schemas.microsoft.com/office/powerpoint/2010/main" val="44387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37749989"/>
                    </a:ext>
                  </a:extLst>
                </a:gridCol>
                <a:gridCol w="370332">
                  <a:extLst>
                    <a:ext uri="{9D8B030D-6E8A-4147-A177-3AD203B41FA5}">
                      <a16:colId xmlns:a16="http://schemas.microsoft.com/office/drawing/2014/main" val="1223565454"/>
                    </a:ext>
                  </a:extLst>
                </a:gridCol>
                <a:gridCol w="370332">
                  <a:extLst>
                    <a:ext uri="{9D8B030D-6E8A-4147-A177-3AD203B41FA5}">
                      <a16:colId xmlns:a16="http://schemas.microsoft.com/office/drawing/2014/main" val="3031999064"/>
                    </a:ext>
                  </a:extLst>
                </a:gridCol>
                <a:gridCol w="370332">
                  <a:extLst>
                    <a:ext uri="{9D8B030D-6E8A-4147-A177-3AD203B41FA5}">
                      <a16:colId xmlns:a16="http://schemas.microsoft.com/office/drawing/2014/main" val="2142697100"/>
                    </a:ext>
                  </a:extLst>
                </a:gridCol>
                <a:gridCol w="329184">
                  <a:extLst>
                    <a:ext uri="{9D8B030D-6E8A-4147-A177-3AD203B41FA5}">
                      <a16:colId xmlns:a16="http://schemas.microsoft.com/office/drawing/2014/main" val="4143040078"/>
                    </a:ext>
                  </a:extLst>
                </a:gridCol>
                <a:gridCol w="329184">
                  <a:extLst>
                    <a:ext uri="{9D8B030D-6E8A-4147-A177-3AD203B41FA5}">
                      <a16:colId xmlns:a16="http://schemas.microsoft.com/office/drawing/2014/main" val="1801532134"/>
                    </a:ext>
                  </a:extLst>
                </a:gridCol>
                <a:gridCol w="329184">
                  <a:extLst>
                    <a:ext uri="{9D8B030D-6E8A-4147-A177-3AD203B41FA5}">
                      <a16:colId xmlns:a16="http://schemas.microsoft.com/office/drawing/2014/main" val="4266355375"/>
                    </a:ext>
                  </a:extLst>
                </a:gridCol>
                <a:gridCol w="329184">
                  <a:extLst>
                    <a:ext uri="{9D8B030D-6E8A-4147-A177-3AD203B41FA5}">
                      <a16:colId xmlns:a16="http://schemas.microsoft.com/office/drawing/2014/main" val="1515049568"/>
                    </a:ext>
                  </a:extLst>
                </a:gridCol>
                <a:gridCol w="329184">
                  <a:extLst>
                    <a:ext uri="{9D8B030D-6E8A-4147-A177-3AD203B41FA5}">
                      <a16:colId xmlns:a16="http://schemas.microsoft.com/office/drawing/2014/main" val="1489562009"/>
                    </a:ext>
                  </a:extLst>
                </a:gridCol>
                <a:gridCol w="329184">
                  <a:extLst>
                    <a:ext uri="{9D8B030D-6E8A-4147-A177-3AD203B41FA5}">
                      <a16:colId xmlns:a16="http://schemas.microsoft.com/office/drawing/2014/main" val="1741666400"/>
                    </a:ext>
                  </a:extLst>
                </a:gridCol>
                <a:gridCol w="329184">
                  <a:extLst>
                    <a:ext uri="{9D8B030D-6E8A-4147-A177-3AD203B41FA5}">
                      <a16:colId xmlns:a16="http://schemas.microsoft.com/office/drawing/2014/main" val="1042026486"/>
                    </a:ext>
                  </a:extLst>
                </a:gridCol>
                <a:gridCol w="329184">
                  <a:extLst>
                    <a:ext uri="{9D8B030D-6E8A-4147-A177-3AD203B41FA5}">
                      <a16:colId xmlns:a16="http://schemas.microsoft.com/office/drawing/2014/main" val="3257083468"/>
                    </a:ext>
                  </a:extLst>
                </a:gridCol>
                <a:gridCol w="329184">
                  <a:extLst>
                    <a:ext uri="{9D8B030D-6E8A-4147-A177-3AD203B41FA5}">
                      <a16:colId xmlns:a16="http://schemas.microsoft.com/office/drawing/2014/main" val="1794989933"/>
                    </a:ext>
                  </a:extLst>
                </a:gridCol>
                <a:gridCol w="370332">
                  <a:extLst>
                    <a:ext uri="{9D8B030D-6E8A-4147-A177-3AD203B41FA5}">
                      <a16:colId xmlns:a16="http://schemas.microsoft.com/office/drawing/2014/main" val="3851994004"/>
                    </a:ext>
                  </a:extLst>
                </a:gridCol>
                <a:gridCol w="370332">
                  <a:extLst>
                    <a:ext uri="{9D8B030D-6E8A-4147-A177-3AD203B41FA5}">
                      <a16:colId xmlns:a16="http://schemas.microsoft.com/office/drawing/2014/main" val="1762107585"/>
                    </a:ext>
                  </a:extLst>
                </a:gridCol>
                <a:gridCol w="329184">
                  <a:extLst>
                    <a:ext uri="{9D8B030D-6E8A-4147-A177-3AD203B41FA5}">
                      <a16:colId xmlns:a16="http://schemas.microsoft.com/office/drawing/2014/main" val="3263922987"/>
                    </a:ext>
                  </a:extLst>
                </a:gridCol>
                <a:gridCol w="329184">
                  <a:extLst>
                    <a:ext uri="{9D8B030D-6E8A-4147-A177-3AD203B41FA5}">
                      <a16:colId xmlns:a16="http://schemas.microsoft.com/office/drawing/2014/main" val="2744665192"/>
                    </a:ext>
                  </a:extLst>
                </a:gridCol>
                <a:gridCol w="370332">
                  <a:extLst>
                    <a:ext uri="{9D8B030D-6E8A-4147-A177-3AD203B41FA5}">
                      <a16:colId xmlns:a16="http://schemas.microsoft.com/office/drawing/2014/main" val="3732676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156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- 2018-07-27 12:30:56 </a:t>
                      </a:r>
                      <a:r>
                        <a:rPr kumimoji="0" lang="en-US" sz="1000" b="0" i="0" u="none" strike="noStrike" kern="1200" cap="none" spc="0" normalizeH="0" baseline="0" noProof="0">
                          <a:ln>
                            <a:noFill/>
                          </a:ln>
                          <a:solidFill>
                            <a:prstClr val="black"/>
                          </a:solidFill>
                          <a:effectLst/>
                          <a:uLnTx/>
                          <a:uFillTx/>
                          <a:latin typeface="+mn-lt"/>
                          <a:ea typeface="+mn-ea"/>
                          <a:cs typeface="+mn-cs"/>
                        </a:rPr>
                        <a:t> 
 Welcome your guests with luxury and style. Deliver a perfectly idyllic outdoor setting with MANUTTI and BULL &amp; 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135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- 2018-07-26 19:52:16 </a:t>
                      </a:r>
                      <a:r>
                        <a:rPr kumimoji="0" lang="en-US" sz="1000" b="0" i="0" u="none" strike="noStrike" kern="1200" cap="none" spc="0" normalizeH="0" baseline="0" noProof="0">
                          <a:ln>
                            <a:noFill/>
                          </a:ln>
                          <a:solidFill>
                            <a:prstClr val="black"/>
                          </a:solidFill>
                          <a:effectLst/>
                          <a:uLnTx/>
                          <a:uFillTx/>
                          <a:latin typeface="+mn-lt"/>
                          <a:ea typeface="+mn-ea"/>
                          <a:cs typeface="+mn-cs"/>
                        </a:rPr>
                        <a:t> 
 "Y house" is a residential complex located in a suburban village in the south of Lebanon. An architectural masterpiece by BAD (built by associative data)!
Read more about it in an article written by Designboom by clicking on the link below.
https://www.designboom.com/architecture/bad-y-shaped-house-lebanon-02-13-2018/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5612460"/>
                  </a:ext>
                </a:extLst>
              </a:tr>
            </a:tbl>
          </a:graphicData>
        </a:graphic>
      </p:graphicFrame>
      <p:sp>
        <p:nvSpPr>
          <p:cNvPr id="4" name="Text Placeholder 3">
            <a:extLst>
              <a:ext uri="{FF2B5EF4-FFF2-40B4-BE49-F238E27FC236}">
                <a16:creationId xmlns:a16="http://schemas.microsoft.com/office/drawing/2014/main" id="{699F0982-65BA-46B8-8D88-FE7C29AECBC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6857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ACB3-EA73-4B36-B630-17C3A0D2C3AE}"/>
              </a:ext>
            </a:extLst>
          </p:cNvPr>
          <p:cNvSpPr>
            <a:spLocks noGrp="1"/>
          </p:cNvSpPr>
          <p:nvPr>
            <p:ph type="title"/>
          </p:nvPr>
        </p:nvSpPr>
        <p:spPr/>
        <p:txBody>
          <a:bodyPr/>
          <a:lstStyle/>
          <a:p>
            <a:r>
              <a:rPr lang="en-US"/>
              <a:t>Facebook Own Posts Table  | Altus.me - 4 of 13</a:t>
            </a:r>
          </a:p>
        </p:txBody>
      </p:sp>
      <p:graphicFrame>
        <p:nvGraphicFramePr>
          <p:cNvPr id="5" name="Table Placeholder 4">
            <a:extLst>
              <a:ext uri="{FF2B5EF4-FFF2-40B4-BE49-F238E27FC236}">
                <a16:creationId xmlns:a16="http://schemas.microsoft.com/office/drawing/2014/main" id="{A1ABB727-3A95-4779-B818-BA6701C45AAA}"/>
              </a:ext>
            </a:extLst>
          </p:cNvPr>
          <p:cNvGraphicFramePr>
            <a:graphicFrameLocks noGrp="1"/>
          </p:cNvGraphicFramePr>
          <p:nvPr>
            <p:ph type="tbl" sz="quarter" idx="13"/>
            <p:extLst>
              <p:ext uri="{D42A27DB-BD31-4B8C-83A1-F6EECF244321}">
                <p14:modId xmlns:p14="http://schemas.microsoft.com/office/powerpoint/2010/main" val="380911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1149120"/>
                    </a:ext>
                  </a:extLst>
                </a:gridCol>
                <a:gridCol w="370332">
                  <a:extLst>
                    <a:ext uri="{9D8B030D-6E8A-4147-A177-3AD203B41FA5}">
                      <a16:colId xmlns:a16="http://schemas.microsoft.com/office/drawing/2014/main" val="85029168"/>
                    </a:ext>
                  </a:extLst>
                </a:gridCol>
                <a:gridCol w="370332">
                  <a:extLst>
                    <a:ext uri="{9D8B030D-6E8A-4147-A177-3AD203B41FA5}">
                      <a16:colId xmlns:a16="http://schemas.microsoft.com/office/drawing/2014/main" val="3885854923"/>
                    </a:ext>
                  </a:extLst>
                </a:gridCol>
                <a:gridCol w="370332">
                  <a:extLst>
                    <a:ext uri="{9D8B030D-6E8A-4147-A177-3AD203B41FA5}">
                      <a16:colId xmlns:a16="http://schemas.microsoft.com/office/drawing/2014/main" val="3252630818"/>
                    </a:ext>
                  </a:extLst>
                </a:gridCol>
                <a:gridCol w="329184">
                  <a:extLst>
                    <a:ext uri="{9D8B030D-6E8A-4147-A177-3AD203B41FA5}">
                      <a16:colId xmlns:a16="http://schemas.microsoft.com/office/drawing/2014/main" val="1900508826"/>
                    </a:ext>
                  </a:extLst>
                </a:gridCol>
                <a:gridCol w="329184">
                  <a:extLst>
                    <a:ext uri="{9D8B030D-6E8A-4147-A177-3AD203B41FA5}">
                      <a16:colId xmlns:a16="http://schemas.microsoft.com/office/drawing/2014/main" val="3879652175"/>
                    </a:ext>
                  </a:extLst>
                </a:gridCol>
                <a:gridCol w="329184">
                  <a:extLst>
                    <a:ext uri="{9D8B030D-6E8A-4147-A177-3AD203B41FA5}">
                      <a16:colId xmlns:a16="http://schemas.microsoft.com/office/drawing/2014/main" val="2741049049"/>
                    </a:ext>
                  </a:extLst>
                </a:gridCol>
                <a:gridCol w="329184">
                  <a:extLst>
                    <a:ext uri="{9D8B030D-6E8A-4147-A177-3AD203B41FA5}">
                      <a16:colId xmlns:a16="http://schemas.microsoft.com/office/drawing/2014/main" val="2511707358"/>
                    </a:ext>
                  </a:extLst>
                </a:gridCol>
                <a:gridCol w="329184">
                  <a:extLst>
                    <a:ext uri="{9D8B030D-6E8A-4147-A177-3AD203B41FA5}">
                      <a16:colId xmlns:a16="http://schemas.microsoft.com/office/drawing/2014/main" val="1244711911"/>
                    </a:ext>
                  </a:extLst>
                </a:gridCol>
                <a:gridCol w="329184">
                  <a:extLst>
                    <a:ext uri="{9D8B030D-6E8A-4147-A177-3AD203B41FA5}">
                      <a16:colId xmlns:a16="http://schemas.microsoft.com/office/drawing/2014/main" val="2753645982"/>
                    </a:ext>
                  </a:extLst>
                </a:gridCol>
                <a:gridCol w="329184">
                  <a:extLst>
                    <a:ext uri="{9D8B030D-6E8A-4147-A177-3AD203B41FA5}">
                      <a16:colId xmlns:a16="http://schemas.microsoft.com/office/drawing/2014/main" val="1853146352"/>
                    </a:ext>
                  </a:extLst>
                </a:gridCol>
                <a:gridCol w="329184">
                  <a:extLst>
                    <a:ext uri="{9D8B030D-6E8A-4147-A177-3AD203B41FA5}">
                      <a16:colId xmlns:a16="http://schemas.microsoft.com/office/drawing/2014/main" val="3055151963"/>
                    </a:ext>
                  </a:extLst>
                </a:gridCol>
                <a:gridCol w="329184">
                  <a:extLst>
                    <a:ext uri="{9D8B030D-6E8A-4147-A177-3AD203B41FA5}">
                      <a16:colId xmlns:a16="http://schemas.microsoft.com/office/drawing/2014/main" val="513533993"/>
                    </a:ext>
                  </a:extLst>
                </a:gridCol>
                <a:gridCol w="370332">
                  <a:extLst>
                    <a:ext uri="{9D8B030D-6E8A-4147-A177-3AD203B41FA5}">
                      <a16:colId xmlns:a16="http://schemas.microsoft.com/office/drawing/2014/main" val="3803701710"/>
                    </a:ext>
                  </a:extLst>
                </a:gridCol>
                <a:gridCol w="370332">
                  <a:extLst>
                    <a:ext uri="{9D8B030D-6E8A-4147-A177-3AD203B41FA5}">
                      <a16:colId xmlns:a16="http://schemas.microsoft.com/office/drawing/2014/main" val="2673619934"/>
                    </a:ext>
                  </a:extLst>
                </a:gridCol>
                <a:gridCol w="329184">
                  <a:extLst>
                    <a:ext uri="{9D8B030D-6E8A-4147-A177-3AD203B41FA5}">
                      <a16:colId xmlns:a16="http://schemas.microsoft.com/office/drawing/2014/main" val="1591680319"/>
                    </a:ext>
                  </a:extLst>
                </a:gridCol>
                <a:gridCol w="329184">
                  <a:extLst>
                    <a:ext uri="{9D8B030D-6E8A-4147-A177-3AD203B41FA5}">
                      <a16:colId xmlns:a16="http://schemas.microsoft.com/office/drawing/2014/main" val="2468301257"/>
                    </a:ext>
                  </a:extLst>
                </a:gridCol>
                <a:gridCol w="370332">
                  <a:extLst>
                    <a:ext uri="{9D8B030D-6E8A-4147-A177-3AD203B41FA5}">
                      <a16:colId xmlns:a16="http://schemas.microsoft.com/office/drawing/2014/main" val="813683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637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- 2018-07-25 15:25:28 </a:t>
                      </a:r>
                      <a:r>
                        <a:rPr kumimoji="0" lang="en-US" sz="1000" b="0" i="0" u="none" strike="noStrike" kern="1200" cap="none" spc="0" normalizeH="0" baseline="0" noProof="0">
                          <a:ln>
                            <a:noFill/>
                          </a:ln>
                          <a:solidFill>
                            <a:prstClr val="black"/>
                          </a:solidFill>
                          <a:effectLst/>
                          <a:uLnTx/>
                          <a:uFillTx/>
                          <a:latin typeface="+mn-lt"/>
                          <a:ea typeface="+mn-ea"/>
                          <a:cs typeface="+mn-cs"/>
                        </a:rPr>
                        <a:t> 
 The Virus picnic table by EXTREMIS is not like your traditional picnic table. Whether it's a 2- seater or a 5-seater, each person gets their own individual seat, which provides more comfort. Virus is an ideal fit for balconies, terraces, or any matter of urban garden and any kind of gathering!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606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- 2018-07-24 09:33:36 </a:t>
                      </a:r>
                      <a:r>
                        <a:rPr kumimoji="0" lang="en-US" sz="1000" b="0" i="0" u="none" strike="noStrike" kern="1200" cap="none" spc="0" normalizeH="0" baseline="0" noProof="0">
                          <a:ln>
                            <a:noFill/>
                          </a:ln>
                          <a:solidFill>
                            <a:prstClr val="black"/>
                          </a:solidFill>
                          <a:effectLst/>
                          <a:uLnTx/>
                          <a:uFillTx/>
                          <a:latin typeface="+mn-lt"/>
                          <a:ea typeface="+mn-ea"/>
                          <a:cs typeface="+mn-cs"/>
                        </a:rPr>
                        <a:t> 
 A different kind of comfort foam for outdoor furniture. #Repost Varaschin
• • •
ℹ️ What Dryfeel means exactly:
It dryes faster,
It has a better airflow, 
It protects from bacteria and molds,
It doesn’t absorb water ... even if it isn’t waterprooof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7210117"/>
                  </a:ext>
                </a:extLst>
              </a:tr>
            </a:tbl>
          </a:graphicData>
        </a:graphic>
      </p:graphicFrame>
      <p:sp>
        <p:nvSpPr>
          <p:cNvPr id="4" name="Text Placeholder 3">
            <a:extLst>
              <a:ext uri="{FF2B5EF4-FFF2-40B4-BE49-F238E27FC236}">
                <a16:creationId xmlns:a16="http://schemas.microsoft.com/office/drawing/2014/main" id="{D4D56DCB-EC1B-48DB-A776-E44BCEB7F4E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31539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73D1-E3EB-44E5-87A1-C223903710B7}"/>
              </a:ext>
            </a:extLst>
          </p:cNvPr>
          <p:cNvSpPr>
            <a:spLocks noGrp="1"/>
          </p:cNvSpPr>
          <p:nvPr>
            <p:ph type="title"/>
          </p:nvPr>
        </p:nvSpPr>
        <p:spPr/>
        <p:txBody>
          <a:bodyPr/>
          <a:lstStyle/>
          <a:p>
            <a:r>
              <a:rPr lang="en-US"/>
              <a:t>Facebook Own Posts Table  | Altus.me - 5 of 13</a:t>
            </a:r>
          </a:p>
        </p:txBody>
      </p:sp>
      <p:graphicFrame>
        <p:nvGraphicFramePr>
          <p:cNvPr id="5" name="Table Placeholder 4">
            <a:extLst>
              <a:ext uri="{FF2B5EF4-FFF2-40B4-BE49-F238E27FC236}">
                <a16:creationId xmlns:a16="http://schemas.microsoft.com/office/drawing/2014/main" id="{4CB2C3C3-8952-4546-BA37-A706B668F2F6}"/>
              </a:ext>
            </a:extLst>
          </p:cNvPr>
          <p:cNvGraphicFramePr>
            <a:graphicFrameLocks noGrp="1"/>
          </p:cNvGraphicFramePr>
          <p:nvPr>
            <p:ph type="tbl" sz="quarter" idx="13"/>
            <p:extLst>
              <p:ext uri="{D42A27DB-BD31-4B8C-83A1-F6EECF244321}">
                <p14:modId xmlns:p14="http://schemas.microsoft.com/office/powerpoint/2010/main" val="177580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45899200"/>
                    </a:ext>
                  </a:extLst>
                </a:gridCol>
                <a:gridCol w="370332">
                  <a:extLst>
                    <a:ext uri="{9D8B030D-6E8A-4147-A177-3AD203B41FA5}">
                      <a16:colId xmlns:a16="http://schemas.microsoft.com/office/drawing/2014/main" val="1722063983"/>
                    </a:ext>
                  </a:extLst>
                </a:gridCol>
                <a:gridCol w="370332">
                  <a:extLst>
                    <a:ext uri="{9D8B030D-6E8A-4147-A177-3AD203B41FA5}">
                      <a16:colId xmlns:a16="http://schemas.microsoft.com/office/drawing/2014/main" val="3297721281"/>
                    </a:ext>
                  </a:extLst>
                </a:gridCol>
                <a:gridCol w="370332">
                  <a:extLst>
                    <a:ext uri="{9D8B030D-6E8A-4147-A177-3AD203B41FA5}">
                      <a16:colId xmlns:a16="http://schemas.microsoft.com/office/drawing/2014/main" val="3730656299"/>
                    </a:ext>
                  </a:extLst>
                </a:gridCol>
                <a:gridCol w="329184">
                  <a:extLst>
                    <a:ext uri="{9D8B030D-6E8A-4147-A177-3AD203B41FA5}">
                      <a16:colId xmlns:a16="http://schemas.microsoft.com/office/drawing/2014/main" val="3853296264"/>
                    </a:ext>
                  </a:extLst>
                </a:gridCol>
                <a:gridCol w="329184">
                  <a:extLst>
                    <a:ext uri="{9D8B030D-6E8A-4147-A177-3AD203B41FA5}">
                      <a16:colId xmlns:a16="http://schemas.microsoft.com/office/drawing/2014/main" val="2825059920"/>
                    </a:ext>
                  </a:extLst>
                </a:gridCol>
                <a:gridCol w="329184">
                  <a:extLst>
                    <a:ext uri="{9D8B030D-6E8A-4147-A177-3AD203B41FA5}">
                      <a16:colId xmlns:a16="http://schemas.microsoft.com/office/drawing/2014/main" val="3409317010"/>
                    </a:ext>
                  </a:extLst>
                </a:gridCol>
                <a:gridCol w="329184">
                  <a:extLst>
                    <a:ext uri="{9D8B030D-6E8A-4147-A177-3AD203B41FA5}">
                      <a16:colId xmlns:a16="http://schemas.microsoft.com/office/drawing/2014/main" val="1723344794"/>
                    </a:ext>
                  </a:extLst>
                </a:gridCol>
                <a:gridCol w="329184">
                  <a:extLst>
                    <a:ext uri="{9D8B030D-6E8A-4147-A177-3AD203B41FA5}">
                      <a16:colId xmlns:a16="http://schemas.microsoft.com/office/drawing/2014/main" val="1008516997"/>
                    </a:ext>
                  </a:extLst>
                </a:gridCol>
                <a:gridCol w="329184">
                  <a:extLst>
                    <a:ext uri="{9D8B030D-6E8A-4147-A177-3AD203B41FA5}">
                      <a16:colId xmlns:a16="http://schemas.microsoft.com/office/drawing/2014/main" val="593875344"/>
                    </a:ext>
                  </a:extLst>
                </a:gridCol>
                <a:gridCol w="329184">
                  <a:extLst>
                    <a:ext uri="{9D8B030D-6E8A-4147-A177-3AD203B41FA5}">
                      <a16:colId xmlns:a16="http://schemas.microsoft.com/office/drawing/2014/main" val="513857311"/>
                    </a:ext>
                  </a:extLst>
                </a:gridCol>
                <a:gridCol w="329184">
                  <a:extLst>
                    <a:ext uri="{9D8B030D-6E8A-4147-A177-3AD203B41FA5}">
                      <a16:colId xmlns:a16="http://schemas.microsoft.com/office/drawing/2014/main" val="197601823"/>
                    </a:ext>
                  </a:extLst>
                </a:gridCol>
                <a:gridCol w="329184">
                  <a:extLst>
                    <a:ext uri="{9D8B030D-6E8A-4147-A177-3AD203B41FA5}">
                      <a16:colId xmlns:a16="http://schemas.microsoft.com/office/drawing/2014/main" val="1154429670"/>
                    </a:ext>
                  </a:extLst>
                </a:gridCol>
                <a:gridCol w="370332">
                  <a:extLst>
                    <a:ext uri="{9D8B030D-6E8A-4147-A177-3AD203B41FA5}">
                      <a16:colId xmlns:a16="http://schemas.microsoft.com/office/drawing/2014/main" val="1282738525"/>
                    </a:ext>
                  </a:extLst>
                </a:gridCol>
                <a:gridCol w="370332">
                  <a:extLst>
                    <a:ext uri="{9D8B030D-6E8A-4147-A177-3AD203B41FA5}">
                      <a16:colId xmlns:a16="http://schemas.microsoft.com/office/drawing/2014/main" val="422024428"/>
                    </a:ext>
                  </a:extLst>
                </a:gridCol>
                <a:gridCol w="329184">
                  <a:extLst>
                    <a:ext uri="{9D8B030D-6E8A-4147-A177-3AD203B41FA5}">
                      <a16:colId xmlns:a16="http://schemas.microsoft.com/office/drawing/2014/main" val="3091623709"/>
                    </a:ext>
                  </a:extLst>
                </a:gridCol>
                <a:gridCol w="329184">
                  <a:extLst>
                    <a:ext uri="{9D8B030D-6E8A-4147-A177-3AD203B41FA5}">
                      <a16:colId xmlns:a16="http://schemas.microsoft.com/office/drawing/2014/main" val="784103110"/>
                    </a:ext>
                  </a:extLst>
                </a:gridCol>
                <a:gridCol w="370332">
                  <a:extLst>
                    <a:ext uri="{9D8B030D-6E8A-4147-A177-3AD203B41FA5}">
                      <a16:colId xmlns:a16="http://schemas.microsoft.com/office/drawing/2014/main" val="389669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385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- 2018-07-23 14:05:24 </a:t>
                      </a:r>
                      <a:r>
                        <a:rPr kumimoji="0" lang="en-US" sz="1000" b="0" i="0" u="none" strike="noStrike" kern="1200" cap="none" spc="0" normalizeH="0" baseline="0" noProof="0">
                          <a:ln>
                            <a:noFill/>
                          </a:ln>
                          <a:solidFill>
                            <a:prstClr val="black"/>
                          </a:solidFill>
                          <a:effectLst/>
                          <a:uLnTx/>
                          <a:uFillTx/>
                          <a:latin typeface="+mn-lt"/>
                          <a:ea typeface="+mn-ea"/>
                          <a:cs typeface="+mn-cs"/>
                        </a:rPr>
                        <a:t> 
 Highly unique and extremely comfortable, Ginger chair for Cattelan Italia features an entirely upholstered frame and a curved contemporary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083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- 2018-07-22 13:30:00 </a:t>
                      </a:r>
                      <a:r>
                        <a:rPr kumimoji="0" lang="en-US" sz="1000" b="0" i="0" u="none" strike="noStrike" kern="1200" cap="none" spc="0" normalizeH="0" baseline="0" noProof="0">
                          <a:ln>
                            <a:noFill/>
                          </a:ln>
                          <a:solidFill>
                            <a:prstClr val="black"/>
                          </a:solidFill>
                          <a:effectLst/>
                          <a:uLnTx/>
                          <a:uFillTx/>
                          <a:latin typeface="+mn-lt"/>
                          <a:ea typeface="+mn-ea"/>
                          <a:cs typeface="+mn-cs"/>
                        </a:rPr>
                        <a:t> 
 Enjoy a state-of-the-art speaker for your home. #Repost La Boite concept
•  •  •
Amoureux du vintage, écoutez vos vinyles préférés en haute fidélité grâce à La Platine LS, une collaboration La Boite concept &amp; Elipson.⠀
_⠀
Vintage lovers, listen to your favorite vinyls in high fidelity with La Platine LS, a collaboration La Boite concept &amp; Elipson.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1122167"/>
                  </a:ext>
                </a:extLst>
              </a:tr>
            </a:tbl>
          </a:graphicData>
        </a:graphic>
      </p:graphicFrame>
      <p:sp>
        <p:nvSpPr>
          <p:cNvPr id="4" name="Text Placeholder 3">
            <a:extLst>
              <a:ext uri="{FF2B5EF4-FFF2-40B4-BE49-F238E27FC236}">
                <a16:creationId xmlns:a16="http://schemas.microsoft.com/office/drawing/2014/main" id="{AC1E4249-E97C-4022-8DA3-5B030BB6526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88303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10DAF-F4C3-476A-A035-311F1989B734}"/>
              </a:ext>
            </a:extLst>
          </p:cNvPr>
          <p:cNvSpPr>
            <a:spLocks noGrp="1"/>
          </p:cNvSpPr>
          <p:nvPr>
            <p:ph type="title"/>
          </p:nvPr>
        </p:nvSpPr>
        <p:spPr/>
        <p:txBody>
          <a:bodyPr/>
          <a:lstStyle/>
          <a:p>
            <a:r>
              <a:rPr lang="en-US"/>
              <a:t>Facebook Own Posts Table  | Altus.me - 6 of 13</a:t>
            </a:r>
          </a:p>
        </p:txBody>
      </p:sp>
      <p:graphicFrame>
        <p:nvGraphicFramePr>
          <p:cNvPr id="5" name="Table Placeholder 4">
            <a:extLst>
              <a:ext uri="{FF2B5EF4-FFF2-40B4-BE49-F238E27FC236}">
                <a16:creationId xmlns:a16="http://schemas.microsoft.com/office/drawing/2014/main" id="{98F3095D-8D07-4A72-9625-DA58B151E58B}"/>
              </a:ext>
            </a:extLst>
          </p:cNvPr>
          <p:cNvGraphicFramePr>
            <a:graphicFrameLocks noGrp="1"/>
          </p:cNvGraphicFramePr>
          <p:nvPr>
            <p:ph type="tbl" sz="quarter" idx="13"/>
            <p:extLst>
              <p:ext uri="{D42A27DB-BD31-4B8C-83A1-F6EECF244321}">
                <p14:modId xmlns:p14="http://schemas.microsoft.com/office/powerpoint/2010/main" val="407043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5706478"/>
                    </a:ext>
                  </a:extLst>
                </a:gridCol>
                <a:gridCol w="370332">
                  <a:extLst>
                    <a:ext uri="{9D8B030D-6E8A-4147-A177-3AD203B41FA5}">
                      <a16:colId xmlns:a16="http://schemas.microsoft.com/office/drawing/2014/main" val="83775694"/>
                    </a:ext>
                  </a:extLst>
                </a:gridCol>
                <a:gridCol w="370332">
                  <a:extLst>
                    <a:ext uri="{9D8B030D-6E8A-4147-A177-3AD203B41FA5}">
                      <a16:colId xmlns:a16="http://schemas.microsoft.com/office/drawing/2014/main" val="2078313673"/>
                    </a:ext>
                  </a:extLst>
                </a:gridCol>
                <a:gridCol w="370332">
                  <a:extLst>
                    <a:ext uri="{9D8B030D-6E8A-4147-A177-3AD203B41FA5}">
                      <a16:colId xmlns:a16="http://schemas.microsoft.com/office/drawing/2014/main" val="3657283861"/>
                    </a:ext>
                  </a:extLst>
                </a:gridCol>
                <a:gridCol w="329184">
                  <a:extLst>
                    <a:ext uri="{9D8B030D-6E8A-4147-A177-3AD203B41FA5}">
                      <a16:colId xmlns:a16="http://schemas.microsoft.com/office/drawing/2014/main" val="1965875261"/>
                    </a:ext>
                  </a:extLst>
                </a:gridCol>
                <a:gridCol w="329184">
                  <a:extLst>
                    <a:ext uri="{9D8B030D-6E8A-4147-A177-3AD203B41FA5}">
                      <a16:colId xmlns:a16="http://schemas.microsoft.com/office/drawing/2014/main" val="1882870089"/>
                    </a:ext>
                  </a:extLst>
                </a:gridCol>
                <a:gridCol w="329184">
                  <a:extLst>
                    <a:ext uri="{9D8B030D-6E8A-4147-A177-3AD203B41FA5}">
                      <a16:colId xmlns:a16="http://schemas.microsoft.com/office/drawing/2014/main" val="3517479636"/>
                    </a:ext>
                  </a:extLst>
                </a:gridCol>
                <a:gridCol w="329184">
                  <a:extLst>
                    <a:ext uri="{9D8B030D-6E8A-4147-A177-3AD203B41FA5}">
                      <a16:colId xmlns:a16="http://schemas.microsoft.com/office/drawing/2014/main" val="3082252464"/>
                    </a:ext>
                  </a:extLst>
                </a:gridCol>
                <a:gridCol w="329184">
                  <a:extLst>
                    <a:ext uri="{9D8B030D-6E8A-4147-A177-3AD203B41FA5}">
                      <a16:colId xmlns:a16="http://schemas.microsoft.com/office/drawing/2014/main" val="280276831"/>
                    </a:ext>
                  </a:extLst>
                </a:gridCol>
                <a:gridCol w="329184">
                  <a:extLst>
                    <a:ext uri="{9D8B030D-6E8A-4147-A177-3AD203B41FA5}">
                      <a16:colId xmlns:a16="http://schemas.microsoft.com/office/drawing/2014/main" val="2182500768"/>
                    </a:ext>
                  </a:extLst>
                </a:gridCol>
                <a:gridCol w="329184">
                  <a:extLst>
                    <a:ext uri="{9D8B030D-6E8A-4147-A177-3AD203B41FA5}">
                      <a16:colId xmlns:a16="http://schemas.microsoft.com/office/drawing/2014/main" val="2172266153"/>
                    </a:ext>
                  </a:extLst>
                </a:gridCol>
                <a:gridCol w="329184">
                  <a:extLst>
                    <a:ext uri="{9D8B030D-6E8A-4147-A177-3AD203B41FA5}">
                      <a16:colId xmlns:a16="http://schemas.microsoft.com/office/drawing/2014/main" val="2917599483"/>
                    </a:ext>
                  </a:extLst>
                </a:gridCol>
                <a:gridCol w="329184">
                  <a:extLst>
                    <a:ext uri="{9D8B030D-6E8A-4147-A177-3AD203B41FA5}">
                      <a16:colId xmlns:a16="http://schemas.microsoft.com/office/drawing/2014/main" val="3776292462"/>
                    </a:ext>
                  </a:extLst>
                </a:gridCol>
                <a:gridCol w="370332">
                  <a:extLst>
                    <a:ext uri="{9D8B030D-6E8A-4147-A177-3AD203B41FA5}">
                      <a16:colId xmlns:a16="http://schemas.microsoft.com/office/drawing/2014/main" val="281993959"/>
                    </a:ext>
                  </a:extLst>
                </a:gridCol>
                <a:gridCol w="370332">
                  <a:extLst>
                    <a:ext uri="{9D8B030D-6E8A-4147-A177-3AD203B41FA5}">
                      <a16:colId xmlns:a16="http://schemas.microsoft.com/office/drawing/2014/main" val="945120826"/>
                    </a:ext>
                  </a:extLst>
                </a:gridCol>
                <a:gridCol w="329184">
                  <a:extLst>
                    <a:ext uri="{9D8B030D-6E8A-4147-A177-3AD203B41FA5}">
                      <a16:colId xmlns:a16="http://schemas.microsoft.com/office/drawing/2014/main" val="3770654522"/>
                    </a:ext>
                  </a:extLst>
                </a:gridCol>
                <a:gridCol w="329184">
                  <a:extLst>
                    <a:ext uri="{9D8B030D-6E8A-4147-A177-3AD203B41FA5}">
                      <a16:colId xmlns:a16="http://schemas.microsoft.com/office/drawing/2014/main" val="2679846986"/>
                    </a:ext>
                  </a:extLst>
                </a:gridCol>
                <a:gridCol w="370332">
                  <a:extLst>
                    <a:ext uri="{9D8B030D-6E8A-4147-A177-3AD203B41FA5}">
                      <a16:colId xmlns:a16="http://schemas.microsoft.com/office/drawing/2014/main" val="394582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275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- 2018-07-21 13:00:01 </a:t>
                      </a:r>
                      <a:r>
                        <a:rPr kumimoji="0" lang="en-US" sz="1000" b="0" i="0" u="none" strike="noStrike" kern="1200" cap="none" spc="0" normalizeH="0" baseline="0" noProof="0">
                          <a:ln>
                            <a:noFill/>
                          </a:ln>
                          <a:solidFill>
                            <a:prstClr val="black"/>
                          </a:solidFill>
                          <a:effectLst/>
                          <a:uLnTx/>
                          <a:uFillTx/>
                          <a:latin typeface="+mn-lt"/>
                          <a:ea typeface="+mn-ea"/>
                          <a:cs typeface="+mn-cs"/>
                        </a:rPr>
                        <a:t> 
 Elegant, sophisticated but also functional and cosy. Create the ideal living space for your home with Arketipo firenze.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332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- 2018-07-20 20:38:58 </a:t>
                      </a:r>
                      <a:r>
                        <a:rPr kumimoji="0" lang="en-US" sz="1000" b="0" i="0" u="none" strike="noStrike" kern="1200" cap="none" spc="0" normalizeH="0" baseline="0" noProof="0">
                          <a:ln>
                            <a:noFill/>
                          </a:ln>
                          <a:solidFill>
                            <a:prstClr val="black"/>
                          </a:solidFill>
                          <a:effectLst/>
                          <a:uLnTx/>
                          <a:uFillTx/>
                          <a:latin typeface="+mn-lt"/>
                          <a:ea typeface="+mn-ea"/>
                          <a:cs typeface="+mn-cs"/>
                        </a:rPr>
                        <a:t> 
 Make your outdoor space enjoyable at night with the LUNA table by MANUTTI. It can be extended and has a backlit LED base - perfect for gathering with friends or family in the evening.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4061199"/>
                  </a:ext>
                </a:extLst>
              </a:tr>
            </a:tbl>
          </a:graphicData>
        </a:graphic>
      </p:graphicFrame>
      <p:sp>
        <p:nvSpPr>
          <p:cNvPr id="4" name="Text Placeholder 3">
            <a:extLst>
              <a:ext uri="{FF2B5EF4-FFF2-40B4-BE49-F238E27FC236}">
                <a16:creationId xmlns:a16="http://schemas.microsoft.com/office/drawing/2014/main" id="{BE144C9D-E896-469E-A531-63EE5F44A8A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0606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FE83-7DE2-404C-B1C2-485939EC545B}"/>
              </a:ext>
            </a:extLst>
          </p:cNvPr>
          <p:cNvSpPr>
            <a:spLocks noGrp="1"/>
          </p:cNvSpPr>
          <p:nvPr>
            <p:ph type="title"/>
          </p:nvPr>
        </p:nvSpPr>
        <p:spPr/>
        <p:txBody>
          <a:bodyPr/>
          <a:lstStyle/>
          <a:p>
            <a:r>
              <a:rPr lang="en-US"/>
              <a:t>Facebook Own Posts Table  | Altus.me - 7 of 13</a:t>
            </a:r>
          </a:p>
        </p:txBody>
      </p:sp>
      <p:graphicFrame>
        <p:nvGraphicFramePr>
          <p:cNvPr id="5" name="Table Placeholder 4">
            <a:extLst>
              <a:ext uri="{FF2B5EF4-FFF2-40B4-BE49-F238E27FC236}">
                <a16:creationId xmlns:a16="http://schemas.microsoft.com/office/drawing/2014/main" id="{CAB11291-6918-4136-8C1E-A106FCBC0DA5}"/>
              </a:ext>
            </a:extLst>
          </p:cNvPr>
          <p:cNvGraphicFramePr>
            <a:graphicFrameLocks noGrp="1"/>
          </p:cNvGraphicFramePr>
          <p:nvPr>
            <p:ph type="tbl" sz="quarter" idx="13"/>
            <p:extLst>
              <p:ext uri="{D42A27DB-BD31-4B8C-83A1-F6EECF244321}">
                <p14:modId xmlns:p14="http://schemas.microsoft.com/office/powerpoint/2010/main" val="2333519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0612761"/>
                    </a:ext>
                  </a:extLst>
                </a:gridCol>
                <a:gridCol w="370332">
                  <a:extLst>
                    <a:ext uri="{9D8B030D-6E8A-4147-A177-3AD203B41FA5}">
                      <a16:colId xmlns:a16="http://schemas.microsoft.com/office/drawing/2014/main" val="1329133746"/>
                    </a:ext>
                  </a:extLst>
                </a:gridCol>
                <a:gridCol w="370332">
                  <a:extLst>
                    <a:ext uri="{9D8B030D-6E8A-4147-A177-3AD203B41FA5}">
                      <a16:colId xmlns:a16="http://schemas.microsoft.com/office/drawing/2014/main" val="1001662382"/>
                    </a:ext>
                  </a:extLst>
                </a:gridCol>
                <a:gridCol w="370332">
                  <a:extLst>
                    <a:ext uri="{9D8B030D-6E8A-4147-A177-3AD203B41FA5}">
                      <a16:colId xmlns:a16="http://schemas.microsoft.com/office/drawing/2014/main" val="4197724695"/>
                    </a:ext>
                  </a:extLst>
                </a:gridCol>
                <a:gridCol w="329184">
                  <a:extLst>
                    <a:ext uri="{9D8B030D-6E8A-4147-A177-3AD203B41FA5}">
                      <a16:colId xmlns:a16="http://schemas.microsoft.com/office/drawing/2014/main" val="3239756068"/>
                    </a:ext>
                  </a:extLst>
                </a:gridCol>
                <a:gridCol w="329184">
                  <a:extLst>
                    <a:ext uri="{9D8B030D-6E8A-4147-A177-3AD203B41FA5}">
                      <a16:colId xmlns:a16="http://schemas.microsoft.com/office/drawing/2014/main" val="3730738850"/>
                    </a:ext>
                  </a:extLst>
                </a:gridCol>
                <a:gridCol w="329184">
                  <a:extLst>
                    <a:ext uri="{9D8B030D-6E8A-4147-A177-3AD203B41FA5}">
                      <a16:colId xmlns:a16="http://schemas.microsoft.com/office/drawing/2014/main" val="2588695631"/>
                    </a:ext>
                  </a:extLst>
                </a:gridCol>
                <a:gridCol w="329184">
                  <a:extLst>
                    <a:ext uri="{9D8B030D-6E8A-4147-A177-3AD203B41FA5}">
                      <a16:colId xmlns:a16="http://schemas.microsoft.com/office/drawing/2014/main" val="3831285381"/>
                    </a:ext>
                  </a:extLst>
                </a:gridCol>
                <a:gridCol w="329184">
                  <a:extLst>
                    <a:ext uri="{9D8B030D-6E8A-4147-A177-3AD203B41FA5}">
                      <a16:colId xmlns:a16="http://schemas.microsoft.com/office/drawing/2014/main" val="1415992415"/>
                    </a:ext>
                  </a:extLst>
                </a:gridCol>
                <a:gridCol w="329184">
                  <a:extLst>
                    <a:ext uri="{9D8B030D-6E8A-4147-A177-3AD203B41FA5}">
                      <a16:colId xmlns:a16="http://schemas.microsoft.com/office/drawing/2014/main" val="2829993622"/>
                    </a:ext>
                  </a:extLst>
                </a:gridCol>
                <a:gridCol w="329184">
                  <a:extLst>
                    <a:ext uri="{9D8B030D-6E8A-4147-A177-3AD203B41FA5}">
                      <a16:colId xmlns:a16="http://schemas.microsoft.com/office/drawing/2014/main" val="1021612768"/>
                    </a:ext>
                  </a:extLst>
                </a:gridCol>
                <a:gridCol w="329184">
                  <a:extLst>
                    <a:ext uri="{9D8B030D-6E8A-4147-A177-3AD203B41FA5}">
                      <a16:colId xmlns:a16="http://schemas.microsoft.com/office/drawing/2014/main" val="2292852750"/>
                    </a:ext>
                  </a:extLst>
                </a:gridCol>
                <a:gridCol w="329184">
                  <a:extLst>
                    <a:ext uri="{9D8B030D-6E8A-4147-A177-3AD203B41FA5}">
                      <a16:colId xmlns:a16="http://schemas.microsoft.com/office/drawing/2014/main" val="2198693148"/>
                    </a:ext>
                  </a:extLst>
                </a:gridCol>
                <a:gridCol w="370332">
                  <a:extLst>
                    <a:ext uri="{9D8B030D-6E8A-4147-A177-3AD203B41FA5}">
                      <a16:colId xmlns:a16="http://schemas.microsoft.com/office/drawing/2014/main" val="790979881"/>
                    </a:ext>
                  </a:extLst>
                </a:gridCol>
                <a:gridCol w="370332">
                  <a:extLst>
                    <a:ext uri="{9D8B030D-6E8A-4147-A177-3AD203B41FA5}">
                      <a16:colId xmlns:a16="http://schemas.microsoft.com/office/drawing/2014/main" val="2385978448"/>
                    </a:ext>
                  </a:extLst>
                </a:gridCol>
                <a:gridCol w="329184">
                  <a:extLst>
                    <a:ext uri="{9D8B030D-6E8A-4147-A177-3AD203B41FA5}">
                      <a16:colId xmlns:a16="http://schemas.microsoft.com/office/drawing/2014/main" val="214766952"/>
                    </a:ext>
                  </a:extLst>
                </a:gridCol>
                <a:gridCol w="329184">
                  <a:extLst>
                    <a:ext uri="{9D8B030D-6E8A-4147-A177-3AD203B41FA5}">
                      <a16:colId xmlns:a16="http://schemas.microsoft.com/office/drawing/2014/main" val="3382282366"/>
                    </a:ext>
                  </a:extLst>
                </a:gridCol>
                <a:gridCol w="370332">
                  <a:extLst>
                    <a:ext uri="{9D8B030D-6E8A-4147-A177-3AD203B41FA5}">
                      <a16:colId xmlns:a16="http://schemas.microsoft.com/office/drawing/2014/main" val="125967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258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- 2018-07-19 20:07:04 </a:t>
                      </a:r>
                      <a:r>
                        <a:rPr kumimoji="0" lang="en-US" sz="1000" b="0" i="0" u="none" strike="noStrike" kern="1200" cap="none" spc="0" normalizeH="0" baseline="0" noProof="0">
                          <a:ln>
                            <a:noFill/>
                          </a:ln>
                          <a:solidFill>
                            <a:prstClr val="black"/>
                          </a:solidFill>
                          <a:effectLst/>
                          <a:uLnTx/>
                          <a:uFillTx/>
                          <a:latin typeface="+mn-lt"/>
                          <a:ea typeface="+mn-ea"/>
                          <a:cs typeface="+mn-cs"/>
                        </a:rPr>
                        <a:t> 
 Click on the link below to discover the charm of the Palazzo Arnieci located in the heart of the Apulian countryside in Italy and its enormous external terrace furnished by Varaschin!
https://varaschin.it/en/projects/palazzo-arnieci/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675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- 2018-07-19 00:33:07 </a:t>
                      </a:r>
                      <a:r>
                        <a:rPr kumimoji="0" lang="en-US" sz="1000" b="0" i="0" u="none" strike="noStrike" kern="1200" cap="none" spc="0" normalizeH="0" baseline="0" noProof="0">
                          <a:ln>
                            <a:noFill/>
                          </a:ln>
                          <a:solidFill>
                            <a:prstClr val="black"/>
                          </a:solidFill>
                          <a:effectLst/>
                          <a:uLnTx/>
                          <a:uFillTx/>
                          <a:latin typeface="+mn-lt"/>
                          <a:ea typeface="+mn-ea"/>
                          <a:cs typeface="+mn-cs"/>
                        </a:rPr>
                        <a:t> 
 Parasol by pulpo is an elegant vase that can be turned into a coffee table! Its special design makes it adaptable to both uses. The tray can be placed over the body making Parasol a refined table, and by taking the round porcelain top off, the two pieces are turned into a floor vase with a drip tray. Useful and decorative.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1734887"/>
                  </a:ext>
                </a:extLst>
              </a:tr>
            </a:tbl>
          </a:graphicData>
        </a:graphic>
      </p:graphicFrame>
      <p:sp>
        <p:nvSpPr>
          <p:cNvPr id="4" name="Text Placeholder 3">
            <a:extLst>
              <a:ext uri="{FF2B5EF4-FFF2-40B4-BE49-F238E27FC236}">
                <a16:creationId xmlns:a16="http://schemas.microsoft.com/office/drawing/2014/main" id="{CB818B47-2278-4922-AC29-980F27E618B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49524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FDB99-25C1-423F-94CA-F6780D87B0EB}"/>
              </a:ext>
            </a:extLst>
          </p:cNvPr>
          <p:cNvSpPr>
            <a:spLocks noGrp="1"/>
          </p:cNvSpPr>
          <p:nvPr>
            <p:ph type="title"/>
          </p:nvPr>
        </p:nvSpPr>
        <p:spPr/>
        <p:txBody>
          <a:bodyPr/>
          <a:lstStyle/>
          <a:p>
            <a:r>
              <a:rPr lang="en-US"/>
              <a:t>Facebook Own Posts Table  | Altus.me - 8 of 13</a:t>
            </a:r>
          </a:p>
        </p:txBody>
      </p:sp>
      <p:graphicFrame>
        <p:nvGraphicFramePr>
          <p:cNvPr id="5" name="Table Placeholder 4">
            <a:extLst>
              <a:ext uri="{FF2B5EF4-FFF2-40B4-BE49-F238E27FC236}">
                <a16:creationId xmlns:a16="http://schemas.microsoft.com/office/drawing/2014/main" id="{B14C55AE-9CB1-47E1-B6C8-4FA129143B8B}"/>
              </a:ext>
            </a:extLst>
          </p:cNvPr>
          <p:cNvGraphicFramePr>
            <a:graphicFrameLocks noGrp="1"/>
          </p:cNvGraphicFramePr>
          <p:nvPr>
            <p:ph type="tbl" sz="quarter" idx="13"/>
            <p:extLst>
              <p:ext uri="{D42A27DB-BD31-4B8C-83A1-F6EECF244321}">
                <p14:modId xmlns:p14="http://schemas.microsoft.com/office/powerpoint/2010/main" val="3642885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3868267"/>
                    </a:ext>
                  </a:extLst>
                </a:gridCol>
                <a:gridCol w="370332">
                  <a:extLst>
                    <a:ext uri="{9D8B030D-6E8A-4147-A177-3AD203B41FA5}">
                      <a16:colId xmlns:a16="http://schemas.microsoft.com/office/drawing/2014/main" val="72503882"/>
                    </a:ext>
                  </a:extLst>
                </a:gridCol>
                <a:gridCol w="370332">
                  <a:extLst>
                    <a:ext uri="{9D8B030D-6E8A-4147-A177-3AD203B41FA5}">
                      <a16:colId xmlns:a16="http://schemas.microsoft.com/office/drawing/2014/main" val="1982504139"/>
                    </a:ext>
                  </a:extLst>
                </a:gridCol>
                <a:gridCol w="370332">
                  <a:extLst>
                    <a:ext uri="{9D8B030D-6E8A-4147-A177-3AD203B41FA5}">
                      <a16:colId xmlns:a16="http://schemas.microsoft.com/office/drawing/2014/main" val="167019729"/>
                    </a:ext>
                  </a:extLst>
                </a:gridCol>
                <a:gridCol w="329184">
                  <a:extLst>
                    <a:ext uri="{9D8B030D-6E8A-4147-A177-3AD203B41FA5}">
                      <a16:colId xmlns:a16="http://schemas.microsoft.com/office/drawing/2014/main" val="1070263185"/>
                    </a:ext>
                  </a:extLst>
                </a:gridCol>
                <a:gridCol w="329184">
                  <a:extLst>
                    <a:ext uri="{9D8B030D-6E8A-4147-A177-3AD203B41FA5}">
                      <a16:colId xmlns:a16="http://schemas.microsoft.com/office/drawing/2014/main" val="534740098"/>
                    </a:ext>
                  </a:extLst>
                </a:gridCol>
                <a:gridCol w="329184">
                  <a:extLst>
                    <a:ext uri="{9D8B030D-6E8A-4147-A177-3AD203B41FA5}">
                      <a16:colId xmlns:a16="http://schemas.microsoft.com/office/drawing/2014/main" val="3260630610"/>
                    </a:ext>
                  </a:extLst>
                </a:gridCol>
                <a:gridCol w="329184">
                  <a:extLst>
                    <a:ext uri="{9D8B030D-6E8A-4147-A177-3AD203B41FA5}">
                      <a16:colId xmlns:a16="http://schemas.microsoft.com/office/drawing/2014/main" val="794363261"/>
                    </a:ext>
                  </a:extLst>
                </a:gridCol>
                <a:gridCol w="329184">
                  <a:extLst>
                    <a:ext uri="{9D8B030D-6E8A-4147-A177-3AD203B41FA5}">
                      <a16:colId xmlns:a16="http://schemas.microsoft.com/office/drawing/2014/main" val="827655863"/>
                    </a:ext>
                  </a:extLst>
                </a:gridCol>
                <a:gridCol w="329184">
                  <a:extLst>
                    <a:ext uri="{9D8B030D-6E8A-4147-A177-3AD203B41FA5}">
                      <a16:colId xmlns:a16="http://schemas.microsoft.com/office/drawing/2014/main" val="584688235"/>
                    </a:ext>
                  </a:extLst>
                </a:gridCol>
                <a:gridCol w="329184">
                  <a:extLst>
                    <a:ext uri="{9D8B030D-6E8A-4147-A177-3AD203B41FA5}">
                      <a16:colId xmlns:a16="http://schemas.microsoft.com/office/drawing/2014/main" val="4001116261"/>
                    </a:ext>
                  </a:extLst>
                </a:gridCol>
                <a:gridCol w="329184">
                  <a:extLst>
                    <a:ext uri="{9D8B030D-6E8A-4147-A177-3AD203B41FA5}">
                      <a16:colId xmlns:a16="http://schemas.microsoft.com/office/drawing/2014/main" val="3611545943"/>
                    </a:ext>
                  </a:extLst>
                </a:gridCol>
                <a:gridCol w="329184">
                  <a:extLst>
                    <a:ext uri="{9D8B030D-6E8A-4147-A177-3AD203B41FA5}">
                      <a16:colId xmlns:a16="http://schemas.microsoft.com/office/drawing/2014/main" val="3907565698"/>
                    </a:ext>
                  </a:extLst>
                </a:gridCol>
                <a:gridCol w="370332">
                  <a:extLst>
                    <a:ext uri="{9D8B030D-6E8A-4147-A177-3AD203B41FA5}">
                      <a16:colId xmlns:a16="http://schemas.microsoft.com/office/drawing/2014/main" val="2525542804"/>
                    </a:ext>
                  </a:extLst>
                </a:gridCol>
                <a:gridCol w="370332">
                  <a:extLst>
                    <a:ext uri="{9D8B030D-6E8A-4147-A177-3AD203B41FA5}">
                      <a16:colId xmlns:a16="http://schemas.microsoft.com/office/drawing/2014/main" val="1686809297"/>
                    </a:ext>
                  </a:extLst>
                </a:gridCol>
                <a:gridCol w="329184">
                  <a:extLst>
                    <a:ext uri="{9D8B030D-6E8A-4147-A177-3AD203B41FA5}">
                      <a16:colId xmlns:a16="http://schemas.microsoft.com/office/drawing/2014/main" val="3418446306"/>
                    </a:ext>
                  </a:extLst>
                </a:gridCol>
                <a:gridCol w="329184">
                  <a:extLst>
                    <a:ext uri="{9D8B030D-6E8A-4147-A177-3AD203B41FA5}">
                      <a16:colId xmlns:a16="http://schemas.microsoft.com/office/drawing/2014/main" val="2275718855"/>
                    </a:ext>
                  </a:extLst>
                </a:gridCol>
                <a:gridCol w="370332">
                  <a:extLst>
                    <a:ext uri="{9D8B030D-6E8A-4147-A177-3AD203B41FA5}">
                      <a16:colId xmlns:a16="http://schemas.microsoft.com/office/drawing/2014/main" val="380567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601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- 2018-07-17 14:28:48 </a:t>
                      </a:r>
                      <a:r>
                        <a:rPr kumimoji="0" lang="en-US" sz="1000" b="0" i="0" u="none" strike="noStrike" kern="1200" cap="none" spc="0" normalizeH="0" baseline="0" noProof="0">
                          <a:ln>
                            <a:noFill/>
                          </a:ln>
                          <a:solidFill>
                            <a:prstClr val="black"/>
                          </a:solidFill>
                          <a:effectLst/>
                          <a:uLnTx/>
                          <a:uFillTx/>
                          <a:latin typeface="+mn-lt"/>
                          <a:ea typeface="+mn-ea"/>
                          <a:cs typeface="+mn-cs"/>
                        </a:rPr>
                        <a:t> 
 The "Lou" family - a seating collection by Philippe Starck for Driade that expresses playful anthropomorphic qualities.
#Repost Starck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6102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- 2018-07-16 16:19:24 </a:t>
                      </a:r>
                      <a:r>
                        <a:rPr kumimoji="0" lang="en-US" sz="1000" b="0" i="0" u="none" strike="noStrike" kern="1200" cap="none" spc="0" normalizeH="0" baseline="0" noProof="0">
                          <a:ln>
                            <a:noFill/>
                          </a:ln>
                          <a:solidFill>
                            <a:prstClr val="black"/>
                          </a:solidFill>
                          <a:effectLst/>
                          <a:uLnTx/>
                          <a:uFillTx/>
                          <a:latin typeface="+mn-lt"/>
                          <a:ea typeface="+mn-ea"/>
                          <a:cs typeface="+mn-cs"/>
                        </a:rPr>
                        <a:t> 
 The LZ bookcase for ZALF is an aesthetically unique piece of furniture that can be wall mounted or free standing at the center of the room thanks to its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1947716"/>
                  </a:ext>
                </a:extLst>
              </a:tr>
            </a:tbl>
          </a:graphicData>
        </a:graphic>
      </p:graphicFrame>
      <p:sp>
        <p:nvSpPr>
          <p:cNvPr id="4" name="Text Placeholder 3">
            <a:extLst>
              <a:ext uri="{FF2B5EF4-FFF2-40B4-BE49-F238E27FC236}">
                <a16:creationId xmlns:a16="http://schemas.microsoft.com/office/drawing/2014/main" id="{F239D0A3-D66C-4CD2-A4AC-8227B3B00F9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53258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80B36-C941-40F6-AD87-3430EE1AE133}"/>
              </a:ext>
            </a:extLst>
          </p:cNvPr>
          <p:cNvSpPr>
            <a:spLocks noGrp="1"/>
          </p:cNvSpPr>
          <p:nvPr>
            <p:ph type="title"/>
          </p:nvPr>
        </p:nvSpPr>
        <p:spPr/>
        <p:txBody>
          <a:bodyPr/>
          <a:lstStyle/>
          <a:p>
            <a:r>
              <a:rPr lang="en-US"/>
              <a:t>Facebook Own Posts Table  | Altus.me - 9 of 13</a:t>
            </a:r>
          </a:p>
        </p:txBody>
      </p:sp>
      <p:graphicFrame>
        <p:nvGraphicFramePr>
          <p:cNvPr id="5" name="Table Placeholder 4">
            <a:extLst>
              <a:ext uri="{FF2B5EF4-FFF2-40B4-BE49-F238E27FC236}">
                <a16:creationId xmlns:a16="http://schemas.microsoft.com/office/drawing/2014/main" id="{80391B84-C147-4140-B029-6D5F08B449C0}"/>
              </a:ext>
            </a:extLst>
          </p:cNvPr>
          <p:cNvGraphicFramePr>
            <a:graphicFrameLocks noGrp="1"/>
          </p:cNvGraphicFramePr>
          <p:nvPr>
            <p:ph type="tbl" sz="quarter" idx="13"/>
            <p:extLst>
              <p:ext uri="{D42A27DB-BD31-4B8C-83A1-F6EECF244321}">
                <p14:modId xmlns:p14="http://schemas.microsoft.com/office/powerpoint/2010/main" val="2876550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0354657"/>
                    </a:ext>
                  </a:extLst>
                </a:gridCol>
                <a:gridCol w="370332">
                  <a:extLst>
                    <a:ext uri="{9D8B030D-6E8A-4147-A177-3AD203B41FA5}">
                      <a16:colId xmlns:a16="http://schemas.microsoft.com/office/drawing/2014/main" val="1680344945"/>
                    </a:ext>
                  </a:extLst>
                </a:gridCol>
                <a:gridCol w="370332">
                  <a:extLst>
                    <a:ext uri="{9D8B030D-6E8A-4147-A177-3AD203B41FA5}">
                      <a16:colId xmlns:a16="http://schemas.microsoft.com/office/drawing/2014/main" val="3427610390"/>
                    </a:ext>
                  </a:extLst>
                </a:gridCol>
                <a:gridCol w="370332">
                  <a:extLst>
                    <a:ext uri="{9D8B030D-6E8A-4147-A177-3AD203B41FA5}">
                      <a16:colId xmlns:a16="http://schemas.microsoft.com/office/drawing/2014/main" val="3164902254"/>
                    </a:ext>
                  </a:extLst>
                </a:gridCol>
                <a:gridCol w="329184">
                  <a:extLst>
                    <a:ext uri="{9D8B030D-6E8A-4147-A177-3AD203B41FA5}">
                      <a16:colId xmlns:a16="http://schemas.microsoft.com/office/drawing/2014/main" val="2987401742"/>
                    </a:ext>
                  </a:extLst>
                </a:gridCol>
                <a:gridCol w="329184">
                  <a:extLst>
                    <a:ext uri="{9D8B030D-6E8A-4147-A177-3AD203B41FA5}">
                      <a16:colId xmlns:a16="http://schemas.microsoft.com/office/drawing/2014/main" val="2791653602"/>
                    </a:ext>
                  </a:extLst>
                </a:gridCol>
                <a:gridCol w="329184">
                  <a:extLst>
                    <a:ext uri="{9D8B030D-6E8A-4147-A177-3AD203B41FA5}">
                      <a16:colId xmlns:a16="http://schemas.microsoft.com/office/drawing/2014/main" val="2653385467"/>
                    </a:ext>
                  </a:extLst>
                </a:gridCol>
                <a:gridCol w="329184">
                  <a:extLst>
                    <a:ext uri="{9D8B030D-6E8A-4147-A177-3AD203B41FA5}">
                      <a16:colId xmlns:a16="http://schemas.microsoft.com/office/drawing/2014/main" val="527762384"/>
                    </a:ext>
                  </a:extLst>
                </a:gridCol>
                <a:gridCol w="329184">
                  <a:extLst>
                    <a:ext uri="{9D8B030D-6E8A-4147-A177-3AD203B41FA5}">
                      <a16:colId xmlns:a16="http://schemas.microsoft.com/office/drawing/2014/main" val="1703934299"/>
                    </a:ext>
                  </a:extLst>
                </a:gridCol>
                <a:gridCol w="329184">
                  <a:extLst>
                    <a:ext uri="{9D8B030D-6E8A-4147-A177-3AD203B41FA5}">
                      <a16:colId xmlns:a16="http://schemas.microsoft.com/office/drawing/2014/main" val="1614130763"/>
                    </a:ext>
                  </a:extLst>
                </a:gridCol>
                <a:gridCol w="329184">
                  <a:extLst>
                    <a:ext uri="{9D8B030D-6E8A-4147-A177-3AD203B41FA5}">
                      <a16:colId xmlns:a16="http://schemas.microsoft.com/office/drawing/2014/main" val="714774603"/>
                    </a:ext>
                  </a:extLst>
                </a:gridCol>
                <a:gridCol w="329184">
                  <a:extLst>
                    <a:ext uri="{9D8B030D-6E8A-4147-A177-3AD203B41FA5}">
                      <a16:colId xmlns:a16="http://schemas.microsoft.com/office/drawing/2014/main" val="2072414064"/>
                    </a:ext>
                  </a:extLst>
                </a:gridCol>
                <a:gridCol w="329184">
                  <a:extLst>
                    <a:ext uri="{9D8B030D-6E8A-4147-A177-3AD203B41FA5}">
                      <a16:colId xmlns:a16="http://schemas.microsoft.com/office/drawing/2014/main" val="3661569942"/>
                    </a:ext>
                  </a:extLst>
                </a:gridCol>
                <a:gridCol w="370332">
                  <a:extLst>
                    <a:ext uri="{9D8B030D-6E8A-4147-A177-3AD203B41FA5}">
                      <a16:colId xmlns:a16="http://schemas.microsoft.com/office/drawing/2014/main" val="3979313077"/>
                    </a:ext>
                  </a:extLst>
                </a:gridCol>
                <a:gridCol w="370332">
                  <a:extLst>
                    <a:ext uri="{9D8B030D-6E8A-4147-A177-3AD203B41FA5}">
                      <a16:colId xmlns:a16="http://schemas.microsoft.com/office/drawing/2014/main" val="3137249772"/>
                    </a:ext>
                  </a:extLst>
                </a:gridCol>
                <a:gridCol w="329184">
                  <a:extLst>
                    <a:ext uri="{9D8B030D-6E8A-4147-A177-3AD203B41FA5}">
                      <a16:colId xmlns:a16="http://schemas.microsoft.com/office/drawing/2014/main" val="3385321758"/>
                    </a:ext>
                  </a:extLst>
                </a:gridCol>
                <a:gridCol w="329184">
                  <a:extLst>
                    <a:ext uri="{9D8B030D-6E8A-4147-A177-3AD203B41FA5}">
                      <a16:colId xmlns:a16="http://schemas.microsoft.com/office/drawing/2014/main" val="1954999212"/>
                    </a:ext>
                  </a:extLst>
                </a:gridCol>
                <a:gridCol w="370332">
                  <a:extLst>
                    <a:ext uri="{9D8B030D-6E8A-4147-A177-3AD203B41FA5}">
                      <a16:colId xmlns:a16="http://schemas.microsoft.com/office/drawing/2014/main" val="59039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58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- 2018-07-15 11:00:01 </a:t>
                      </a:r>
                      <a:r>
                        <a:rPr kumimoji="0" lang="en-US" sz="1000" b="0" i="0" u="none" strike="noStrike" kern="1200" cap="none" spc="0" normalizeH="0" baseline="0" noProof="0">
                          <a:ln>
                            <a:noFill/>
                          </a:ln>
                          <a:solidFill>
                            <a:prstClr val="black"/>
                          </a:solidFill>
                          <a:effectLst/>
                          <a:uLnTx/>
                          <a:uFillTx/>
                          <a:latin typeface="+mn-lt"/>
                          <a:ea typeface="+mn-ea"/>
                          <a:cs typeface="+mn-cs"/>
                        </a:rPr>
                        <a:t> 
 Remarkable and exciting, the Harlem bookcase by Cattelan Italia offers a modern storage solution for books &amp; accessories. Definitely a beautiful addition to your contemporary interior thanks to its unique design.
Video by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497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- 2018-07-14 12:30:01 </a:t>
                      </a:r>
                      <a:r>
                        <a:rPr kumimoji="0" lang="en-US" sz="1000" b="0" i="0" u="none" strike="noStrike" kern="1200" cap="none" spc="0" normalizeH="0" baseline="0" noProof="0">
                          <a:ln>
                            <a:noFill/>
                          </a:ln>
                          <a:solidFill>
                            <a:prstClr val="black"/>
                          </a:solidFill>
                          <a:effectLst/>
                          <a:uLnTx/>
                          <a:uFillTx/>
                          <a:latin typeface="+mn-lt"/>
                          <a:ea typeface="+mn-ea"/>
                          <a:cs typeface="+mn-cs"/>
                        </a:rPr>
                        <a:t> 
 Manutti has got you covered for the summer with their Kobo collection. #Repost MANUTTI
•  •  •
Temperatures are rising…. The perfect outdoor decor for the style aficionados.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8669445"/>
                  </a:ext>
                </a:extLst>
              </a:tr>
            </a:tbl>
          </a:graphicData>
        </a:graphic>
      </p:graphicFrame>
      <p:sp>
        <p:nvSpPr>
          <p:cNvPr id="4" name="Text Placeholder 3">
            <a:extLst>
              <a:ext uri="{FF2B5EF4-FFF2-40B4-BE49-F238E27FC236}">
                <a16:creationId xmlns:a16="http://schemas.microsoft.com/office/drawing/2014/main" id="{17515F5C-8F01-43E4-B24D-98C8702D2DE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17445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D0EC-C662-42A6-AB98-7021C706323E}"/>
              </a:ext>
            </a:extLst>
          </p:cNvPr>
          <p:cNvSpPr>
            <a:spLocks noGrp="1"/>
          </p:cNvSpPr>
          <p:nvPr>
            <p:ph type="title"/>
          </p:nvPr>
        </p:nvSpPr>
        <p:spPr/>
        <p:txBody>
          <a:bodyPr/>
          <a:lstStyle/>
          <a:p>
            <a:r>
              <a:rPr lang="en-US"/>
              <a:t>Facebook Own Posts Table  | Altus.me - 10 of 13</a:t>
            </a:r>
          </a:p>
        </p:txBody>
      </p:sp>
      <p:graphicFrame>
        <p:nvGraphicFramePr>
          <p:cNvPr id="5" name="Table Placeholder 4">
            <a:extLst>
              <a:ext uri="{FF2B5EF4-FFF2-40B4-BE49-F238E27FC236}">
                <a16:creationId xmlns:a16="http://schemas.microsoft.com/office/drawing/2014/main" id="{EBE194E2-3396-4466-88C4-F781BF8B1DFF}"/>
              </a:ext>
            </a:extLst>
          </p:cNvPr>
          <p:cNvGraphicFramePr>
            <a:graphicFrameLocks noGrp="1"/>
          </p:cNvGraphicFramePr>
          <p:nvPr>
            <p:ph type="tbl" sz="quarter" idx="13"/>
            <p:extLst>
              <p:ext uri="{D42A27DB-BD31-4B8C-83A1-F6EECF244321}">
                <p14:modId xmlns:p14="http://schemas.microsoft.com/office/powerpoint/2010/main" val="160852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89425624"/>
                    </a:ext>
                  </a:extLst>
                </a:gridCol>
                <a:gridCol w="370332">
                  <a:extLst>
                    <a:ext uri="{9D8B030D-6E8A-4147-A177-3AD203B41FA5}">
                      <a16:colId xmlns:a16="http://schemas.microsoft.com/office/drawing/2014/main" val="3037951144"/>
                    </a:ext>
                  </a:extLst>
                </a:gridCol>
                <a:gridCol w="370332">
                  <a:extLst>
                    <a:ext uri="{9D8B030D-6E8A-4147-A177-3AD203B41FA5}">
                      <a16:colId xmlns:a16="http://schemas.microsoft.com/office/drawing/2014/main" val="3643472162"/>
                    </a:ext>
                  </a:extLst>
                </a:gridCol>
                <a:gridCol w="370332">
                  <a:extLst>
                    <a:ext uri="{9D8B030D-6E8A-4147-A177-3AD203B41FA5}">
                      <a16:colId xmlns:a16="http://schemas.microsoft.com/office/drawing/2014/main" val="3930362040"/>
                    </a:ext>
                  </a:extLst>
                </a:gridCol>
                <a:gridCol w="329184">
                  <a:extLst>
                    <a:ext uri="{9D8B030D-6E8A-4147-A177-3AD203B41FA5}">
                      <a16:colId xmlns:a16="http://schemas.microsoft.com/office/drawing/2014/main" val="3632942604"/>
                    </a:ext>
                  </a:extLst>
                </a:gridCol>
                <a:gridCol w="329184">
                  <a:extLst>
                    <a:ext uri="{9D8B030D-6E8A-4147-A177-3AD203B41FA5}">
                      <a16:colId xmlns:a16="http://schemas.microsoft.com/office/drawing/2014/main" val="3054531720"/>
                    </a:ext>
                  </a:extLst>
                </a:gridCol>
                <a:gridCol w="329184">
                  <a:extLst>
                    <a:ext uri="{9D8B030D-6E8A-4147-A177-3AD203B41FA5}">
                      <a16:colId xmlns:a16="http://schemas.microsoft.com/office/drawing/2014/main" val="4270967964"/>
                    </a:ext>
                  </a:extLst>
                </a:gridCol>
                <a:gridCol w="329184">
                  <a:extLst>
                    <a:ext uri="{9D8B030D-6E8A-4147-A177-3AD203B41FA5}">
                      <a16:colId xmlns:a16="http://schemas.microsoft.com/office/drawing/2014/main" val="830157240"/>
                    </a:ext>
                  </a:extLst>
                </a:gridCol>
                <a:gridCol w="329184">
                  <a:extLst>
                    <a:ext uri="{9D8B030D-6E8A-4147-A177-3AD203B41FA5}">
                      <a16:colId xmlns:a16="http://schemas.microsoft.com/office/drawing/2014/main" val="406229624"/>
                    </a:ext>
                  </a:extLst>
                </a:gridCol>
                <a:gridCol w="329184">
                  <a:extLst>
                    <a:ext uri="{9D8B030D-6E8A-4147-A177-3AD203B41FA5}">
                      <a16:colId xmlns:a16="http://schemas.microsoft.com/office/drawing/2014/main" val="1664323775"/>
                    </a:ext>
                  </a:extLst>
                </a:gridCol>
                <a:gridCol w="329184">
                  <a:extLst>
                    <a:ext uri="{9D8B030D-6E8A-4147-A177-3AD203B41FA5}">
                      <a16:colId xmlns:a16="http://schemas.microsoft.com/office/drawing/2014/main" val="243096367"/>
                    </a:ext>
                  </a:extLst>
                </a:gridCol>
                <a:gridCol w="329184">
                  <a:extLst>
                    <a:ext uri="{9D8B030D-6E8A-4147-A177-3AD203B41FA5}">
                      <a16:colId xmlns:a16="http://schemas.microsoft.com/office/drawing/2014/main" val="3402815329"/>
                    </a:ext>
                  </a:extLst>
                </a:gridCol>
                <a:gridCol w="329184">
                  <a:extLst>
                    <a:ext uri="{9D8B030D-6E8A-4147-A177-3AD203B41FA5}">
                      <a16:colId xmlns:a16="http://schemas.microsoft.com/office/drawing/2014/main" val="2325486234"/>
                    </a:ext>
                  </a:extLst>
                </a:gridCol>
                <a:gridCol w="370332">
                  <a:extLst>
                    <a:ext uri="{9D8B030D-6E8A-4147-A177-3AD203B41FA5}">
                      <a16:colId xmlns:a16="http://schemas.microsoft.com/office/drawing/2014/main" val="1838708063"/>
                    </a:ext>
                  </a:extLst>
                </a:gridCol>
                <a:gridCol w="370332">
                  <a:extLst>
                    <a:ext uri="{9D8B030D-6E8A-4147-A177-3AD203B41FA5}">
                      <a16:colId xmlns:a16="http://schemas.microsoft.com/office/drawing/2014/main" val="4100656632"/>
                    </a:ext>
                  </a:extLst>
                </a:gridCol>
                <a:gridCol w="329184">
                  <a:extLst>
                    <a:ext uri="{9D8B030D-6E8A-4147-A177-3AD203B41FA5}">
                      <a16:colId xmlns:a16="http://schemas.microsoft.com/office/drawing/2014/main" val="151183042"/>
                    </a:ext>
                  </a:extLst>
                </a:gridCol>
                <a:gridCol w="329184">
                  <a:extLst>
                    <a:ext uri="{9D8B030D-6E8A-4147-A177-3AD203B41FA5}">
                      <a16:colId xmlns:a16="http://schemas.microsoft.com/office/drawing/2014/main" val="1596403117"/>
                    </a:ext>
                  </a:extLst>
                </a:gridCol>
                <a:gridCol w="370332">
                  <a:extLst>
                    <a:ext uri="{9D8B030D-6E8A-4147-A177-3AD203B41FA5}">
                      <a16:colId xmlns:a16="http://schemas.microsoft.com/office/drawing/2014/main" val="195263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448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- 2018-07-13 12:10:12 </a:t>
                      </a:r>
                      <a:r>
                        <a:rPr kumimoji="0" lang="en-US" sz="1000" b="0" i="0" u="none" strike="noStrike" kern="1200" cap="none" spc="0" normalizeH="0" baseline="0" noProof="0">
                          <a:ln>
                            <a:noFill/>
                          </a:ln>
                          <a:solidFill>
                            <a:prstClr val="black"/>
                          </a:solidFill>
                          <a:effectLst/>
                          <a:uLnTx/>
                          <a:uFillTx/>
                          <a:latin typeface="+mn-lt"/>
                          <a:ea typeface="+mn-ea"/>
                          <a:cs typeface="+mn-cs"/>
                        </a:rPr>
                        <a:t> 
 Sit back and relax. #Repost TONON
•  •  •
Summer is coming and our #rivercollection by Mac Stopa is waiting for you to rest peacefully under the shining sun!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8916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- 2018-07-12 12:04:40 </a:t>
                      </a:r>
                      <a:r>
                        <a:rPr kumimoji="0" lang="en-US" sz="1000" b="0" i="0" u="none" strike="noStrike" kern="1200" cap="none" spc="0" normalizeH="0" baseline="0" noProof="0">
                          <a:ln>
                            <a:noFill/>
                          </a:ln>
                          <a:solidFill>
                            <a:prstClr val="black"/>
                          </a:solidFill>
                          <a:effectLst/>
                          <a:uLnTx/>
                          <a:uFillTx/>
                          <a:latin typeface="+mn-lt"/>
                          <a:ea typeface="+mn-ea"/>
                          <a:cs typeface="+mn-cs"/>
                        </a:rPr>
                        <a:t> 
 With the right decor, ISOLA side table by Arketipo firenze can be a key design element in your living room design. This beautiful and practical item can serve front or sides for a couch, creating multiple 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0044278"/>
                  </a:ext>
                </a:extLst>
              </a:tr>
            </a:tbl>
          </a:graphicData>
        </a:graphic>
      </p:graphicFrame>
      <p:sp>
        <p:nvSpPr>
          <p:cNvPr id="4" name="Text Placeholder 3">
            <a:extLst>
              <a:ext uri="{FF2B5EF4-FFF2-40B4-BE49-F238E27FC236}">
                <a16:creationId xmlns:a16="http://schemas.microsoft.com/office/drawing/2014/main" id="{6CCA53B3-6521-4907-B762-3380EB40CAA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0544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2167-7475-4FAD-AA13-198F5B09A3E0}"/>
              </a:ext>
            </a:extLst>
          </p:cNvPr>
          <p:cNvSpPr>
            <a:spLocks noGrp="1"/>
          </p:cNvSpPr>
          <p:nvPr>
            <p:ph type="title"/>
          </p:nvPr>
        </p:nvSpPr>
        <p:spPr/>
        <p:txBody>
          <a:bodyPr/>
          <a:lstStyle/>
          <a:p>
            <a:r>
              <a:rPr lang="en-US"/>
              <a:t>Facebook Own Posts Table  | Altus.me - 11 of 13</a:t>
            </a:r>
          </a:p>
        </p:txBody>
      </p:sp>
      <p:graphicFrame>
        <p:nvGraphicFramePr>
          <p:cNvPr id="5" name="Table Placeholder 4">
            <a:extLst>
              <a:ext uri="{FF2B5EF4-FFF2-40B4-BE49-F238E27FC236}">
                <a16:creationId xmlns:a16="http://schemas.microsoft.com/office/drawing/2014/main" id="{6A6B3DEA-566E-416D-A7C8-1F1A665FA19C}"/>
              </a:ext>
            </a:extLst>
          </p:cNvPr>
          <p:cNvGraphicFramePr>
            <a:graphicFrameLocks noGrp="1"/>
          </p:cNvGraphicFramePr>
          <p:nvPr>
            <p:ph type="tbl" sz="quarter" idx="13"/>
            <p:extLst>
              <p:ext uri="{D42A27DB-BD31-4B8C-83A1-F6EECF244321}">
                <p14:modId xmlns:p14="http://schemas.microsoft.com/office/powerpoint/2010/main" val="929995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8182091"/>
                    </a:ext>
                  </a:extLst>
                </a:gridCol>
                <a:gridCol w="370332">
                  <a:extLst>
                    <a:ext uri="{9D8B030D-6E8A-4147-A177-3AD203B41FA5}">
                      <a16:colId xmlns:a16="http://schemas.microsoft.com/office/drawing/2014/main" val="1921788383"/>
                    </a:ext>
                  </a:extLst>
                </a:gridCol>
                <a:gridCol w="370332">
                  <a:extLst>
                    <a:ext uri="{9D8B030D-6E8A-4147-A177-3AD203B41FA5}">
                      <a16:colId xmlns:a16="http://schemas.microsoft.com/office/drawing/2014/main" val="1618011410"/>
                    </a:ext>
                  </a:extLst>
                </a:gridCol>
                <a:gridCol w="370332">
                  <a:extLst>
                    <a:ext uri="{9D8B030D-6E8A-4147-A177-3AD203B41FA5}">
                      <a16:colId xmlns:a16="http://schemas.microsoft.com/office/drawing/2014/main" val="831576564"/>
                    </a:ext>
                  </a:extLst>
                </a:gridCol>
                <a:gridCol w="329184">
                  <a:extLst>
                    <a:ext uri="{9D8B030D-6E8A-4147-A177-3AD203B41FA5}">
                      <a16:colId xmlns:a16="http://schemas.microsoft.com/office/drawing/2014/main" val="320600164"/>
                    </a:ext>
                  </a:extLst>
                </a:gridCol>
                <a:gridCol w="329184">
                  <a:extLst>
                    <a:ext uri="{9D8B030D-6E8A-4147-A177-3AD203B41FA5}">
                      <a16:colId xmlns:a16="http://schemas.microsoft.com/office/drawing/2014/main" val="2493169113"/>
                    </a:ext>
                  </a:extLst>
                </a:gridCol>
                <a:gridCol w="329184">
                  <a:extLst>
                    <a:ext uri="{9D8B030D-6E8A-4147-A177-3AD203B41FA5}">
                      <a16:colId xmlns:a16="http://schemas.microsoft.com/office/drawing/2014/main" val="2424814657"/>
                    </a:ext>
                  </a:extLst>
                </a:gridCol>
                <a:gridCol w="329184">
                  <a:extLst>
                    <a:ext uri="{9D8B030D-6E8A-4147-A177-3AD203B41FA5}">
                      <a16:colId xmlns:a16="http://schemas.microsoft.com/office/drawing/2014/main" val="686176608"/>
                    </a:ext>
                  </a:extLst>
                </a:gridCol>
                <a:gridCol w="329184">
                  <a:extLst>
                    <a:ext uri="{9D8B030D-6E8A-4147-A177-3AD203B41FA5}">
                      <a16:colId xmlns:a16="http://schemas.microsoft.com/office/drawing/2014/main" val="719764608"/>
                    </a:ext>
                  </a:extLst>
                </a:gridCol>
                <a:gridCol w="329184">
                  <a:extLst>
                    <a:ext uri="{9D8B030D-6E8A-4147-A177-3AD203B41FA5}">
                      <a16:colId xmlns:a16="http://schemas.microsoft.com/office/drawing/2014/main" val="2197851535"/>
                    </a:ext>
                  </a:extLst>
                </a:gridCol>
                <a:gridCol w="329184">
                  <a:extLst>
                    <a:ext uri="{9D8B030D-6E8A-4147-A177-3AD203B41FA5}">
                      <a16:colId xmlns:a16="http://schemas.microsoft.com/office/drawing/2014/main" val="3210275895"/>
                    </a:ext>
                  </a:extLst>
                </a:gridCol>
                <a:gridCol w="329184">
                  <a:extLst>
                    <a:ext uri="{9D8B030D-6E8A-4147-A177-3AD203B41FA5}">
                      <a16:colId xmlns:a16="http://schemas.microsoft.com/office/drawing/2014/main" val="502004501"/>
                    </a:ext>
                  </a:extLst>
                </a:gridCol>
                <a:gridCol w="329184">
                  <a:extLst>
                    <a:ext uri="{9D8B030D-6E8A-4147-A177-3AD203B41FA5}">
                      <a16:colId xmlns:a16="http://schemas.microsoft.com/office/drawing/2014/main" val="1101225386"/>
                    </a:ext>
                  </a:extLst>
                </a:gridCol>
                <a:gridCol w="370332">
                  <a:extLst>
                    <a:ext uri="{9D8B030D-6E8A-4147-A177-3AD203B41FA5}">
                      <a16:colId xmlns:a16="http://schemas.microsoft.com/office/drawing/2014/main" val="78740493"/>
                    </a:ext>
                  </a:extLst>
                </a:gridCol>
                <a:gridCol w="370332">
                  <a:extLst>
                    <a:ext uri="{9D8B030D-6E8A-4147-A177-3AD203B41FA5}">
                      <a16:colId xmlns:a16="http://schemas.microsoft.com/office/drawing/2014/main" val="13488153"/>
                    </a:ext>
                  </a:extLst>
                </a:gridCol>
                <a:gridCol w="329184">
                  <a:extLst>
                    <a:ext uri="{9D8B030D-6E8A-4147-A177-3AD203B41FA5}">
                      <a16:colId xmlns:a16="http://schemas.microsoft.com/office/drawing/2014/main" val="1840899169"/>
                    </a:ext>
                  </a:extLst>
                </a:gridCol>
                <a:gridCol w="329184">
                  <a:extLst>
                    <a:ext uri="{9D8B030D-6E8A-4147-A177-3AD203B41FA5}">
                      <a16:colId xmlns:a16="http://schemas.microsoft.com/office/drawing/2014/main" val="1838693805"/>
                    </a:ext>
                  </a:extLst>
                </a:gridCol>
                <a:gridCol w="370332">
                  <a:extLst>
                    <a:ext uri="{9D8B030D-6E8A-4147-A177-3AD203B41FA5}">
                      <a16:colId xmlns:a16="http://schemas.microsoft.com/office/drawing/2014/main" val="33454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834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- 2018-07-11 15:08:20 </a:t>
                      </a:r>
                      <a:r>
                        <a:rPr kumimoji="0" lang="en-US" sz="1000" b="0" i="0" u="none" strike="noStrike" kern="1200" cap="none" spc="0" normalizeH="0" baseline="0" noProof="0">
                          <a:ln>
                            <a:noFill/>
                          </a:ln>
                          <a:solidFill>
                            <a:prstClr val="black"/>
                          </a:solidFill>
                          <a:effectLst/>
                          <a:uLnTx/>
                          <a:uFillTx/>
                          <a:latin typeface="+mn-lt"/>
                          <a:ea typeface="+mn-ea"/>
                          <a:cs typeface="+mn-cs"/>
                        </a:rPr>
                        <a:t> 
 We know where we'd rather be right now!
How about you? #Repost See from the Sky
• • •
Need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750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- 2018-07-10 16:01:37 </a:t>
                      </a:r>
                      <a:r>
                        <a:rPr kumimoji="0" lang="en-US" sz="1000" b="0" i="0" u="none" strike="noStrike" kern="1200" cap="none" spc="0" normalizeH="0" baseline="0" noProof="0">
                          <a:ln>
                            <a:noFill/>
                          </a:ln>
                          <a:solidFill>
                            <a:prstClr val="black"/>
                          </a:solidFill>
                          <a:effectLst/>
                          <a:uLnTx/>
                          <a:uFillTx/>
                          <a:latin typeface="+mn-lt"/>
                          <a:ea typeface="+mn-ea"/>
                          <a:cs typeface="+mn-cs"/>
                        </a:rPr>
                        <a:t> 
 KARIM RASHID is an Egyptian-born and Canadian-raised industrial designer. With over 3,000 designs in production, over 300 awards and working in over 40 countries, his talent speaks for itself - A true legend of design. 
He is seen here with the Kose chair, one of his amazing designs for Maiori!
Pass by our showroom to see their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0838196"/>
                  </a:ext>
                </a:extLst>
              </a:tr>
            </a:tbl>
          </a:graphicData>
        </a:graphic>
      </p:graphicFrame>
      <p:sp>
        <p:nvSpPr>
          <p:cNvPr id="4" name="Text Placeholder 3">
            <a:extLst>
              <a:ext uri="{FF2B5EF4-FFF2-40B4-BE49-F238E27FC236}">
                <a16:creationId xmlns:a16="http://schemas.microsoft.com/office/drawing/2014/main" id="{404E09AD-A2F2-4158-8425-539E790525A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66503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2E67-174B-4019-ABE8-64E41BACF9BB}"/>
              </a:ext>
            </a:extLst>
          </p:cNvPr>
          <p:cNvSpPr>
            <a:spLocks noGrp="1"/>
          </p:cNvSpPr>
          <p:nvPr>
            <p:ph type="title"/>
          </p:nvPr>
        </p:nvSpPr>
        <p:spPr/>
        <p:txBody>
          <a:bodyPr/>
          <a:lstStyle/>
          <a:p>
            <a:r>
              <a:rPr lang="en-US"/>
              <a:t>Facebook Own Posts Table  | Altus.me - 12 of 13</a:t>
            </a:r>
          </a:p>
        </p:txBody>
      </p:sp>
      <p:graphicFrame>
        <p:nvGraphicFramePr>
          <p:cNvPr id="5" name="Table Placeholder 4">
            <a:extLst>
              <a:ext uri="{FF2B5EF4-FFF2-40B4-BE49-F238E27FC236}">
                <a16:creationId xmlns:a16="http://schemas.microsoft.com/office/drawing/2014/main" id="{A600DB14-9B09-4850-825A-05250627AB71}"/>
              </a:ext>
            </a:extLst>
          </p:cNvPr>
          <p:cNvGraphicFramePr>
            <a:graphicFrameLocks noGrp="1"/>
          </p:cNvGraphicFramePr>
          <p:nvPr>
            <p:ph type="tbl" sz="quarter" idx="13"/>
            <p:extLst>
              <p:ext uri="{D42A27DB-BD31-4B8C-83A1-F6EECF244321}">
                <p14:modId xmlns:p14="http://schemas.microsoft.com/office/powerpoint/2010/main" val="3201077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6746681"/>
                    </a:ext>
                  </a:extLst>
                </a:gridCol>
                <a:gridCol w="370332">
                  <a:extLst>
                    <a:ext uri="{9D8B030D-6E8A-4147-A177-3AD203B41FA5}">
                      <a16:colId xmlns:a16="http://schemas.microsoft.com/office/drawing/2014/main" val="994939483"/>
                    </a:ext>
                  </a:extLst>
                </a:gridCol>
                <a:gridCol w="370332">
                  <a:extLst>
                    <a:ext uri="{9D8B030D-6E8A-4147-A177-3AD203B41FA5}">
                      <a16:colId xmlns:a16="http://schemas.microsoft.com/office/drawing/2014/main" val="3017266840"/>
                    </a:ext>
                  </a:extLst>
                </a:gridCol>
                <a:gridCol w="370332">
                  <a:extLst>
                    <a:ext uri="{9D8B030D-6E8A-4147-A177-3AD203B41FA5}">
                      <a16:colId xmlns:a16="http://schemas.microsoft.com/office/drawing/2014/main" val="1633179742"/>
                    </a:ext>
                  </a:extLst>
                </a:gridCol>
                <a:gridCol w="329184">
                  <a:extLst>
                    <a:ext uri="{9D8B030D-6E8A-4147-A177-3AD203B41FA5}">
                      <a16:colId xmlns:a16="http://schemas.microsoft.com/office/drawing/2014/main" val="4070668711"/>
                    </a:ext>
                  </a:extLst>
                </a:gridCol>
                <a:gridCol w="329184">
                  <a:extLst>
                    <a:ext uri="{9D8B030D-6E8A-4147-A177-3AD203B41FA5}">
                      <a16:colId xmlns:a16="http://schemas.microsoft.com/office/drawing/2014/main" val="3647563916"/>
                    </a:ext>
                  </a:extLst>
                </a:gridCol>
                <a:gridCol w="329184">
                  <a:extLst>
                    <a:ext uri="{9D8B030D-6E8A-4147-A177-3AD203B41FA5}">
                      <a16:colId xmlns:a16="http://schemas.microsoft.com/office/drawing/2014/main" val="1641071940"/>
                    </a:ext>
                  </a:extLst>
                </a:gridCol>
                <a:gridCol w="329184">
                  <a:extLst>
                    <a:ext uri="{9D8B030D-6E8A-4147-A177-3AD203B41FA5}">
                      <a16:colId xmlns:a16="http://schemas.microsoft.com/office/drawing/2014/main" val="710679517"/>
                    </a:ext>
                  </a:extLst>
                </a:gridCol>
                <a:gridCol w="329184">
                  <a:extLst>
                    <a:ext uri="{9D8B030D-6E8A-4147-A177-3AD203B41FA5}">
                      <a16:colId xmlns:a16="http://schemas.microsoft.com/office/drawing/2014/main" val="3336367529"/>
                    </a:ext>
                  </a:extLst>
                </a:gridCol>
                <a:gridCol w="329184">
                  <a:extLst>
                    <a:ext uri="{9D8B030D-6E8A-4147-A177-3AD203B41FA5}">
                      <a16:colId xmlns:a16="http://schemas.microsoft.com/office/drawing/2014/main" val="1093312428"/>
                    </a:ext>
                  </a:extLst>
                </a:gridCol>
                <a:gridCol w="329184">
                  <a:extLst>
                    <a:ext uri="{9D8B030D-6E8A-4147-A177-3AD203B41FA5}">
                      <a16:colId xmlns:a16="http://schemas.microsoft.com/office/drawing/2014/main" val="56250516"/>
                    </a:ext>
                  </a:extLst>
                </a:gridCol>
                <a:gridCol w="329184">
                  <a:extLst>
                    <a:ext uri="{9D8B030D-6E8A-4147-A177-3AD203B41FA5}">
                      <a16:colId xmlns:a16="http://schemas.microsoft.com/office/drawing/2014/main" val="3236580045"/>
                    </a:ext>
                  </a:extLst>
                </a:gridCol>
                <a:gridCol w="329184">
                  <a:extLst>
                    <a:ext uri="{9D8B030D-6E8A-4147-A177-3AD203B41FA5}">
                      <a16:colId xmlns:a16="http://schemas.microsoft.com/office/drawing/2014/main" val="1606756537"/>
                    </a:ext>
                  </a:extLst>
                </a:gridCol>
                <a:gridCol w="370332">
                  <a:extLst>
                    <a:ext uri="{9D8B030D-6E8A-4147-A177-3AD203B41FA5}">
                      <a16:colId xmlns:a16="http://schemas.microsoft.com/office/drawing/2014/main" val="3959316900"/>
                    </a:ext>
                  </a:extLst>
                </a:gridCol>
                <a:gridCol w="370332">
                  <a:extLst>
                    <a:ext uri="{9D8B030D-6E8A-4147-A177-3AD203B41FA5}">
                      <a16:colId xmlns:a16="http://schemas.microsoft.com/office/drawing/2014/main" val="470118447"/>
                    </a:ext>
                  </a:extLst>
                </a:gridCol>
                <a:gridCol w="329184">
                  <a:extLst>
                    <a:ext uri="{9D8B030D-6E8A-4147-A177-3AD203B41FA5}">
                      <a16:colId xmlns:a16="http://schemas.microsoft.com/office/drawing/2014/main" val="348845885"/>
                    </a:ext>
                  </a:extLst>
                </a:gridCol>
                <a:gridCol w="329184">
                  <a:extLst>
                    <a:ext uri="{9D8B030D-6E8A-4147-A177-3AD203B41FA5}">
                      <a16:colId xmlns:a16="http://schemas.microsoft.com/office/drawing/2014/main" val="748091614"/>
                    </a:ext>
                  </a:extLst>
                </a:gridCol>
                <a:gridCol w="370332">
                  <a:extLst>
                    <a:ext uri="{9D8B030D-6E8A-4147-A177-3AD203B41FA5}">
                      <a16:colId xmlns:a16="http://schemas.microsoft.com/office/drawing/2014/main" val="3937154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200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- 2018-07-09 14:08:59 </a:t>
                      </a:r>
                      <a:r>
                        <a:rPr kumimoji="0" lang="en-US" sz="1000" b="0" i="0" u="none" strike="noStrike" kern="1200" cap="none" spc="0" normalizeH="0" baseline="0" noProof="0">
                          <a:ln>
                            <a:noFill/>
                          </a:ln>
                          <a:solidFill>
                            <a:prstClr val="black"/>
                          </a:solidFill>
                          <a:effectLst/>
                          <a:uLnTx/>
                          <a:uFillTx/>
                          <a:latin typeface="+mn-lt"/>
                          <a:ea typeface="+mn-ea"/>
                          <a:cs typeface="+mn-cs"/>
                        </a:rPr>
                        <a:t> 
 Roberto Cavalli Home Interiors creates a lifestyle of joy with its flamboyant jungle inspired collection. Nothing but outstanding and unique pieces of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608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- 2018-07-08 12:59:21 </a:t>
                      </a:r>
                      <a:r>
                        <a:rPr kumimoji="0" lang="en-US" sz="1000" b="0" i="0" u="none" strike="noStrike" kern="1200" cap="none" spc="0" normalizeH="0" baseline="0" noProof="0">
                          <a:ln>
                            <a:noFill/>
                          </a:ln>
                          <a:solidFill>
                            <a:prstClr val="black"/>
                          </a:solidFill>
                          <a:effectLst/>
                          <a:uLnTx/>
                          <a:uFillTx/>
                          <a:latin typeface="+mn-lt"/>
                          <a:ea typeface="+mn-ea"/>
                          <a:cs typeface="+mn-cs"/>
                        </a:rPr>
                        <a:t> 
 Extremis' Pantagruel picnic table spotted at Odisee Technologiecampus Gent in Belgium. Its round and elegant shape is ideal to seat everyone in style and comfort. #Repost EXTREMIS
• • •
Topview of Odisee university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7482261"/>
                  </a:ext>
                </a:extLst>
              </a:tr>
            </a:tbl>
          </a:graphicData>
        </a:graphic>
      </p:graphicFrame>
      <p:sp>
        <p:nvSpPr>
          <p:cNvPr id="4" name="Text Placeholder 3">
            <a:extLst>
              <a:ext uri="{FF2B5EF4-FFF2-40B4-BE49-F238E27FC236}">
                <a16:creationId xmlns:a16="http://schemas.microsoft.com/office/drawing/2014/main" id="{D5B385A6-C219-4C49-9A15-9608C2F0D0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49637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78719-2F8E-4A32-8148-34BDFD4A8B8E}"/>
              </a:ext>
            </a:extLst>
          </p:cNvPr>
          <p:cNvSpPr>
            <a:spLocks noGrp="1"/>
          </p:cNvSpPr>
          <p:nvPr>
            <p:ph type="title"/>
          </p:nvPr>
        </p:nvSpPr>
        <p:spPr/>
        <p:txBody>
          <a:bodyPr/>
          <a:lstStyle/>
          <a:p>
            <a:r>
              <a:rPr lang="en-US"/>
              <a:t>Facebook Own Posts Table  | Altus.me - 13 of 13</a:t>
            </a:r>
          </a:p>
        </p:txBody>
      </p:sp>
      <p:graphicFrame>
        <p:nvGraphicFramePr>
          <p:cNvPr id="5" name="Table Placeholder 4">
            <a:extLst>
              <a:ext uri="{FF2B5EF4-FFF2-40B4-BE49-F238E27FC236}">
                <a16:creationId xmlns:a16="http://schemas.microsoft.com/office/drawing/2014/main" id="{20ED6587-AB18-4ECB-90F8-6852E0A79786}"/>
              </a:ext>
            </a:extLst>
          </p:cNvPr>
          <p:cNvGraphicFramePr>
            <a:graphicFrameLocks noGrp="1"/>
          </p:cNvGraphicFramePr>
          <p:nvPr>
            <p:ph type="tbl" sz="quarter" idx="13"/>
            <p:extLst>
              <p:ext uri="{D42A27DB-BD31-4B8C-83A1-F6EECF244321}">
                <p14:modId xmlns:p14="http://schemas.microsoft.com/office/powerpoint/2010/main" val="2274861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3565465"/>
                    </a:ext>
                  </a:extLst>
                </a:gridCol>
                <a:gridCol w="370332">
                  <a:extLst>
                    <a:ext uri="{9D8B030D-6E8A-4147-A177-3AD203B41FA5}">
                      <a16:colId xmlns:a16="http://schemas.microsoft.com/office/drawing/2014/main" val="697200366"/>
                    </a:ext>
                  </a:extLst>
                </a:gridCol>
                <a:gridCol w="370332">
                  <a:extLst>
                    <a:ext uri="{9D8B030D-6E8A-4147-A177-3AD203B41FA5}">
                      <a16:colId xmlns:a16="http://schemas.microsoft.com/office/drawing/2014/main" val="2287060951"/>
                    </a:ext>
                  </a:extLst>
                </a:gridCol>
                <a:gridCol w="370332">
                  <a:extLst>
                    <a:ext uri="{9D8B030D-6E8A-4147-A177-3AD203B41FA5}">
                      <a16:colId xmlns:a16="http://schemas.microsoft.com/office/drawing/2014/main" val="4261089957"/>
                    </a:ext>
                  </a:extLst>
                </a:gridCol>
                <a:gridCol w="329184">
                  <a:extLst>
                    <a:ext uri="{9D8B030D-6E8A-4147-A177-3AD203B41FA5}">
                      <a16:colId xmlns:a16="http://schemas.microsoft.com/office/drawing/2014/main" val="63768585"/>
                    </a:ext>
                  </a:extLst>
                </a:gridCol>
                <a:gridCol w="329184">
                  <a:extLst>
                    <a:ext uri="{9D8B030D-6E8A-4147-A177-3AD203B41FA5}">
                      <a16:colId xmlns:a16="http://schemas.microsoft.com/office/drawing/2014/main" val="3384108366"/>
                    </a:ext>
                  </a:extLst>
                </a:gridCol>
                <a:gridCol w="329184">
                  <a:extLst>
                    <a:ext uri="{9D8B030D-6E8A-4147-A177-3AD203B41FA5}">
                      <a16:colId xmlns:a16="http://schemas.microsoft.com/office/drawing/2014/main" val="1557313984"/>
                    </a:ext>
                  </a:extLst>
                </a:gridCol>
                <a:gridCol w="329184">
                  <a:extLst>
                    <a:ext uri="{9D8B030D-6E8A-4147-A177-3AD203B41FA5}">
                      <a16:colId xmlns:a16="http://schemas.microsoft.com/office/drawing/2014/main" val="2418267139"/>
                    </a:ext>
                  </a:extLst>
                </a:gridCol>
                <a:gridCol w="329184">
                  <a:extLst>
                    <a:ext uri="{9D8B030D-6E8A-4147-A177-3AD203B41FA5}">
                      <a16:colId xmlns:a16="http://schemas.microsoft.com/office/drawing/2014/main" val="2863855989"/>
                    </a:ext>
                  </a:extLst>
                </a:gridCol>
                <a:gridCol w="329184">
                  <a:extLst>
                    <a:ext uri="{9D8B030D-6E8A-4147-A177-3AD203B41FA5}">
                      <a16:colId xmlns:a16="http://schemas.microsoft.com/office/drawing/2014/main" val="947454721"/>
                    </a:ext>
                  </a:extLst>
                </a:gridCol>
                <a:gridCol w="329184">
                  <a:extLst>
                    <a:ext uri="{9D8B030D-6E8A-4147-A177-3AD203B41FA5}">
                      <a16:colId xmlns:a16="http://schemas.microsoft.com/office/drawing/2014/main" val="3545159866"/>
                    </a:ext>
                  </a:extLst>
                </a:gridCol>
                <a:gridCol w="329184">
                  <a:extLst>
                    <a:ext uri="{9D8B030D-6E8A-4147-A177-3AD203B41FA5}">
                      <a16:colId xmlns:a16="http://schemas.microsoft.com/office/drawing/2014/main" val="1987943930"/>
                    </a:ext>
                  </a:extLst>
                </a:gridCol>
                <a:gridCol w="329184">
                  <a:extLst>
                    <a:ext uri="{9D8B030D-6E8A-4147-A177-3AD203B41FA5}">
                      <a16:colId xmlns:a16="http://schemas.microsoft.com/office/drawing/2014/main" val="2152836093"/>
                    </a:ext>
                  </a:extLst>
                </a:gridCol>
                <a:gridCol w="370332">
                  <a:extLst>
                    <a:ext uri="{9D8B030D-6E8A-4147-A177-3AD203B41FA5}">
                      <a16:colId xmlns:a16="http://schemas.microsoft.com/office/drawing/2014/main" val="2143280146"/>
                    </a:ext>
                  </a:extLst>
                </a:gridCol>
                <a:gridCol w="370332">
                  <a:extLst>
                    <a:ext uri="{9D8B030D-6E8A-4147-A177-3AD203B41FA5}">
                      <a16:colId xmlns:a16="http://schemas.microsoft.com/office/drawing/2014/main" val="1926712621"/>
                    </a:ext>
                  </a:extLst>
                </a:gridCol>
                <a:gridCol w="329184">
                  <a:extLst>
                    <a:ext uri="{9D8B030D-6E8A-4147-A177-3AD203B41FA5}">
                      <a16:colId xmlns:a16="http://schemas.microsoft.com/office/drawing/2014/main" val="3164441260"/>
                    </a:ext>
                  </a:extLst>
                </a:gridCol>
                <a:gridCol w="329184">
                  <a:extLst>
                    <a:ext uri="{9D8B030D-6E8A-4147-A177-3AD203B41FA5}">
                      <a16:colId xmlns:a16="http://schemas.microsoft.com/office/drawing/2014/main" val="2798261701"/>
                    </a:ext>
                  </a:extLst>
                </a:gridCol>
                <a:gridCol w="370332">
                  <a:extLst>
                    <a:ext uri="{9D8B030D-6E8A-4147-A177-3AD203B41FA5}">
                      <a16:colId xmlns:a16="http://schemas.microsoft.com/office/drawing/2014/main" val="38522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600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- 2018-07-07 11:30:00 </a:t>
                      </a:r>
                      <a:r>
                        <a:rPr kumimoji="0" lang="en-US" sz="1000" b="0" i="0" u="none" strike="noStrike" kern="1200" cap="none" spc="0" normalizeH="0" baseline="0" noProof="0">
                          <a:ln>
                            <a:noFill/>
                          </a:ln>
                          <a:solidFill>
                            <a:prstClr val="black"/>
                          </a:solidFill>
                          <a:effectLst/>
                          <a:uLnTx/>
                          <a:uFillTx/>
                          <a:latin typeface="+mn-lt"/>
                          <a:ea typeface="+mn-ea"/>
                          <a:cs typeface="+mn-cs"/>
                        </a:rPr>
                        <a:t> 
 With a combination of materials that ensure comfort, lightness, robustness and durability, the Classique sofa by Maiori is essential to your outdoor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1515134"/>
                  </a:ext>
                </a:extLst>
              </a:tr>
            </a:tbl>
          </a:graphicData>
        </a:graphic>
      </p:graphicFrame>
      <p:sp>
        <p:nvSpPr>
          <p:cNvPr id="4" name="Text Placeholder 3">
            <a:extLst>
              <a:ext uri="{FF2B5EF4-FFF2-40B4-BE49-F238E27FC236}">
                <a16:creationId xmlns:a16="http://schemas.microsoft.com/office/drawing/2014/main" id="{EC246A63-A5D2-4982-87E7-B12B976CC34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4287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5C405-A95F-48F6-B0EB-4BAD658C27D9}"/>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A5419A8C-8E07-4F9E-82CF-D147E27B6ECA}"/>
              </a:ext>
            </a:extLst>
          </p:cNvPr>
          <p:cNvGraphicFramePr>
            <a:graphicFrameLocks noGrp="1"/>
          </p:cNvGraphicFramePr>
          <p:nvPr>
            <p:ph type="chart" sz="quarter" idx="13"/>
            <p:extLst>
              <p:ext uri="{D42A27DB-BD31-4B8C-83A1-F6EECF244321}">
                <p14:modId xmlns:p14="http://schemas.microsoft.com/office/powerpoint/2010/main" val="3810179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86B12-B27B-4900-A367-4DA02095723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80A42E3-9227-46CC-9F1E-38C1512D5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389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5C7D2-6549-4F7A-88BD-B2EE629EAD88}"/>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519F44EC-96CF-4D4F-B4AC-293445F9CEBE}"/>
              </a:ext>
            </a:extLst>
          </p:cNvPr>
          <p:cNvGraphicFramePr>
            <a:graphicFrameLocks noGrp="1"/>
          </p:cNvGraphicFramePr>
          <p:nvPr>
            <p:ph type="chart" sz="quarter" idx="13"/>
            <p:extLst>
              <p:ext uri="{D42A27DB-BD31-4B8C-83A1-F6EECF244321}">
                <p14:modId xmlns:p14="http://schemas.microsoft.com/office/powerpoint/2010/main" val="285981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E6E96-08F7-41AE-B312-DF75FB242EE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8527209-E07A-49F5-AF6B-D3904E54A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696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14AC1-5664-409F-AAFF-3E57B5652015}"/>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29FA8148-01B6-4850-B65D-44E2035E6D66}"/>
              </a:ext>
            </a:extLst>
          </p:cNvPr>
          <p:cNvGraphicFramePr>
            <a:graphicFrameLocks noGrp="1"/>
          </p:cNvGraphicFramePr>
          <p:nvPr>
            <p:ph type="chart" sz="quarter" idx="13"/>
            <p:extLst>
              <p:ext uri="{D42A27DB-BD31-4B8C-83A1-F6EECF244321}">
                <p14:modId xmlns:p14="http://schemas.microsoft.com/office/powerpoint/2010/main" val="1025303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DF891-C42D-4B93-9515-D82C48084A1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BF03A57-F774-42CB-B182-60F6299E3A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691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6262D-DC28-4D94-AC95-0742BFD1B7B8}"/>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60011281-2D36-4122-9A90-F5B6DED7DF5E}"/>
              </a:ext>
            </a:extLst>
          </p:cNvPr>
          <p:cNvGraphicFramePr>
            <a:graphicFrameLocks noGrp="1"/>
          </p:cNvGraphicFramePr>
          <p:nvPr>
            <p:ph type="chart" sz="quarter" idx="13"/>
            <p:extLst>
              <p:ext uri="{D42A27DB-BD31-4B8C-83A1-F6EECF244321}">
                <p14:modId xmlns:p14="http://schemas.microsoft.com/office/powerpoint/2010/main" val="3519420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5A733F-F824-4FD7-A18E-34A8896F78D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C444AB6-253F-4D86-9F95-178AE298A6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152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78137-91D8-479A-84D5-B6096523627D}"/>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08EAE4DF-60A7-479A-AEED-99BA76DD8498}"/>
              </a:ext>
            </a:extLst>
          </p:cNvPr>
          <p:cNvGraphicFramePr>
            <a:graphicFrameLocks noGrp="1"/>
          </p:cNvGraphicFramePr>
          <p:nvPr>
            <p:ph type="chart" sz="quarter" idx="13"/>
            <p:extLst>
              <p:ext uri="{D42A27DB-BD31-4B8C-83A1-F6EECF244321}">
                <p14:modId xmlns:p14="http://schemas.microsoft.com/office/powerpoint/2010/main" val="84723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B15027-24FD-44BE-AFE8-FE580E18814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031E5C1-4584-47D7-8CB6-81BF0A740F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4268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FABE-2054-45E5-B96E-8BFFA80E8C9D}"/>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0662B158-A2B0-49BC-A7B6-135AB5FC7DC3}"/>
              </a:ext>
            </a:extLst>
          </p:cNvPr>
          <p:cNvGraphicFramePr>
            <a:graphicFrameLocks noGrp="1"/>
          </p:cNvGraphicFramePr>
          <p:nvPr>
            <p:ph type="chart" sz="quarter" idx="13"/>
            <p:extLst>
              <p:ext uri="{D42A27DB-BD31-4B8C-83A1-F6EECF244321}">
                <p14:modId xmlns:p14="http://schemas.microsoft.com/office/powerpoint/2010/main" val="3757856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14EFE-1DAC-4E43-9390-02C181E27CF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FDA9E4C-F951-47B4-B0C1-12C5A8051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493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ED3F-1E9D-44C0-A4EE-BFA7BF3B7FB2}"/>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12BDAED2-E628-484E-A114-D2C7FEA88EC1}"/>
              </a:ext>
            </a:extLst>
          </p:cNvPr>
          <p:cNvGraphicFramePr>
            <a:graphicFrameLocks noGrp="1"/>
          </p:cNvGraphicFramePr>
          <p:nvPr>
            <p:ph type="chart" sz="quarter" idx="13"/>
            <p:extLst>
              <p:ext uri="{D42A27DB-BD31-4B8C-83A1-F6EECF244321}">
                <p14:modId xmlns:p14="http://schemas.microsoft.com/office/powerpoint/2010/main" val="4167061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9907D-1BF0-44C5-BC5B-A485834815B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973B2A8-EB90-4E3E-AFC8-38EF546E0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0296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26E31-F29D-41DA-882A-514C8EEF7E1E}"/>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615A3066-0E25-4C84-BAB3-702A6847857F}"/>
              </a:ext>
            </a:extLst>
          </p:cNvPr>
          <p:cNvGraphicFramePr>
            <a:graphicFrameLocks noGrp="1"/>
          </p:cNvGraphicFramePr>
          <p:nvPr>
            <p:ph type="tbl" sz="quarter" idx="13"/>
            <p:extLst>
              <p:ext uri="{D42A27DB-BD31-4B8C-83A1-F6EECF244321}">
                <p14:modId xmlns:p14="http://schemas.microsoft.com/office/powerpoint/2010/main" val="118457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57822504"/>
                    </a:ext>
                  </a:extLst>
                </a:gridCol>
                <a:gridCol w="1645920">
                  <a:extLst>
                    <a:ext uri="{9D8B030D-6E8A-4147-A177-3AD203B41FA5}">
                      <a16:colId xmlns:a16="http://schemas.microsoft.com/office/drawing/2014/main" val="3283669386"/>
                    </a:ext>
                  </a:extLst>
                </a:gridCol>
                <a:gridCol w="1645920">
                  <a:extLst>
                    <a:ext uri="{9D8B030D-6E8A-4147-A177-3AD203B41FA5}">
                      <a16:colId xmlns:a16="http://schemas.microsoft.com/office/drawing/2014/main" val="834978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957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49.9 %</a:t>
                      </a:r>
                    </a:p>
                  </a:txBody>
                  <a:tcPr/>
                </a:tc>
                <a:extLst>
                  <a:ext uri="{0D108BD9-81ED-4DB2-BD59-A6C34878D82A}">
                    <a16:rowId xmlns:a16="http://schemas.microsoft.com/office/drawing/2014/main" val="72860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139286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38768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59166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15738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639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1250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0410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5625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886941516"/>
                  </a:ext>
                </a:extLst>
              </a:tr>
            </a:tbl>
          </a:graphicData>
        </a:graphic>
      </p:graphicFrame>
      <p:sp>
        <p:nvSpPr>
          <p:cNvPr id="4" name="Text Placeholder 3">
            <a:extLst>
              <a:ext uri="{FF2B5EF4-FFF2-40B4-BE49-F238E27FC236}">
                <a16:creationId xmlns:a16="http://schemas.microsoft.com/office/drawing/2014/main" id="{31CEE2B1-8DED-42D8-878D-42E885293A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33538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A5383-13FC-4911-8830-ADFE5D807E86}"/>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CD94FD78-AE48-43D2-AEED-5A8109CDC407}"/>
              </a:ext>
            </a:extLst>
          </p:cNvPr>
          <p:cNvGraphicFramePr>
            <a:graphicFrameLocks noGrp="1"/>
          </p:cNvGraphicFramePr>
          <p:nvPr>
            <p:ph type="tbl" sz="quarter" idx="13"/>
            <p:extLst>
              <p:ext uri="{D42A27DB-BD31-4B8C-83A1-F6EECF244321}">
                <p14:modId xmlns:p14="http://schemas.microsoft.com/office/powerpoint/2010/main" val="259116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20812847"/>
                    </a:ext>
                  </a:extLst>
                </a:gridCol>
                <a:gridCol w="1645920">
                  <a:extLst>
                    <a:ext uri="{9D8B030D-6E8A-4147-A177-3AD203B41FA5}">
                      <a16:colId xmlns:a16="http://schemas.microsoft.com/office/drawing/2014/main" val="1214925654"/>
                    </a:ext>
                  </a:extLst>
                </a:gridCol>
                <a:gridCol w="1645920">
                  <a:extLst>
                    <a:ext uri="{9D8B030D-6E8A-4147-A177-3AD203B41FA5}">
                      <a16:colId xmlns:a16="http://schemas.microsoft.com/office/drawing/2014/main" val="200927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7636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7987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7071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6818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472374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33147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60267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52934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58879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18468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709608640"/>
                  </a:ext>
                </a:extLst>
              </a:tr>
            </a:tbl>
          </a:graphicData>
        </a:graphic>
      </p:graphicFrame>
      <p:sp>
        <p:nvSpPr>
          <p:cNvPr id="4" name="Text Placeholder 3">
            <a:extLst>
              <a:ext uri="{FF2B5EF4-FFF2-40B4-BE49-F238E27FC236}">
                <a16:creationId xmlns:a16="http://schemas.microsoft.com/office/drawing/2014/main" id="{E1B18F0E-1402-43FE-ADBE-DDD92B1EBC4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86783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B12E8-BA75-4496-8237-0B3EDFCFB1AF}"/>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320BB167-C819-4CDC-9A80-5EC4F041A011}"/>
              </a:ext>
            </a:extLst>
          </p:cNvPr>
          <p:cNvGraphicFramePr>
            <a:graphicFrameLocks noGrp="1"/>
          </p:cNvGraphicFramePr>
          <p:nvPr>
            <p:ph type="tbl" sz="quarter" idx="13"/>
            <p:extLst>
              <p:ext uri="{D42A27DB-BD31-4B8C-83A1-F6EECF244321}">
                <p14:modId xmlns:p14="http://schemas.microsoft.com/office/powerpoint/2010/main" val="66734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25428605"/>
                    </a:ext>
                  </a:extLst>
                </a:gridCol>
                <a:gridCol w="1645920">
                  <a:extLst>
                    <a:ext uri="{9D8B030D-6E8A-4147-A177-3AD203B41FA5}">
                      <a16:colId xmlns:a16="http://schemas.microsoft.com/office/drawing/2014/main" val="3382417840"/>
                    </a:ext>
                  </a:extLst>
                </a:gridCol>
                <a:gridCol w="1645920">
                  <a:extLst>
                    <a:ext uri="{9D8B030D-6E8A-4147-A177-3AD203B41FA5}">
                      <a16:colId xmlns:a16="http://schemas.microsoft.com/office/drawing/2014/main" val="377237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6753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09712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95193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32165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04945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57516129"/>
                  </a:ext>
                </a:extLst>
              </a:tr>
            </a:tbl>
          </a:graphicData>
        </a:graphic>
      </p:graphicFrame>
      <p:sp>
        <p:nvSpPr>
          <p:cNvPr id="4" name="Text Placeholder 3">
            <a:extLst>
              <a:ext uri="{FF2B5EF4-FFF2-40B4-BE49-F238E27FC236}">
                <a16:creationId xmlns:a16="http://schemas.microsoft.com/office/drawing/2014/main" id="{38BB203C-EBC6-42B4-B8F7-9589B4B793C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95772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DB107-E3DF-4F7A-81E5-4296ABFE423A}"/>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BB26BD81-1B4B-4CCD-93FF-AAFEB34C1643}"/>
              </a:ext>
            </a:extLst>
          </p:cNvPr>
          <p:cNvGraphicFramePr>
            <a:graphicFrameLocks noGrp="1"/>
          </p:cNvGraphicFramePr>
          <p:nvPr>
            <p:ph type="chart" sz="quarter" idx="13"/>
            <p:extLst>
              <p:ext uri="{D42A27DB-BD31-4B8C-83A1-F6EECF244321}">
                <p14:modId xmlns:p14="http://schemas.microsoft.com/office/powerpoint/2010/main" val="2331170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420759-441C-43A1-B94C-6456CF4FF15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3B34A84-845D-4BC0-92FB-AD01E4CC04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979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19DCC-C20E-4407-BD18-871871796774}"/>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A591C7EE-2368-4FDA-A4A5-2C6282BF003B}"/>
              </a:ext>
            </a:extLst>
          </p:cNvPr>
          <p:cNvGraphicFramePr>
            <a:graphicFrameLocks noGrp="1"/>
          </p:cNvGraphicFramePr>
          <p:nvPr>
            <p:ph type="chart" sz="quarter" idx="13"/>
            <p:extLst>
              <p:ext uri="{D42A27DB-BD31-4B8C-83A1-F6EECF244321}">
                <p14:modId xmlns:p14="http://schemas.microsoft.com/office/powerpoint/2010/main" val="1073168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23D9F6-1FC8-41D2-B073-B7668828EF6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69F4600-AA32-4000-B11B-AE2D7CA7DB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9294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1568</Words>
  <Application>Microsoft Office PowerPoint</Application>
  <PresentationFormat>On-screen Show (4:3)</PresentationFormat>
  <Paragraphs>886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Facebook - My Dashboard</vt:lpstr>
      <vt:lpstr>Facebook Key Metrics Table | Altus.me</vt:lpstr>
      <vt:lpstr>Facebook Fans Change Rate | Altus.me</vt:lpstr>
      <vt:lpstr>Facebook Fans Total | Altus.me</vt:lpstr>
      <vt:lpstr>Facebook Own Posts Table  | Altus.me - 1 of 13</vt:lpstr>
      <vt:lpstr>Facebook Own Posts Table  | Altus.me - 2 of 13</vt:lpstr>
      <vt:lpstr>Facebook Own Posts Table  | Altus.me - 3 of 13</vt:lpstr>
      <vt:lpstr>Facebook Own Posts Table  | Altus.me - 4 of 13</vt:lpstr>
      <vt:lpstr>Facebook Own Posts Table  | Altus.me - 5 of 13</vt:lpstr>
      <vt:lpstr>Facebook Own Posts Table  | Altus.me - 6 of 13</vt:lpstr>
      <vt:lpstr>Facebook Own Posts Table  | Altus.me - 7 of 13</vt:lpstr>
      <vt:lpstr>Facebook Own Posts Table  | Altus.me - 8 of 13</vt:lpstr>
      <vt:lpstr>Facebook Own Posts Table  | Altus.me - 9 of 13</vt:lpstr>
      <vt:lpstr>Facebook Own Posts Table  | Altus.me - 10 of 13</vt:lpstr>
      <vt:lpstr>Facebook Own Posts Table  | Altus.me - 11 of 13</vt:lpstr>
      <vt:lpstr>Facebook Own Posts Table  | Altus.me - 12 of 13</vt:lpstr>
      <vt:lpstr>Facebook Own Posts Table  | Altus.me - 13 of 13</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2018-08-04T11:33:42Z</dcterms:created>
  <dcterms:modified xsi:type="dcterms:W3CDTF">2018-08-04T11:35:01Z</dcterms:modified>
</cp:coreProperties>
</file>