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2560</c:v>
                </c:pt>
                <c:pt idx="1">
                  <c:v>2552</c:v>
                </c:pt>
                <c:pt idx="2">
                  <c:v>2550</c:v>
                </c:pt>
                <c:pt idx="3">
                  <c:v>2556</c:v>
                </c:pt>
                <c:pt idx="4">
                  <c:v>2555</c:v>
                </c:pt>
                <c:pt idx="5">
                  <c:v>2560</c:v>
                </c:pt>
                <c:pt idx="6">
                  <c:v>2563</c:v>
                </c:pt>
                <c:pt idx="7">
                  <c:v>2565</c:v>
                </c:pt>
                <c:pt idx="8">
                  <c:v>2562</c:v>
                </c:pt>
                <c:pt idx="9">
                  <c:v>2563</c:v>
                </c:pt>
                <c:pt idx="10">
                  <c:v>2563</c:v>
                </c:pt>
                <c:pt idx="11">
                  <c:v>2571</c:v>
                </c:pt>
                <c:pt idx="12">
                  <c:v>2570</c:v>
                </c:pt>
                <c:pt idx="13">
                  <c:v>2576</c:v>
                </c:pt>
                <c:pt idx="14">
                  <c:v>2579</c:v>
                </c:pt>
                <c:pt idx="15">
                  <c:v>2579</c:v>
                </c:pt>
                <c:pt idx="16">
                  <c:v>2576</c:v>
                </c:pt>
                <c:pt idx="17">
                  <c:v>2579</c:v>
                </c:pt>
                <c:pt idx="18">
                  <c:v>2581</c:v>
                </c:pt>
                <c:pt idx="19">
                  <c:v>2582</c:v>
                </c:pt>
                <c:pt idx="20">
                  <c:v>2592</c:v>
                </c:pt>
                <c:pt idx="21">
                  <c:v>2590</c:v>
                </c:pt>
                <c:pt idx="22">
                  <c:v>2591</c:v>
                </c:pt>
                <c:pt idx="23">
                  <c:v>2592</c:v>
                </c:pt>
                <c:pt idx="24">
                  <c:v>2595</c:v>
                </c:pt>
                <c:pt idx="25">
                  <c:v>2598</c:v>
                </c:pt>
                <c:pt idx="26">
                  <c:v>2605</c:v>
                </c:pt>
                <c:pt idx="27">
                  <c:v>2608</c:v>
                </c:pt>
                <c:pt idx="28">
                  <c:v>2607</c:v>
                </c:pt>
                <c:pt idx="29">
                  <c:v>2610</c:v>
                </c:pt>
              </c:numCache>
            </c:numRef>
          </c:val>
          <c:smooth val="0"/>
          <c:extLst>
            <c:ext xmlns:c16="http://schemas.microsoft.com/office/drawing/2014/chart" uri="{C3380CC4-5D6E-409C-BE32-E72D297353CC}">
              <c16:uniqueId val="{00000000-41F5-450F-A156-9059B986BC27}"/>
            </c:ext>
          </c:extLst>
        </c:ser>
        <c:dLbls>
          <c:showLegendKey val="0"/>
          <c:showVal val="0"/>
          <c:showCatName val="0"/>
          <c:showSerName val="0"/>
          <c:showPercent val="0"/>
          <c:showBubbleSize val="0"/>
        </c:dLbls>
        <c:smooth val="0"/>
        <c:axId val="337895536"/>
        <c:axId val="337897832"/>
      </c:lineChart>
      <c:dateAx>
        <c:axId val="33789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7832"/>
        <c:crosses val="autoZero"/>
        <c:auto val="1"/>
        <c:lblOffset val="100"/>
        <c:baseTimeUnit val="days"/>
      </c:dateAx>
      <c:valAx>
        <c:axId val="33789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-0.3125</c:v>
                </c:pt>
                <c:pt idx="2">
                  <c:v>-7.8369905956112998E-2</c:v>
                </c:pt>
                <c:pt idx="3">
                  <c:v>0.23529411764706001</c:v>
                </c:pt>
                <c:pt idx="4">
                  <c:v>-3.9123630672925999E-2</c:v>
                </c:pt>
                <c:pt idx="5">
                  <c:v>0.19569471624265999</c:v>
                </c:pt>
                <c:pt idx="6">
                  <c:v>0.1171875</c:v>
                </c:pt>
                <c:pt idx="7">
                  <c:v>7.8033554428403998E-2</c:v>
                </c:pt>
                <c:pt idx="8">
                  <c:v>-0.11695906432748999</c:v>
                </c:pt>
                <c:pt idx="9">
                  <c:v>3.9032006245121001E-2</c:v>
                </c:pt>
                <c:pt idx="10">
                  <c:v>0</c:v>
                </c:pt>
                <c:pt idx="11">
                  <c:v>0.31213421771361999</c:v>
                </c:pt>
                <c:pt idx="12">
                  <c:v>-3.8895371450797002E-2</c:v>
                </c:pt>
                <c:pt idx="13">
                  <c:v>0.23346303501946</c:v>
                </c:pt>
                <c:pt idx="14">
                  <c:v>0.11645962732919</c:v>
                </c:pt>
                <c:pt idx="15">
                  <c:v>0</c:v>
                </c:pt>
                <c:pt idx="16">
                  <c:v>-0.11632415664986</c:v>
                </c:pt>
                <c:pt idx="17">
                  <c:v>0.11645962732919</c:v>
                </c:pt>
                <c:pt idx="18">
                  <c:v>7.7549437766575996E-2</c:v>
                </c:pt>
                <c:pt idx="19">
                  <c:v>3.8744672607515997E-2</c:v>
                </c:pt>
                <c:pt idx="20">
                  <c:v>0.38729666924863998</c:v>
                </c:pt>
                <c:pt idx="21">
                  <c:v>-7.7160493827160004E-2</c:v>
                </c:pt>
                <c:pt idx="22">
                  <c:v>3.8610038610038998E-2</c:v>
                </c:pt>
                <c:pt idx="23">
                  <c:v>3.8595137012736001E-2</c:v>
                </c:pt>
                <c:pt idx="24">
                  <c:v>0.11574074074074001</c:v>
                </c:pt>
                <c:pt idx="25">
                  <c:v>0.11560693641618</c:v>
                </c:pt>
                <c:pt idx="26">
                  <c:v>0.26943802925326998</c:v>
                </c:pt>
                <c:pt idx="27">
                  <c:v>0.11516314779271</c:v>
                </c:pt>
                <c:pt idx="28">
                  <c:v>-3.8343558282208999E-2</c:v>
                </c:pt>
                <c:pt idx="29">
                  <c:v>0.1150747986191</c:v>
                </c:pt>
              </c:numCache>
            </c:numRef>
          </c:val>
          <c:smooth val="0"/>
          <c:extLst>
            <c:ext xmlns:c16="http://schemas.microsoft.com/office/drawing/2014/chart" uri="{C3380CC4-5D6E-409C-BE32-E72D297353CC}">
              <c16:uniqueId val="{00000000-74B8-4F78-9FCE-24018B117F0E}"/>
            </c:ext>
          </c:extLst>
        </c:ser>
        <c:dLbls>
          <c:showLegendKey val="0"/>
          <c:showVal val="0"/>
          <c:showCatName val="0"/>
          <c:showSerName val="0"/>
          <c:showPercent val="0"/>
          <c:showBubbleSize val="0"/>
        </c:dLbls>
        <c:smooth val="0"/>
        <c:axId val="341680288"/>
        <c:axId val="341682584"/>
      </c:lineChart>
      <c:dateAx>
        <c:axId val="341680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82584"/>
        <c:crosses val="autoZero"/>
        <c:auto val="1"/>
        <c:lblOffset val="100"/>
        <c:baseTimeUnit val="days"/>
      </c:dateAx>
      <c:valAx>
        <c:axId val="34168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680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1.6015999999999999</c:v>
                </c:pt>
                <c:pt idx="1">
                  <c:v>0</c:v>
                </c:pt>
                <c:pt idx="2">
                  <c:v>1.4896</c:v>
                </c:pt>
                <c:pt idx="3">
                  <c:v>1.4100999999999999</c:v>
                </c:pt>
                <c:pt idx="4">
                  <c:v>2.7391999999999999</c:v>
                </c:pt>
                <c:pt idx="5">
                  <c:v>3.3235999999999999</c:v>
                </c:pt>
                <c:pt idx="6">
                  <c:v>1.6006</c:v>
                </c:pt>
                <c:pt idx="7">
                  <c:v>1.9500999999999999</c:v>
                </c:pt>
                <c:pt idx="8">
                  <c:v>0</c:v>
                </c:pt>
                <c:pt idx="9">
                  <c:v>0</c:v>
                </c:pt>
                <c:pt idx="10">
                  <c:v>6.5157999999999996</c:v>
                </c:pt>
                <c:pt idx="11">
                  <c:v>2.2984</c:v>
                </c:pt>
                <c:pt idx="12">
                  <c:v>1.2838000000000001</c:v>
                </c:pt>
                <c:pt idx="13">
                  <c:v>2.4874000000000001</c:v>
                </c:pt>
                <c:pt idx="14">
                  <c:v>2.2890000000000001</c:v>
                </c:pt>
                <c:pt idx="15">
                  <c:v>0</c:v>
                </c:pt>
                <c:pt idx="16">
                  <c:v>0</c:v>
                </c:pt>
                <c:pt idx="17">
                  <c:v>4.6944999999999997</c:v>
                </c:pt>
                <c:pt idx="18">
                  <c:v>0</c:v>
                </c:pt>
                <c:pt idx="19">
                  <c:v>0</c:v>
                </c:pt>
                <c:pt idx="20">
                  <c:v>2.0874000000000001</c:v>
                </c:pt>
                <c:pt idx="21">
                  <c:v>2.5087000000000002</c:v>
                </c:pt>
                <c:pt idx="22">
                  <c:v>0</c:v>
                </c:pt>
                <c:pt idx="23">
                  <c:v>0</c:v>
                </c:pt>
                <c:pt idx="24">
                  <c:v>2.3519999999999999</c:v>
                </c:pt>
                <c:pt idx="25">
                  <c:v>5.4303999999999997</c:v>
                </c:pt>
                <c:pt idx="26">
                  <c:v>1.9987999999999999</c:v>
                </c:pt>
                <c:pt idx="27">
                  <c:v>1.8031999999999999</c:v>
                </c:pt>
                <c:pt idx="28">
                  <c:v>1.8792</c:v>
                </c:pt>
                <c:pt idx="29">
                  <c:v>0</c:v>
                </c:pt>
              </c:numCache>
            </c:numRef>
          </c:val>
          <c:smooth val="0"/>
          <c:extLst>
            <c:ext xmlns:c16="http://schemas.microsoft.com/office/drawing/2014/chart" uri="{C3380CC4-5D6E-409C-BE32-E72D297353CC}">
              <c16:uniqueId val="{00000000-703A-47A3-BA10-15149D021EB1}"/>
            </c:ext>
          </c:extLst>
        </c:ser>
        <c:dLbls>
          <c:showLegendKey val="0"/>
          <c:showVal val="0"/>
          <c:showCatName val="0"/>
          <c:showSerName val="0"/>
          <c:showPercent val="0"/>
          <c:showBubbleSize val="0"/>
        </c:dLbls>
        <c:smooth val="0"/>
        <c:axId val="401672640"/>
        <c:axId val="412743648"/>
      </c:lineChart>
      <c:dateAx>
        <c:axId val="401672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3648"/>
        <c:crosses val="autoZero"/>
        <c:auto val="1"/>
        <c:lblOffset val="100"/>
        <c:baseTimeUnit val="days"/>
      </c:dateAx>
      <c:valAx>
        <c:axId val="412743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67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41</c:v>
                </c:pt>
                <c:pt idx="1">
                  <c:v>0</c:v>
                </c:pt>
                <c:pt idx="2">
                  <c:v>38</c:v>
                </c:pt>
                <c:pt idx="3">
                  <c:v>36</c:v>
                </c:pt>
                <c:pt idx="4">
                  <c:v>70</c:v>
                </c:pt>
                <c:pt idx="5">
                  <c:v>85</c:v>
                </c:pt>
                <c:pt idx="6">
                  <c:v>41</c:v>
                </c:pt>
                <c:pt idx="7">
                  <c:v>50</c:v>
                </c:pt>
                <c:pt idx="8">
                  <c:v>0</c:v>
                </c:pt>
                <c:pt idx="9">
                  <c:v>0</c:v>
                </c:pt>
                <c:pt idx="10">
                  <c:v>167</c:v>
                </c:pt>
                <c:pt idx="11">
                  <c:v>59</c:v>
                </c:pt>
                <c:pt idx="12">
                  <c:v>33</c:v>
                </c:pt>
                <c:pt idx="13">
                  <c:v>64</c:v>
                </c:pt>
                <c:pt idx="14">
                  <c:v>59</c:v>
                </c:pt>
                <c:pt idx="15">
                  <c:v>0</c:v>
                </c:pt>
                <c:pt idx="16">
                  <c:v>0</c:v>
                </c:pt>
                <c:pt idx="17">
                  <c:v>121</c:v>
                </c:pt>
                <c:pt idx="18">
                  <c:v>0</c:v>
                </c:pt>
                <c:pt idx="19">
                  <c:v>0</c:v>
                </c:pt>
                <c:pt idx="20">
                  <c:v>54</c:v>
                </c:pt>
                <c:pt idx="21">
                  <c:v>65</c:v>
                </c:pt>
                <c:pt idx="22">
                  <c:v>0</c:v>
                </c:pt>
                <c:pt idx="23">
                  <c:v>0</c:v>
                </c:pt>
                <c:pt idx="24">
                  <c:v>61</c:v>
                </c:pt>
                <c:pt idx="25">
                  <c:v>141</c:v>
                </c:pt>
                <c:pt idx="26">
                  <c:v>52</c:v>
                </c:pt>
                <c:pt idx="27">
                  <c:v>47</c:v>
                </c:pt>
                <c:pt idx="28">
                  <c:v>49</c:v>
                </c:pt>
                <c:pt idx="29">
                  <c:v>0</c:v>
                </c:pt>
              </c:numCache>
            </c:numRef>
          </c:val>
          <c:smooth val="0"/>
          <c:extLst>
            <c:ext xmlns:c16="http://schemas.microsoft.com/office/drawing/2014/chart" uri="{C3380CC4-5D6E-409C-BE32-E72D297353CC}">
              <c16:uniqueId val="{00000000-5687-4E56-933C-FF0450D0DE30}"/>
            </c:ext>
          </c:extLst>
        </c:ser>
        <c:dLbls>
          <c:showLegendKey val="0"/>
          <c:showVal val="0"/>
          <c:showCatName val="0"/>
          <c:showSerName val="0"/>
          <c:showPercent val="0"/>
          <c:showBubbleSize val="0"/>
        </c:dLbls>
        <c:smooth val="0"/>
        <c:axId val="412741680"/>
        <c:axId val="412743320"/>
      </c:lineChart>
      <c:dateAx>
        <c:axId val="412741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3320"/>
        <c:crosses val="autoZero"/>
        <c:auto val="1"/>
        <c:lblOffset val="100"/>
        <c:baseTimeUnit val="days"/>
      </c:dateAx>
      <c:valAx>
        <c:axId val="412743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74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33A2-FA16-4B79-8156-7127EF749248}"/>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0D30CAF6-9F5C-48D0-9D3F-A98F333A64C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27980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1E45A-89A9-4111-99A0-0673A7E14DD7}"/>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A2A39D5A-40FE-49C1-8BEC-7069D811DA56}"/>
              </a:ext>
            </a:extLst>
          </p:cNvPr>
          <p:cNvGraphicFramePr>
            <a:graphicFrameLocks noGrp="1"/>
          </p:cNvGraphicFramePr>
          <p:nvPr>
            <p:ph type="tbl" sz="quarter" idx="13"/>
            <p:extLst>
              <p:ext uri="{D42A27DB-BD31-4B8C-83A1-F6EECF244321}">
                <p14:modId xmlns:p14="http://schemas.microsoft.com/office/powerpoint/2010/main" val="1491207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7053365"/>
                    </a:ext>
                  </a:extLst>
                </a:gridCol>
                <a:gridCol w="699516">
                  <a:extLst>
                    <a:ext uri="{9D8B030D-6E8A-4147-A177-3AD203B41FA5}">
                      <a16:colId xmlns:a16="http://schemas.microsoft.com/office/drawing/2014/main" val="707412970"/>
                    </a:ext>
                  </a:extLst>
                </a:gridCol>
                <a:gridCol w="699516">
                  <a:extLst>
                    <a:ext uri="{9D8B030D-6E8A-4147-A177-3AD203B41FA5}">
                      <a16:colId xmlns:a16="http://schemas.microsoft.com/office/drawing/2014/main" val="1913359249"/>
                    </a:ext>
                  </a:extLst>
                </a:gridCol>
                <a:gridCol w="658368">
                  <a:extLst>
                    <a:ext uri="{9D8B030D-6E8A-4147-A177-3AD203B41FA5}">
                      <a16:colId xmlns:a16="http://schemas.microsoft.com/office/drawing/2014/main" val="596899410"/>
                    </a:ext>
                  </a:extLst>
                </a:gridCol>
                <a:gridCol w="658368">
                  <a:extLst>
                    <a:ext uri="{9D8B030D-6E8A-4147-A177-3AD203B41FA5}">
                      <a16:colId xmlns:a16="http://schemas.microsoft.com/office/drawing/2014/main" val="1822397932"/>
                    </a:ext>
                  </a:extLst>
                </a:gridCol>
                <a:gridCol w="658368">
                  <a:extLst>
                    <a:ext uri="{9D8B030D-6E8A-4147-A177-3AD203B41FA5}">
                      <a16:colId xmlns:a16="http://schemas.microsoft.com/office/drawing/2014/main" val="3936718505"/>
                    </a:ext>
                  </a:extLst>
                </a:gridCol>
                <a:gridCol w="699516">
                  <a:extLst>
                    <a:ext uri="{9D8B030D-6E8A-4147-A177-3AD203B41FA5}">
                      <a16:colId xmlns:a16="http://schemas.microsoft.com/office/drawing/2014/main" val="2784462883"/>
                    </a:ext>
                  </a:extLst>
                </a:gridCol>
                <a:gridCol w="699516">
                  <a:extLst>
                    <a:ext uri="{9D8B030D-6E8A-4147-A177-3AD203B41FA5}">
                      <a16:colId xmlns:a16="http://schemas.microsoft.com/office/drawing/2014/main" val="3123612164"/>
                    </a:ext>
                  </a:extLst>
                </a:gridCol>
                <a:gridCol w="699516">
                  <a:extLst>
                    <a:ext uri="{9D8B030D-6E8A-4147-A177-3AD203B41FA5}">
                      <a16:colId xmlns:a16="http://schemas.microsoft.com/office/drawing/2014/main" val="3963080886"/>
                    </a:ext>
                  </a:extLst>
                </a:gridCol>
                <a:gridCol w="658368">
                  <a:extLst>
                    <a:ext uri="{9D8B030D-6E8A-4147-A177-3AD203B41FA5}">
                      <a16:colId xmlns:a16="http://schemas.microsoft.com/office/drawing/2014/main" val="32469705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16567318"/>
                  </a:ext>
                </a:extLst>
              </a:tr>
              <a:tr h="370840">
                <a:tc>
                  <a:txBody>
                    <a:bodyPr/>
                    <a:lstStyle/>
                    <a:p>
                      <a:r>
                        <a:rPr lang="en-US" sz="1000"/>
                        <a:t>mondayfitness</a:t>
                      </a:r>
                    </a:p>
                  </a:txBody>
                  <a:tcPr/>
                </a:tc>
                <a:tc>
                  <a:txBody>
                    <a:bodyPr/>
                    <a:lstStyle/>
                    <a:p>
                      <a:r>
                        <a:rPr lang="en-US" sz="1000"/>
                        <a:t>2610</a:t>
                      </a:r>
                    </a:p>
                  </a:txBody>
                  <a:tcPr/>
                </a:tc>
                <a:tc>
                  <a:txBody>
                    <a:bodyPr/>
                    <a:lstStyle/>
                    <a:p>
                      <a:r>
                        <a:rPr lang="en-US" sz="1000"/>
                        <a:t>50</a:t>
                      </a:r>
                    </a:p>
                  </a:txBody>
                  <a:tcPr/>
                </a:tc>
                <a:tc>
                  <a:txBody>
                    <a:bodyPr/>
                    <a:lstStyle/>
                    <a:p>
                      <a:r>
                        <a:rPr lang="en-US" sz="1000"/>
                        <a:t>15</a:t>
                      </a:r>
                    </a:p>
                  </a:txBody>
                  <a:tcPr/>
                </a:tc>
                <a:tc>
                  <a:txBody>
                    <a:bodyPr/>
                    <a:lstStyle/>
                    <a:p>
                      <a:r>
                        <a:rPr lang="en-US" sz="1000"/>
                        <a:t>1</a:t>
                      </a:r>
                    </a:p>
                  </a:txBody>
                  <a:tcPr/>
                </a:tc>
                <a:tc>
                  <a:txBody>
                    <a:bodyPr/>
                    <a:lstStyle/>
                    <a:p>
                      <a:r>
                        <a:rPr lang="en-US" sz="1000"/>
                        <a:t>5</a:t>
                      </a:r>
                    </a:p>
                  </a:txBody>
                  <a:tcPr/>
                </a:tc>
                <a:tc>
                  <a:txBody>
                    <a:bodyPr/>
                    <a:lstStyle/>
                    <a:p>
                      <a:r>
                        <a:rPr lang="en-US" sz="1000"/>
                        <a:t>21</a:t>
                      </a:r>
                    </a:p>
                  </a:txBody>
                  <a:tcPr/>
                </a:tc>
                <a:tc>
                  <a:txBody>
                    <a:bodyPr/>
                    <a:lstStyle/>
                    <a:p>
                      <a:r>
                        <a:rPr lang="en-US" sz="1000"/>
                        <a:t>1313</a:t>
                      </a:r>
                    </a:p>
                  </a:txBody>
                  <a:tcPr/>
                </a:tc>
                <a:tc>
                  <a:txBody>
                    <a:bodyPr/>
                    <a:lstStyle/>
                    <a:p>
                      <a:r>
                        <a:rPr lang="en-US" sz="1000"/>
                        <a:t>74</a:t>
                      </a:r>
                    </a:p>
                  </a:txBody>
                  <a:tcPr/>
                </a:tc>
                <a:tc>
                  <a:txBody>
                    <a:bodyPr/>
                    <a:lstStyle/>
                    <a:p>
                      <a:r>
                        <a:rPr lang="en-US" sz="1000"/>
                        <a:t>2.5550 %</a:t>
                      </a:r>
                    </a:p>
                  </a:txBody>
                  <a:tcPr/>
                </a:tc>
                <a:extLst>
                  <a:ext uri="{0D108BD9-81ED-4DB2-BD59-A6C34878D82A}">
                    <a16:rowId xmlns:a16="http://schemas.microsoft.com/office/drawing/2014/main" val="4241397616"/>
                  </a:ext>
                </a:extLst>
              </a:tr>
            </a:tbl>
          </a:graphicData>
        </a:graphic>
      </p:graphicFrame>
      <p:sp>
        <p:nvSpPr>
          <p:cNvPr id="4" name="Text Placeholder 3">
            <a:extLst>
              <a:ext uri="{FF2B5EF4-FFF2-40B4-BE49-F238E27FC236}">
                <a16:creationId xmlns:a16="http://schemas.microsoft.com/office/drawing/2014/main" id="{7C75EFD2-C37F-4DAC-B341-1E77675FDA7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85309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07B98-9808-4FC0-9A62-931E8BDC3C94}"/>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7AF77878-B9B4-4552-86FD-B666F1E2C3EE}"/>
              </a:ext>
            </a:extLst>
          </p:cNvPr>
          <p:cNvGraphicFramePr>
            <a:graphicFrameLocks noGrp="1"/>
          </p:cNvGraphicFramePr>
          <p:nvPr>
            <p:ph type="chart" sz="quarter" idx="13"/>
            <p:extLst>
              <p:ext uri="{D42A27DB-BD31-4B8C-83A1-F6EECF244321}">
                <p14:modId xmlns:p14="http://schemas.microsoft.com/office/powerpoint/2010/main" val="4136582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D86B11-1ACA-4074-AFB1-41A025585D3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F121DD6-B0C3-4267-9AD7-4C8BE080E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9400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A6954-2D7A-46D7-85C0-49F98256C035}"/>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2ED07C23-6649-44FE-93CF-4AC840D60322}"/>
              </a:ext>
            </a:extLst>
          </p:cNvPr>
          <p:cNvGraphicFramePr>
            <a:graphicFrameLocks noGrp="1"/>
          </p:cNvGraphicFramePr>
          <p:nvPr>
            <p:ph type="chart" sz="quarter" idx="13"/>
            <p:extLst>
              <p:ext uri="{D42A27DB-BD31-4B8C-83A1-F6EECF244321}">
                <p14:modId xmlns:p14="http://schemas.microsoft.com/office/powerpoint/2010/main" val="372362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B2B2CB-A8A8-4303-9AAC-C2194525054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204DD07-6B61-4C14-AB5B-D381BA64EE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06093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3FF78-1FFC-4040-A0F0-F5F7195E70EF}"/>
              </a:ext>
            </a:extLst>
          </p:cNvPr>
          <p:cNvSpPr>
            <a:spLocks noGrp="1"/>
          </p:cNvSpPr>
          <p:nvPr>
            <p:ph type="title"/>
          </p:nvPr>
        </p:nvSpPr>
        <p:spPr/>
        <p:txBody>
          <a:bodyPr/>
          <a:lstStyle/>
          <a:p>
            <a:r>
              <a:rPr lang="en-US"/>
              <a:t>Instagram Posts Table | mondayfitness - 1 of 7</a:t>
            </a:r>
          </a:p>
        </p:txBody>
      </p:sp>
      <p:graphicFrame>
        <p:nvGraphicFramePr>
          <p:cNvPr id="5" name="Table Placeholder 4">
            <a:extLst>
              <a:ext uri="{FF2B5EF4-FFF2-40B4-BE49-F238E27FC236}">
                <a16:creationId xmlns:a16="http://schemas.microsoft.com/office/drawing/2014/main" id="{0BECF412-DB72-498D-B684-DD2647053380}"/>
              </a:ext>
            </a:extLst>
          </p:cNvPr>
          <p:cNvGraphicFramePr>
            <a:graphicFrameLocks noGrp="1"/>
          </p:cNvGraphicFramePr>
          <p:nvPr>
            <p:ph type="tbl" sz="quarter" idx="13"/>
            <p:extLst>
              <p:ext uri="{D42A27DB-BD31-4B8C-83A1-F6EECF244321}">
                <p14:modId xmlns:p14="http://schemas.microsoft.com/office/powerpoint/2010/main" val="427435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49408959"/>
                    </a:ext>
                  </a:extLst>
                </a:gridCol>
                <a:gridCol w="987552">
                  <a:extLst>
                    <a:ext uri="{9D8B030D-6E8A-4147-A177-3AD203B41FA5}">
                      <a16:colId xmlns:a16="http://schemas.microsoft.com/office/drawing/2014/main" val="2249808976"/>
                    </a:ext>
                  </a:extLst>
                </a:gridCol>
                <a:gridCol w="987552">
                  <a:extLst>
                    <a:ext uri="{9D8B030D-6E8A-4147-A177-3AD203B41FA5}">
                      <a16:colId xmlns:a16="http://schemas.microsoft.com/office/drawing/2014/main" val="1983195115"/>
                    </a:ext>
                  </a:extLst>
                </a:gridCol>
                <a:gridCol w="987552">
                  <a:extLst>
                    <a:ext uri="{9D8B030D-6E8A-4147-A177-3AD203B41FA5}">
                      <a16:colId xmlns:a16="http://schemas.microsoft.com/office/drawing/2014/main" val="1115782341"/>
                    </a:ext>
                  </a:extLst>
                </a:gridCol>
                <a:gridCol w="987552">
                  <a:extLst>
                    <a:ext uri="{9D8B030D-6E8A-4147-A177-3AD203B41FA5}">
                      <a16:colId xmlns:a16="http://schemas.microsoft.com/office/drawing/2014/main" val="25825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0936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- 2018-06-29 18:07:38 </a:t>
                      </a:r>
                      <a:r>
                        <a:rPr kumimoji="0" lang="en-US" sz="1000" b="0" i="0" u="none" strike="noStrike" kern="1200" cap="none" spc="0" normalizeH="0" baseline="0" noProof="0">
                          <a:ln>
                            <a:noFill/>
                          </a:ln>
                          <a:solidFill>
                            <a:prstClr val="black"/>
                          </a:solidFill>
                          <a:effectLst/>
                          <a:uLnTx/>
                          <a:uFillTx/>
                          <a:latin typeface="+mn-lt"/>
                          <a:ea typeface="+mn-ea"/>
                          <a:cs typeface="+mn-cs"/>
                        </a:rPr>
                        <a:t>
 Our trainers are always making sure to keep you motivated, working hard, and pushing you to morph your body into what you've always wanted!
Join @mansouralasmar in his Tabata class for a high-intensity, fun training!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5105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- 2018-06-28 18:43:58 </a:t>
                      </a:r>
                      <a:r>
                        <a:rPr kumimoji="0" lang="en-US" sz="1000" b="0" i="0" u="none" strike="noStrike" kern="1200" cap="none" spc="0" normalizeH="0" baseline="0" noProof="0">
                          <a:ln>
                            <a:noFill/>
                          </a:ln>
                          <a:solidFill>
                            <a:prstClr val="black"/>
                          </a:solidFill>
                          <a:effectLst/>
                          <a:uLnTx/>
                          <a:uFillTx/>
                          <a:latin typeface="+mn-lt"/>
                          <a:ea typeface="+mn-ea"/>
                          <a:cs typeface="+mn-cs"/>
                        </a:rPr>
                        <a:t>
 Choose from our range of Novia soaps according to your skin type and desired purpose! These organic soaps come with various benefits, such as the ones seen above:
- The Novia Active with Alum Salts reduces body odor, fights athletes foot, acne &amp; pimples, and is anti-bacterial.
- The Novia Desire with Rosemary refreshes oily skin, tones &amp; firms, fights early aging, and is antiseptic.
Come check out our full collection of Novia soaps and pick your favorite! #noviasoaps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5914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- 2018-06-27 15:44:22 </a:t>
                      </a:r>
                      <a:r>
                        <a:rPr kumimoji="0" lang="en-US" sz="1000" b="0" i="0" u="none" strike="noStrike" kern="1200" cap="none" spc="0" normalizeH="0" baseline="0" noProof="0">
                          <a:ln>
                            <a:noFill/>
                          </a:ln>
                          <a:solidFill>
                            <a:prstClr val="black"/>
                          </a:solidFill>
                          <a:effectLst/>
                          <a:uLnTx/>
                          <a:uFillTx/>
                          <a:latin typeface="+mn-lt"/>
                          <a:ea typeface="+mn-ea"/>
                          <a:cs typeface="+mn-cs"/>
                        </a:rPr>
                        <a:t>
 Treats without the guilt! A fresh batch of healthy Bounty &amp; Snickers bars is waiting for you at the Studio!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6771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- 2018-06-26 09:44:13 </a:t>
                      </a:r>
                      <a:r>
                        <a:rPr kumimoji="0" lang="en-US" sz="1000" b="0" i="0" u="none" strike="noStrike" kern="1200" cap="none" spc="0" normalizeH="0" baseline="0" noProof="0">
                          <a:ln>
                            <a:noFill/>
                          </a:ln>
                          <a:solidFill>
                            <a:prstClr val="black"/>
                          </a:solidFill>
                          <a:effectLst/>
                          <a:uLnTx/>
                          <a:uFillTx/>
                          <a:latin typeface="+mn-lt"/>
                          <a:ea typeface="+mn-ea"/>
                          <a:cs typeface="+mn-cs"/>
                        </a:rPr>
                        <a:t>
 It's today at 6.00 PM! Be ready for a sweaty and challenging session of the ALL NEW 💥MEGA KNOCKOUT!💥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343640"/>
                  </a:ext>
                </a:extLst>
              </a:tr>
            </a:tbl>
          </a:graphicData>
        </a:graphic>
      </p:graphicFrame>
      <p:sp>
        <p:nvSpPr>
          <p:cNvPr id="4" name="Text Placeholder 3">
            <a:extLst>
              <a:ext uri="{FF2B5EF4-FFF2-40B4-BE49-F238E27FC236}">
                <a16:creationId xmlns:a16="http://schemas.microsoft.com/office/drawing/2014/main" id="{08C77A6E-BA41-42A1-B816-5387AACBD4C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103956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BEB0F-64DA-47CA-896C-92597E6423B6}"/>
              </a:ext>
            </a:extLst>
          </p:cNvPr>
          <p:cNvSpPr>
            <a:spLocks noGrp="1"/>
          </p:cNvSpPr>
          <p:nvPr>
            <p:ph type="title"/>
          </p:nvPr>
        </p:nvSpPr>
        <p:spPr/>
        <p:txBody>
          <a:bodyPr/>
          <a:lstStyle/>
          <a:p>
            <a:r>
              <a:rPr lang="en-US"/>
              <a:t>Instagram Posts Table | mondayfitness - 2 of 7</a:t>
            </a:r>
          </a:p>
        </p:txBody>
      </p:sp>
      <p:graphicFrame>
        <p:nvGraphicFramePr>
          <p:cNvPr id="5" name="Table Placeholder 4">
            <a:extLst>
              <a:ext uri="{FF2B5EF4-FFF2-40B4-BE49-F238E27FC236}">
                <a16:creationId xmlns:a16="http://schemas.microsoft.com/office/drawing/2014/main" id="{32CA5608-7249-4ADE-A52F-3D6E392CCC65}"/>
              </a:ext>
            </a:extLst>
          </p:cNvPr>
          <p:cNvGraphicFramePr>
            <a:graphicFrameLocks noGrp="1"/>
          </p:cNvGraphicFramePr>
          <p:nvPr>
            <p:ph type="tbl" sz="quarter" idx="13"/>
            <p:extLst>
              <p:ext uri="{D42A27DB-BD31-4B8C-83A1-F6EECF244321}">
                <p14:modId xmlns:p14="http://schemas.microsoft.com/office/powerpoint/2010/main" val="126783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07009930"/>
                    </a:ext>
                  </a:extLst>
                </a:gridCol>
                <a:gridCol w="987552">
                  <a:extLst>
                    <a:ext uri="{9D8B030D-6E8A-4147-A177-3AD203B41FA5}">
                      <a16:colId xmlns:a16="http://schemas.microsoft.com/office/drawing/2014/main" val="1698825696"/>
                    </a:ext>
                  </a:extLst>
                </a:gridCol>
                <a:gridCol w="987552">
                  <a:extLst>
                    <a:ext uri="{9D8B030D-6E8A-4147-A177-3AD203B41FA5}">
                      <a16:colId xmlns:a16="http://schemas.microsoft.com/office/drawing/2014/main" val="3092121770"/>
                    </a:ext>
                  </a:extLst>
                </a:gridCol>
                <a:gridCol w="987552">
                  <a:extLst>
                    <a:ext uri="{9D8B030D-6E8A-4147-A177-3AD203B41FA5}">
                      <a16:colId xmlns:a16="http://schemas.microsoft.com/office/drawing/2014/main" val="3208971821"/>
                    </a:ext>
                  </a:extLst>
                </a:gridCol>
                <a:gridCol w="987552">
                  <a:extLst>
                    <a:ext uri="{9D8B030D-6E8A-4147-A177-3AD203B41FA5}">
                      <a16:colId xmlns:a16="http://schemas.microsoft.com/office/drawing/2014/main" val="982994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554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- 2018-06-25 15:38:16 </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things done? You just get them done 👊🏻 No excuses. There are no tomorrows there’s just NOW. That’s how Moe gets things done and that’s how he builds on his dreams as a Spartan winner. Check out his all four medals from his latest race in Andorra:
- Sprint
- Super Sprint (Spanish Series)(World Championship Qualifier)
- Beast
- Trifecta
Welcome home beast! 🙌 #traingrowglow @hashoushovic_thebeast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514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- 2018-06-22 09:59:22 </a:t>
                      </a:r>
                      <a:r>
                        <a:rPr kumimoji="0" lang="en-US" sz="1000" b="0" i="0" u="none" strike="noStrike" kern="1200" cap="none" spc="0" normalizeH="0" baseline="0" noProof="0">
                          <a:ln>
                            <a:noFill/>
                          </a:ln>
                          <a:solidFill>
                            <a:prstClr val="black"/>
                          </a:solidFill>
                          <a:effectLst/>
                          <a:uLnTx/>
                          <a:uFillTx/>
                          <a:latin typeface="+mn-lt"/>
                          <a:ea typeface="+mn-ea"/>
                          <a:cs typeface="+mn-cs"/>
                        </a:rPr>
                        <a:t>
 INTRODUCING MEGA KNOCKOUT!! The ultra empowering workout is here to help you kick ass. This dynamic workout combines 30 minutes of the Lagree fitness method on the Megaformer and 30 minutes of Kick-Boxing. It's the ultimate combination of intense cardio and strength training in a 60 minute class.
Don't forget to sign up for our new MEGA KNOCKOUT class starting this coming Tuesday the 26th! Book on the MINDBODY app or give us a call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5254609"/>
                  </a:ext>
                </a:extLst>
              </a:tr>
            </a:tbl>
          </a:graphicData>
        </a:graphic>
      </p:graphicFrame>
      <p:sp>
        <p:nvSpPr>
          <p:cNvPr id="4" name="Text Placeholder 3">
            <a:extLst>
              <a:ext uri="{FF2B5EF4-FFF2-40B4-BE49-F238E27FC236}">
                <a16:creationId xmlns:a16="http://schemas.microsoft.com/office/drawing/2014/main" id="{3F3498EF-D6DD-43FB-B5DE-3C82BCBB5DF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448936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3093B-D089-4C5A-812E-449C75C9B81A}"/>
              </a:ext>
            </a:extLst>
          </p:cNvPr>
          <p:cNvSpPr>
            <a:spLocks noGrp="1"/>
          </p:cNvSpPr>
          <p:nvPr>
            <p:ph type="title"/>
          </p:nvPr>
        </p:nvSpPr>
        <p:spPr/>
        <p:txBody>
          <a:bodyPr/>
          <a:lstStyle/>
          <a:p>
            <a:r>
              <a:rPr lang="en-US"/>
              <a:t>Instagram Posts Table | mondayfitness - 3 of 7</a:t>
            </a:r>
          </a:p>
        </p:txBody>
      </p:sp>
      <p:graphicFrame>
        <p:nvGraphicFramePr>
          <p:cNvPr id="5" name="Table Placeholder 4">
            <a:extLst>
              <a:ext uri="{FF2B5EF4-FFF2-40B4-BE49-F238E27FC236}">
                <a16:creationId xmlns:a16="http://schemas.microsoft.com/office/drawing/2014/main" id="{94698131-A891-4462-8D5D-7A5EE54528AB}"/>
              </a:ext>
            </a:extLst>
          </p:cNvPr>
          <p:cNvGraphicFramePr>
            <a:graphicFrameLocks noGrp="1"/>
          </p:cNvGraphicFramePr>
          <p:nvPr>
            <p:ph type="tbl" sz="quarter" idx="13"/>
            <p:extLst>
              <p:ext uri="{D42A27DB-BD31-4B8C-83A1-F6EECF244321}">
                <p14:modId xmlns:p14="http://schemas.microsoft.com/office/powerpoint/2010/main" val="378019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26298072"/>
                    </a:ext>
                  </a:extLst>
                </a:gridCol>
                <a:gridCol w="987552">
                  <a:extLst>
                    <a:ext uri="{9D8B030D-6E8A-4147-A177-3AD203B41FA5}">
                      <a16:colId xmlns:a16="http://schemas.microsoft.com/office/drawing/2014/main" val="419888692"/>
                    </a:ext>
                  </a:extLst>
                </a:gridCol>
                <a:gridCol w="987552">
                  <a:extLst>
                    <a:ext uri="{9D8B030D-6E8A-4147-A177-3AD203B41FA5}">
                      <a16:colId xmlns:a16="http://schemas.microsoft.com/office/drawing/2014/main" val="3035692655"/>
                    </a:ext>
                  </a:extLst>
                </a:gridCol>
                <a:gridCol w="987552">
                  <a:extLst>
                    <a:ext uri="{9D8B030D-6E8A-4147-A177-3AD203B41FA5}">
                      <a16:colId xmlns:a16="http://schemas.microsoft.com/office/drawing/2014/main" val="3310390882"/>
                    </a:ext>
                  </a:extLst>
                </a:gridCol>
                <a:gridCol w="987552">
                  <a:extLst>
                    <a:ext uri="{9D8B030D-6E8A-4147-A177-3AD203B41FA5}">
                      <a16:colId xmlns:a16="http://schemas.microsoft.com/office/drawing/2014/main" val="2135106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88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- 2018-06-21 21:43:18 </a:t>
                      </a:r>
                      <a:r>
                        <a:rPr kumimoji="0" lang="en-US" sz="1000" b="0" i="0" u="none" strike="noStrike" kern="1200" cap="none" spc="0" normalizeH="0" baseline="0" noProof="0">
                          <a:ln>
                            <a:noFill/>
                          </a:ln>
                          <a:solidFill>
                            <a:prstClr val="black"/>
                          </a:solidFill>
                          <a:effectLst/>
                          <a:uLnTx/>
                          <a:uFillTx/>
                          <a:latin typeface="+mn-lt"/>
                          <a:ea typeface="+mn-ea"/>
                          <a:cs typeface="+mn-cs"/>
                        </a:rPr>
                        <a:t>
 For all you dads &amp; dads-to-be, we’ve got a special offer for you for just one week!
Purchase 10 MEGA sessions and get 4 FREE classes from any combination of the following: Lift and Tone, Boot Camp, Corelab, or Tabata.
Purchase 20 MEGA sessions and get 6 FREE classes from any combination of the following: Lift and Tone, Boot Camp, Corelab, or Tabata.
Purchase must be made on or before June 28th!
Happy Father's Day from the Monday team! #fathersday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795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- 2018-06-21 10:30:09 </a:t>
                      </a:r>
                      <a:r>
                        <a:rPr kumimoji="0" lang="en-US" sz="1000" b="0" i="0" u="none" strike="noStrike" kern="1200" cap="none" spc="0" normalizeH="0" baseline="0" noProof="0">
                          <a:ln>
                            <a:noFill/>
                          </a:ln>
                          <a:solidFill>
                            <a:prstClr val="black"/>
                          </a:solidFill>
                          <a:effectLst/>
                          <a:uLnTx/>
                          <a:uFillTx/>
                          <a:latin typeface="+mn-lt"/>
                          <a:ea typeface="+mn-ea"/>
                          <a:cs typeface="+mn-cs"/>
                        </a:rPr>
                        <a:t>
 Breathe. Believe. Achieve.
Happy International Yoga Day! 🙏
Make sure to check out our live schedule on the MINDBODY app to discover the many yoga classes available at the Studio. #internationalyogaday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13819851"/>
                  </a:ext>
                </a:extLst>
              </a:tr>
            </a:tbl>
          </a:graphicData>
        </a:graphic>
      </p:graphicFrame>
      <p:sp>
        <p:nvSpPr>
          <p:cNvPr id="4" name="Text Placeholder 3">
            <a:extLst>
              <a:ext uri="{FF2B5EF4-FFF2-40B4-BE49-F238E27FC236}">
                <a16:creationId xmlns:a16="http://schemas.microsoft.com/office/drawing/2014/main" id="{13091C2A-8B54-463C-B153-429D7C8592B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38277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4323-8510-4D90-BB78-5F0CE6B164A7}"/>
              </a:ext>
            </a:extLst>
          </p:cNvPr>
          <p:cNvSpPr>
            <a:spLocks noGrp="1"/>
          </p:cNvSpPr>
          <p:nvPr>
            <p:ph type="title"/>
          </p:nvPr>
        </p:nvSpPr>
        <p:spPr/>
        <p:txBody>
          <a:bodyPr/>
          <a:lstStyle/>
          <a:p>
            <a:r>
              <a:rPr lang="en-US"/>
              <a:t>Instagram Posts Table | mondayfitness - 4 of 7</a:t>
            </a:r>
          </a:p>
        </p:txBody>
      </p:sp>
      <p:graphicFrame>
        <p:nvGraphicFramePr>
          <p:cNvPr id="5" name="Table Placeholder 4">
            <a:extLst>
              <a:ext uri="{FF2B5EF4-FFF2-40B4-BE49-F238E27FC236}">
                <a16:creationId xmlns:a16="http://schemas.microsoft.com/office/drawing/2014/main" id="{578747DC-3F56-4703-8A7A-FC60399AA268}"/>
              </a:ext>
            </a:extLst>
          </p:cNvPr>
          <p:cNvGraphicFramePr>
            <a:graphicFrameLocks noGrp="1"/>
          </p:cNvGraphicFramePr>
          <p:nvPr>
            <p:ph type="tbl" sz="quarter" idx="13"/>
            <p:extLst>
              <p:ext uri="{D42A27DB-BD31-4B8C-83A1-F6EECF244321}">
                <p14:modId xmlns:p14="http://schemas.microsoft.com/office/powerpoint/2010/main" val="116699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82488510"/>
                    </a:ext>
                  </a:extLst>
                </a:gridCol>
                <a:gridCol w="987552">
                  <a:extLst>
                    <a:ext uri="{9D8B030D-6E8A-4147-A177-3AD203B41FA5}">
                      <a16:colId xmlns:a16="http://schemas.microsoft.com/office/drawing/2014/main" val="3072198719"/>
                    </a:ext>
                  </a:extLst>
                </a:gridCol>
                <a:gridCol w="987552">
                  <a:extLst>
                    <a:ext uri="{9D8B030D-6E8A-4147-A177-3AD203B41FA5}">
                      <a16:colId xmlns:a16="http://schemas.microsoft.com/office/drawing/2014/main" val="532201814"/>
                    </a:ext>
                  </a:extLst>
                </a:gridCol>
                <a:gridCol w="987552">
                  <a:extLst>
                    <a:ext uri="{9D8B030D-6E8A-4147-A177-3AD203B41FA5}">
                      <a16:colId xmlns:a16="http://schemas.microsoft.com/office/drawing/2014/main" val="2226909680"/>
                    </a:ext>
                  </a:extLst>
                </a:gridCol>
                <a:gridCol w="987552">
                  <a:extLst>
                    <a:ext uri="{9D8B030D-6E8A-4147-A177-3AD203B41FA5}">
                      <a16:colId xmlns:a16="http://schemas.microsoft.com/office/drawing/2014/main" val="3097951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655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- 2018-06-18 17:59:46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Stephanie believes that exercise, nutrition, and mental health all work together for the success of the individual, and all need to be considered for overall health improvement. One of the most important things as a trainer is helping someone learn proper health and fitness techniques, and how to incorporate exercise into daily life. Stephanie believes that making each routine functional for clients is key and will help them remain successful in the future, no matter what their goals are.
She says sweating is an art: She is the Picasso of Sweat. Her classes and workouts are Above and Beyond music!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8609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- 2018-06-15 19:50:19 </a:t>
                      </a:r>
                      <a:r>
                        <a:rPr kumimoji="0" lang="en-US" sz="1000" b="0" i="0" u="none" strike="noStrike" kern="1200" cap="none" spc="0" normalizeH="0" baseline="0" noProof="0">
                          <a:ln>
                            <a:noFill/>
                          </a:ln>
                          <a:solidFill>
                            <a:prstClr val="black"/>
                          </a:solidFill>
                          <a:effectLst/>
                          <a:uLnTx/>
                          <a:uFillTx/>
                          <a:latin typeface="+mn-lt"/>
                          <a:ea typeface="+mn-ea"/>
                          <a:cs typeface="+mn-cs"/>
                        </a:rPr>
                        <a:t>
 The chosen Mega Move of this month is one of our favorites! Cobra is an upper body and core exercise on the megaformer that primarily targets the chest, triceps and abdominal muscles. It is an excellent move to improve one’s pushups, planks and yoga poses. We start off on our knees and progress into a plank position which is much more challenging! Pass by and give it a try 😉 #megamoveofthemonth #cobra #traingrowglow @zanzybar1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85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- 2018-06-14 21:08:10 </a:t>
                      </a:r>
                      <a:r>
                        <a:rPr kumimoji="0" lang="en-US" sz="1000" b="0" i="0" u="none" strike="noStrike" kern="1200" cap="none" spc="0" normalizeH="0" baseline="0" noProof="0">
                          <a:ln>
                            <a:noFill/>
                          </a:ln>
                          <a:solidFill>
                            <a:prstClr val="black"/>
                          </a:solidFill>
                          <a:effectLst/>
                          <a:uLnTx/>
                          <a:uFillTx/>
                          <a:latin typeface="+mn-lt"/>
                          <a:ea typeface="+mn-ea"/>
                          <a:cs typeface="+mn-cs"/>
                        </a:rPr>
                        <a:t>
 Wishing a happy Eid Mubarak to all our dear Mondayers! 🌙
Kindly note that the Studio will be closed tomorrow, Friday the 15th, and we'll be back on track by Saturday the 16th! #traingrowglow #eidalfitr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7393769"/>
                  </a:ext>
                </a:extLst>
              </a:tr>
            </a:tbl>
          </a:graphicData>
        </a:graphic>
      </p:graphicFrame>
      <p:sp>
        <p:nvSpPr>
          <p:cNvPr id="4" name="Text Placeholder 3">
            <a:extLst>
              <a:ext uri="{FF2B5EF4-FFF2-40B4-BE49-F238E27FC236}">
                <a16:creationId xmlns:a16="http://schemas.microsoft.com/office/drawing/2014/main" id="{BD8E90D2-6863-4B34-B309-4CF1FC4A5DE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96877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4E9F-A86F-46F9-97CA-9B3705CABC33}"/>
              </a:ext>
            </a:extLst>
          </p:cNvPr>
          <p:cNvSpPr>
            <a:spLocks noGrp="1"/>
          </p:cNvSpPr>
          <p:nvPr>
            <p:ph type="title"/>
          </p:nvPr>
        </p:nvSpPr>
        <p:spPr/>
        <p:txBody>
          <a:bodyPr/>
          <a:lstStyle/>
          <a:p>
            <a:r>
              <a:rPr lang="en-US"/>
              <a:t>Instagram Posts Table | mondayfitness - 5 of 7</a:t>
            </a:r>
          </a:p>
        </p:txBody>
      </p:sp>
      <p:graphicFrame>
        <p:nvGraphicFramePr>
          <p:cNvPr id="5" name="Table Placeholder 4">
            <a:extLst>
              <a:ext uri="{FF2B5EF4-FFF2-40B4-BE49-F238E27FC236}">
                <a16:creationId xmlns:a16="http://schemas.microsoft.com/office/drawing/2014/main" id="{1FA0D175-B9E1-40D6-A7FD-A565D2732BC9}"/>
              </a:ext>
            </a:extLst>
          </p:cNvPr>
          <p:cNvGraphicFramePr>
            <a:graphicFrameLocks noGrp="1"/>
          </p:cNvGraphicFramePr>
          <p:nvPr>
            <p:ph type="tbl" sz="quarter" idx="13"/>
            <p:extLst>
              <p:ext uri="{D42A27DB-BD31-4B8C-83A1-F6EECF244321}">
                <p14:modId xmlns:p14="http://schemas.microsoft.com/office/powerpoint/2010/main" val="231680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47366632"/>
                    </a:ext>
                  </a:extLst>
                </a:gridCol>
                <a:gridCol w="987552">
                  <a:extLst>
                    <a:ext uri="{9D8B030D-6E8A-4147-A177-3AD203B41FA5}">
                      <a16:colId xmlns:a16="http://schemas.microsoft.com/office/drawing/2014/main" val="2513186528"/>
                    </a:ext>
                  </a:extLst>
                </a:gridCol>
                <a:gridCol w="987552">
                  <a:extLst>
                    <a:ext uri="{9D8B030D-6E8A-4147-A177-3AD203B41FA5}">
                      <a16:colId xmlns:a16="http://schemas.microsoft.com/office/drawing/2014/main" val="3512287393"/>
                    </a:ext>
                  </a:extLst>
                </a:gridCol>
                <a:gridCol w="987552">
                  <a:extLst>
                    <a:ext uri="{9D8B030D-6E8A-4147-A177-3AD203B41FA5}">
                      <a16:colId xmlns:a16="http://schemas.microsoft.com/office/drawing/2014/main" val="2981364937"/>
                    </a:ext>
                  </a:extLst>
                </a:gridCol>
                <a:gridCol w="987552">
                  <a:extLst>
                    <a:ext uri="{9D8B030D-6E8A-4147-A177-3AD203B41FA5}">
                      <a16:colId xmlns:a16="http://schemas.microsoft.com/office/drawing/2014/main" val="3348018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2563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- 2018-06-13 19:50:41 </a:t>
                      </a:r>
                      <a:r>
                        <a:rPr kumimoji="0" lang="en-US" sz="1000" b="0" i="0" u="none" strike="noStrike" kern="1200" cap="none" spc="0" normalizeH="0" baseline="0" noProof="0">
                          <a:ln>
                            <a:noFill/>
                          </a:ln>
                          <a:solidFill>
                            <a:prstClr val="black"/>
                          </a:solidFill>
                          <a:effectLst/>
                          <a:uLnTx/>
                          <a:uFillTx/>
                          <a:latin typeface="+mn-lt"/>
                          <a:ea typeface="+mn-ea"/>
                          <a:cs typeface="+mn-cs"/>
                        </a:rPr>
                        <a:t>
 Shop from our range of True Grace scented candles and pick your favorite fragrance. #truegrace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474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- 2018-06-12 15:47:23 </a:t>
                      </a:r>
                      <a:r>
                        <a:rPr kumimoji="0" lang="en-US" sz="1000" b="0" i="0" u="none" strike="noStrike" kern="1200" cap="none" spc="0" normalizeH="0" baseline="0" noProof="0">
                          <a:ln>
                            <a:noFill/>
                          </a:ln>
                          <a:solidFill>
                            <a:prstClr val="black"/>
                          </a:solidFill>
                          <a:effectLst/>
                          <a:uLnTx/>
                          <a:uFillTx/>
                          <a:latin typeface="+mn-lt"/>
                          <a:ea typeface="+mn-ea"/>
                          <a:cs typeface="+mn-cs"/>
                        </a:rPr>
                        <a:t>
 Break your fast with our Revive Iced-Tea Latte and get all the health benefits that come with it! This refreshing drink contains Chlorella - a good source of several vitamins, minerals and antioxidants. It also contains Hibiscus tea which helps with high blood pressure and high cholesterol, as well as digestive and immune systems, and inflammatory problems.
Hurry up and place your order!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41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- 2018-06-11 17:59:43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Joumana Abdullah! She is 7 months pregnant and nothing can keep her away from going STRONG with @mirahoss ! She has been with us since the very beginning and has never lost her fitness groove.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7884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- 2018-06-08 07:41:27 </a:t>
                      </a:r>
                      <a:r>
                        <a:rPr kumimoji="0" lang="en-US" sz="1000" b="0" i="0" u="none" strike="noStrike" kern="1200" cap="none" spc="0" normalizeH="0" baseline="0" noProof="0">
                          <a:ln>
                            <a:noFill/>
                          </a:ln>
                          <a:solidFill>
                            <a:prstClr val="black"/>
                          </a:solidFill>
                          <a:effectLst/>
                          <a:uLnTx/>
                          <a:uFillTx/>
                          <a:latin typeface="+mn-lt"/>
                          <a:ea typeface="+mn-ea"/>
                          <a:cs typeface="+mn-cs"/>
                        </a:rPr>
                        <a:t>
 Test Your DNA in the comfort of your own home! Make sure to ask one of our members at the front desk about our available DNA Testing Kits for more details. #DNAtestingkit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6807107"/>
                  </a:ext>
                </a:extLst>
              </a:tr>
            </a:tbl>
          </a:graphicData>
        </a:graphic>
      </p:graphicFrame>
      <p:sp>
        <p:nvSpPr>
          <p:cNvPr id="4" name="Text Placeholder 3">
            <a:extLst>
              <a:ext uri="{FF2B5EF4-FFF2-40B4-BE49-F238E27FC236}">
                <a16:creationId xmlns:a16="http://schemas.microsoft.com/office/drawing/2014/main" id="{C6260FE4-3648-41D8-82F7-E73E56D641C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8643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BFF1-E111-4D1E-BA75-2F7F89051A77}"/>
              </a:ext>
            </a:extLst>
          </p:cNvPr>
          <p:cNvSpPr>
            <a:spLocks noGrp="1"/>
          </p:cNvSpPr>
          <p:nvPr>
            <p:ph type="title"/>
          </p:nvPr>
        </p:nvSpPr>
        <p:spPr/>
        <p:txBody>
          <a:bodyPr/>
          <a:lstStyle/>
          <a:p>
            <a:r>
              <a:rPr lang="en-US"/>
              <a:t>Instagram Posts Table | mondayfitness - 6 of 7</a:t>
            </a:r>
          </a:p>
        </p:txBody>
      </p:sp>
      <p:graphicFrame>
        <p:nvGraphicFramePr>
          <p:cNvPr id="5" name="Table Placeholder 4">
            <a:extLst>
              <a:ext uri="{FF2B5EF4-FFF2-40B4-BE49-F238E27FC236}">
                <a16:creationId xmlns:a16="http://schemas.microsoft.com/office/drawing/2014/main" id="{05C085C6-8DA6-4B74-9BCE-4BEA87E90CEC}"/>
              </a:ext>
            </a:extLst>
          </p:cNvPr>
          <p:cNvGraphicFramePr>
            <a:graphicFrameLocks noGrp="1"/>
          </p:cNvGraphicFramePr>
          <p:nvPr>
            <p:ph type="tbl" sz="quarter" idx="13"/>
            <p:extLst>
              <p:ext uri="{D42A27DB-BD31-4B8C-83A1-F6EECF244321}">
                <p14:modId xmlns:p14="http://schemas.microsoft.com/office/powerpoint/2010/main" val="1009938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03297090"/>
                    </a:ext>
                  </a:extLst>
                </a:gridCol>
                <a:gridCol w="987552">
                  <a:extLst>
                    <a:ext uri="{9D8B030D-6E8A-4147-A177-3AD203B41FA5}">
                      <a16:colId xmlns:a16="http://schemas.microsoft.com/office/drawing/2014/main" val="999626474"/>
                    </a:ext>
                  </a:extLst>
                </a:gridCol>
                <a:gridCol w="987552">
                  <a:extLst>
                    <a:ext uri="{9D8B030D-6E8A-4147-A177-3AD203B41FA5}">
                      <a16:colId xmlns:a16="http://schemas.microsoft.com/office/drawing/2014/main" val="3149940980"/>
                    </a:ext>
                  </a:extLst>
                </a:gridCol>
                <a:gridCol w="987552">
                  <a:extLst>
                    <a:ext uri="{9D8B030D-6E8A-4147-A177-3AD203B41FA5}">
                      <a16:colId xmlns:a16="http://schemas.microsoft.com/office/drawing/2014/main" val="4270100227"/>
                    </a:ext>
                  </a:extLst>
                </a:gridCol>
                <a:gridCol w="987552">
                  <a:extLst>
                    <a:ext uri="{9D8B030D-6E8A-4147-A177-3AD203B41FA5}">
                      <a16:colId xmlns:a16="http://schemas.microsoft.com/office/drawing/2014/main" val="3190295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379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- 2018-06-07 14:10:07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heard of Moringa Tea? Well we're here to tell you that a daily cup in the morning is the best way to start your day!
This natural energy drink consists of a number of nutritional values which can help you stay active throughout the entire day. Its benefits include providing antioxidants and anti-inflammatory compounds, balancing hormones and slowing the effects of aging, improving digestive health, balancing blood sugar levels, protecting and nourishing the skin, and helping stabilize mood and protect brain health.
Available at the Studio! #moringatea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634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- 2018-06-06 12:10:40 </a:t>
                      </a:r>
                      <a:r>
                        <a:rPr kumimoji="0" lang="en-US" sz="1000" b="0" i="0" u="none" strike="noStrike" kern="1200" cap="none" spc="0" normalizeH="0" baseline="0" noProof="0">
                          <a:ln>
                            <a:noFill/>
                          </a:ln>
                          <a:solidFill>
                            <a:prstClr val="black"/>
                          </a:solidFill>
                          <a:effectLst/>
                          <a:uLnTx/>
                          <a:uFillTx/>
                          <a:latin typeface="+mn-lt"/>
                          <a:ea typeface="+mn-ea"/>
                          <a:cs typeface="+mn-cs"/>
                        </a:rPr>
                        <a:t>
 Elevate the intensity of your Megaformer workout by joining our Mega 50 class! This advanced level megaformer session is 50 minutes long and effectively combines strength, endurance, cardio, balance, core, and flexibility training. Book your spot through the MINDBODY app or give us a call! #mega50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9816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- 2018-06-05 10:42:29 </a:t>
                      </a:r>
                      <a:r>
                        <a:rPr kumimoji="0" lang="en-US" sz="1000" b="0" i="0" u="none" strike="noStrike" kern="1200" cap="none" spc="0" normalizeH="0" baseline="0" noProof="0">
                          <a:ln>
                            <a:noFill/>
                          </a:ln>
                          <a:solidFill>
                            <a:prstClr val="black"/>
                          </a:solidFill>
                          <a:effectLst/>
                          <a:uLnTx/>
                          <a:uFillTx/>
                          <a:latin typeface="+mn-lt"/>
                          <a:ea typeface="+mn-ea"/>
                          <a:cs typeface="+mn-cs"/>
                        </a:rPr>
                        <a:t>
 Crisp and crumbly, these paleo Almond Pistachio Rose Cookies are a perfect balance of sweet and salty with a subtle floral hint. Delicious! Made with very little unrefined-sugar, they are packed with healthy fats making it an ideal post-iftar snack. Keep your energy, hormones and glucose levels happy! #almondpistachiorosecookies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3019941"/>
                  </a:ext>
                </a:extLst>
              </a:tr>
            </a:tbl>
          </a:graphicData>
        </a:graphic>
      </p:graphicFrame>
      <p:sp>
        <p:nvSpPr>
          <p:cNvPr id="4" name="Text Placeholder 3">
            <a:extLst>
              <a:ext uri="{FF2B5EF4-FFF2-40B4-BE49-F238E27FC236}">
                <a16:creationId xmlns:a16="http://schemas.microsoft.com/office/drawing/2014/main" id="{0FB66DA3-C327-421A-9062-6BC2101AEA1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62185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36651-53A4-482A-93C9-DFD87665C48D}"/>
              </a:ext>
            </a:extLst>
          </p:cNvPr>
          <p:cNvSpPr>
            <a:spLocks noGrp="1"/>
          </p:cNvSpPr>
          <p:nvPr>
            <p:ph type="title"/>
          </p:nvPr>
        </p:nvSpPr>
        <p:spPr/>
        <p:txBody>
          <a:bodyPr/>
          <a:lstStyle/>
          <a:p>
            <a:r>
              <a:rPr lang="en-US"/>
              <a:t>Instagram Posts Table | mondayfitness - 7 of 7</a:t>
            </a:r>
          </a:p>
        </p:txBody>
      </p:sp>
      <p:graphicFrame>
        <p:nvGraphicFramePr>
          <p:cNvPr id="5" name="Table Placeholder 4">
            <a:extLst>
              <a:ext uri="{FF2B5EF4-FFF2-40B4-BE49-F238E27FC236}">
                <a16:creationId xmlns:a16="http://schemas.microsoft.com/office/drawing/2014/main" id="{4D433D4D-1643-4F44-8BC4-9BEEAFFE7B33}"/>
              </a:ext>
            </a:extLst>
          </p:cNvPr>
          <p:cNvGraphicFramePr>
            <a:graphicFrameLocks noGrp="1"/>
          </p:cNvGraphicFramePr>
          <p:nvPr>
            <p:ph type="tbl" sz="quarter" idx="13"/>
            <p:extLst>
              <p:ext uri="{D42A27DB-BD31-4B8C-83A1-F6EECF244321}">
                <p14:modId xmlns:p14="http://schemas.microsoft.com/office/powerpoint/2010/main" val="4065480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97714786"/>
                    </a:ext>
                  </a:extLst>
                </a:gridCol>
                <a:gridCol w="987552">
                  <a:extLst>
                    <a:ext uri="{9D8B030D-6E8A-4147-A177-3AD203B41FA5}">
                      <a16:colId xmlns:a16="http://schemas.microsoft.com/office/drawing/2014/main" val="4274570818"/>
                    </a:ext>
                  </a:extLst>
                </a:gridCol>
                <a:gridCol w="987552">
                  <a:extLst>
                    <a:ext uri="{9D8B030D-6E8A-4147-A177-3AD203B41FA5}">
                      <a16:colId xmlns:a16="http://schemas.microsoft.com/office/drawing/2014/main" val="1792870559"/>
                    </a:ext>
                  </a:extLst>
                </a:gridCol>
                <a:gridCol w="987552">
                  <a:extLst>
                    <a:ext uri="{9D8B030D-6E8A-4147-A177-3AD203B41FA5}">
                      <a16:colId xmlns:a16="http://schemas.microsoft.com/office/drawing/2014/main" val="2737389133"/>
                    </a:ext>
                  </a:extLst>
                </a:gridCol>
                <a:gridCol w="987552">
                  <a:extLst>
                    <a:ext uri="{9D8B030D-6E8A-4147-A177-3AD203B41FA5}">
                      <a16:colId xmlns:a16="http://schemas.microsoft.com/office/drawing/2014/main" val="318732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137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- 2018-06-04 17:56:50 </a:t>
                      </a:r>
                      <a:r>
                        <a:rPr kumimoji="0" lang="en-US" sz="1000" b="0" i="0" u="none" strike="noStrike" kern="1200" cap="none" spc="0" normalizeH="0" baseline="0" noProof="0">
                          <a:ln>
                            <a:noFill/>
                          </a:ln>
                          <a:solidFill>
                            <a:prstClr val="black"/>
                          </a:solidFill>
                          <a:effectLst/>
                          <a:uLnTx/>
                          <a:uFillTx/>
                          <a:latin typeface="+mn-lt"/>
                          <a:ea typeface="+mn-ea"/>
                          <a:cs typeface="+mn-cs"/>
                        </a:rPr>
                        <a:t>
 Re-stocked! Palo Santo's pure essential oil will remove bad or dense energy around the room, uplift your spirit and calm down your nervous system. This strong and medicinal aroma brings a feeling of grounding and focus. You can find it right here at the Studio! #palosanto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041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- 2018-06-03 13:17:16 </a:t>
                      </a:r>
                      <a:r>
                        <a:rPr kumimoji="0" lang="en-US" sz="1000" b="0" i="0" u="none" strike="noStrike" kern="1200" cap="none" spc="0" normalizeH="0" baseline="0" noProof="0">
                          <a:ln>
                            <a:noFill/>
                          </a:ln>
                          <a:solidFill>
                            <a:prstClr val="black"/>
                          </a:solidFill>
                          <a:effectLst/>
                          <a:uLnTx/>
                          <a:uFillTx/>
                          <a:latin typeface="+mn-lt"/>
                          <a:ea typeface="+mn-ea"/>
                          <a:cs typeface="+mn-cs"/>
                        </a:rPr>
                        <a:t>
 Deliciously healthy treats for you! #Repost @pranabytracy
• • •
Treats with a PURPOSE - available at @mondayfitness juice bar.
Pick your treat according to how you want to feel - &gt; THRIVE -  elevates your mood; reduces inflammation in your body; manages blood sugar levels by making you feel full for longer; nourishes your skin;  promotes hormonal balance especially during the follicular phase (1st day of period until one day before ovulation) as it blocks excess estrogen and supports progesterone level to rise. &gt; MOVE - improves exercise performance; elevates your mood;  boosts and maintains your energy levels; improves mental focus; balances hormone levels.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801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- 2018-06-01 18:59:28 </a:t>
                      </a:r>
                      <a:r>
                        <a:rPr kumimoji="0" lang="en-US" sz="1000" b="0" i="0" u="none" strike="noStrike" kern="1200" cap="none" spc="0" normalizeH="0" baseline="0" noProof="0">
                          <a:ln>
                            <a:noFill/>
                          </a:ln>
                          <a:solidFill>
                            <a:prstClr val="black"/>
                          </a:solidFill>
                          <a:effectLst/>
                          <a:uLnTx/>
                          <a:uFillTx/>
                          <a:latin typeface="+mn-lt"/>
                          <a:ea typeface="+mn-ea"/>
                          <a:cs typeface="+mn-cs"/>
                        </a:rPr>
                        <a:t>
 Get that summer body with our offer this month!
Call us on 01/792469 for more info.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7874717"/>
                  </a:ext>
                </a:extLst>
              </a:tr>
            </a:tbl>
          </a:graphicData>
        </a:graphic>
      </p:graphicFrame>
      <p:sp>
        <p:nvSpPr>
          <p:cNvPr id="4" name="Text Placeholder 3">
            <a:extLst>
              <a:ext uri="{FF2B5EF4-FFF2-40B4-BE49-F238E27FC236}">
                <a16:creationId xmlns:a16="http://schemas.microsoft.com/office/drawing/2014/main" id="{8DFE54E5-C39A-487E-976D-97C28542B12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331705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D7B5B-9D08-4021-A652-FC5BE0F3336C}"/>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ECA4D3E2-4F92-4491-BF87-842531406033}"/>
              </a:ext>
            </a:extLst>
          </p:cNvPr>
          <p:cNvGraphicFramePr>
            <a:graphicFrameLocks noGrp="1"/>
          </p:cNvGraphicFramePr>
          <p:nvPr>
            <p:ph type="chart" sz="quarter" idx="13"/>
            <p:extLst>
              <p:ext uri="{D42A27DB-BD31-4B8C-83A1-F6EECF244321}">
                <p14:modId xmlns:p14="http://schemas.microsoft.com/office/powerpoint/2010/main" val="2491387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20B83F-887E-4080-8ECE-BEB4F643E85E}"/>
              </a:ext>
            </a:extLst>
          </p:cNvPr>
          <p:cNvSpPr>
            <a:spLocks noGrp="1"/>
          </p:cNvSpPr>
          <p:nvPr>
            <p:ph type="body" sz="quarter" idx="14"/>
          </p:nvPr>
        </p:nvSpPr>
        <p:spPr/>
        <p:txBody>
          <a:bodyPr/>
          <a:lstStyle/>
          <a:p>
            <a:r>
              <a:rPr lang="en-US"/>
              <a:t>06/01/2018 - 07/31/2018</a:t>
            </a:r>
          </a:p>
        </p:txBody>
      </p:sp>
      <p:sp>
        <p:nvSpPr>
          <p:cNvPr id="5" name="Footer Placeholder 4">
            <a:extLst>
              <a:ext uri="{FF2B5EF4-FFF2-40B4-BE49-F238E27FC236}">
                <a16:creationId xmlns:a16="http://schemas.microsoft.com/office/drawing/2014/main" id="{BBE62703-1C15-4273-9456-D2AAAF7ED4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3974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FF0D3-4898-4C5A-92FB-E755CA308152}"/>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F48D4F5E-9E29-4F57-8A9D-F407746E2184}"/>
              </a:ext>
            </a:extLst>
          </p:cNvPr>
          <p:cNvGraphicFramePr>
            <a:graphicFrameLocks noGrp="1"/>
          </p:cNvGraphicFramePr>
          <p:nvPr>
            <p:ph type="chart" sz="quarter" idx="13"/>
            <p:extLst>
              <p:ext uri="{D42A27DB-BD31-4B8C-83A1-F6EECF244321}">
                <p14:modId xmlns:p14="http://schemas.microsoft.com/office/powerpoint/2010/main" val="3674151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4FB542-B276-4AAC-ACEA-0C82F6ED9286}"/>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99C2B71-21A4-4760-A01F-C71FB5EA5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01900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388</Words>
  <Application>Microsoft Office PowerPoint</Application>
  <PresentationFormat>On-screen Show (4:3)</PresentationFormat>
  <Paragraphs>189</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7</vt:lpstr>
      <vt:lpstr>Instagram Posts Table | mondayfitness - 2 of 7</vt:lpstr>
      <vt:lpstr>Instagram Posts Table | mondayfitness - 3 of 7</vt:lpstr>
      <vt:lpstr>Instagram Posts Table | mondayfitness - 4 of 7</vt:lpstr>
      <vt:lpstr>Instagram Posts Table | mondayfitness - 5 of 7</vt:lpstr>
      <vt:lpstr>Instagram Posts Table | mondayfitness - 6 of 7</vt:lpstr>
      <vt:lpstr>Instagram Posts Table | mondayfitness - 7 of 7</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2018-07-03T17:31:06Z</dcterms:created>
  <dcterms:modified xsi:type="dcterms:W3CDTF">2018-07-03T17:31:30Z</dcterms:modified>
</cp:coreProperties>
</file>