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7" r:id="rId31"/>
    <p:sldId id="288"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8.3963056255247998E-2</c:v>
                </c:pt>
                <c:pt idx="1">
                  <c:v>0</c:v>
                </c:pt>
                <c:pt idx="2">
                  <c:v>8.3892617449664003E-2</c:v>
                </c:pt>
                <c:pt idx="3">
                  <c:v>0</c:v>
                </c:pt>
                <c:pt idx="4">
                  <c:v>0</c:v>
                </c:pt>
                <c:pt idx="5">
                  <c:v>0</c:v>
                </c:pt>
                <c:pt idx="6">
                  <c:v>0</c:v>
                </c:pt>
                <c:pt idx="7">
                  <c:v>0</c:v>
                </c:pt>
                <c:pt idx="8">
                  <c:v>0.16764459346186</c:v>
                </c:pt>
                <c:pt idx="9">
                  <c:v>0</c:v>
                </c:pt>
                <c:pt idx="10">
                  <c:v>0</c:v>
                </c:pt>
                <c:pt idx="11">
                  <c:v>0.1673640167364</c:v>
                </c:pt>
                <c:pt idx="12">
                  <c:v>8.3542188805347001E-2</c:v>
                </c:pt>
                <c:pt idx="13">
                  <c:v>0</c:v>
                </c:pt>
                <c:pt idx="14">
                  <c:v>8.347245409015E-2</c:v>
                </c:pt>
                <c:pt idx="15">
                  <c:v>0</c:v>
                </c:pt>
                <c:pt idx="16">
                  <c:v>0</c:v>
                </c:pt>
                <c:pt idx="17">
                  <c:v>-8.3402835696414004E-2</c:v>
                </c:pt>
                <c:pt idx="18">
                  <c:v>0</c:v>
                </c:pt>
                <c:pt idx="19">
                  <c:v>8.347245409015E-2</c:v>
                </c:pt>
                <c:pt idx="20">
                  <c:v>8.3402835696414004E-2</c:v>
                </c:pt>
                <c:pt idx="21">
                  <c:v>8.3333333333332996E-2</c:v>
                </c:pt>
                <c:pt idx="22">
                  <c:v>0</c:v>
                </c:pt>
                <c:pt idx="23">
                  <c:v>0</c:v>
                </c:pt>
                <c:pt idx="24">
                  <c:v>0</c:v>
                </c:pt>
                <c:pt idx="25">
                  <c:v>8.3263946711073997E-2</c:v>
                </c:pt>
                <c:pt idx="26">
                  <c:v>-8.3194675540764998E-2</c:v>
                </c:pt>
                <c:pt idx="27">
                  <c:v>0</c:v>
                </c:pt>
                <c:pt idx="28">
                  <c:v>0</c:v>
                </c:pt>
                <c:pt idx="29">
                  <c:v>0</c:v>
                </c:pt>
              </c:numCache>
            </c:numRef>
          </c:val>
          <c:smooth val="0"/>
          <c:extLst>
            <c:ext xmlns:c16="http://schemas.microsoft.com/office/drawing/2014/chart" uri="{C3380CC4-5D6E-409C-BE32-E72D297353CC}">
              <c16:uniqueId val="{00000000-915F-46A0-8D65-AD896845F17C}"/>
            </c:ext>
          </c:extLst>
        </c:ser>
        <c:dLbls>
          <c:showLegendKey val="0"/>
          <c:showVal val="0"/>
          <c:showCatName val="0"/>
          <c:showSerName val="0"/>
          <c:showPercent val="0"/>
          <c:showBubbleSize val="0"/>
        </c:dLbls>
        <c:smooth val="0"/>
        <c:axId val="280824176"/>
        <c:axId val="280825160"/>
      </c:lineChart>
      <c:dateAx>
        <c:axId val="280824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825160"/>
        <c:crosses val="autoZero"/>
        <c:auto val="1"/>
        <c:lblOffset val="100"/>
        <c:baseTimeUnit val="days"/>
      </c:dateAx>
      <c:valAx>
        <c:axId val="280825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82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1193</c:v>
                </c:pt>
                <c:pt idx="1">
                  <c:v>1193</c:v>
                </c:pt>
                <c:pt idx="2">
                  <c:v>1192</c:v>
                </c:pt>
                <c:pt idx="3">
                  <c:v>1193</c:v>
                </c:pt>
                <c:pt idx="4">
                  <c:v>1193</c:v>
                </c:pt>
                <c:pt idx="5">
                  <c:v>1193</c:v>
                </c:pt>
                <c:pt idx="6">
                  <c:v>1193</c:v>
                </c:pt>
                <c:pt idx="7">
                  <c:v>1195</c:v>
                </c:pt>
                <c:pt idx="8">
                  <c:v>1195</c:v>
                </c:pt>
                <c:pt idx="9">
                  <c:v>1195</c:v>
                </c:pt>
                <c:pt idx="10">
                  <c:v>1196</c:v>
                </c:pt>
                <c:pt idx="11">
                  <c:v>1198</c:v>
                </c:pt>
                <c:pt idx="12">
                  <c:v>1198</c:v>
                </c:pt>
                <c:pt idx="13">
                  <c:v>1198</c:v>
                </c:pt>
                <c:pt idx="14">
                  <c:v>1199</c:v>
                </c:pt>
                <c:pt idx="15">
                  <c:v>1199</c:v>
                </c:pt>
                <c:pt idx="16">
                  <c:v>1198</c:v>
                </c:pt>
                <c:pt idx="17">
                  <c:v>1198</c:v>
                </c:pt>
                <c:pt idx="18">
                  <c:v>1198</c:v>
                </c:pt>
                <c:pt idx="19">
                  <c:v>1200</c:v>
                </c:pt>
                <c:pt idx="20">
                  <c:v>1200</c:v>
                </c:pt>
                <c:pt idx="21">
                  <c:v>1201</c:v>
                </c:pt>
                <c:pt idx="22">
                  <c:v>1201</c:v>
                </c:pt>
                <c:pt idx="23">
                  <c:v>1201</c:v>
                </c:pt>
                <c:pt idx="24">
                  <c:v>1202</c:v>
                </c:pt>
                <c:pt idx="25">
                  <c:v>1201</c:v>
                </c:pt>
                <c:pt idx="26">
                  <c:v>1201</c:v>
                </c:pt>
                <c:pt idx="27">
                  <c:v>1201</c:v>
                </c:pt>
                <c:pt idx="28">
                  <c:v>1201</c:v>
                </c:pt>
                <c:pt idx="29">
                  <c:v>1201</c:v>
                </c:pt>
              </c:numCache>
            </c:numRef>
          </c:val>
          <c:smooth val="0"/>
          <c:extLst>
            <c:ext xmlns:c16="http://schemas.microsoft.com/office/drawing/2014/chart" uri="{C3380CC4-5D6E-409C-BE32-E72D297353CC}">
              <c16:uniqueId val="{00000000-6BBB-40F6-ACD6-61D668859ED4}"/>
            </c:ext>
          </c:extLst>
        </c:ser>
        <c:dLbls>
          <c:showLegendKey val="0"/>
          <c:showVal val="0"/>
          <c:showCatName val="0"/>
          <c:showSerName val="0"/>
          <c:showPercent val="0"/>
          <c:showBubbleSize val="0"/>
        </c:dLbls>
        <c:smooth val="0"/>
        <c:axId val="349933120"/>
        <c:axId val="349934104"/>
      </c:lineChart>
      <c:dateAx>
        <c:axId val="349933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934104"/>
        <c:crosses val="autoZero"/>
        <c:auto val="1"/>
        <c:lblOffset val="100"/>
        <c:baseTimeUnit val="days"/>
      </c:dateAx>
      <c:valAx>
        <c:axId val="34993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93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Monday Studio</c:v>
                </c:pt>
              </c:strCache>
            </c:strRef>
          </c:cat>
          <c:val>
            <c:numRef>
              <c:f>Sheet1!$B$2</c:f>
              <c:numCache>
                <c:formatCode>General</c:formatCode>
                <c:ptCount val="1"/>
                <c:pt idx="0">
                  <c:v>16</c:v>
                </c:pt>
              </c:numCache>
            </c:numRef>
          </c:val>
          <c:extLst>
            <c:ext xmlns:c16="http://schemas.microsoft.com/office/drawing/2014/chart" uri="{C3380CC4-5D6E-409C-BE32-E72D297353CC}">
              <c16:uniqueId val="{00000000-BDA7-4462-AFF8-E76DF4C13239}"/>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Monday Studio</c:v>
                </c:pt>
              </c:strCache>
            </c:strRef>
          </c:cat>
          <c:val>
            <c:numRef>
              <c:f>Sheet1!$C$2</c:f>
              <c:numCache>
                <c:formatCode>General</c:formatCode>
                <c:ptCount val="1"/>
                <c:pt idx="0">
                  <c:v>5</c:v>
                </c:pt>
              </c:numCache>
            </c:numRef>
          </c:val>
          <c:extLst>
            <c:ext xmlns:c16="http://schemas.microsoft.com/office/drawing/2014/chart" uri="{C3380CC4-5D6E-409C-BE32-E72D297353CC}">
              <c16:uniqueId val="{00000001-BDA7-4462-AFF8-E76DF4C13239}"/>
            </c:ext>
          </c:extLst>
        </c:ser>
        <c:dLbls>
          <c:showLegendKey val="0"/>
          <c:showVal val="0"/>
          <c:showCatName val="0"/>
          <c:showSerName val="0"/>
          <c:showPercent val="0"/>
          <c:showBubbleSize val="0"/>
        </c:dLbls>
        <c:gapWidth val="150"/>
        <c:overlap val="100"/>
        <c:axId val="516530744"/>
        <c:axId val="516529760"/>
      </c:barChart>
      <c:catAx>
        <c:axId val="516530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29760"/>
        <c:crosses val="autoZero"/>
        <c:auto val="1"/>
        <c:lblAlgn val="ctr"/>
        <c:lblOffset val="100"/>
        <c:noMultiLvlLbl val="0"/>
      </c:catAx>
      <c:valAx>
        <c:axId val="516529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3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0.5020920502092</c:v>
                </c:pt>
                <c:pt idx="11">
                  <c:v>8.3612040133779E-2</c:v>
                </c:pt>
                <c:pt idx="12">
                  <c:v>8.3542188805347001E-2</c:v>
                </c:pt>
                <c:pt idx="13">
                  <c:v>8.347245409015E-2</c:v>
                </c:pt>
                <c:pt idx="14">
                  <c:v>8.347245409015E-2</c:v>
                </c:pt>
                <c:pt idx="15">
                  <c:v>0</c:v>
                </c:pt>
                <c:pt idx="16">
                  <c:v>0</c:v>
                </c:pt>
                <c:pt idx="17">
                  <c:v>0</c:v>
                </c:pt>
                <c:pt idx="18">
                  <c:v>0</c:v>
                </c:pt>
                <c:pt idx="19">
                  <c:v>0</c:v>
                </c:pt>
                <c:pt idx="20">
                  <c:v>0</c:v>
                </c:pt>
                <c:pt idx="21">
                  <c:v>0</c:v>
                </c:pt>
                <c:pt idx="22">
                  <c:v>0</c:v>
                </c:pt>
                <c:pt idx="23">
                  <c:v>0</c:v>
                </c:pt>
                <c:pt idx="24">
                  <c:v>0</c:v>
                </c:pt>
                <c:pt idx="25">
                  <c:v>0.33305578684429998</c:v>
                </c:pt>
                <c:pt idx="26">
                  <c:v>8.3263946711073997E-2</c:v>
                </c:pt>
                <c:pt idx="27">
                  <c:v>8.3263946711073997E-2</c:v>
                </c:pt>
                <c:pt idx="28">
                  <c:v>8.3263946711073997E-2</c:v>
                </c:pt>
                <c:pt idx="29">
                  <c:v>0</c:v>
                </c:pt>
              </c:numCache>
            </c:numRef>
          </c:val>
          <c:smooth val="0"/>
          <c:extLst>
            <c:ext xmlns:c16="http://schemas.microsoft.com/office/drawing/2014/chart" uri="{C3380CC4-5D6E-409C-BE32-E72D297353CC}">
              <c16:uniqueId val="{00000000-8CD6-40D7-8A91-F003504F34CE}"/>
            </c:ext>
          </c:extLst>
        </c:ser>
        <c:dLbls>
          <c:showLegendKey val="0"/>
          <c:showVal val="0"/>
          <c:showCatName val="0"/>
          <c:showSerName val="0"/>
          <c:showPercent val="0"/>
          <c:showBubbleSize val="0"/>
        </c:dLbls>
        <c:smooth val="0"/>
        <c:axId val="516531728"/>
        <c:axId val="516526808"/>
      </c:lineChart>
      <c:dateAx>
        <c:axId val="516531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26808"/>
        <c:crosses val="autoZero"/>
        <c:auto val="1"/>
        <c:lblOffset val="100"/>
        <c:baseTimeUnit val="days"/>
      </c:dateAx>
      <c:valAx>
        <c:axId val="516526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31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Monday Studio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0.12541806020067001</c:v>
                </c:pt>
                <c:pt idx="1">
                  <c:v>0.13935340022296999</c:v>
                </c:pt>
                <c:pt idx="2">
                  <c:v>5.5741360089186003E-2</c:v>
                </c:pt>
                <c:pt idx="3">
                  <c:v>3.3444816053512003E-2</c:v>
                </c:pt>
                <c:pt idx="4">
                  <c:v>3.3444816053512003E-2</c:v>
                </c:pt>
                <c:pt idx="6">
                  <c:v>0</c:v>
                </c:pt>
              </c:numCache>
            </c:numRef>
          </c:val>
          <c:extLst>
            <c:ext xmlns:c16="http://schemas.microsoft.com/office/drawing/2014/chart" uri="{C3380CC4-5D6E-409C-BE32-E72D297353CC}">
              <c16:uniqueId val="{00000000-C443-49B0-B9E5-0BA89E3FE95D}"/>
            </c:ext>
          </c:extLst>
        </c:ser>
        <c:dLbls>
          <c:showLegendKey val="0"/>
          <c:showVal val="0"/>
          <c:showCatName val="0"/>
          <c:showSerName val="0"/>
          <c:showPercent val="0"/>
          <c:showBubbleSize val="0"/>
        </c:dLbls>
        <c:gapWidth val="219"/>
        <c:overlap val="-27"/>
        <c:axId val="516512704"/>
        <c:axId val="516506144"/>
      </c:barChart>
      <c:catAx>
        <c:axId val="516512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06144"/>
        <c:crosses val="autoZero"/>
        <c:auto val="1"/>
        <c:lblAlgn val="ctr"/>
        <c:lblOffset val="100"/>
        <c:noMultiLvlLbl val="0"/>
      </c:catAx>
      <c:valAx>
        <c:axId val="516506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1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0.33444816053512</c:v>
                </c:pt>
                <c:pt idx="10">
                  <c:v>0</c:v>
                </c:pt>
                <c:pt idx="11">
                  <c:v>0</c:v>
                </c:pt>
                <c:pt idx="12">
                  <c:v>4.180602006689E-2</c:v>
                </c:pt>
                <c:pt idx="13">
                  <c:v>0</c:v>
                </c:pt>
                <c:pt idx="14">
                  <c:v>0</c:v>
                </c:pt>
                <c:pt idx="15">
                  <c:v>4.180602006689E-2</c:v>
                </c:pt>
                <c:pt idx="16">
                  <c:v>0</c:v>
                </c:pt>
                <c:pt idx="17">
                  <c:v>0.50167224080268003</c:v>
                </c:pt>
                <c:pt idx="18">
                  <c:v>8.3612040133779E-2</c:v>
                </c:pt>
                <c:pt idx="19">
                  <c:v>4.180602006689E-2</c:v>
                </c:pt>
                <c:pt idx="20">
                  <c:v>8.3612040133779E-2</c:v>
                </c:pt>
                <c:pt idx="21">
                  <c:v>2.0903010033445E-2</c:v>
                </c:pt>
                <c:pt idx="22">
                  <c:v>0</c:v>
                </c:pt>
                <c:pt idx="23">
                  <c:v>0</c:v>
                </c:pt>
              </c:numCache>
            </c:numRef>
          </c:val>
          <c:smooth val="0"/>
          <c:extLst>
            <c:ext xmlns:c16="http://schemas.microsoft.com/office/drawing/2014/chart" uri="{C3380CC4-5D6E-409C-BE32-E72D297353CC}">
              <c16:uniqueId val="{00000000-94E3-41B8-B8AA-FC9ADF8CFBF1}"/>
            </c:ext>
          </c:extLst>
        </c:ser>
        <c:dLbls>
          <c:showLegendKey val="0"/>
          <c:showVal val="0"/>
          <c:showCatName val="0"/>
          <c:showSerName val="0"/>
          <c:showPercent val="0"/>
          <c:showBubbleSize val="0"/>
        </c:dLbls>
        <c:smooth val="0"/>
        <c:axId val="516513360"/>
        <c:axId val="516514672"/>
      </c:lineChart>
      <c:catAx>
        <c:axId val="51651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14672"/>
        <c:crosses val="autoZero"/>
        <c:auto val="1"/>
        <c:lblAlgn val="ctr"/>
        <c:lblOffset val="100"/>
        <c:noMultiLvlLbl val="0"/>
      </c:catAx>
      <c:valAx>
        <c:axId val="516514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1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0245-4815-8632-00F61192816E}"/>
            </c:ext>
          </c:extLst>
        </c:ser>
        <c:dLbls>
          <c:showLegendKey val="0"/>
          <c:showVal val="0"/>
          <c:showCatName val="0"/>
          <c:showSerName val="0"/>
          <c:showPercent val="0"/>
          <c:showBubbleSize val="0"/>
        </c:dLbls>
        <c:smooth val="0"/>
        <c:axId val="516512376"/>
        <c:axId val="516514016"/>
      </c:lineChart>
      <c:dateAx>
        <c:axId val="516512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14016"/>
        <c:crosses val="autoZero"/>
        <c:auto val="1"/>
        <c:lblOffset val="100"/>
        <c:baseTimeUnit val="days"/>
      </c:dateAx>
      <c:valAx>
        <c:axId val="516514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1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52CA-4697-BC70-D4FEB6370A09}"/>
            </c:ext>
          </c:extLst>
        </c:ser>
        <c:dLbls>
          <c:showLegendKey val="0"/>
          <c:showVal val="0"/>
          <c:showCatName val="0"/>
          <c:showSerName val="0"/>
          <c:showPercent val="0"/>
          <c:showBubbleSize val="0"/>
        </c:dLbls>
        <c:smooth val="0"/>
        <c:axId val="516505816"/>
        <c:axId val="516507128"/>
      </c:lineChart>
      <c:dateAx>
        <c:axId val="516505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07128"/>
        <c:crosses val="autoZero"/>
        <c:auto val="1"/>
        <c:lblOffset val="100"/>
        <c:baseTimeUnit val="days"/>
      </c:dateAx>
      <c:valAx>
        <c:axId val="516507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05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6</c:v>
                </c:pt>
                <c:pt idx="11">
                  <c:v>1</c:v>
                </c:pt>
                <c:pt idx="12">
                  <c:v>1</c:v>
                </c:pt>
                <c:pt idx="13">
                  <c:v>1</c:v>
                </c:pt>
                <c:pt idx="14">
                  <c:v>1</c:v>
                </c:pt>
                <c:pt idx="15">
                  <c:v>0</c:v>
                </c:pt>
                <c:pt idx="16">
                  <c:v>0</c:v>
                </c:pt>
                <c:pt idx="17">
                  <c:v>0</c:v>
                </c:pt>
                <c:pt idx="18">
                  <c:v>0</c:v>
                </c:pt>
                <c:pt idx="19">
                  <c:v>0</c:v>
                </c:pt>
                <c:pt idx="20">
                  <c:v>0</c:v>
                </c:pt>
                <c:pt idx="21">
                  <c:v>0</c:v>
                </c:pt>
                <c:pt idx="22">
                  <c:v>0</c:v>
                </c:pt>
                <c:pt idx="23">
                  <c:v>0</c:v>
                </c:pt>
                <c:pt idx="24">
                  <c:v>0</c:v>
                </c:pt>
                <c:pt idx="25">
                  <c:v>4</c:v>
                </c:pt>
                <c:pt idx="26">
                  <c:v>1</c:v>
                </c:pt>
                <c:pt idx="27">
                  <c:v>1</c:v>
                </c:pt>
                <c:pt idx="28">
                  <c:v>1</c:v>
                </c:pt>
                <c:pt idx="29">
                  <c:v>0</c:v>
                </c:pt>
              </c:numCache>
            </c:numRef>
          </c:val>
          <c:smooth val="0"/>
          <c:extLst>
            <c:ext xmlns:c16="http://schemas.microsoft.com/office/drawing/2014/chart" uri="{C3380CC4-5D6E-409C-BE32-E72D297353CC}">
              <c16:uniqueId val="{00000000-1FF2-4961-B950-29B95C82A113}"/>
            </c:ext>
          </c:extLst>
        </c:ser>
        <c:dLbls>
          <c:showLegendKey val="0"/>
          <c:showVal val="0"/>
          <c:showCatName val="0"/>
          <c:showSerName val="0"/>
          <c:showPercent val="0"/>
          <c:showBubbleSize val="0"/>
        </c:dLbls>
        <c:smooth val="0"/>
        <c:axId val="516523528"/>
        <c:axId val="516526152"/>
      </c:lineChart>
      <c:dateAx>
        <c:axId val="516523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26152"/>
        <c:crosses val="autoZero"/>
        <c:auto val="1"/>
        <c:lblOffset val="100"/>
        <c:baseTimeUnit val="days"/>
      </c:dateAx>
      <c:valAx>
        <c:axId val="516526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652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8</c:v>
                </c:pt>
                <c:pt idx="1">
                  <c:v>1</c:v>
                </c:pt>
                <c:pt idx="2">
                  <c:v>5</c:v>
                </c:pt>
                <c:pt idx="3">
                  <c:v>4</c:v>
                </c:pt>
                <c:pt idx="4">
                  <c:v>1</c:v>
                </c:pt>
                <c:pt idx="5">
                  <c:v>5</c:v>
                </c:pt>
                <c:pt idx="6">
                  <c:v>4</c:v>
                </c:pt>
                <c:pt idx="7">
                  <c:v>4</c:v>
                </c:pt>
                <c:pt idx="8">
                  <c:v>2</c:v>
                </c:pt>
                <c:pt idx="9">
                  <c:v>2</c:v>
                </c:pt>
                <c:pt idx="10">
                  <c:v>18</c:v>
                </c:pt>
                <c:pt idx="11">
                  <c:v>9</c:v>
                </c:pt>
                <c:pt idx="12">
                  <c:v>5</c:v>
                </c:pt>
                <c:pt idx="13">
                  <c:v>5</c:v>
                </c:pt>
                <c:pt idx="14">
                  <c:v>6</c:v>
                </c:pt>
                <c:pt idx="15">
                  <c:v>1</c:v>
                </c:pt>
                <c:pt idx="16">
                  <c:v>4</c:v>
                </c:pt>
                <c:pt idx="17">
                  <c:v>6</c:v>
                </c:pt>
                <c:pt idx="18">
                  <c:v>3</c:v>
                </c:pt>
                <c:pt idx="19">
                  <c:v>4</c:v>
                </c:pt>
                <c:pt idx="20">
                  <c:v>4</c:v>
                </c:pt>
                <c:pt idx="21">
                  <c:v>8</c:v>
                </c:pt>
                <c:pt idx="22">
                  <c:v>1</c:v>
                </c:pt>
                <c:pt idx="23">
                  <c:v>1</c:v>
                </c:pt>
                <c:pt idx="24">
                  <c:v>6</c:v>
                </c:pt>
                <c:pt idx="25">
                  <c:v>10</c:v>
                </c:pt>
                <c:pt idx="26">
                  <c:v>5</c:v>
                </c:pt>
                <c:pt idx="27">
                  <c:v>3</c:v>
                </c:pt>
                <c:pt idx="28">
                  <c:v>9</c:v>
                </c:pt>
                <c:pt idx="29">
                  <c:v>5</c:v>
                </c:pt>
              </c:numCache>
            </c:numRef>
          </c:val>
          <c:smooth val="0"/>
          <c:extLst>
            <c:ext xmlns:c16="http://schemas.microsoft.com/office/drawing/2014/chart" uri="{C3380CC4-5D6E-409C-BE32-E72D297353CC}">
              <c16:uniqueId val="{00000000-6F56-4D13-BBED-BABACD6A1CBC}"/>
            </c:ext>
          </c:extLst>
        </c:ser>
        <c:dLbls>
          <c:showLegendKey val="0"/>
          <c:showVal val="0"/>
          <c:showCatName val="0"/>
          <c:showSerName val="0"/>
          <c:showPercent val="0"/>
          <c:showBubbleSize val="0"/>
        </c:dLbls>
        <c:smooth val="0"/>
        <c:axId val="404091136"/>
        <c:axId val="404082936"/>
      </c:lineChart>
      <c:dateAx>
        <c:axId val="404091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82936"/>
        <c:crosses val="autoZero"/>
        <c:auto val="1"/>
        <c:lblOffset val="100"/>
        <c:baseTimeUnit val="days"/>
      </c:dateAx>
      <c:valAx>
        <c:axId val="40408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9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43252</c:v>
                </c:pt>
                <c:pt idx="1">
                  <c:v>43253</c:v>
                </c:pt>
                <c:pt idx="2">
                  <c:v>43254</c:v>
                </c:pt>
                <c:pt idx="3">
                  <c:v>43255</c:v>
                </c:pt>
                <c:pt idx="4">
                  <c:v>43256</c:v>
                </c:pt>
                <c:pt idx="5">
                  <c:v>43257</c:v>
                </c:pt>
                <c:pt idx="6">
                  <c:v>43258</c:v>
                </c:pt>
                <c:pt idx="7">
                  <c:v>43259</c:v>
                </c:pt>
                <c:pt idx="8">
                  <c:v>43260</c:v>
                </c:pt>
                <c:pt idx="9">
                  <c:v>43261</c:v>
                </c:pt>
                <c:pt idx="10">
                  <c:v>43262</c:v>
                </c:pt>
                <c:pt idx="11">
                  <c:v>43263</c:v>
                </c:pt>
                <c:pt idx="12">
                  <c:v>43264</c:v>
                </c:pt>
                <c:pt idx="13">
                  <c:v>43265</c:v>
                </c:pt>
                <c:pt idx="14">
                  <c:v>43266</c:v>
                </c:pt>
                <c:pt idx="15">
                  <c:v>43267</c:v>
                </c:pt>
                <c:pt idx="16">
                  <c:v>43268</c:v>
                </c:pt>
                <c:pt idx="17">
                  <c:v>43269</c:v>
                </c:pt>
                <c:pt idx="18">
                  <c:v>43270</c:v>
                </c:pt>
                <c:pt idx="19">
                  <c:v>43271</c:v>
                </c:pt>
                <c:pt idx="20">
                  <c:v>43272</c:v>
                </c:pt>
                <c:pt idx="21">
                  <c:v>43273</c:v>
                </c:pt>
                <c:pt idx="22">
                  <c:v>43274</c:v>
                </c:pt>
                <c:pt idx="23">
                  <c:v>43275</c:v>
                </c:pt>
                <c:pt idx="24">
                  <c:v>43276</c:v>
                </c:pt>
                <c:pt idx="25">
                  <c:v>43277</c:v>
                </c:pt>
                <c:pt idx="26">
                  <c:v>43278</c:v>
                </c:pt>
                <c:pt idx="27">
                  <c:v>43279</c:v>
                </c:pt>
                <c:pt idx="28">
                  <c:v>43280</c:v>
                </c:pt>
                <c:pt idx="29">
                  <c:v>43281</c:v>
                </c:pt>
              </c:numCache>
            </c:numRef>
          </c:cat>
          <c:val>
            <c:numRef>
              <c:f>Sheet1!$B$2:$B$31</c:f>
              <c:numCache>
                <c:formatCode>General</c:formatCode>
                <c:ptCount val="30"/>
                <c:pt idx="0">
                  <c:v>127</c:v>
                </c:pt>
                <c:pt idx="1">
                  <c:v>70</c:v>
                </c:pt>
                <c:pt idx="2">
                  <c:v>118</c:v>
                </c:pt>
                <c:pt idx="3">
                  <c:v>110</c:v>
                </c:pt>
                <c:pt idx="4">
                  <c:v>119</c:v>
                </c:pt>
                <c:pt idx="5">
                  <c:v>138</c:v>
                </c:pt>
                <c:pt idx="6">
                  <c:v>112</c:v>
                </c:pt>
                <c:pt idx="7">
                  <c:v>89</c:v>
                </c:pt>
                <c:pt idx="8">
                  <c:v>57</c:v>
                </c:pt>
                <c:pt idx="9">
                  <c:v>44</c:v>
                </c:pt>
                <c:pt idx="10">
                  <c:v>199</c:v>
                </c:pt>
                <c:pt idx="11">
                  <c:v>135</c:v>
                </c:pt>
                <c:pt idx="12">
                  <c:v>101</c:v>
                </c:pt>
                <c:pt idx="13">
                  <c:v>65</c:v>
                </c:pt>
                <c:pt idx="14">
                  <c:v>101</c:v>
                </c:pt>
                <c:pt idx="15">
                  <c:v>56</c:v>
                </c:pt>
                <c:pt idx="16">
                  <c:v>42</c:v>
                </c:pt>
                <c:pt idx="17">
                  <c:v>112</c:v>
                </c:pt>
                <c:pt idx="18">
                  <c:v>73</c:v>
                </c:pt>
                <c:pt idx="19">
                  <c:v>57</c:v>
                </c:pt>
                <c:pt idx="20">
                  <c:v>94</c:v>
                </c:pt>
                <c:pt idx="21">
                  <c:v>82</c:v>
                </c:pt>
                <c:pt idx="22">
                  <c:v>39</c:v>
                </c:pt>
                <c:pt idx="23">
                  <c:v>37</c:v>
                </c:pt>
                <c:pt idx="24">
                  <c:v>122</c:v>
                </c:pt>
                <c:pt idx="25">
                  <c:v>163</c:v>
                </c:pt>
                <c:pt idx="26">
                  <c:v>99</c:v>
                </c:pt>
                <c:pt idx="27">
                  <c:v>81</c:v>
                </c:pt>
                <c:pt idx="28">
                  <c:v>109</c:v>
                </c:pt>
                <c:pt idx="29">
                  <c:v>54</c:v>
                </c:pt>
              </c:numCache>
            </c:numRef>
          </c:val>
          <c:smooth val="0"/>
          <c:extLst>
            <c:ext xmlns:c16="http://schemas.microsoft.com/office/drawing/2014/chart" uri="{C3380CC4-5D6E-409C-BE32-E72D297353CC}">
              <c16:uniqueId val="{00000000-DE78-47CD-8FC5-EEC7865C7070}"/>
            </c:ext>
          </c:extLst>
        </c:ser>
        <c:dLbls>
          <c:showLegendKey val="0"/>
          <c:showVal val="0"/>
          <c:showCatName val="0"/>
          <c:showSerName val="0"/>
          <c:showPercent val="0"/>
          <c:showBubbleSize val="0"/>
        </c:dLbls>
        <c:smooth val="0"/>
        <c:axId val="404090152"/>
        <c:axId val="404084576"/>
      </c:lineChart>
      <c:dateAx>
        <c:axId val="404090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84576"/>
        <c:crosses val="autoZero"/>
        <c:auto val="1"/>
        <c:lblOffset val="100"/>
        <c:baseTimeUnit val="days"/>
      </c:dateAx>
      <c:valAx>
        <c:axId val="40408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090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BE8B4-5898-4886-80EE-4130F71ED6E0}"/>
              </a:ext>
            </a:extLst>
          </p:cNvPr>
          <p:cNvSpPr>
            <a:spLocks noGrp="1"/>
          </p:cNvSpPr>
          <p:nvPr>
            <p:ph type="ctrTitle"/>
          </p:nvPr>
        </p:nvSpPr>
        <p:spPr/>
        <p:txBody>
          <a:bodyPr/>
          <a:lstStyle/>
          <a:p>
            <a:r>
              <a:rPr lang="en-US"/>
              <a:t>Facebook - My Dashboard</a:t>
            </a:r>
          </a:p>
        </p:txBody>
      </p:sp>
      <p:sp>
        <p:nvSpPr>
          <p:cNvPr id="3" name="Subtitle 2">
            <a:extLst>
              <a:ext uri="{FF2B5EF4-FFF2-40B4-BE49-F238E27FC236}">
                <a16:creationId xmlns:a16="http://schemas.microsoft.com/office/drawing/2014/main" id="{B9566AB3-6106-4561-A3A3-A88D2B11853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05530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ED2FD-33D4-4C76-8B1D-90372E315356}"/>
              </a:ext>
            </a:extLst>
          </p:cNvPr>
          <p:cNvSpPr>
            <a:spLocks noGrp="1"/>
          </p:cNvSpPr>
          <p:nvPr>
            <p:ph type="title"/>
          </p:nvPr>
        </p:nvSpPr>
        <p:spPr/>
        <p:txBody>
          <a:bodyPr/>
          <a:lstStyle/>
          <a:p>
            <a:r>
              <a:rPr lang="en-US"/>
              <a:t>Facebook Key Metrics Table | Monday Studio</a:t>
            </a:r>
          </a:p>
        </p:txBody>
      </p:sp>
      <p:graphicFrame>
        <p:nvGraphicFramePr>
          <p:cNvPr id="5" name="Table Placeholder 4">
            <a:extLst>
              <a:ext uri="{FF2B5EF4-FFF2-40B4-BE49-F238E27FC236}">
                <a16:creationId xmlns:a16="http://schemas.microsoft.com/office/drawing/2014/main" id="{A8AFD27B-2C96-4398-8BC9-C959504137DF}"/>
              </a:ext>
            </a:extLst>
          </p:cNvPr>
          <p:cNvGraphicFramePr>
            <a:graphicFrameLocks noGrp="1"/>
          </p:cNvGraphicFramePr>
          <p:nvPr>
            <p:ph type="tbl" sz="quarter" idx="13"/>
            <p:extLst>
              <p:ext uri="{D42A27DB-BD31-4B8C-83A1-F6EECF244321}">
                <p14:modId xmlns:p14="http://schemas.microsoft.com/office/powerpoint/2010/main" val="4231755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4253314249"/>
                    </a:ext>
                  </a:extLst>
                </a:gridCol>
                <a:gridCol w="304495">
                  <a:extLst>
                    <a:ext uri="{9D8B030D-6E8A-4147-A177-3AD203B41FA5}">
                      <a16:colId xmlns:a16="http://schemas.microsoft.com/office/drawing/2014/main" val="3897384972"/>
                    </a:ext>
                  </a:extLst>
                </a:gridCol>
                <a:gridCol w="304495">
                  <a:extLst>
                    <a:ext uri="{9D8B030D-6E8A-4147-A177-3AD203B41FA5}">
                      <a16:colId xmlns:a16="http://schemas.microsoft.com/office/drawing/2014/main" val="2238143536"/>
                    </a:ext>
                  </a:extLst>
                </a:gridCol>
                <a:gridCol w="304495">
                  <a:extLst>
                    <a:ext uri="{9D8B030D-6E8A-4147-A177-3AD203B41FA5}">
                      <a16:colId xmlns:a16="http://schemas.microsoft.com/office/drawing/2014/main" val="2519943809"/>
                    </a:ext>
                  </a:extLst>
                </a:gridCol>
                <a:gridCol w="304495">
                  <a:extLst>
                    <a:ext uri="{9D8B030D-6E8A-4147-A177-3AD203B41FA5}">
                      <a16:colId xmlns:a16="http://schemas.microsoft.com/office/drawing/2014/main" val="2659782592"/>
                    </a:ext>
                  </a:extLst>
                </a:gridCol>
                <a:gridCol w="304495">
                  <a:extLst>
                    <a:ext uri="{9D8B030D-6E8A-4147-A177-3AD203B41FA5}">
                      <a16:colId xmlns:a16="http://schemas.microsoft.com/office/drawing/2014/main" val="3441192196"/>
                    </a:ext>
                  </a:extLst>
                </a:gridCol>
                <a:gridCol w="304495">
                  <a:extLst>
                    <a:ext uri="{9D8B030D-6E8A-4147-A177-3AD203B41FA5}">
                      <a16:colId xmlns:a16="http://schemas.microsoft.com/office/drawing/2014/main" val="2972607181"/>
                    </a:ext>
                  </a:extLst>
                </a:gridCol>
                <a:gridCol w="304495">
                  <a:extLst>
                    <a:ext uri="{9D8B030D-6E8A-4147-A177-3AD203B41FA5}">
                      <a16:colId xmlns:a16="http://schemas.microsoft.com/office/drawing/2014/main" val="4006749333"/>
                    </a:ext>
                  </a:extLst>
                </a:gridCol>
                <a:gridCol w="304495">
                  <a:extLst>
                    <a:ext uri="{9D8B030D-6E8A-4147-A177-3AD203B41FA5}">
                      <a16:colId xmlns:a16="http://schemas.microsoft.com/office/drawing/2014/main" val="1735262398"/>
                    </a:ext>
                  </a:extLst>
                </a:gridCol>
                <a:gridCol w="304495">
                  <a:extLst>
                    <a:ext uri="{9D8B030D-6E8A-4147-A177-3AD203B41FA5}">
                      <a16:colId xmlns:a16="http://schemas.microsoft.com/office/drawing/2014/main" val="3376433168"/>
                    </a:ext>
                  </a:extLst>
                </a:gridCol>
                <a:gridCol w="304495">
                  <a:extLst>
                    <a:ext uri="{9D8B030D-6E8A-4147-A177-3AD203B41FA5}">
                      <a16:colId xmlns:a16="http://schemas.microsoft.com/office/drawing/2014/main" val="1123881654"/>
                    </a:ext>
                  </a:extLst>
                </a:gridCol>
                <a:gridCol w="304495">
                  <a:extLst>
                    <a:ext uri="{9D8B030D-6E8A-4147-A177-3AD203B41FA5}">
                      <a16:colId xmlns:a16="http://schemas.microsoft.com/office/drawing/2014/main" val="2495927556"/>
                    </a:ext>
                  </a:extLst>
                </a:gridCol>
                <a:gridCol w="304495">
                  <a:extLst>
                    <a:ext uri="{9D8B030D-6E8A-4147-A177-3AD203B41FA5}">
                      <a16:colId xmlns:a16="http://schemas.microsoft.com/office/drawing/2014/main" val="2123014086"/>
                    </a:ext>
                  </a:extLst>
                </a:gridCol>
                <a:gridCol w="304495">
                  <a:extLst>
                    <a:ext uri="{9D8B030D-6E8A-4147-A177-3AD203B41FA5}">
                      <a16:colId xmlns:a16="http://schemas.microsoft.com/office/drawing/2014/main" val="930147305"/>
                    </a:ext>
                  </a:extLst>
                </a:gridCol>
                <a:gridCol w="304495">
                  <a:extLst>
                    <a:ext uri="{9D8B030D-6E8A-4147-A177-3AD203B41FA5}">
                      <a16:colId xmlns:a16="http://schemas.microsoft.com/office/drawing/2014/main" val="2320941229"/>
                    </a:ext>
                  </a:extLst>
                </a:gridCol>
                <a:gridCol w="304495">
                  <a:extLst>
                    <a:ext uri="{9D8B030D-6E8A-4147-A177-3AD203B41FA5}">
                      <a16:colId xmlns:a16="http://schemas.microsoft.com/office/drawing/2014/main" val="3793448375"/>
                    </a:ext>
                  </a:extLst>
                </a:gridCol>
                <a:gridCol w="304495">
                  <a:extLst>
                    <a:ext uri="{9D8B030D-6E8A-4147-A177-3AD203B41FA5}">
                      <a16:colId xmlns:a16="http://schemas.microsoft.com/office/drawing/2014/main" val="3300268759"/>
                    </a:ext>
                  </a:extLst>
                </a:gridCol>
                <a:gridCol w="304495">
                  <a:extLst>
                    <a:ext uri="{9D8B030D-6E8A-4147-A177-3AD203B41FA5}">
                      <a16:colId xmlns:a16="http://schemas.microsoft.com/office/drawing/2014/main" val="3164989334"/>
                    </a:ext>
                  </a:extLst>
                </a:gridCol>
                <a:gridCol w="304495">
                  <a:extLst>
                    <a:ext uri="{9D8B030D-6E8A-4147-A177-3AD203B41FA5}">
                      <a16:colId xmlns:a16="http://schemas.microsoft.com/office/drawing/2014/main" val="333948022"/>
                    </a:ext>
                  </a:extLst>
                </a:gridCol>
                <a:gridCol w="304495">
                  <a:extLst>
                    <a:ext uri="{9D8B030D-6E8A-4147-A177-3AD203B41FA5}">
                      <a16:colId xmlns:a16="http://schemas.microsoft.com/office/drawing/2014/main" val="2525819524"/>
                    </a:ext>
                  </a:extLst>
                </a:gridCol>
                <a:gridCol w="304495">
                  <a:extLst>
                    <a:ext uri="{9D8B030D-6E8A-4147-A177-3AD203B41FA5}">
                      <a16:colId xmlns:a16="http://schemas.microsoft.com/office/drawing/2014/main" val="1052356648"/>
                    </a:ext>
                  </a:extLst>
                </a:gridCol>
                <a:gridCol w="304495">
                  <a:extLst>
                    <a:ext uri="{9D8B030D-6E8A-4147-A177-3AD203B41FA5}">
                      <a16:colId xmlns:a16="http://schemas.microsoft.com/office/drawing/2014/main" val="4064478886"/>
                    </a:ext>
                  </a:extLst>
                </a:gridCol>
                <a:gridCol w="304495">
                  <a:extLst>
                    <a:ext uri="{9D8B030D-6E8A-4147-A177-3AD203B41FA5}">
                      <a16:colId xmlns:a16="http://schemas.microsoft.com/office/drawing/2014/main" val="48330117"/>
                    </a:ext>
                  </a:extLst>
                </a:gridCol>
                <a:gridCol w="304495">
                  <a:extLst>
                    <a:ext uri="{9D8B030D-6E8A-4147-A177-3AD203B41FA5}">
                      <a16:colId xmlns:a16="http://schemas.microsoft.com/office/drawing/2014/main" val="3514874658"/>
                    </a:ext>
                  </a:extLst>
                </a:gridCol>
                <a:gridCol w="304495">
                  <a:extLst>
                    <a:ext uri="{9D8B030D-6E8A-4147-A177-3AD203B41FA5}">
                      <a16:colId xmlns:a16="http://schemas.microsoft.com/office/drawing/2014/main" val="174391352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91184621"/>
                  </a:ext>
                </a:extLst>
              </a:tr>
              <a:tr h="370840">
                <a:tc>
                  <a:txBody>
                    <a:bodyPr/>
                    <a:lstStyle/>
                    <a:p>
                      <a:r>
                        <a:rPr lang="en-US" sz="1000"/>
                        <a:t>Monday Studio</a:t>
                      </a:r>
                    </a:p>
                  </a:txBody>
                  <a:tcPr/>
                </a:tc>
                <a:tc>
                  <a:txBody>
                    <a:bodyPr/>
                    <a:lstStyle/>
                    <a:p>
                      <a:r>
                        <a:rPr lang="en-US" sz="1000"/>
                        <a:t>1201</a:t>
                      </a:r>
                    </a:p>
                  </a:txBody>
                  <a:tcPr/>
                </a:tc>
                <a:tc>
                  <a:txBody>
                    <a:bodyPr/>
                    <a:lstStyle/>
                    <a:p>
                      <a:r>
                        <a:rPr lang="en-US" sz="1000"/>
                        <a:t>10</a:t>
                      </a:r>
                    </a:p>
                  </a:txBody>
                  <a:tcPr/>
                </a:tc>
                <a:tc>
                  <a:txBody>
                    <a:bodyPr/>
                    <a:lstStyle/>
                    <a:p>
                      <a:r>
                        <a:rPr lang="en-US" sz="1000"/>
                        <a:t>1201</a:t>
                      </a:r>
                    </a:p>
                  </a:txBody>
                  <a:tcPr/>
                </a:tc>
                <a:tc>
                  <a:txBody>
                    <a:bodyPr/>
                    <a:lstStyle/>
                    <a:p>
                      <a:r>
                        <a:rPr lang="en-US" sz="1000"/>
                        <a:t>10</a:t>
                      </a:r>
                    </a:p>
                  </a:txBody>
                  <a:tcPr/>
                </a:tc>
                <a:tc>
                  <a:txBody>
                    <a:bodyPr/>
                    <a:lstStyle/>
                    <a:p>
                      <a:r>
                        <a:rPr lang="en-US" sz="1000"/>
                        <a:t>21</a:t>
                      </a:r>
                    </a:p>
                  </a:txBody>
                  <a:tcPr/>
                </a:tc>
                <a:tc>
                  <a:txBody>
                    <a:bodyPr/>
                    <a:lstStyle/>
                    <a:p>
                      <a:r>
                        <a:rPr lang="en-US" sz="1000"/>
                        <a:t>0</a:t>
                      </a:r>
                    </a:p>
                  </a:txBody>
                  <a:tcPr/>
                </a:tc>
                <a:tc>
                  <a:txBody>
                    <a:bodyPr/>
                    <a:lstStyle/>
                    <a:p>
                      <a:r>
                        <a:rPr lang="en-US" sz="1000"/>
                        <a:t>16</a:t>
                      </a:r>
                    </a:p>
                  </a:txBody>
                  <a:tcPr/>
                </a:tc>
                <a:tc>
                  <a:txBody>
                    <a:bodyPr/>
                    <a:lstStyle/>
                    <a:p>
                      <a:r>
                        <a:rPr lang="en-US" sz="1000"/>
                        <a:t>0</a:t>
                      </a:r>
                    </a:p>
                  </a:txBody>
                  <a:tcPr/>
                </a:tc>
                <a:tc>
                  <a:txBody>
                    <a:bodyPr/>
                    <a:lstStyle/>
                    <a:p>
                      <a:r>
                        <a:rPr lang="en-US" sz="1000"/>
                        <a:t>5</a:t>
                      </a:r>
                    </a:p>
                  </a:txBody>
                  <a:tcPr/>
                </a:tc>
                <a:tc>
                  <a:txBody>
                    <a:bodyPr/>
                    <a:lstStyle/>
                    <a:p>
                      <a:r>
                        <a:rPr lang="en-US" sz="1000"/>
                        <a:t>17</a:t>
                      </a:r>
                    </a:p>
                  </a:txBody>
                  <a:tcPr/>
                </a:tc>
                <a:tc>
                  <a:txBody>
                    <a:bodyPr/>
                    <a:lstStyle/>
                    <a:p>
                      <a:r>
                        <a:rPr lang="en-US" sz="1000"/>
                        <a:t>0</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17</a:t>
                      </a:r>
                    </a:p>
                  </a:txBody>
                  <a:tcPr/>
                </a:tc>
                <a:tc>
                  <a:txBody>
                    <a:bodyPr/>
                    <a:lstStyle/>
                    <a:p>
                      <a:r>
                        <a:rPr lang="en-US" sz="1000"/>
                        <a:t>0</a:t>
                      </a:r>
                    </a:p>
                  </a:txBody>
                  <a:tcPr/>
                </a:tc>
                <a:tc>
                  <a:txBody>
                    <a:bodyPr/>
                    <a:lstStyle/>
                    <a:p>
                      <a:r>
                        <a:rPr lang="en-US" sz="1000"/>
                        <a:t>0</a:t>
                      </a:r>
                    </a:p>
                  </a:txBody>
                  <a:tcPr/>
                </a:tc>
                <a:tc>
                  <a:txBody>
                    <a:bodyPr/>
                    <a:lstStyle/>
                    <a:p>
                      <a:r>
                        <a:rPr lang="en-US" sz="1000"/>
                        <a:t>0.0677 %</a:t>
                      </a:r>
                    </a:p>
                  </a:txBody>
                  <a:tcPr/>
                </a:tc>
                <a:tc>
                  <a:txBody>
                    <a:bodyPr/>
                    <a:lstStyle/>
                    <a:p>
                      <a:r>
                        <a:rPr lang="en-US" sz="1000"/>
                        <a:t>0.0 %</a:t>
                      </a:r>
                    </a:p>
                  </a:txBody>
                  <a:tcPr/>
                </a:tc>
                <a:extLst>
                  <a:ext uri="{0D108BD9-81ED-4DB2-BD59-A6C34878D82A}">
                    <a16:rowId xmlns:a16="http://schemas.microsoft.com/office/drawing/2014/main" val="3901367645"/>
                  </a:ext>
                </a:extLst>
              </a:tr>
            </a:tbl>
          </a:graphicData>
        </a:graphic>
      </p:graphicFrame>
      <p:sp>
        <p:nvSpPr>
          <p:cNvPr id="4" name="Text Placeholder 3">
            <a:extLst>
              <a:ext uri="{FF2B5EF4-FFF2-40B4-BE49-F238E27FC236}">
                <a16:creationId xmlns:a16="http://schemas.microsoft.com/office/drawing/2014/main" id="{E157506B-45B1-41FA-8AE6-FC5E403828F2}"/>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163551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770D3A-071A-4607-9727-C6719EE63873}"/>
              </a:ext>
            </a:extLst>
          </p:cNvPr>
          <p:cNvSpPr>
            <a:spLocks noGrp="1"/>
          </p:cNvSpPr>
          <p:nvPr>
            <p:ph type="title"/>
          </p:nvPr>
        </p:nvSpPr>
        <p:spPr/>
        <p:txBody>
          <a:bodyPr/>
          <a:lstStyle/>
          <a:p>
            <a:r>
              <a:rPr lang="en-US"/>
              <a:t>Facebook Fans Change Rate | Monday Studio</a:t>
            </a:r>
          </a:p>
        </p:txBody>
      </p:sp>
      <p:graphicFrame>
        <p:nvGraphicFramePr>
          <p:cNvPr id="6" name="Chart Placeholder 5">
            <a:extLst>
              <a:ext uri="{FF2B5EF4-FFF2-40B4-BE49-F238E27FC236}">
                <a16:creationId xmlns:a16="http://schemas.microsoft.com/office/drawing/2014/main" id="{EB2DDD86-E76C-42C2-A9B5-7EB359B80284}"/>
              </a:ext>
            </a:extLst>
          </p:cNvPr>
          <p:cNvGraphicFramePr>
            <a:graphicFrameLocks noGrp="1"/>
          </p:cNvGraphicFramePr>
          <p:nvPr>
            <p:ph type="chart" sz="quarter" idx="13"/>
            <p:extLst>
              <p:ext uri="{D42A27DB-BD31-4B8C-83A1-F6EECF244321}">
                <p14:modId xmlns:p14="http://schemas.microsoft.com/office/powerpoint/2010/main" val="2984248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FBD87F-5AA5-428A-B155-41653CE497B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1CDBECCC-D782-4DCD-9262-158262427A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964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18F8AF-F3EB-44D1-965C-DCC2B96D2795}"/>
              </a:ext>
            </a:extLst>
          </p:cNvPr>
          <p:cNvSpPr>
            <a:spLocks noGrp="1"/>
          </p:cNvSpPr>
          <p:nvPr>
            <p:ph type="title"/>
          </p:nvPr>
        </p:nvSpPr>
        <p:spPr/>
        <p:txBody>
          <a:bodyPr/>
          <a:lstStyle/>
          <a:p>
            <a:r>
              <a:rPr lang="en-US"/>
              <a:t>Facebook Fans Total | Monday Studio</a:t>
            </a:r>
          </a:p>
        </p:txBody>
      </p:sp>
      <p:graphicFrame>
        <p:nvGraphicFramePr>
          <p:cNvPr id="6" name="Chart Placeholder 5">
            <a:extLst>
              <a:ext uri="{FF2B5EF4-FFF2-40B4-BE49-F238E27FC236}">
                <a16:creationId xmlns:a16="http://schemas.microsoft.com/office/drawing/2014/main" id="{F27BD792-FB9A-45F9-BBB1-25937BCBFF55}"/>
              </a:ext>
            </a:extLst>
          </p:cNvPr>
          <p:cNvGraphicFramePr>
            <a:graphicFrameLocks noGrp="1"/>
          </p:cNvGraphicFramePr>
          <p:nvPr>
            <p:ph type="chart" sz="quarter" idx="13"/>
            <p:extLst>
              <p:ext uri="{D42A27DB-BD31-4B8C-83A1-F6EECF244321}">
                <p14:modId xmlns:p14="http://schemas.microsoft.com/office/powerpoint/2010/main" val="1370122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E2001D-3F3D-44C3-9E72-5ABAAD737939}"/>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2D7430CC-41A7-4E15-BADB-EFFFA58515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980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3C758-66A0-481F-B9D1-448CE7BCE2B3}"/>
              </a:ext>
            </a:extLst>
          </p:cNvPr>
          <p:cNvSpPr>
            <a:spLocks noGrp="1"/>
          </p:cNvSpPr>
          <p:nvPr>
            <p:ph type="title"/>
          </p:nvPr>
        </p:nvSpPr>
        <p:spPr/>
        <p:txBody>
          <a:bodyPr/>
          <a:lstStyle/>
          <a:p>
            <a:r>
              <a:rPr lang="en-US"/>
              <a:t>Facebook Own Posts Table  | Monday Studio - 1 of 18</a:t>
            </a:r>
          </a:p>
        </p:txBody>
      </p:sp>
      <p:graphicFrame>
        <p:nvGraphicFramePr>
          <p:cNvPr id="5" name="Table Placeholder 4">
            <a:extLst>
              <a:ext uri="{FF2B5EF4-FFF2-40B4-BE49-F238E27FC236}">
                <a16:creationId xmlns:a16="http://schemas.microsoft.com/office/drawing/2014/main" id="{F9D63976-8D3D-4A14-83DA-1B7763BCBCD3}"/>
              </a:ext>
            </a:extLst>
          </p:cNvPr>
          <p:cNvGraphicFramePr>
            <a:graphicFrameLocks noGrp="1"/>
          </p:cNvGraphicFramePr>
          <p:nvPr>
            <p:ph type="tbl" sz="quarter" idx="13"/>
            <p:extLst>
              <p:ext uri="{D42A27DB-BD31-4B8C-83A1-F6EECF244321}">
                <p14:modId xmlns:p14="http://schemas.microsoft.com/office/powerpoint/2010/main" val="3659807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04674461"/>
                    </a:ext>
                  </a:extLst>
                </a:gridCol>
                <a:gridCol w="370332">
                  <a:extLst>
                    <a:ext uri="{9D8B030D-6E8A-4147-A177-3AD203B41FA5}">
                      <a16:colId xmlns:a16="http://schemas.microsoft.com/office/drawing/2014/main" val="1913005102"/>
                    </a:ext>
                  </a:extLst>
                </a:gridCol>
                <a:gridCol w="370332">
                  <a:extLst>
                    <a:ext uri="{9D8B030D-6E8A-4147-A177-3AD203B41FA5}">
                      <a16:colId xmlns:a16="http://schemas.microsoft.com/office/drawing/2014/main" val="2409813168"/>
                    </a:ext>
                  </a:extLst>
                </a:gridCol>
                <a:gridCol w="370332">
                  <a:extLst>
                    <a:ext uri="{9D8B030D-6E8A-4147-A177-3AD203B41FA5}">
                      <a16:colId xmlns:a16="http://schemas.microsoft.com/office/drawing/2014/main" val="481157176"/>
                    </a:ext>
                  </a:extLst>
                </a:gridCol>
                <a:gridCol w="329184">
                  <a:extLst>
                    <a:ext uri="{9D8B030D-6E8A-4147-A177-3AD203B41FA5}">
                      <a16:colId xmlns:a16="http://schemas.microsoft.com/office/drawing/2014/main" val="2896209969"/>
                    </a:ext>
                  </a:extLst>
                </a:gridCol>
                <a:gridCol w="329184">
                  <a:extLst>
                    <a:ext uri="{9D8B030D-6E8A-4147-A177-3AD203B41FA5}">
                      <a16:colId xmlns:a16="http://schemas.microsoft.com/office/drawing/2014/main" val="2065371279"/>
                    </a:ext>
                  </a:extLst>
                </a:gridCol>
                <a:gridCol w="329184">
                  <a:extLst>
                    <a:ext uri="{9D8B030D-6E8A-4147-A177-3AD203B41FA5}">
                      <a16:colId xmlns:a16="http://schemas.microsoft.com/office/drawing/2014/main" val="3575396238"/>
                    </a:ext>
                  </a:extLst>
                </a:gridCol>
                <a:gridCol w="329184">
                  <a:extLst>
                    <a:ext uri="{9D8B030D-6E8A-4147-A177-3AD203B41FA5}">
                      <a16:colId xmlns:a16="http://schemas.microsoft.com/office/drawing/2014/main" val="64206723"/>
                    </a:ext>
                  </a:extLst>
                </a:gridCol>
                <a:gridCol w="329184">
                  <a:extLst>
                    <a:ext uri="{9D8B030D-6E8A-4147-A177-3AD203B41FA5}">
                      <a16:colId xmlns:a16="http://schemas.microsoft.com/office/drawing/2014/main" val="2162985724"/>
                    </a:ext>
                  </a:extLst>
                </a:gridCol>
                <a:gridCol w="329184">
                  <a:extLst>
                    <a:ext uri="{9D8B030D-6E8A-4147-A177-3AD203B41FA5}">
                      <a16:colId xmlns:a16="http://schemas.microsoft.com/office/drawing/2014/main" val="1368387511"/>
                    </a:ext>
                  </a:extLst>
                </a:gridCol>
                <a:gridCol w="329184">
                  <a:extLst>
                    <a:ext uri="{9D8B030D-6E8A-4147-A177-3AD203B41FA5}">
                      <a16:colId xmlns:a16="http://schemas.microsoft.com/office/drawing/2014/main" val="3709968080"/>
                    </a:ext>
                  </a:extLst>
                </a:gridCol>
                <a:gridCol w="329184">
                  <a:extLst>
                    <a:ext uri="{9D8B030D-6E8A-4147-A177-3AD203B41FA5}">
                      <a16:colId xmlns:a16="http://schemas.microsoft.com/office/drawing/2014/main" val="1295510639"/>
                    </a:ext>
                  </a:extLst>
                </a:gridCol>
                <a:gridCol w="329184">
                  <a:extLst>
                    <a:ext uri="{9D8B030D-6E8A-4147-A177-3AD203B41FA5}">
                      <a16:colId xmlns:a16="http://schemas.microsoft.com/office/drawing/2014/main" val="2478542401"/>
                    </a:ext>
                  </a:extLst>
                </a:gridCol>
                <a:gridCol w="370332">
                  <a:extLst>
                    <a:ext uri="{9D8B030D-6E8A-4147-A177-3AD203B41FA5}">
                      <a16:colId xmlns:a16="http://schemas.microsoft.com/office/drawing/2014/main" val="3049692980"/>
                    </a:ext>
                  </a:extLst>
                </a:gridCol>
                <a:gridCol w="370332">
                  <a:extLst>
                    <a:ext uri="{9D8B030D-6E8A-4147-A177-3AD203B41FA5}">
                      <a16:colId xmlns:a16="http://schemas.microsoft.com/office/drawing/2014/main" val="1907701786"/>
                    </a:ext>
                  </a:extLst>
                </a:gridCol>
                <a:gridCol w="329184">
                  <a:extLst>
                    <a:ext uri="{9D8B030D-6E8A-4147-A177-3AD203B41FA5}">
                      <a16:colId xmlns:a16="http://schemas.microsoft.com/office/drawing/2014/main" val="918843692"/>
                    </a:ext>
                  </a:extLst>
                </a:gridCol>
                <a:gridCol w="329184">
                  <a:extLst>
                    <a:ext uri="{9D8B030D-6E8A-4147-A177-3AD203B41FA5}">
                      <a16:colId xmlns:a16="http://schemas.microsoft.com/office/drawing/2014/main" val="1024313501"/>
                    </a:ext>
                  </a:extLst>
                </a:gridCol>
                <a:gridCol w="370332">
                  <a:extLst>
                    <a:ext uri="{9D8B030D-6E8A-4147-A177-3AD203B41FA5}">
                      <a16:colId xmlns:a16="http://schemas.microsoft.com/office/drawing/2014/main" val="10276542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5734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- 2018-06-29 18:19:14 </a:t>
                      </a:r>
                      <a:r>
                        <a:rPr kumimoji="0" lang="en-US" sz="1000" b="0" i="0" u="none" strike="noStrike" kern="1200" cap="none" spc="0" normalizeH="0" baseline="0" noProof="0">
                          <a:ln>
                            <a:noFill/>
                          </a:ln>
                          <a:solidFill>
                            <a:prstClr val="black"/>
                          </a:solidFill>
                          <a:effectLst/>
                          <a:uLnTx/>
                          <a:uFillTx/>
                          <a:latin typeface="+mn-lt"/>
                          <a:ea typeface="+mn-ea"/>
                          <a:cs typeface="+mn-cs"/>
                        </a:rPr>
                        <a:t> 
 Our trainers are always making sure to keep you motivated, working hard, and pushing you to morph your body into what you've always wanted!
Join Mansour AL Asmar in his Tabata class for a high-intensity, fun training! #tabata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4495133"/>
                  </a:ext>
                </a:extLst>
              </a:tr>
            </a:tbl>
          </a:graphicData>
        </a:graphic>
      </p:graphicFrame>
      <p:sp>
        <p:nvSpPr>
          <p:cNvPr id="4" name="Text Placeholder 3">
            <a:extLst>
              <a:ext uri="{FF2B5EF4-FFF2-40B4-BE49-F238E27FC236}">
                <a16:creationId xmlns:a16="http://schemas.microsoft.com/office/drawing/2014/main" id="{70C574F7-34DD-4995-846C-B9FAE00D7E5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38489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8D723-418F-4332-8222-A672F8D2BE17}"/>
              </a:ext>
            </a:extLst>
          </p:cNvPr>
          <p:cNvSpPr>
            <a:spLocks noGrp="1"/>
          </p:cNvSpPr>
          <p:nvPr>
            <p:ph type="title"/>
          </p:nvPr>
        </p:nvSpPr>
        <p:spPr/>
        <p:txBody>
          <a:bodyPr/>
          <a:lstStyle/>
          <a:p>
            <a:r>
              <a:rPr lang="en-US"/>
              <a:t>Facebook Own Posts Table  | Monday Studio - 2 of 18</a:t>
            </a:r>
          </a:p>
        </p:txBody>
      </p:sp>
      <p:graphicFrame>
        <p:nvGraphicFramePr>
          <p:cNvPr id="5" name="Table Placeholder 4">
            <a:extLst>
              <a:ext uri="{FF2B5EF4-FFF2-40B4-BE49-F238E27FC236}">
                <a16:creationId xmlns:a16="http://schemas.microsoft.com/office/drawing/2014/main" id="{7CA70275-96A4-42C1-BB66-67FC58116323}"/>
              </a:ext>
            </a:extLst>
          </p:cNvPr>
          <p:cNvGraphicFramePr>
            <a:graphicFrameLocks noGrp="1"/>
          </p:cNvGraphicFramePr>
          <p:nvPr>
            <p:ph type="tbl" sz="quarter" idx="13"/>
            <p:extLst>
              <p:ext uri="{D42A27DB-BD31-4B8C-83A1-F6EECF244321}">
                <p14:modId xmlns:p14="http://schemas.microsoft.com/office/powerpoint/2010/main" val="3037976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05697830"/>
                    </a:ext>
                  </a:extLst>
                </a:gridCol>
                <a:gridCol w="370332">
                  <a:extLst>
                    <a:ext uri="{9D8B030D-6E8A-4147-A177-3AD203B41FA5}">
                      <a16:colId xmlns:a16="http://schemas.microsoft.com/office/drawing/2014/main" val="1441937863"/>
                    </a:ext>
                  </a:extLst>
                </a:gridCol>
                <a:gridCol w="370332">
                  <a:extLst>
                    <a:ext uri="{9D8B030D-6E8A-4147-A177-3AD203B41FA5}">
                      <a16:colId xmlns:a16="http://schemas.microsoft.com/office/drawing/2014/main" val="181839434"/>
                    </a:ext>
                  </a:extLst>
                </a:gridCol>
                <a:gridCol w="370332">
                  <a:extLst>
                    <a:ext uri="{9D8B030D-6E8A-4147-A177-3AD203B41FA5}">
                      <a16:colId xmlns:a16="http://schemas.microsoft.com/office/drawing/2014/main" val="2703166642"/>
                    </a:ext>
                  </a:extLst>
                </a:gridCol>
                <a:gridCol w="329184">
                  <a:extLst>
                    <a:ext uri="{9D8B030D-6E8A-4147-A177-3AD203B41FA5}">
                      <a16:colId xmlns:a16="http://schemas.microsoft.com/office/drawing/2014/main" val="965957728"/>
                    </a:ext>
                  </a:extLst>
                </a:gridCol>
                <a:gridCol w="329184">
                  <a:extLst>
                    <a:ext uri="{9D8B030D-6E8A-4147-A177-3AD203B41FA5}">
                      <a16:colId xmlns:a16="http://schemas.microsoft.com/office/drawing/2014/main" val="3942598532"/>
                    </a:ext>
                  </a:extLst>
                </a:gridCol>
                <a:gridCol w="329184">
                  <a:extLst>
                    <a:ext uri="{9D8B030D-6E8A-4147-A177-3AD203B41FA5}">
                      <a16:colId xmlns:a16="http://schemas.microsoft.com/office/drawing/2014/main" val="1862565705"/>
                    </a:ext>
                  </a:extLst>
                </a:gridCol>
                <a:gridCol w="329184">
                  <a:extLst>
                    <a:ext uri="{9D8B030D-6E8A-4147-A177-3AD203B41FA5}">
                      <a16:colId xmlns:a16="http://schemas.microsoft.com/office/drawing/2014/main" val="3828752167"/>
                    </a:ext>
                  </a:extLst>
                </a:gridCol>
                <a:gridCol w="329184">
                  <a:extLst>
                    <a:ext uri="{9D8B030D-6E8A-4147-A177-3AD203B41FA5}">
                      <a16:colId xmlns:a16="http://schemas.microsoft.com/office/drawing/2014/main" val="2715853259"/>
                    </a:ext>
                  </a:extLst>
                </a:gridCol>
                <a:gridCol w="329184">
                  <a:extLst>
                    <a:ext uri="{9D8B030D-6E8A-4147-A177-3AD203B41FA5}">
                      <a16:colId xmlns:a16="http://schemas.microsoft.com/office/drawing/2014/main" val="705558092"/>
                    </a:ext>
                  </a:extLst>
                </a:gridCol>
                <a:gridCol w="329184">
                  <a:extLst>
                    <a:ext uri="{9D8B030D-6E8A-4147-A177-3AD203B41FA5}">
                      <a16:colId xmlns:a16="http://schemas.microsoft.com/office/drawing/2014/main" val="4120590163"/>
                    </a:ext>
                  </a:extLst>
                </a:gridCol>
                <a:gridCol w="329184">
                  <a:extLst>
                    <a:ext uri="{9D8B030D-6E8A-4147-A177-3AD203B41FA5}">
                      <a16:colId xmlns:a16="http://schemas.microsoft.com/office/drawing/2014/main" val="3735845227"/>
                    </a:ext>
                  </a:extLst>
                </a:gridCol>
                <a:gridCol w="329184">
                  <a:extLst>
                    <a:ext uri="{9D8B030D-6E8A-4147-A177-3AD203B41FA5}">
                      <a16:colId xmlns:a16="http://schemas.microsoft.com/office/drawing/2014/main" val="1510494942"/>
                    </a:ext>
                  </a:extLst>
                </a:gridCol>
                <a:gridCol w="370332">
                  <a:extLst>
                    <a:ext uri="{9D8B030D-6E8A-4147-A177-3AD203B41FA5}">
                      <a16:colId xmlns:a16="http://schemas.microsoft.com/office/drawing/2014/main" val="1214482429"/>
                    </a:ext>
                  </a:extLst>
                </a:gridCol>
                <a:gridCol w="370332">
                  <a:extLst>
                    <a:ext uri="{9D8B030D-6E8A-4147-A177-3AD203B41FA5}">
                      <a16:colId xmlns:a16="http://schemas.microsoft.com/office/drawing/2014/main" val="114400643"/>
                    </a:ext>
                  </a:extLst>
                </a:gridCol>
                <a:gridCol w="329184">
                  <a:extLst>
                    <a:ext uri="{9D8B030D-6E8A-4147-A177-3AD203B41FA5}">
                      <a16:colId xmlns:a16="http://schemas.microsoft.com/office/drawing/2014/main" val="3829586092"/>
                    </a:ext>
                  </a:extLst>
                </a:gridCol>
                <a:gridCol w="329184">
                  <a:extLst>
                    <a:ext uri="{9D8B030D-6E8A-4147-A177-3AD203B41FA5}">
                      <a16:colId xmlns:a16="http://schemas.microsoft.com/office/drawing/2014/main" val="334666047"/>
                    </a:ext>
                  </a:extLst>
                </a:gridCol>
                <a:gridCol w="370332">
                  <a:extLst>
                    <a:ext uri="{9D8B030D-6E8A-4147-A177-3AD203B41FA5}">
                      <a16:colId xmlns:a16="http://schemas.microsoft.com/office/drawing/2014/main" val="1334885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0791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- 2018-06-28 18:41:47 </a:t>
                      </a:r>
                      <a:r>
                        <a:rPr kumimoji="0" lang="en-US" sz="1000" b="0" i="0" u="none" strike="noStrike" kern="1200" cap="none" spc="0" normalizeH="0" baseline="0" noProof="0">
                          <a:ln>
                            <a:noFill/>
                          </a:ln>
                          <a:solidFill>
                            <a:prstClr val="black"/>
                          </a:solidFill>
                          <a:effectLst/>
                          <a:uLnTx/>
                          <a:uFillTx/>
                          <a:latin typeface="+mn-lt"/>
                          <a:ea typeface="+mn-ea"/>
                          <a:cs typeface="+mn-cs"/>
                        </a:rPr>
                        <a:t> 
 Choose from our range of Novia soaps according to your skin type and desired purpose! These organic soaps come with various benefits, such as the ones seen below:
- The Novia Active with Alum Salts reduces body odor, fights athletes foot, acne &amp; pimples, and is anti-bacterial.
- The Novia Desire with Rosemary refreshes oily skin, tones &amp; firms, fights early aging, and is antiseptic.
Come check out our full collection of Novia soaps and pick your favorite! #noviasoaps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0605895"/>
                  </a:ext>
                </a:extLst>
              </a:tr>
            </a:tbl>
          </a:graphicData>
        </a:graphic>
      </p:graphicFrame>
      <p:sp>
        <p:nvSpPr>
          <p:cNvPr id="4" name="Text Placeholder 3">
            <a:extLst>
              <a:ext uri="{FF2B5EF4-FFF2-40B4-BE49-F238E27FC236}">
                <a16:creationId xmlns:a16="http://schemas.microsoft.com/office/drawing/2014/main" id="{AE38F784-14E9-4A12-A201-BDAC5BE1E72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256379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66D25-09DF-4EBB-94F2-FB0C8529B0CE}"/>
              </a:ext>
            </a:extLst>
          </p:cNvPr>
          <p:cNvSpPr>
            <a:spLocks noGrp="1"/>
          </p:cNvSpPr>
          <p:nvPr>
            <p:ph type="title"/>
          </p:nvPr>
        </p:nvSpPr>
        <p:spPr/>
        <p:txBody>
          <a:bodyPr/>
          <a:lstStyle/>
          <a:p>
            <a:r>
              <a:rPr lang="en-US"/>
              <a:t>Facebook Own Posts Table  | Monday Studio - 3 of 18</a:t>
            </a:r>
          </a:p>
        </p:txBody>
      </p:sp>
      <p:graphicFrame>
        <p:nvGraphicFramePr>
          <p:cNvPr id="5" name="Table Placeholder 4">
            <a:extLst>
              <a:ext uri="{FF2B5EF4-FFF2-40B4-BE49-F238E27FC236}">
                <a16:creationId xmlns:a16="http://schemas.microsoft.com/office/drawing/2014/main" id="{D2B7B629-BC8D-4F0F-9907-67656543E15D}"/>
              </a:ext>
            </a:extLst>
          </p:cNvPr>
          <p:cNvGraphicFramePr>
            <a:graphicFrameLocks noGrp="1"/>
          </p:cNvGraphicFramePr>
          <p:nvPr>
            <p:ph type="tbl" sz="quarter" idx="13"/>
            <p:extLst>
              <p:ext uri="{D42A27DB-BD31-4B8C-83A1-F6EECF244321}">
                <p14:modId xmlns:p14="http://schemas.microsoft.com/office/powerpoint/2010/main" val="8136186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23476143"/>
                    </a:ext>
                  </a:extLst>
                </a:gridCol>
                <a:gridCol w="370332">
                  <a:extLst>
                    <a:ext uri="{9D8B030D-6E8A-4147-A177-3AD203B41FA5}">
                      <a16:colId xmlns:a16="http://schemas.microsoft.com/office/drawing/2014/main" val="2329332209"/>
                    </a:ext>
                  </a:extLst>
                </a:gridCol>
                <a:gridCol w="370332">
                  <a:extLst>
                    <a:ext uri="{9D8B030D-6E8A-4147-A177-3AD203B41FA5}">
                      <a16:colId xmlns:a16="http://schemas.microsoft.com/office/drawing/2014/main" val="2281158217"/>
                    </a:ext>
                  </a:extLst>
                </a:gridCol>
                <a:gridCol w="370332">
                  <a:extLst>
                    <a:ext uri="{9D8B030D-6E8A-4147-A177-3AD203B41FA5}">
                      <a16:colId xmlns:a16="http://schemas.microsoft.com/office/drawing/2014/main" val="975860420"/>
                    </a:ext>
                  </a:extLst>
                </a:gridCol>
                <a:gridCol w="329184">
                  <a:extLst>
                    <a:ext uri="{9D8B030D-6E8A-4147-A177-3AD203B41FA5}">
                      <a16:colId xmlns:a16="http://schemas.microsoft.com/office/drawing/2014/main" val="1712112160"/>
                    </a:ext>
                  </a:extLst>
                </a:gridCol>
                <a:gridCol w="329184">
                  <a:extLst>
                    <a:ext uri="{9D8B030D-6E8A-4147-A177-3AD203B41FA5}">
                      <a16:colId xmlns:a16="http://schemas.microsoft.com/office/drawing/2014/main" val="2921998032"/>
                    </a:ext>
                  </a:extLst>
                </a:gridCol>
                <a:gridCol w="329184">
                  <a:extLst>
                    <a:ext uri="{9D8B030D-6E8A-4147-A177-3AD203B41FA5}">
                      <a16:colId xmlns:a16="http://schemas.microsoft.com/office/drawing/2014/main" val="1849971148"/>
                    </a:ext>
                  </a:extLst>
                </a:gridCol>
                <a:gridCol w="329184">
                  <a:extLst>
                    <a:ext uri="{9D8B030D-6E8A-4147-A177-3AD203B41FA5}">
                      <a16:colId xmlns:a16="http://schemas.microsoft.com/office/drawing/2014/main" val="3187146518"/>
                    </a:ext>
                  </a:extLst>
                </a:gridCol>
                <a:gridCol w="329184">
                  <a:extLst>
                    <a:ext uri="{9D8B030D-6E8A-4147-A177-3AD203B41FA5}">
                      <a16:colId xmlns:a16="http://schemas.microsoft.com/office/drawing/2014/main" val="2916286504"/>
                    </a:ext>
                  </a:extLst>
                </a:gridCol>
                <a:gridCol w="329184">
                  <a:extLst>
                    <a:ext uri="{9D8B030D-6E8A-4147-A177-3AD203B41FA5}">
                      <a16:colId xmlns:a16="http://schemas.microsoft.com/office/drawing/2014/main" val="4162955169"/>
                    </a:ext>
                  </a:extLst>
                </a:gridCol>
                <a:gridCol w="329184">
                  <a:extLst>
                    <a:ext uri="{9D8B030D-6E8A-4147-A177-3AD203B41FA5}">
                      <a16:colId xmlns:a16="http://schemas.microsoft.com/office/drawing/2014/main" val="1777825980"/>
                    </a:ext>
                  </a:extLst>
                </a:gridCol>
                <a:gridCol w="329184">
                  <a:extLst>
                    <a:ext uri="{9D8B030D-6E8A-4147-A177-3AD203B41FA5}">
                      <a16:colId xmlns:a16="http://schemas.microsoft.com/office/drawing/2014/main" val="2864419711"/>
                    </a:ext>
                  </a:extLst>
                </a:gridCol>
                <a:gridCol w="329184">
                  <a:extLst>
                    <a:ext uri="{9D8B030D-6E8A-4147-A177-3AD203B41FA5}">
                      <a16:colId xmlns:a16="http://schemas.microsoft.com/office/drawing/2014/main" val="106508684"/>
                    </a:ext>
                  </a:extLst>
                </a:gridCol>
                <a:gridCol w="370332">
                  <a:extLst>
                    <a:ext uri="{9D8B030D-6E8A-4147-A177-3AD203B41FA5}">
                      <a16:colId xmlns:a16="http://schemas.microsoft.com/office/drawing/2014/main" val="3267238339"/>
                    </a:ext>
                  </a:extLst>
                </a:gridCol>
                <a:gridCol w="370332">
                  <a:extLst>
                    <a:ext uri="{9D8B030D-6E8A-4147-A177-3AD203B41FA5}">
                      <a16:colId xmlns:a16="http://schemas.microsoft.com/office/drawing/2014/main" val="1029211086"/>
                    </a:ext>
                  </a:extLst>
                </a:gridCol>
                <a:gridCol w="329184">
                  <a:extLst>
                    <a:ext uri="{9D8B030D-6E8A-4147-A177-3AD203B41FA5}">
                      <a16:colId xmlns:a16="http://schemas.microsoft.com/office/drawing/2014/main" val="440157922"/>
                    </a:ext>
                  </a:extLst>
                </a:gridCol>
                <a:gridCol w="329184">
                  <a:extLst>
                    <a:ext uri="{9D8B030D-6E8A-4147-A177-3AD203B41FA5}">
                      <a16:colId xmlns:a16="http://schemas.microsoft.com/office/drawing/2014/main" val="2239670249"/>
                    </a:ext>
                  </a:extLst>
                </a:gridCol>
                <a:gridCol w="370332">
                  <a:extLst>
                    <a:ext uri="{9D8B030D-6E8A-4147-A177-3AD203B41FA5}">
                      <a16:colId xmlns:a16="http://schemas.microsoft.com/office/drawing/2014/main" val="957401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984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- 2018-06-27 15:49:01 </a:t>
                      </a:r>
                      <a:r>
                        <a:rPr kumimoji="0" lang="en-US" sz="1000" b="0" i="0" u="none" strike="noStrike" kern="1200" cap="none" spc="0" normalizeH="0" baseline="0" noProof="0">
                          <a:ln>
                            <a:noFill/>
                          </a:ln>
                          <a:solidFill>
                            <a:prstClr val="black"/>
                          </a:solidFill>
                          <a:effectLst/>
                          <a:uLnTx/>
                          <a:uFillTx/>
                          <a:latin typeface="+mn-lt"/>
                          <a:ea typeface="+mn-ea"/>
                          <a:cs typeface="+mn-cs"/>
                        </a:rPr>
                        <a:t> 
 Treats without the guilt! A fresh batch of healthy Bounty &amp; Snickers bars is waiting for you at the Studio! 😋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3370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- 2018-06-26 09:48:57 </a:t>
                      </a:r>
                      <a:r>
                        <a:rPr kumimoji="0" lang="en-US" sz="1000" b="0" i="0" u="none" strike="noStrike" kern="1200" cap="none" spc="0" normalizeH="0" baseline="0" noProof="0">
                          <a:ln>
                            <a:noFill/>
                          </a:ln>
                          <a:solidFill>
                            <a:prstClr val="black"/>
                          </a:solidFill>
                          <a:effectLst/>
                          <a:uLnTx/>
                          <a:uFillTx/>
                          <a:latin typeface="+mn-lt"/>
                          <a:ea typeface="+mn-ea"/>
                          <a:cs typeface="+mn-cs"/>
                        </a:rPr>
                        <a:t> 
 It's today at 6.00 PM! Be ready for a sweaty and challenging session of the ALL NEW 💥MEGA KNOCKOUT!💥 #megaknockout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0730338"/>
                  </a:ext>
                </a:extLst>
              </a:tr>
            </a:tbl>
          </a:graphicData>
        </a:graphic>
      </p:graphicFrame>
      <p:sp>
        <p:nvSpPr>
          <p:cNvPr id="4" name="Text Placeholder 3">
            <a:extLst>
              <a:ext uri="{FF2B5EF4-FFF2-40B4-BE49-F238E27FC236}">
                <a16:creationId xmlns:a16="http://schemas.microsoft.com/office/drawing/2014/main" id="{CEF063E7-2C51-40A7-81CE-61EE7F815D7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883778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32B886-25AF-437C-B947-ADC5869CF178}"/>
              </a:ext>
            </a:extLst>
          </p:cNvPr>
          <p:cNvSpPr>
            <a:spLocks noGrp="1"/>
          </p:cNvSpPr>
          <p:nvPr>
            <p:ph type="title"/>
          </p:nvPr>
        </p:nvSpPr>
        <p:spPr/>
        <p:txBody>
          <a:bodyPr/>
          <a:lstStyle/>
          <a:p>
            <a:r>
              <a:rPr lang="en-US"/>
              <a:t>Facebook Own Posts Table  | Monday Studio - 4 of 18</a:t>
            </a:r>
          </a:p>
        </p:txBody>
      </p:sp>
      <p:graphicFrame>
        <p:nvGraphicFramePr>
          <p:cNvPr id="5" name="Table Placeholder 4">
            <a:extLst>
              <a:ext uri="{FF2B5EF4-FFF2-40B4-BE49-F238E27FC236}">
                <a16:creationId xmlns:a16="http://schemas.microsoft.com/office/drawing/2014/main" id="{0505304E-35C6-462C-A68E-4A9E2089EF96}"/>
              </a:ext>
            </a:extLst>
          </p:cNvPr>
          <p:cNvGraphicFramePr>
            <a:graphicFrameLocks noGrp="1"/>
          </p:cNvGraphicFramePr>
          <p:nvPr>
            <p:ph type="tbl" sz="quarter" idx="13"/>
            <p:extLst>
              <p:ext uri="{D42A27DB-BD31-4B8C-83A1-F6EECF244321}">
                <p14:modId xmlns:p14="http://schemas.microsoft.com/office/powerpoint/2010/main" val="3185576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8674169"/>
                    </a:ext>
                  </a:extLst>
                </a:gridCol>
                <a:gridCol w="370332">
                  <a:extLst>
                    <a:ext uri="{9D8B030D-6E8A-4147-A177-3AD203B41FA5}">
                      <a16:colId xmlns:a16="http://schemas.microsoft.com/office/drawing/2014/main" val="1671517731"/>
                    </a:ext>
                  </a:extLst>
                </a:gridCol>
                <a:gridCol w="370332">
                  <a:extLst>
                    <a:ext uri="{9D8B030D-6E8A-4147-A177-3AD203B41FA5}">
                      <a16:colId xmlns:a16="http://schemas.microsoft.com/office/drawing/2014/main" val="704418560"/>
                    </a:ext>
                  </a:extLst>
                </a:gridCol>
                <a:gridCol w="370332">
                  <a:extLst>
                    <a:ext uri="{9D8B030D-6E8A-4147-A177-3AD203B41FA5}">
                      <a16:colId xmlns:a16="http://schemas.microsoft.com/office/drawing/2014/main" val="872252176"/>
                    </a:ext>
                  </a:extLst>
                </a:gridCol>
                <a:gridCol w="329184">
                  <a:extLst>
                    <a:ext uri="{9D8B030D-6E8A-4147-A177-3AD203B41FA5}">
                      <a16:colId xmlns:a16="http://schemas.microsoft.com/office/drawing/2014/main" val="1396674527"/>
                    </a:ext>
                  </a:extLst>
                </a:gridCol>
                <a:gridCol w="329184">
                  <a:extLst>
                    <a:ext uri="{9D8B030D-6E8A-4147-A177-3AD203B41FA5}">
                      <a16:colId xmlns:a16="http://schemas.microsoft.com/office/drawing/2014/main" val="350598564"/>
                    </a:ext>
                  </a:extLst>
                </a:gridCol>
                <a:gridCol w="329184">
                  <a:extLst>
                    <a:ext uri="{9D8B030D-6E8A-4147-A177-3AD203B41FA5}">
                      <a16:colId xmlns:a16="http://schemas.microsoft.com/office/drawing/2014/main" val="2914002911"/>
                    </a:ext>
                  </a:extLst>
                </a:gridCol>
                <a:gridCol w="329184">
                  <a:extLst>
                    <a:ext uri="{9D8B030D-6E8A-4147-A177-3AD203B41FA5}">
                      <a16:colId xmlns:a16="http://schemas.microsoft.com/office/drawing/2014/main" val="538601599"/>
                    </a:ext>
                  </a:extLst>
                </a:gridCol>
                <a:gridCol w="329184">
                  <a:extLst>
                    <a:ext uri="{9D8B030D-6E8A-4147-A177-3AD203B41FA5}">
                      <a16:colId xmlns:a16="http://schemas.microsoft.com/office/drawing/2014/main" val="2283443481"/>
                    </a:ext>
                  </a:extLst>
                </a:gridCol>
                <a:gridCol w="329184">
                  <a:extLst>
                    <a:ext uri="{9D8B030D-6E8A-4147-A177-3AD203B41FA5}">
                      <a16:colId xmlns:a16="http://schemas.microsoft.com/office/drawing/2014/main" val="3544937544"/>
                    </a:ext>
                  </a:extLst>
                </a:gridCol>
                <a:gridCol w="329184">
                  <a:extLst>
                    <a:ext uri="{9D8B030D-6E8A-4147-A177-3AD203B41FA5}">
                      <a16:colId xmlns:a16="http://schemas.microsoft.com/office/drawing/2014/main" val="3643632683"/>
                    </a:ext>
                  </a:extLst>
                </a:gridCol>
                <a:gridCol w="329184">
                  <a:extLst>
                    <a:ext uri="{9D8B030D-6E8A-4147-A177-3AD203B41FA5}">
                      <a16:colId xmlns:a16="http://schemas.microsoft.com/office/drawing/2014/main" val="823770898"/>
                    </a:ext>
                  </a:extLst>
                </a:gridCol>
                <a:gridCol w="329184">
                  <a:extLst>
                    <a:ext uri="{9D8B030D-6E8A-4147-A177-3AD203B41FA5}">
                      <a16:colId xmlns:a16="http://schemas.microsoft.com/office/drawing/2014/main" val="2306011337"/>
                    </a:ext>
                  </a:extLst>
                </a:gridCol>
                <a:gridCol w="370332">
                  <a:extLst>
                    <a:ext uri="{9D8B030D-6E8A-4147-A177-3AD203B41FA5}">
                      <a16:colId xmlns:a16="http://schemas.microsoft.com/office/drawing/2014/main" val="2797190546"/>
                    </a:ext>
                  </a:extLst>
                </a:gridCol>
                <a:gridCol w="370332">
                  <a:extLst>
                    <a:ext uri="{9D8B030D-6E8A-4147-A177-3AD203B41FA5}">
                      <a16:colId xmlns:a16="http://schemas.microsoft.com/office/drawing/2014/main" val="302666122"/>
                    </a:ext>
                  </a:extLst>
                </a:gridCol>
                <a:gridCol w="329184">
                  <a:extLst>
                    <a:ext uri="{9D8B030D-6E8A-4147-A177-3AD203B41FA5}">
                      <a16:colId xmlns:a16="http://schemas.microsoft.com/office/drawing/2014/main" val="466700793"/>
                    </a:ext>
                  </a:extLst>
                </a:gridCol>
                <a:gridCol w="329184">
                  <a:extLst>
                    <a:ext uri="{9D8B030D-6E8A-4147-A177-3AD203B41FA5}">
                      <a16:colId xmlns:a16="http://schemas.microsoft.com/office/drawing/2014/main" val="700719259"/>
                    </a:ext>
                  </a:extLst>
                </a:gridCol>
                <a:gridCol w="370332">
                  <a:extLst>
                    <a:ext uri="{9D8B030D-6E8A-4147-A177-3AD203B41FA5}">
                      <a16:colId xmlns:a16="http://schemas.microsoft.com/office/drawing/2014/main" val="2097319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82551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- 2018-06-25 15:49:25 </a:t>
                      </a:r>
                      <a:r>
                        <a:rPr kumimoji="0" lang="en-US" sz="1000" b="0" i="0" u="none" strike="noStrike" kern="1200" cap="none" spc="0" normalizeH="0" baseline="0" noProof="0">
                          <a:ln>
                            <a:noFill/>
                          </a:ln>
                          <a:solidFill>
                            <a:prstClr val="black"/>
                          </a:solidFill>
                          <a:effectLst/>
                          <a:uLnTx/>
                          <a:uFillTx/>
                          <a:latin typeface="+mn-lt"/>
                          <a:ea typeface="+mn-ea"/>
                          <a:cs typeface="+mn-cs"/>
                        </a:rPr>
                        <a:t> 
 How do you get things done? You just get them done 👊🏻 No excuses. There are no tomorrows there’s just NOW. That’s how Moe gets things done and that’s how he builds on his dreams as a Spartan winner. Check out his all four medals from his latest race in Andorra:
- Sprint
- Super Sprint (Spanish Series)(World Championship Qualifier)
- Beast
- Trifecta
Welcome home beast! 🙌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2327298"/>
                  </a:ext>
                </a:extLst>
              </a:tr>
            </a:tbl>
          </a:graphicData>
        </a:graphic>
      </p:graphicFrame>
      <p:sp>
        <p:nvSpPr>
          <p:cNvPr id="4" name="Text Placeholder 3">
            <a:extLst>
              <a:ext uri="{FF2B5EF4-FFF2-40B4-BE49-F238E27FC236}">
                <a16:creationId xmlns:a16="http://schemas.microsoft.com/office/drawing/2014/main" id="{29ED7399-C154-4107-B3DD-131B66E705D1}"/>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456073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48A13-EAB3-4329-870F-D1BE2CCED75D}"/>
              </a:ext>
            </a:extLst>
          </p:cNvPr>
          <p:cNvSpPr>
            <a:spLocks noGrp="1"/>
          </p:cNvSpPr>
          <p:nvPr>
            <p:ph type="title"/>
          </p:nvPr>
        </p:nvSpPr>
        <p:spPr/>
        <p:txBody>
          <a:bodyPr/>
          <a:lstStyle/>
          <a:p>
            <a:r>
              <a:rPr lang="en-US"/>
              <a:t>Facebook Own Posts Table  | Monday Studio - 5 of 18</a:t>
            </a:r>
          </a:p>
        </p:txBody>
      </p:sp>
      <p:graphicFrame>
        <p:nvGraphicFramePr>
          <p:cNvPr id="5" name="Table Placeholder 4">
            <a:extLst>
              <a:ext uri="{FF2B5EF4-FFF2-40B4-BE49-F238E27FC236}">
                <a16:creationId xmlns:a16="http://schemas.microsoft.com/office/drawing/2014/main" id="{BA5EC6D6-6A4E-4886-ABB7-F4DE0FE1B88D}"/>
              </a:ext>
            </a:extLst>
          </p:cNvPr>
          <p:cNvGraphicFramePr>
            <a:graphicFrameLocks noGrp="1"/>
          </p:cNvGraphicFramePr>
          <p:nvPr>
            <p:ph type="tbl" sz="quarter" idx="13"/>
            <p:extLst>
              <p:ext uri="{D42A27DB-BD31-4B8C-83A1-F6EECF244321}">
                <p14:modId xmlns:p14="http://schemas.microsoft.com/office/powerpoint/2010/main" val="3498875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24930996"/>
                    </a:ext>
                  </a:extLst>
                </a:gridCol>
                <a:gridCol w="370332">
                  <a:extLst>
                    <a:ext uri="{9D8B030D-6E8A-4147-A177-3AD203B41FA5}">
                      <a16:colId xmlns:a16="http://schemas.microsoft.com/office/drawing/2014/main" val="3399232402"/>
                    </a:ext>
                  </a:extLst>
                </a:gridCol>
                <a:gridCol w="370332">
                  <a:extLst>
                    <a:ext uri="{9D8B030D-6E8A-4147-A177-3AD203B41FA5}">
                      <a16:colId xmlns:a16="http://schemas.microsoft.com/office/drawing/2014/main" val="2792341048"/>
                    </a:ext>
                  </a:extLst>
                </a:gridCol>
                <a:gridCol w="370332">
                  <a:extLst>
                    <a:ext uri="{9D8B030D-6E8A-4147-A177-3AD203B41FA5}">
                      <a16:colId xmlns:a16="http://schemas.microsoft.com/office/drawing/2014/main" val="603875815"/>
                    </a:ext>
                  </a:extLst>
                </a:gridCol>
                <a:gridCol w="329184">
                  <a:extLst>
                    <a:ext uri="{9D8B030D-6E8A-4147-A177-3AD203B41FA5}">
                      <a16:colId xmlns:a16="http://schemas.microsoft.com/office/drawing/2014/main" val="3487705126"/>
                    </a:ext>
                  </a:extLst>
                </a:gridCol>
                <a:gridCol w="329184">
                  <a:extLst>
                    <a:ext uri="{9D8B030D-6E8A-4147-A177-3AD203B41FA5}">
                      <a16:colId xmlns:a16="http://schemas.microsoft.com/office/drawing/2014/main" val="2625995903"/>
                    </a:ext>
                  </a:extLst>
                </a:gridCol>
                <a:gridCol w="329184">
                  <a:extLst>
                    <a:ext uri="{9D8B030D-6E8A-4147-A177-3AD203B41FA5}">
                      <a16:colId xmlns:a16="http://schemas.microsoft.com/office/drawing/2014/main" val="420678047"/>
                    </a:ext>
                  </a:extLst>
                </a:gridCol>
                <a:gridCol w="329184">
                  <a:extLst>
                    <a:ext uri="{9D8B030D-6E8A-4147-A177-3AD203B41FA5}">
                      <a16:colId xmlns:a16="http://schemas.microsoft.com/office/drawing/2014/main" val="3675090180"/>
                    </a:ext>
                  </a:extLst>
                </a:gridCol>
                <a:gridCol w="329184">
                  <a:extLst>
                    <a:ext uri="{9D8B030D-6E8A-4147-A177-3AD203B41FA5}">
                      <a16:colId xmlns:a16="http://schemas.microsoft.com/office/drawing/2014/main" val="3682443392"/>
                    </a:ext>
                  </a:extLst>
                </a:gridCol>
                <a:gridCol w="329184">
                  <a:extLst>
                    <a:ext uri="{9D8B030D-6E8A-4147-A177-3AD203B41FA5}">
                      <a16:colId xmlns:a16="http://schemas.microsoft.com/office/drawing/2014/main" val="4244610070"/>
                    </a:ext>
                  </a:extLst>
                </a:gridCol>
                <a:gridCol w="329184">
                  <a:extLst>
                    <a:ext uri="{9D8B030D-6E8A-4147-A177-3AD203B41FA5}">
                      <a16:colId xmlns:a16="http://schemas.microsoft.com/office/drawing/2014/main" val="2625424249"/>
                    </a:ext>
                  </a:extLst>
                </a:gridCol>
                <a:gridCol w="329184">
                  <a:extLst>
                    <a:ext uri="{9D8B030D-6E8A-4147-A177-3AD203B41FA5}">
                      <a16:colId xmlns:a16="http://schemas.microsoft.com/office/drawing/2014/main" val="2440522795"/>
                    </a:ext>
                  </a:extLst>
                </a:gridCol>
                <a:gridCol w="329184">
                  <a:extLst>
                    <a:ext uri="{9D8B030D-6E8A-4147-A177-3AD203B41FA5}">
                      <a16:colId xmlns:a16="http://schemas.microsoft.com/office/drawing/2014/main" val="3411708721"/>
                    </a:ext>
                  </a:extLst>
                </a:gridCol>
                <a:gridCol w="370332">
                  <a:extLst>
                    <a:ext uri="{9D8B030D-6E8A-4147-A177-3AD203B41FA5}">
                      <a16:colId xmlns:a16="http://schemas.microsoft.com/office/drawing/2014/main" val="3656089524"/>
                    </a:ext>
                  </a:extLst>
                </a:gridCol>
                <a:gridCol w="370332">
                  <a:extLst>
                    <a:ext uri="{9D8B030D-6E8A-4147-A177-3AD203B41FA5}">
                      <a16:colId xmlns:a16="http://schemas.microsoft.com/office/drawing/2014/main" val="312428177"/>
                    </a:ext>
                  </a:extLst>
                </a:gridCol>
                <a:gridCol w="329184">
                  <a:extLst>
                    <a:ext uri="{9D8B030D-6E8A-4147-A177-3AD203B41FA5}">
                      <a16:colId xmlns:a16="http://schemas.microsoft.com/office/drawing/2014/main" val="949235794"/>
                    </a:ext>
                  </a:extLst>
                </a:gridCol>
                <a:gridCol w="329184">
                  <a:extLst>
                    <a:ext uri="{9D8B030D-6E8A-4147-A177-3AD203B41FA5}">
                      <a16:colId xmlns:a16="http://schemas.microsoft.com/office/drawing/2014/main" val="3145626207"/>
                    </a:ext>
                  </a:extLst>
                </a:gridCol>
                <a:gridCol w="370332">
                  <a:extLst>
                    <a:ext uri="{9D8B030D-6E8A-4147-A177-3AD203B41FA5}">
                      <a16:colId xmlns:a16="http://schemas.microsoft.com/office/drawing/2014/main" val="3344634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56887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- 2018-06-22 10:14:40 </a:t>
                      </a:r>
                      <a:r>
                        <a:rPr kumimoji="0" lang="en-US" sz="1000" b="0" i="0" u="none" strike="noStrike" kern="1200" cap="none" spc="0" normalizeH="0" baseline="0" noProof="0">
                          <a:ln>
                            <a:noFill/>
                          </a:ln>
                          <a:solidFill>
                            <a:prstClr val="black"/>
                          </a:solidFill>
                          <a:effectLst/>
                          <a:uLnTx/>
                          <a:uFillTx/>
                          <a:latin typeface="+mn-lt"/>
                          <a:ea typeface="+mn-ea"/>
                          <a:cs typeface="+mn-cs"/>
                        </a:rPr>
                        <a:t> 
 INTRODUCING MEGA KNOCKOUT!! The ultra empowering workout is here to help you kick ass. This dynamic workout combines 30 minutes of the Lagree fitness method on the Megaformer and 30 minutes of Kick-Boxing. It's the ultimate combination of intense cardio and strength training in a 60 minute class.
Don't forget to sign up for our new MEGA KNOCKOUT class starting this coming Tuesday the 26th! Book on the MINDBODY app or give us a call 💪#megaknockout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9595817"/>
                  </a:ext>
                </a:extLst>
              </a:tr>
            </a:tbl>
          </a:graphicData>
        </a:graphic>
      </p:graphicFrame>
      <p:sp>
        <p:nvSpPr>
          <p:cNvPr id="4" name="Text Placeholder 3">
            <a:extLst>
              <a:ext uri="{FF2B5EF4-FFF2-40B4-BE49-F238E27FC236}">
                <a16:creationId xmlns:a16="http://schemas.microsoft.com/office/drawing/2014/main" id="{83F3933B-1B81-4F4E-8683-785C71F81FF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49794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CAE0B-4393-4931-866A-6EBF7E718694}"/>
              </a:ext>
            </a:extLst>
          </p:cNvPr>
          <p:cNvSpPr>
            <a:spLocks noGrp="1"/>
          </p:cNvSpPr>
          <p:nvPr>
            <p:ph type="title"/>
          </p:nvPr>
        </p:nvSpPr>
        <p:spPr/>
        <p:txBody>
          <a:bodyPr/>
          <a:lstStyle/>
          <a:p>
            <a:r>
              <a:rPr lang="en-US"/>
              <a:t>Facebook Own Posts Table  | Monday Studio - 6 of 18</a:t>
            </a:r>
          </a:p>
        </p:txBody>
      </p:sp>
      <p:graphicFrame>
        <p:nvGraphicFramePr>
          <p:cNvPr id="5" name="Table Placeholder 4">
            <a:extLst>
              <a:ext uri="{FF2B5EF4-FFF2-40B4-BE49-F238E27FC236}">
                <a16:creationId xmlns:a16="http://schemas.microsoft.com/office/drawing/2014/main" id="{9A0E95C7-9CAE-4E24-9434-4C289A59EC1C}"/>
              </a:ext>
            </a:extLst>
          </p:cNvPr>
          <p:cNvGraphicFramePr>
            <a:graphicFrameLocks noGrp="1"/>
          </p:cNvGraphicFramePr>
          <p:nvPr>
            <p:ph type="tbl" sz="quarter" idx="13"/>
            <p:extLst>
              <p:ext uri="{D42A27DB-BD31-4B8C-83A1-F6EECF244321}">
                <p14:modId xmlns:p14="http://schemas.microsoft.com/office/powerpoint/2010/main" val="3447532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19670560"/>
                    </a:ext>
                  </a:extLst>
                </a:gridCol>
                <a:gridCol w="370332">
                  <a:extLst>
                    <a:ext uri="{9D8B030D-6E8A-4147-A177-3AD203B41FA5}">
                      <a16:colId xmlns:a16="http://schemas.microsoft.com/office/drawing/2014/main" val="1468690303"/>
                    </a:ext>
                  </a:extLst>
                </a:gridCol>
                <a:gridCol w="370332">
                  <a:extLst>
                    <a:ext uri="{9D8B030D-6E8A-4147-A177-3AD203B41FA5}">
                      <a16:colId xmlns:a16="http://schemas.microsoft.com/office/drawing/2014/main" val="4017857890"/>
                    </a:ext>
                  </a:extLst>
                </a:gridCol>
                <a:gridCol w="370332">
                  <a:extLst>
                    <a:ext uri="{9D8B030D-6E8A-4147-A177-3AD203B41FA5}">
                      <a16:colId xmlns:a16="http://schemas.microsoft.com/office/drawing/2014/main" val="3197912064"/>
                    </a:ext>
                  </a:extLst>
                </a:gridCol>
                <a:gridCol w="329184">
                  <a:extLst>
                    <a:ext uri="{9D8B030D-6E8A-4147-A177-3AD203B41FA5}">
                      <a16:colId xmlns:a16="http://schemas.microsoft.com/office/drawing/2014/main" val="1227668130"/>
                    </a:ext>
                  </a:extLst>
                </a:gridCol>
                <a:gridCol w="329184">
                  <a:extLst>
                    <a:ext uri="{9D8B030D-6E8A-4147-A177-3AD203B41FA5}">
                      <a16:colId xmlns:a16="http://schemas.microsoft.com/office/drawing/2014/main" val="1926093772"/>
                    </a:ext>
                  </a:extLst>
                </a:gridCol>
                <a:gridCol w="329184">
                  <a:extLst>
                    <a:ext uri="{9D8B030D-6E8A-4147-A177-3AD203B41FA5}">
                      <a16:colId xmlns:a16="http://schemas.microsoft.com/office/drawing/2014/main" val="3985809464"/>
                    </a:ext>
                  </a:extLst>
                </a:gridCol>
                <a:gridCol w="329184">
                  <a:extLst>
                    <a:ext uri="{9D8B030D-6E8A-4147-A177-3AD203B41FA5}">
                      <a16:colId xmlns:a16="http://schemas.microsoft.com/office/drawing/2014/main" val="780312381"/>
                    </a:ext>
                  </a:extLst>
                </a:gridCol>
                <a:gridCol w="329184">
                  <a:extLst>
                    <a:ext uri="{9D8B030D-6E8A-4147-A177-3AD203B41FA5}">
                      <a16:colId xmlns:a16="http://schemas.microsoft.com/office/drawing/2014/main" val="350866262"/>
                    </a:ext>
                  </a:extLst>
                </a:gridCol>
                <a:gridCol w="329184">
                  <a:extLst>
                    <a:ext uri="{9D8B030D-6E8A-4147-A177-3AD203B41FA5}">
                      <a16:colId xmlns:a16="http://schemas.microsoft.com/office/drawing/2014/main" val="1122483537"/>
                    </a:ext>
                  </a:extLst>
                </a:gridCol>
                <a:gridCol w="329184">
                  <a:extLst>
                    <a:ext uri="{9D8B030D-6E8A-4147-A177-3AD203B41FA5}">
                      <a16:colId xmlns:a16="http://schemas.microsoft.com/office/drawing/2014/main" val="1218813654"/>
                    </a:ext>
                  </a:extLst>
                </a:gridCol>
                <a:gridCol w="329184">
                  <a:extLst>
                    <a:ext uri="{9D8B030D-6E8A-4147-A177-3AD203B41FA5}">
                      <a16:colId xmlns:a16="http://schemas.microsoft.com/office/drawing/2014/main" val="2952102875"/>
                    </a:ext>
                  </a:extLst>
                </a:gridCol>
                <a:gridCol w="329184">
                  <a:extLst>
                    <a:ext uri="{9D8B030D-6E8A-4147-A177-3AD203B41FA5}">
                      <a16:colId xmlns:a16="http://schemas.microsoft.com/office/drawing/2014/main" val="3736445151"/>
                    </a:ext>
                  </a:extLst>
                </a:gridCol>
                <a:gridCol w="370332">
                  <a:extLst>
                    <a:ext uri="{9D8B030D-6E8A-4147-A177-3AD203B41FA5}">
                      <a16:colId xmlns:a16="http://schemas.microsoft.com/office/drawing/2014/main" val="1511316388"/>
                    </a:ext>
                  </a:extLst>
                </a:gridCol>
                <a:gridCol w="370332">
                  <a:extLst>
                    <a:ext uri="{9D8B030D-6E8A-4147-A177-3AD203B41FA5}">
                      <a16:colId xmlns:a16="http://schemas.microsoft.com/office/drawing/2014/main" val="1395368756"/>
                    </a:ext>
                  </a:extLst>
                </a:gridCol>
                <a:gridCol w="329184">
                  <a:extLst>
                    <a:ext uri="{9D8B030D-6E8A-4147-A177-3AD203B41FA5}">
                      <a16:colId xmlns:a16="http://schemas.microsoft.com/office/drawing/2014/main" val="1807247206"/>
                    </a:ext>
                  </a:extLst>
                </a:gridCol>
                <a:gridCol w="329184">
                  <a:extLst>
                    <a:ext uri="{9D8B030D-6E8A-4147-A177-3AD203B41FA5}">
                      <a16:colId xmlns:a16="http://schemas.microsoft.com/office/drawing/2014/main" val="1037237132"/>
                    </a:ext>
                  </a:extLst>
                </a:gridCol>
                <a:gridCol w="370332">
                  <a:extLst>
                    <a:ext uri="{9D8B030D-6E8A-4147-A177-3AD203B41FA5}">
                      <a16:colId xmlns:a16="http://schemas.microsoft.com/office/drawing/2014/main" val="1717113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29758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- 2018-06-21 21:58:20 </a:t>
                      </a:r>
                      <a:r>
                        <a:rPr kumimoji="0" lang="en-US" sz="1000" b="0" i="0" u="none" strike="noStrike" kern="1200" cap="none" spc="0" normalizeH="0" baseline="0" noProof="0">
                          <a:ln>
                            <a:noFill/>
                          </a:ln>
                          <a:solidFill>
                            <a:prstClr val="black"/>
                          </a:solidFill>
                          <a:effectLst/>
                          <a:uLnTx/>
                          <a:uFillTx/>
                          <a:latin typeface="+mn-lt"/>
                          <a:ea typeface="+mn-ea"/>
                          <a:cs typeface="+mn-cs"/>
                        </a:rPr>
                        <a:t> 
 For all you dads &amp; dads-to-be, we’ve got a special offer for you for just one week!
Purchase 10 MEGA sessions and get 4 FREE classes from any combination of the following: Lift and Tone, Boot Camp, Corelab, or Tabata.
Purchase 20 MEGA sessions and get 6 FREE classes from any combination of the following: Lift and Tone, Boot Camp, Corelab, or Tabata.
Purchase must be made on or before June 28th!
Happy Father's Day from the Monday team! #fathersday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5890353"/>
                  </a:ext>
                </a:extLst>
              </a:tr>
            </a:tbl>
          </a:graphicData>
        </a:graphic>
      </p:graphicFrame>
      <p:sp>
        <p:nvSpPr>
          <p:cNvPr id="4" name="Text Placeholder 3">
            <a:extLst>
              <a:ext uri="{FF2B5EF4-FFF2-40B4-BE49-F238E27FC236}">
                <a16:creationId xmlns:a16="http://schemas.microsoft.com/office/drawing/2014/main" id="{388A1211-4E60-4973-A570-AFA7038828F3}"/>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2783388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2F4C1-C6D5-4706-93E8-C543B736D590}"/>
              </a:ext>
            </a:extLst>
          </p:cNvPr>
          <p:cNvSpPr>
            <a:spLocks noGrp="1"/>
          </p:cNvSpPr>
          <p:nvPr>
            <p:ph type="title"/>
          </p:nvPr>
        </p:nvSpPr>
        <p:spPr/>
        <p:txBody>
          <a:bodyPr/>
          <a:lstStyle/>
          <a:p>
            <a:r>
              <a:rPr lang="en-US"/>
              <a:t>Facebook Own Posts Table  | Monday Studio - 7 of 18</a:t>
            </a:r>
          </a:p>
        </p:txBody>
      </p:sp>
      <p:graphicFrame>
        <p:nvGraphicFramePr>
          <p:cNvPr id="5" name="Table Placeholder 4">
            <a:extLst>
              <a:ext uri="{FF2B5EF4-FFF2-40B4-BE49-F238E27FC236}">
                <a16:creationId xmlns:a16="http://schemas.microsoft.com/office/drawing/2014/main" id="{CD8F2B45-4B24-4E0F-A746-6EC4B35F81B8}"/>
              </a:ext>
            </a:extLst>
          </p:cNvPr>
          <p:cNvGraphicFramePr>
            <a:graphicFrameLocks noGrp="1"/>
          </p:cNvGraphicFramePr>
          <p:nvPr>
            <p:ph type="tbl" sz="quarter" idx="13"/>
            <p:extLst>
              <p:ext uri="{D42A27DB-BD31-4B8C-83A1-F6EECF244321}">
                <p14:modId xmlns:p14="http://schemas.microsoft.com/office/powerpoint/2010/main" val="1496816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79061879"/>
                    </a:ext>
                  </a:extLst>
                </a:gridCol>
                <a:gridCol w="370332">
                  <a:extLst>
                    <a:ext uri="{9D8B030D-6E8A-4147-A177-3AD203B41FA5}">
                      <a16:colId xmlns:a16="http://schemas.microsoft.com/office/drawing/2014/main" val="1789459071"/>
                    </a:ext>
                  </a:extLst>
                </a:gridCol>
                <a:gridCol w="370332">
                  <a:extLst>
                    <a:ext uri="{9D8B030D-6E8A-4147-A177-3AD203B41FA5}">
                      <a16:colId xmlns:a16="http://schemas.microsoft.com/office/drawing/2014/main" val="3600713414"/>
                    </a:ext>
                  </a:extLst>
                </a:gridCol>
                <a:gridCol w="370332">
                  <a:extLst>
                    <a:ext uri="{9D8B030D-6E8A-4147-A177-3AD203B41FA5}">
                      <a16:colId xmlns:a16="http://schemas.microsoft.com/office/drawing/2014/main" val="4120755978"/>
                    </a:ext>
                  </a:extLst>
                </a:gridCol>
                <a:gridCol w="329184">
                  <a:extLst>
                    <a:ext uri="{9D8B030D-6E8A-4147-A177-3AD203B41FA5}">
                      <a16:colId xmlns:a16="http://schemas.microsoft.com/office/drawing/2014/main" val="2224896757"/>
                    </a:ext>
                  </a:extLst>
                </a:gridCol>
                <a:gridCol w="329184">
                  <a:extLst>
                    <a:ext uri="{9D8B030D-6E8A-4147-A177-3AD203B41FA5}">
                      <a16:colId xmlns:a16="http://schemas.microsoft.com/office/drawing/2014/main" val="1116318432"/>
                    </a:ext>
                  </a:extLst>
                </a:gridCol>
                <a:gridCol w="329184">
                  <a:extLst>
                    <a:ext uri="{9D8B030D-6E8A-4147-A177-3AD203B41FA5}">
                      <a16:colId xmlns:a16="http://schemas.microsoft.com/office/drawing/2014/main" val="1374537471"/>
                    </a:ext>
                  </a:extLst>
                </a:gridCol>
                <a:gridCol w="329184">
                  <a:extLst>
                    <a:ext uri="{9D8B030D-6E8A-4147-A177-3AD203B41FA5}">
                      <a16:colId xmlns:a16="http://schemas.microsoft.com/office/drawing/2014/main" val="2229848271"/>
                    </a:ext>
                  </a:extLst>
                </a:gridCol>
                <a:gridCol w="329184">
                  <a:extLst>
                    <a:ext uri="{9D8B030D-6E8A-4147-A177-3AD203B41FA5}">
                      <a16:colId xmlns:a16="http://schemas.microsoft.com/office/drawing/2014/main" val="1397791993"/>
                    </a:ext>
                  </a:extLst>
                </a:gridCol>
                <a:gridCol w="329184">
                  <a:extLst>
                    <a:ext uri="{9D8B030D-6E8A-4147-A177-3AD203B41FA5}">
                      <a16:colId xmlns:a16="http://schemas.microsoft.com/office/drawing/2014/main" val="2156291265"/>
                    </a:ext>
                  </a:extLst>
                </a:gridCol>
                <a:gridCol w="329184">
                  <a:extLst>
                    <a:ext uri="{9D8B030D-6E8A-4147-A177-3AD203B41FA5}">
                      <a16:colId xmlns:a16="http://schemas.microsoft.com/office/drawing/2014/main" val="4281462854"/>
                    </a:ext>
                  </a:extLst>
                </a:gridCol>
                <a:gridCol w="329184">
                  <a:extLst>
                    <a:ext uri="{9D8B030D-6E8A-4147-A177-3AD203B41FA5}">
                      <a16:colId xmlns:a16="http://schemas.microsoft.com/office/drawing/2014/main" val="1035848204"/>
                    </a:ext>
                  </a:extLst>
                </a:gridCol>
                <a:gridCol w="329184">
                  <a:extLst>
                    <a:ext uri="{9D8B030D-6E8A-4147-A177-3AD203B41FA5}">
                      <a16:colId xmlns:a16="http://schemas.microsoft.com/office/drawing/2014/main" val="2485616622"/>
                    </a:ext>
                  </a:extLst>
                </a:gridCol>
                <a:gridCol w="370332">
                  <a:extLst>
                    <a:ext uri="{9D8B030D-6E8A-4147-A177-3AD203B41FA5}">
                      <a16:colId xmlns:a16="http://schemas.microsoft.com/office/drawing/2014/main" val="2789577082"/>
                    </a:ext>
                  </a:extLst>
                </a:gridCol>
                <a:gridCol w="370332">
                  <a:extLst>
                    <a:ext uri="{9D8B030D-6E8A-4147-A177-3AD203B41FA5}">
                      <a16:colId xmlns:a16="http://schemas.microsoft.com/office/drawing/2014/main" val="3111555284"/>
                    </a:ext>
                  </a:extLst>
                </a:gridCol>
                <a:gridCol w="329184">
                  <a:extLst>
                    <a:ext uri="{9D8B030D-6E8A-4147-A177-3AD203B41FA5}">
                      <a16:colId xmlns:a16="http://schemas.microsoft.com/office/drawing/2014/main" val="173074174"/>
                    </a:ext>
                  </a:extLst>
                </a:gridCol>
                <a:gridCol w="329184">
                  <a:extLst>
                    <a:ext uri="{9D8B030D-6E8A-4147-A177-3AD203B41FA5}">
                      <a16:colId xmlns:a16="http://schemas.microsoft.com/office/drawing/2014/main" val="3592236821"/>
                    </a:ext>
                  </a:extLst>
                </a:gridCol>
                <a:gridCol w="370332">
                  <a:extLst>
                    <a:ext uri="{9D8B030D-6E8A-4147-A177-3AD203B41FA5}">
                      <a16:colId xmlns:a16="http://schemas.microsoft.com/office/drawing/2014/main" val="3267445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22304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- 2018-06-21 10:37:24 </a:t>
                      </a:r>
                      <a:r>
                        <a:rPr kumimoji="0" lang="en-US" sz="1000" b="0" i="0" u="none" strike="noStrike" kern="1200" cap="none" spc="0" normalizeH="0" baseline="0" noProof="0">
                          <a:ln>
                            <a:noFill/>
                          </a:ln>
                          <a:solidFill>
                            <a:prstClr val="black"/>
                          </a:solidFill>
                          <a:effectLst/>
                          <a:uLnTx/>
                          <a:uFillTx/>
                          <a:latin typeface="+mn-lt"/>
                          <a:ea typeface="+mn-ea"/>
                          <a:cs typeface="+mn-cs"/>
                        </a:rPr>
                        <a:t> 
 Breathe. Believe. Achieve.
Happy International Yoga Day! 🙏
Make sure to check out our live schedule on the MINDBODY app to discover the many yoga classes available at the Studio. #internationalyogaday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0333193"/>
                  </a:ext>
                </a:extLst>
              </a:tr>
            </a:tbl>
          </a:graphicData>
        </a:graphic>
      </p:graphicFrame>
      <p:sp>
        <p:nvSpPr>
          <p:cNvPr id="4" name="Text Placeholder 3">
            <a:extLst>
              <a:ext uri="{FF2B5EF4-FFF2-40B4-BE49-F238E27FC236}">
                <a16:creationId xmlns:a16="http://schemas.microsoft.com/office/drawing/2014/main" id="{C35E21B2-EEC3-4225-8867-30DEE72B75C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994493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FE81AE-2E1E-45E3-ACEA-A330A4DD6EDB}"/>
              </a:ext>
            </a:extLst>
          </p:cNvPr>
          <p:cNvSpPr>
            <a:spLocks noGrp="1"/>
          </p:cNvSpPr>
          <p:nvPr>
            <p:ph type="title"/>
          </p:nvPr>
        </p:nvSpPr>
        <p:spPr/>
        <p:txBody>
          <a:bodyPr/>
          <a:lstStyle/>
          <a:p>
            <a:r>
              <a:rPr lang="en-US"/>
              <a:t>Facebook Own Posts Table  | Monday Studio - 8 of 18</a:t>
            </a:r>
          </a:p>
        </p:txBody>
      </p:sp>
      <p:graphicFrame>
        <p:nvGraphicFramePr>
          <p:cNvPr id="5" name="Table Placeholder 4">
            <a:extLst>
              <a:ext uri="{FF2B5EF4-FFF2-40B4-BE49-F238E27FC236}">
                <a16:creationId xmlns:a16="http://schemas.microsoft.com/office/drawing/2014/main" id="{8D1D8233-67BA-49C8-8A24-BFDFD45C38AD}"/>
              </a:ext>
            </a:extLst>
          </p:cNvPr>
          <p:cNvGraphicFramePr>
            <a:graphicFrameLocks noGrp="1"/>
          </p:cNvGraphicFramePr>
          <p:nvPr>
            <p:ph type="tbl" sz="quarter" idx="13"/>
            <p:extLst>
              <p:ext uri="{D42A27DB-BD31-4B8C-83A1-F6EECF244321}">
                <p14:modId xmlns:p14="http://schemas.microsoft.com/office/powerpoint/2010/main" val="962748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51740742"/>
                    </a:ext>
                  </a:extLst>
                </a:gridCol>
                <a:gridCol w="370332">
                  <a:extLst>
                    <a:ext uri="{9D8B030D-6E8A-4147-A177-3AD203B41FA5}">
                      <a16:colId xmlns:a16="http://schemas.microsoft.com/office/drawing/2014/main" val="1429466041"/>
                    </a:ext>
                  </a:extLst>
                </a:gridCol>
                <a:gridCol w="370332">
                  <a:extLst>
                    <a:ext uri="{9D8B030D-6E8A-4147-A177-3AD203B41FA5}">
                      <a16:colId xmlns:a16="http://schemas.microsoft.com/office/drawing/2014/main" val="129289993"/>
                    </a:ext>
                  </a:extLst>
                </a:gridCol>
                <a:gridCol w="370332">
                  <a:extLst>
                    <a:ext uri="{9D8B030D-6E8A-4147-A177-3AD203B41FA5}">
                      <a16:colId xmlns:a16="http://schemas.microsoft.com/office/drawing/2014/main" val="47353936"/>
                    </a:ext>
                  </a:extLst>
                </a:gridCol>
                <a:gridCol w="329184">
                  <a:extLst>
                    <a:ext uri="{9D8B030D-6E8A-4147-A177-3AD203B41FA5}">
                      <a16:colId xmlns:a16="http://schemas.microsoft.com/office/drawing/2014/main" val="2194351519"/>
                    </a:ext>
                  </a:extLst>
                </a:gridCol>
                <a:gridCol w="329184">
                  <a:extLst>
                    <a:ext uri="{9D8B030D-6E8A-4147-A177-3AD203B41FA5}">
                      <a16:colId xmlns:a16="http://schemas.microsoft.com/office/drawing/2014/main" val="622046016"/>
                    </a:ext>
                  </a:extLst>
                </a:gridCol>
                <a:gridCol w="329184">
                  <a:extLst>
                    <a:ext uri="{9D8B030D-6E8A-4147-A177-3AD203B41FA5}">
                      <a16:colId xmlns:a16="http://schemas.microsoft.com/office/drawing/2014/main" val="2049840277"/>
                    </a:ext>
                  </a:extLst>
                </a:gridCol>
                <a:gridCol w="329184">
                  <a:extLst>
                    <a:ext uri="{9D8B030D-6E8A-4147-A177-3AD203B41FA5}">
                      <a16:colId xmlns:a16="http://schemas.microsoft.com/office/drawing/2014/main" val="1213617544"/>
                    </a:ext>
                  </a:extLst>
                </a:gridCol>
                <a:gridCol w="329184">
                  <a:extLst>
                    <a:ext uri="{9D8B030D-6E8A-4147-A177-3AD203B41FA5}">
                      <a16:colId xmlns:a16="http://schemas.microsoft.com/office/drawing/2014/main" val="2925422754"/>
                    </a:ext>
                  </a:extLst>
                </a:gridCol>
                <a:gridCol w="329184">
                  <a:extLst>
                    <a:ext uri="{9D8B030D-6E8A-4147-A177-3AD203B41FA5}">
                      <a16:colId xmlns:a16="http://schemas.microsoft.com/office/drawing/2014/main" val="3603292807"/>
                    </a:ext>
                  </a:extLst>
                </a:gridCol>
                <a:gridCol w="329184">
                  <a:extLst>
                    <a:ext uri="{9D8B030D-6E8A-4147-A177-3AD203B41FA5}">
                      <a16:colId xmlns:a16="http://schemas.microsoft.com/office/drawing/2014/main" val="3458324464"/>
                    </a:ext>
                  </a:extLst>
                </a:gridCol>
                <a:gridCol w="329184">
                  <a:extLst>
                    <a:ext uri="{9D8B030D-6E8A-4147-A177-3AD203B41FA5}">
                      <a16:colId xmlns:a16="http://schemas.microsoft.com/office/drawing/2014/main" val="55991128"/>
                    </a:ext>
                  </a:extLst>
                </a:gridCol>
                <a:gridCol w="329184">
                  <a:extLst>
                    <a:ext uri="{9D8B030D-6E8A-4147-A177-3AD203B41FA5}">
                      <a16:colId xmlns:a16="http://schemas.microsoft.com/office/drawing/2014/main" val="4064843718"/>
                    </a:ext>
                  </a:extLst>
                </a:gridCol>
                <a:gridCol w="370332">
                  <a:extLst>
                    <a:ext uri="{9D8B030D-6E8A-4147-A177-3AD203B41FA5}">
                      <a16:colId xmlns:a16="http://schemas.microsoft.com/office/drawing/2014/main" val="520671129"/>
                    </a:ext>
                  </a:extLst>
                </a:gridCol>
                <a:gridCol w="370332">
                  <a:extLst>
                    <a:ext uri="{9D8B030D-6E8A-4147-A177-3AD203B41FA5}">
                      <a16:colId xmlns:a16="http://schemas.microsoft.com/office/drawing/2014/main" val="2072152557"/>
                    </a:ext>
                  </a:extLst>
                </a:gridCol>
                <a:gridCol w="329184">
                  <a:extLst>
                    <a:ext uri="{9D8B030D-6E8A-4147-A177-3AD203B41FA5}">
                      <a16:colId xmlns:a16="http://schemas.microsoft.com/office/drawing/2014/main" val="3396344024"/>
                    </a:ext>
                  </a:extLst>
                </a:gridCol>
                <a:gridCol w="329184">
                  <a:extLst>
                    <a:ext uri="{9D8B030D-6E8A-4147-A177-3AD203B41FA5}">
                      <a16:colId xmlns:a16="http://schemas.microsoft.com/office/drawing/2014/main" val="1072952735"/>
                    </a:ext>
                  </a:extLst>
                </a:gridCol>
                <a:gridCol w="370332">
                  <a:extLst>
                    <a:ext uri="{9D8B030D-6E8A-4147-A177-3AD203B41FA5}">
                      <a16:colId xmlns:a16="http://schemas.microsoft.com/office/drawing/2014/main" val="2140939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8579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- 2018-06-18 21:54:41 </a:t>
                      </a:r>
                      <a:r>
                        <a:rPr kumimoji="0" lang="en-US" sz="1000" b="0" i="0" u="none" strike="noStrike" kern="1200" cap="none" spc="0" normalizeH="0" baseline="0" noProof="0">
                          <a:ln>
                            <a:noFill/>
                          </a:ln>
                          <a:solidFill>
                            <a:prstClr val="black"/>
                          </a:solidFill>
                          <a:effectLst/>
                          <a:uLnTx/>
                          <a:uFillTx/>
                          <a:latin typeface="+mn-lt"/>
                          <a:ea typeface="+mn-ea"/>
                          <a:cs typeface="+mn-cs"/>
                        </a:rPr>
                        <a:t> 
 Meet the Monday team!
Stephanie believes that exercise, nutrition, and mental health all work together for the success of the individual, and all need to be considered for overall health improvement. One of the most important things as a trainer is helping someone learn proper health and fitness techniques, and how to incorporate exercise into daily life. Stephanie believes that making each routine functional for clients is key and will help them remain successful in the future, no matter what their goals are.
She says sweating is an art: She is the Picasso of Sweat. Her classes and workouts are Above and Beyond music! #mondayteam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7520562"/>
                  </a:ext>
                </a:extLst>
              </a:tr>
            </a:tbl>
          </a:graphicData>
        </a:graphic>
      </p:graphicFrame>
      <p:sp>
        <p:nvSpPr>
          <p:cNvPr id="4" name="Text Placeholder 3">
            <a:extLst>
              <a:ext uri="{FF2B5EF4-FFF2-40B4-BE49-F238E27FC236}">
                <a16:creationId xmlns:a16="http://schemas.microsoft.com/office/drawing/2014/main" id="{015D0726-2210-4E64-AEF2-C2A00DB99C5B}"/>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93971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9858E-0D6A-4B34-8264-26DE8F761E9F}"/>
              </a:ext>
            </a:extLst>
          </p:cNvPr>
          <p:cNvSpPr>
            <a:spLocks noGrp="1"/>
          </p:cNvSpPr>
          <p:nvPr>
            <p:ph type="title"/>
          </p:nvPr>
        </p:nvSpPr>
        <p:spPr/>
        <p:txBody>
          <a:bodyPr/>
          <a:lstStyle/>
          <a:p>
            <a:r>
              <a:rPr lang="en-US"/>
              <a:t>Facebook Own Posts Table  | Monday Studio - 9 of 18</a:t>
            </a:r>
          </a:p>
        </p:txBody>
      </p:sp>
      <p:graphicFrame>
        <p:nvGraphicFramePr>
          <p:cNvPr id="5" name="Table Placeholder 4">
            <a:extLst>
              <a:ext uri="{FF2B5EF4-FFF2-40B4-BE49-F238E27FC236}">
                <a16:creationId xmlns:a16="http://schemas.microsoft.com/office/drawing/2014/main" id="{8A563FEA-EBBC-4272-A636-E1AA53AFE1AE}"/>
              </a:ext>
            </a:extLst>
          </p:cNvPr>
          <p:cNvGraphicFramePr>
            <a:graphicFrameLocks noGrp="1"/>
          </p:cNvGraphicFramePr>
          <p:nvPr>
            <p:ph type="tbl" sz="quarter" idx="13"/>
            <p:extLst>
              <p:ext uri="{D42A27DB-BD31-4B8C-83A1-F6EECF244321}">
                <p14:modId xmlns:p14="http://schemas.microsoft.com/office/powerpoint/2010/main" val="287076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8310837"/>
                    </a:ext>
                  </a:extLst>
                </a:gridCol>
                <a:gridCol w="370332">
                  <a:extLst>
                    <a:ext uri="{9D8B030D-6E8A-4147-A177-3AD203B41FA5}">
                      <a16:colId xmlns:a16="http://schemas.microsoft.com/office/drawing/2014/main" val="1783546346"/>
                    </a:ext>
                  </a:extLst>
                </a:gridCol>
                <a:gridCol w="370332">
                  <a:extLst>
                    <a:ext uri="{9D8B030D-6E8A-4147-A177-3AD203B41FA5}">
                      <a16:colId xmlns:a16="http://schemas.microsoft.com/office/drawing/2014/main" val="3716742376"/>
                    </a:ext>
                  </a:extLst>
                </a:gridCol>
                <a:gridCol w="370332">
                  <a:extLst>
                    <a:ext uri="{9D8B030D-6E8A-4147-A177-3AD203B41FA5}">
                      <a16:colId xmlns:a16="http://schemas.microsoft.com/office/drawing/2014/main" val="3793681062"/>
                    </a:ext>
                  </a:extLst>
                </a:gridCol>
                <a:gridCol w="329184">
                  <a:extLst>
                    <a:ext uri="{9D8B030D-6E8A-4147-A177-3AD203B41FA5}">
                      <a16:colId xmlns:a16="http://schemas.microsoft.com/office/drawing/2014/main" val="4055610572"/>
                    </a:ext>
                  </a:extLst>
                </a:gridCol>
                <a:gridCol w="329184">
                  <a:extLst>
                    <a:ext uri="{9D8B030D-6E8A-4147-A177-3AD203B41FA5}">
                      <a16:colId xmlns:a16="http://schemas.microsoft.com/office/drawing/2014/main" val="1557004951"/>
                    </a:ext>
                  </a:extLst>
                </a:gridCol>
                <a:gridCol w="329184">
                  <a:extLst>
                    <a:ext uri="{9D8B030D-6E8A-4147-A177-3AD203B41FA5}">
                      <a16:colId xmlns:a16="http://schemas.microsoft.com/office/drawing/2014/main" val="3398354215"/>
                    </a:ext>
                  </a:extLst>
                </a:gridCol>
                <a:gridCol w="329184">
                  <a:extLst>
                    <a:ext uri="{9D8B030D-6E8A-4147-A177-3AD203B41FA5}">
                      <a16:colId xmlns:a16="http://schemas.microsoft.com/office/drawing/2014/main" val="2123613515"/>
                    </a:ext>
                  </a:extLst>
                </a:gridCol>
                <a:gridCol w="329184">
                  <a:extLst>
                    <a:ext uri="{9D8B030D-6E8A-4147-A177-3AD203B41FA5}">
                      <a16:colId xmlns:a16="http://schemas.microsoft.com/office/drawing/2014/main" val="2914430751"/>
                    </a:ext>
                  </a:extLst>
                </a:gridCol>
                <a:gridCol w="329184">
                  <a:extLst>
                    <a:ext uri="{9D8B030D-6E8A-4147-A177-3AD203B41FA5}">
                      <a16:colId xmlns:a16="http://schemas.microsoft.com/office/drawing/2014/main" val="1463554132"/>
                    </a:ext>
                  </a:extLst>
                </a:gridCol>
                <a:gridCol w="329184">
                  <a:extLst>
                    <a:ext uri="{9D8B030D-6E8A-4147-A177-3AD203B41FA5}">
                      <a16:colId xmlns:a16="http://schemas.microsoft.com/office/drawing/2014/main" val="3604550645"/>
                    </a:ext>
                  </a:extLst>
                </a:gridCol>
                <a:gridCol w="329184">
                  <a:extLst>
                    <a:ext uri="{9D8B030D-6E8A-4147-A177-3AD203B41FA5}">
                      <a16:colId xmlns:a16="http://schemas.microsoft.com/office/drawing/2014/main" val="1695836315"/>
                    </a:ext>
                  </a:extLst>
                </a:gridCol>
                <a:gridCol w="329184">
                  <a:extLst>
                    <a:ext uri="{9D8B030D-6E8A-4147-A177-3AD203B41FA5}">
                      <a16:colId xmlns:a16="http://schemas.microsoft.com/office/drawing/2014/main" val="2205845324"/>
                    </a:ext>
                  </a:extLst>
                </a:gridCol>
                <a:gridCol w="370332">
                  <a:extLst>
                    <a:ext uri="{9D8B030D-6E8A-4147-A177-3AD203B41FA5}">
                      <a16:colId xmlns:a16="http://schemas.microsoft.com/office/drawing/2014/main" val="4010101846"/>
                    </a:ext>
                  </a:extLst>
                </a:gridCol>
                <a:gridCol w="370332">
                  <a:extLst>
                    <a:ext uri="{9D8B030D-6E8A-4147-A177-3AD203B41FA5}">
                      <a16:colId xmlns:a16="http://schemas.microsoft.com/office/drawing/2014/main" val="1077482008"/>
                    </a:ext>
                  </a:extLst>
                </a:gridCol>
                <a:gridCol w="329184">
                  <a:extLst>
                    <a:ext uri="{9D8B030D-6E8A-4147-A177-3AD203B41FA5}">
                      <a16:colId xmlns:a16="http://schemas.microsoft.com/office/drawing/2014/main" val="1693747372"/>
                    </a:ext>
                  </a:extLst>
                </a:gridCol>
                <a:gridCol w="329184">
                  <a:extLst>
                    <a:ext uri="{9D8B030D-6E8A-4147-A177-3AD203B41FA5}">
                      <a16:colId xmlns:a16="http://schemas.microsoft.com/office/drawing/2014/main" val="240988675"/>
                    </a:ext>
                  </a:extLst>
                </a:gridCol>
                <a:gridCol w="370332">
                  <a:extLst>
                    <a:ext uri="{9D8B030D-6E8A-4147-A177-3AD203B41FA5}">
                      <a16:colId xmlns:a16="http://schemas.microsoft.com/office/drawing/2014/main" val="4246061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149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- 2018-06-15 20:05:40 </a:t>
                      </a:r>
                      <a:r>
                        <a:rPr kumimoji="0" lang="en-US" sz="1000" b="0" i="0" u="none" strike="noStrike" kern="1200" cap="none" spc="0" normalizeH="0" baseline="0" noProof="0">
                          <a:ln>
                            <a:noFill/>
                          </a:ln>
                          <a:solidFill>
                            <a:prstClr val="black"/>
                          </a:solidFill>
                          <a:effectLst/>
                          <a:uLnTx/>
                          <a:uFillTx/>
                          <a:latin typeface="+mn-lt"/>
                          <a:ea typeface="+mn-ea"/>
                          <a:cs typeface="+mn-cs"/>
                        </a:rPr>
                        <a:t> 
 The chosen Mega Move of this month is one of our favorites! Cobra is an upper body and core exercise on the megaformer that primarily targets the chest, triceps and abdominal muscles. It is an excellent move to improve one’s pushups, planks and yoga poses. We start off on our knees and progress into a plank position which is much more challenging! Pass by and give it a try 😉 #megamoveofthemonth #cobra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6678552"/>
                  </a:ext>
                </a:extLst>
              </a:tr>
            </a:tbl>
          </a:graphicData>
        </a:graphic>
      </p:graphicFrame>
      <p:sp>
        <p:nvSpPr>
          <p:cNvPr id="4" name="Text Placeholder 3">
            <a:extLst>
              <a:ext uri="{FF2B5EF4-FFF2-40B4-BE49-F238E27FC236}">
                <a16:creationId xmlns:a16="http://schemas.microsoft.com/office/drawing/2014/main" id="{842DE388-AE6C-4A78-AED3-B1A31C1DB3B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55045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5FABD-DAC0-4406-A274-94E88C602792}"/>
              </a:ext>
            </a:extLst>
          </p:cNvPr>
          <p:cNvSpPr>
            <a:spLocks noGrp="1"/>
          </p:cNvSpPr>
          <p:nvPr>
            <p:ph type="title"/>
          </p:nvPr>
        </p:nvSpPr>
        <p:spPr/>
        <p:txBody>
          <a:bodyPr/>
          <a:lstStyle/>
          <a:p>
            <a:r>
              <a:rPr lang="en-US"/>
              <a:t>Facebook Own Posts Table  | Monday Studio - 10 of 18</a:t>
            </a:r>
          </a:p>
        </p:txBody>
      </p:sp>
      <p:graphicFrame>
        <p:nvGraphicFramePr>
          <p:cNvPr id="5" name="Table Placeholder 4">
            <a:extLst>
              <a:ext uri="{FF2B5EF4-FFF2-40B4-BE49-F238E27FC236}">
                <a16:creationId xmlns:a16="http://schemas.microsoft.com/office/drawing/2014/main" id="{F146E9AF-B7E8-4B86-9EAA-3E9B77602FD7}"/>
              </a:ext>
            </a:extLst>
          </p:cNvPr>
          <p:cNvGraphicFramePr>
            <a:graphicFrameLocks noGrp="1"/>
          </p:cNvGraphicFramePr>
          <p:nvPr>
            <p:ph type="tbl" sz="quarter" idx="13"/>
            <p:extLst>
              <p:ext uri="{D42A27DB-BD31-4B8C-83A1-F6EECF244321}">
                <p14:modId xmlns:p14="http://schemas.microsoft.com/office/powerpoint/2010/main" val="2986843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13974396"/>
                    </a:ext>
                  </a:extLst>
                </a:gridCol>
                <a:gridCol w="370332">
                  <a:extLst>
                    <a:ext uri="{9D8B030D-6E8A-4147-A177-3AD203B41FA5}">
                      <a16:colId xmlns:a16="http://schemas.microsoft.com/office/drawing/2014/main" val="3634520911"/>
                    </a:ext>
                  </a:extLst>
                </a:gridCol>
                <a:gridCol w="370332">
                  <a:extLst>
                    <a:ext uri="{9D8B030D-6E8A-4147-A177-3AD203B41FA5}">
                      <a16:colId xmlns:a16="http://schemas.microsoft.com/office/drawing/2014/main" val="2684620907"/>
                    </a:ext>
                  </a:extLst>
                </a:gridCol>
                <a:gridCol w="370332">
                  <a:extLst>
                    <a:ext uri="{9D8B030D-6E8A-4147-A177-3AD203B41FA5}">
                      <a16:colId xmlns:a16="http://schemas.microsoft.com/office/drawing/2014/main" val="835798155"/>
                    </a:ext>
                  </a:extLst>
                </a:gridCol>
                <a:gridCol w="329184">
                  <a:extLst>
                    <a:ext uri="{9D8B030D-6E8A-4147-A177-3AD203B41FA5}">
                      <a16:colId xmlns:a16="http://schemas.microsoft.com/office/drawing/2014/main" val="1281928344"/>
                    </a:ext>
                  </a:extLst>
                </a:gridCol>
                <a:gridCol w="329184">
                  <a:extLst>
                    <a:ext uri="{9D8B030D-6E8A-4147-A177-3AD203B41FA5}">
                      <a16:colId xmlns:a16="http://schemas.microsoft.com/office/drawing/2014/main" val="318184061"/>
                    </a:ext>
                  </a:extLst>
                </a:gridCol>
                <a:gridCol w="329184">
                  <a:extLst>
                    <a:ext uri="{9D8B030D-6E8A-4147-A177-3AD203B41FA5}">
                      <a16:colId xmlns:a16="http://schemas.microsoft.com/office/drawing/2014/main" val="2491892275"/>
                    </a:ext>
                  </a:extLst>
                </a:gridCol>
                <a:gridCol w="329184">
                  <a:extLst>
                    <a:ext uri="{9D8B030D-6E8A-4147-A177-3AD203B41FA5}">
                      <a16:colId xmlns:a16="http://schemas.microsoft.com/office/drawing/2014/main" val="2753030691"/>
                    </a:ext>
                  </a:extLst>
                </a:gridCol>
                <a:gridCol w="329184">
                  <a:extLst>
                    <a:ext uri="{9D8B030D-6E8A-4147-A177-3AD203B41FA5}">
                      <a16:colId xmlns:a16="http://schemas.microsoft.com/office/drawing/2014/main" val="806609040"/>
                    </a:ext>
                  </a:extLst>
                </a:gridCol>
                <a:gridCol w="329184">
                  <a:extLst>
                    <a:ext uri="{9D8B030D-6E8A-4147-A177-3AD203B41FA5}">
                      <a16:colId xmlns:a16="http://schemas.microsoft.com/office/drawing/2014/main" val="2132533595"/>
                    </a:ext>
                  </a:extLst>
                </a:gridCol>
                <a:gridCol w="329184">
                  <a:extLst>
                    <a:ext uri="{9D8B030D-6E8A-4147-A177-3AD203B41FA5}">
                      <a16:colId xmlns:a16="http://schemas.microsoft.com/office/drawing/2014/main" val="2790922636"/>
                    </a:ext>
                  </a:extLst>
                </a:gridCol>
                <a:gridCol w="329184">
                  <a:extLst>
                    <a:ext uri="{9D8B030D-6E8A-4147-A177-3AD203B41FA5}">
                      <a16:colId xmlns:a16="http://schemas.microsoft.com/office/drawing/2014/main" val="1363575532"/>
                    </a:ext>
                  </a:extLst>
                </a:gridCol>
                <a:gridCol w="329184">
                  <a:extLst>
                    <a:ext uri="{9D8B030D-6E8A-4147-A177-3AD203B41FA5}">
                      <a16:colId xmlns:a16="http://schemas.microsoft.com/office/drawing/2014/main" val="3246290881"/>
                    </a:ext>
                  </a:extLst>
                </a:gridCol>
                <a:gridCol w="370332">
                  <a:extLst>
                    <a:ext uri="{9D8B030D-6E8A-4147-A177-3AD203B41FA5}">
                      <a16:colId xmlns:a16="http://schemas.microsoft.com/office/drawing/2014/main" val="1440688545"/>
                    </a:ext>
                  </a:extLst>
                </a:gridCol>
                <a:gridCol w="370332">
                  <a:extLst>
                    <a:ext uri="{9D8B030D-6E8A-4147-A177-3AD203B41FA5}">
                      <a16:colId xmlns:a16="http://schemas.microsoft.com/office/drawing/2014/main" val="2374939834"/>
                    </a:ext>
                  </a:extLst>
                </a:gridCol>
                <a:gridCol w="329184">
                  <a:extLst>
                    <a:ext uri="{9D8B030D-6E8A-4147-A177-3AD203B41FA5}">
                      <a16:colId xmlns:a16="http://schemas.microsoft.com/office/drawing/2014/main" val="2337204438"/>
                    </a:ext>
                  </a:extLst>
                </a:gridCol>
                <a:gridCol w="329184">
                  <a:extLst>
                    <a:ext uri="{9D8B030D-6E8A-4147-A177-3AD203B41FA5}">
                      <a16:colId xmlns:a16="http://schemas.microsoft.com/office/drawing/2014/main" val="3699324982"/>
                    </a:ext>
                  </a:extLst>
                </a:gridCol>
                <a:gridCol w="370332">
                  <a:extLst>
                    <a:ext uri="{9D8B030D-6E8A-4147-A177-3AD203B41FA5}">
                      <a16:colId xmlns:a16="http://schemas.microsoft.com/office/drawing/2014/main" val="2178039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7319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- 2018-06-14 21:13:26 </a:t>
                      </a:r>
                      <a:r>
                        <a:rPr kumimoji="0" lang="en-US" sz="1000" b="0" i="0" u="none" strike="noStrike" kern="1200" cap="none" spc="0" normalizeH="0" baseline="0" noProof="0">
                          <a:ln>
                            <a:noFill/>
                          </a:ln>
                          <a:solidFill>
                            <a:prstClr val="black"/>
                          </a:solidFill>
                          <a:effectLst/>
                          <a:uLnTx/>
                          <a:uFillTx/>
                          <a:latin typeface="+mn-lt"/>
                          <a:ea typeface="+mn-ea"/>
                          <a:cs typeface="+mn-cs"/>
                        </a:rPr>
                        <a:t> 
 Wishing a happy Eid Mubarak to all our dear Mondayers! 🌙
Kindly note that the Studio will be closed tomorrow, Friday the 15th, and we'll be back on track by Saturday the 16th! #traingrowglow #eidalfitr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1891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- 2018-06-13 19:54:44 </a:t>
                      </a:r>
                      <a:r>
                        <a:rPr kumimoji="0" lang="en-US" sz="1000" b="0" i="0" u="none" strike="noStrike" kern="1200" cap="none" spc="0" normalizeH="0" baseline="0" noProof="0">
                          <a:ln>
                            <a:noFill/>
                          </a:ln>
                          <a:solidFill>
                            <a:prstClr val="black"/>
                          </a:solidFill>
                          <a:effectLst/>
                          <a:uLnTx/>
                          <a:uFillTx/>
                          <a:latin typeface="+mn-lt"/>
                          <a:ea typeface="+mn-ea"/>
                          <a:cs typeface="+mn-cs"/>
                        </a:rPr>
                        <a:t> 
 Shop from our range of True Grace scented candles and pick your favorite fragrance. #truegrace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8761807"/>
                  </a:ext>
                </a:extLst>
              </a:tr>
            </a:tbl>
          </a:graphicData>
        </a:graphic>
      </p:graphicFrame>
      <p:sp>
        <p:nvSpPr>
          <p:cNvPr id="4" name="Text Placeholder 3">
            <a:extLst>
              <a:ext uri="{FF2B5EF4-FFF2-40B4-BE49-F238E27FC236}">
                <a16:creationId xmlns:a16="http://schemas.microsoft.com/office/drawing/2014/main" id="{723E2D70-1E07-4E79-8A3C-3A25DC7993C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3535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1FFD6-E6BF-4B7E-95AD-F0BC84DD3C1E}"/>
              </a:ext>
            </a:extLst>
          </p:cNvPr>
          <p:cNvSpPr>
            <a:spLocks noGrp="1"/>
          </p:cNvSpPr>
          <p:nvPr>
            <p:ph type="title"/>
          </p:nvPr>
        </p:nvSpPr>
        <p:spPr/>
        <p:txBody>
          <a:bodyPr/>
          <a:lstStyle/>
          <a:p>
            <a:r>
              <a:rPr lang="en-US"/>
              <a:t>Facebook Own Posts Table  | Monday Studio - 11 of 18</a:t>
            </a:r>
          </a:p>
        </p:txBody>
      </p:sp>
      <p:graphicFrame>
        <p:nvGraphicFramePr>
          <p:cNvPr id="5" name="Table Placeholder 4">
            <a:extLst>
              <a:ext uri="{FF2B5EF4-FFF2-40B4-BE49-F238E27FC236}">
                <a16:creationId xmlns:a16="http://schemas.microsoft.com/office/drawing/2014/main" id="{72F2FE70-DB2B-4923-BA50-240C6DD2AAC0}"/>
              </a:ext>
            </a:extLst>
          </p:cNvPr>
          <p:cNvGraphicFramePr>
            <a:graphicFrameLocks noGrp="1"/>
          </p:cNvGraphicFramePr>
          <p:nvPr>
            <p:ph type="tbl" sz="quarter" idx="13"/>
            <p:extLst>
              <p:ext uri="{D42A27DB-BD31-4B8C-83A1-F6EECF244321}">
                <p14:modId xmlns:p14="http://schemas.microsoft.com/office/powerpoint/2010/main" val="2559206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5750953"/>
                    </a:ext>
                  </a:extLst>
                </a:gridCol>
                <a:gridCol w="370332">
                  <a:extLst>
                    <a:ext uri="{9D8B030D-6E8A-4147-A177-3AD203B41FA5}">
                      <a16:colId xmlns:a16="http://schemas.microsoft.com/office/drawing/2014/main" val="1027784767"/>
                    </a:ext>
                  </a:extLst>
                </a:gridCol>
                <a:gridCol w="370332">
                  <a:extLst>
                    <a:ext uri="{9D8B030D-6E8A-4147-A177-3AD203B41FA5}">
                      <a16:colId xmlns:a16="http://schemas.microsoft.com/office/drawing/2014/main" val="487314674"/>
                    </a:ext>
                  </a:extLst>
                </a:gridCol>
                <a:gridCol w="370332">
                  <a:extLst>
                    <a:ext uri="{9D8B030D-6E8A-4147-A177-3AD203B41FA5}">
                      <a16:colId xmlns:a16="http://schemas.microsoft.com/office/drawing/2014/main" val="4124486670"/>
                    </a:ext>
                  </a:extLst>
                </a:gridCol>
                <a:gridCol w="329184">
                  <a:extLst>
                    <a:ext uri="{9D8B030D-6E8A-4147-A177-3AD203B41FA5}">
                      <a16:colId xmlns:a16="http://schemas.microsoft.com/office/drawing/2014/main" val="2571339881"/>
                    </a:ext>
                  </a:extLst>
                </a:gridCol>
                <a:gridCol w="329184">
                  <a:extLst>
                    <a:ext uri="{9D8B030D-6E8A-4147-A177-3AD203B41FA5}">
                      <a16:colId xmlns:a16="http://schemas.microsoft.com/office/drawing/2014/main" val="2073538868"/>
                    </a:ext>
                  </a:extLst>
                </a:gridCol>
                <a:gridCol w="329184">
                  <a:extLst>
                    <a:ext uri="{9D8B030D-6E8A-4147-A177-3AD203B41FA5}">
                      <a16:colId xmlns:a16="http://schemas.microsoft.com/office/drawing/2014/main" val="891695717"/>
                    </a:ext>
                  </a:extLst>
                </a:gridCol>
                <a:gridCol w="329184">
                  <a:extLst>
                    <a:ext uri="{9D8B030D-6E8A-4147-A177-3AD203B41FA5}">
                      <a16:colId xmlns:a16="http://schemas.microsoft.com/office/drawing/2014/main" val="1599638085"/>
                    </a:ext>
                  </a:extLst>
                </a:gridCol>
                <a:gridCol w="329184">
                  <a:extLst>
                    <a:ext uri="{9D8B030D-6E8A-4147-A177-3AD203B41FA5}">
                      <a16:colId xmlns:a16="http://schemas.microsoft.com/office/drawing/2014/main" val="1022509347"/>
                    </a:ext>
                  </a:extLst>
                </a:gridCol>
                <a:gridCol w="329184">
                  <a:extLst>
                    <a:ext uri="{9D8B030D-6E8A-4147-A177-3AD203B41FA5}">
                      <a16:colId xmlns:a16="http://schemas.microsoft.com/office/drawing/2014/main" val="4048105163"/>
                    </a:ext>
                  </a:extLst>
                </a:gridCol>
                <a:gridCol w="329184">
                  <a:extLst>
                    <a:ext uri="{9D8B030D-6E8A-4147-A177-3AD203B41FA5}">
                      <a16:colId xmlns:a16="http://schemas.microsoft.com/office/drawing/2014/main" val="107966121"/>
                    </a:ext>
                  </a:extLst>
                </a:gridCol>
                <a:gridCol w="329184">
                  <a:extLst>
                    <a:ext uri="{9D8B030D-6E8A-4147-A177-3AD203B41FA5}">
                      <a16:colId xmlns:a16="http://schemas.microsoft.com/office/drawing/2014/main" val="1300833528"/>
                    </a:ext>
                  </a:extLst>
                </a:gridCol>
                <a:gridCol w="329184">
                  <a:extLst>
                    <a:ext uri="{9D8B030D-6E8A-4147-A177-3AD203B41FA5}">
                      <a16:colId xmlns:a16="http://schemas.microsoft.com/office/drawing/2014/main" val="3623311062"/>
                    </a:ext>
                  </a:extLst>
                </a:gridCol>
                <a:gridCol w="370332">
                  <a:extLst>
                    <a:ext uri="{9D8B030D-6E8A-4147-A177-3AD203B41FA5}">
                      <a16:colId xmlns:a16="http://schemas.microsoft.com/office/drawing/2014/main" val="2231190912"/>
                    </a:ext>
                  </a:extLst>
                </a:gridCol>
                <a:gridCol w="370332">
                  <a:extLst>
                    <a:ext uri="{9D8B030D-6E8A-4147-A177-3AD203B41FA5}">
                      <a16:colId xmlns:a16="http://schemas.microsoft.com/office/drawing/2014/main" val="3935972599"/>
                    </a:ext>
                  </a:extLst>
                </a:gridCol>
                <a:gridCol w="329184">
                  <a:extLst>
                    <a:ext uri="{9D8B030D-6E8A-4147-A177-3AD203B41FA5}">
                      <a16:colId xmlns:a16="http://schemas.microsoft.com/office/drawing/2014/main" val="3176395724"/>
                    </a:ext>
                  </a:extLst>
                </a:gridCol>
                <a:gridCol w="329184">
                  <a:extLst>
                    <a:ext uri="{9D8B030D-6E8A-4147-A177-3AD203B41FA5}">
                      <a16:colId xmlns:a16="http://schemas.microsoft.com/office/drawing/2014/main" val="2461246860"/>
                    </a:ext>
                  </a:extLst>
                </a:gridCol>
                <a:gridCol w="370332">
                  <a:extLst>
                    <a:ext uri="{9D8B030D-6E8A-4147-A177-3AD203B41FA5}">
                      <a16:colId xmlns:a16="http://schemas.microsoft.com/office/drawing/2014/main" val="4064804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6162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- 2018-06-12 12:30:01 </a:t>
                      </a:r>
                      <a:r>
                        <a:rPr kumimoji="0" lang="en-US" sz="1000" b="0" i="0" u="none" strike="noStrike" kern="1200" cap="none" spc="0" normalizeH="0" baseline="0" noProof="0">
                          <a:ln>
                            <a:noFill/>
                          </a:ln>
                          <a:solidFill>
                            <a:prstClr val="black"/>
                          </a:solidFill>
                          <a:effectLst/>
                          <a:uLnTx/>
                          <a:uFillTx/>
                          <a:latin typeface="+mn-lt"/>
                          <a:ea typeface="+mn-ea"/>
                          <a:cs typeface="+mn-cs"/>
                        </a:rPr>
                        <a:t> 
 Break your fast with our Revive Iced-Tea Latte and get all the health benefits that come with it! This refreshing drink contains Chlorella - a good source of several vitamins, minerals and antioxidants. It also contains Hibiscus tea which helps with high blood pressure and high cholesterol, as well as digestive and immune systems, and inflammatory problems.
Hurry up and place your order! #tastytuesday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00909383"/>
                  </a:ext>
                </a:extLst>
              </a:tr>
            </a:tbl>
          </a:graphicData>
        </a:graphic>
      </p:graphicFrame>
      <p:sp>
        <p:nvSpPr>
          <p:cNvPr id="4" name="Text Placeholder 3">
            <a:extLst>
              <a:ext uri="{FF2B5EF4-FFF2-40B4-BE49-F238E27FC236}">
                <a16:creationId xmlns:a16="http://schemas.microsoft.com/office/drawing/2014/main" id="{53AD6AFD-AAC3-4A76-B267-082D57C39670}"/>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865933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703E0-EBF3-45C3-A54F-18FED85E1BDB}"/>
              </a:ext>
            </a:extLst>
          </p:cNvPr>
          <p:cNvSpPr>
            <a:spLocks noGrp="1"/>
          </p:cNvSpPr>
          <p:nvPr>
            <p:ph type="title"/>
          </p:nvPr>
        </p:nvSpPr>
        <p:spPr/>
        <p:txBody>
          <a:bodyPr/>
          <a:lstStyle/>
          <a:p>
            <a:r>
              <a:rPr lang="en-US"/>
              <a:t>Facebook Own Posts Table  | Monday Studio - 12 of 18</a:t>
            </a:r>
          </a:p>
        </p:txBody>
      </p:sp>
      <p:graphicFrame>
        <p:nvGraphicFramePr>
          <p:cNvPr id="5" name="Table Placeholder 4">
            <a:extLst>
              <a:ext uri="{FF2B5EF4-FFF2-40B4-BE49-F238E27FC236}">
                <a16:creationId xmlns:a16="http://schemas.microsoft.com/office/drawing/2014/main" id="{CAA2A6FF-141F-44F2-B2AC-17B80CA53133}"/>
              </a:ext>
            </a:extLst>
          </p:cNvPr>
          <p:cNvGraphicFramePr>
            <a:graphicFrameLocks noGrp="1"/>
          </p:cNvGraphicFramePr>
          <p:nvPr>
            <p:ph type="tbl" sz="quarter" idx="13"/>
            <p:extLst>
              <p:ext uri="{D42A27DB-BD31-4B8C-83A1-F6EECF244321}">
                <p14:modId xmlns:p14="http://schemas.microsoft.com/office/powerpoint/2010/main" val="2193277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41923810"/>
                    </a:ext>
                  </a:extLst>
                </a:gridCol>
                <a:gridCol w="370332">
                  <a:extLst>
                    <a:ext uri="{9D8B030D-6E8A-4147-A177-3AD203B41FA5}">
                      <a16:colId xmlns:a16="http://schemas.microsoft.com/office/drawing/2014/main" val="3940353998"/>
                    </a:ext>
                  </a:extLst>
                </a:gridCol>
                <a:gridCol w="370332">
                  <a:extLst>
                    <a:ext uri="{9D8B030D-6E8A-4147-A177-3AD203B41FA5}">
                      <a16:colId xmlns:a16="http://schemas.microsoft.com/office/drawing/2014/main" val="1273044528"/>
                    </a:ext>
                  </a:extLst>
                </a:gridCol>
                <a:gridCol w="370332">
                  <a:extLst>
                    <a:ext uri="{9D8B030D-6E8A-4147-A177-3AD203B41FA5}">
                      <a16:colId xmlns:a16="http://schemas.microsoft.com/office/drawing/2014/main" val="2558326572"/>
                    </a:ext>
                  </a:extLst>
                </a:gridCol>
                <a:gridCol w="329184">
                  <a:extLst>
                    <a:ext uri="{9D8B030D-6E8A-4147-A177-3AD203B41FA5}">
                      <a16:colId xmlns:a16="http://schemas.microsoft.com/office/drawing/2014/main" val="3071784100"/>
                    </a:ext>
                  </a:extLst>
                </a:gridCol>
                <a:gridCol w="329184">
                  <a:extLst>
                    <a:ext uri="{9D8B030D-6E8A-4147-A177-3AD203B41FA5}">
                      <a16:colId xmlns:a16="http://schemas.microsoft.com/office/drawing/2014/main" val="4182613907"/>
                    </a:ext>
                  </a:extLst>
                </a:gridCol>
                <a:gridCol w="329184">
                  <a:extLst>
                    <a:ext uri="{9D8B030D-6E8A-4147-A177-3AD203B41FA5}">
                      <a16:colId xmlns:a16="http://schemas.microsoft.com/office/drawing/2014/main" val="2153063211"/>
                    </a:ext>
                  </a:extLst>
                </a:gridCol>
                <a:gridCol w="329184">
                  <a:extLst>
                    <a:ext uri="{9D8B030D-6E8A-4147-A177-3AD203B41FA5}">
                      <a16:colId xmlns:a16="http://schemas.microsoft.com/office/drawing/2014/main" val="2873398208"/>
                    </a:ext>
                  </a:extLst>
                </a:gridCol>
                <a:gridCol w="329184">
                  <a:extLst>
                    <a:ext uri="{9D8B030D-6E8A-4147-A177-3AD203B41FA5}">
                      <a16:colId xmlns:a16="http://schemas.microsoft.com/office/drawing/2014/main" val="1250471876"/>
                    </a:ext>
                  </a:extLst>
                </a:gridCol>
                <a:gridCol w="329184">
                  <a:extLst>
                    <a:ext uri="{9D8B030D-6E8A-4147-A177-3AD203B41FA5}">
                      <a16:colId xmlns:a16="http://schemas.microsoft.com/office/drawing/2014/main" val="1947773850"/>
                    </a:ext>
                  </a:extLst>
                </a:gridCol>
                <a:gridCol w="329184">
                  <a:extLst>
                    <a:ext uri="{9D8B030D-6E8A-4147-A177-3AD203B41FA5}">
                      <a16:colId xmlns:a16="http://schemas.microsoft.com/office/drawing/2014/main" val="1189128991"/>
                    </a:ext>
                  </a:extLst>
                </a:gridCol>
                <a:gridCol w="329184">
                  <a:extLst>
                    <a:ext uri="{9D8B030D-6E8A-4147-A177-3AD203B41FA5}">
                      <a16:colId xmlns:a16="http://schemas.microsoft.com/office/drawing/2014/main" val="3883941883"/>
                    </a:ext>
                  </a:extLst>
                </a:gridCol>
                <a:gridCol w="329184">
                  <a:extLst>
                    <a:ext uri="{9D8B030D-6E8A-4147-A177-3AD203B41FA5}">
                      <a16:colId xmlns:a16="http://schemas.microsoft.com/office/drawing/2014/main" val="3366334846"/>
                    </a:ext>
                  </a:extLst>
                </a:gridCol>
                <a:gridCol w="370332">
                  <a:extLst>
                    <a:ext uri="{9D8B030D-6E8A-4147-A177-3AD203B41FA5}">
                      <a16:colId xmlns:a16="http://schemas.microsoft.com/office/drawing/2014/main" val="3612393295"/>
                    </a:ext>
                  </a:extLst>
                </a:gridCol>
                <a:gridCol w="370332">
                  <a:extLst>
                    <a:ext uri="{9D8B030D-6E8A-4147-A177-3AD203B41FA5}">
                      <a16:colId xmlns:a16="http://schemas.microsoft.com/office/drawing/2014/main" val="3304949596"/>
                    </a:ext>
                  </a:extLst>
                </a:gridCol>
                <a:gridCol w="329184">
                  <a:extLst>
                    <a:ext uri="{9D8B030D-6E8A-4147-A177-3AD203B41FA5}">
                      <a16:colId xmlns:a16="http://schemas.microsoft.com/office/drawing/2014/main" val="2341607158"/>
                    </a:ext>
                  </a:extLst>
                </a:gridCol>
                <a:gridCol w="329184">
                  <a:extLst>
                    <a:ext uri="{9D8B030D-6E8A-4147-A177-3AD203B41FA5}">
                      <a16:colId xmlns:a16="http://schemas.microsoft.com/office/drawing/2014/main" val="2132638094"/>
                    </a:ext>
                  </a:extLst>
                </a:gridCol>
                <a:gridCol w="370332">
                  <a:extLst>
                    <a:ext uri="{9D8B030D-6E8A-4147-A177-3AD203B41FA5}">
                      <a16:colId xmlns:a16="http://schemas.microsoft.com/office/drawing/2014/main" val="1547029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0361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- 2018-06-11 17:57:35 </a:t>
                      </a:r>
                      <a:r>
                        <a:rPr kumimoji="0" lang="en-US" sz="1000" b="0" i="0" u="none" strike="noStrike" kern="1200" cap="none" spc="0" normalizeH="0" baseline="0" noProof="0">
                          <a:ln>
                            <a:noFill/>
                          </a:ln>
                          <a:solidFill>
                            <a:prstClr val="black"/>
                          </a:solidFill>
                          <a:effectLst/>
                          <a:uLnTx/>
                          <a:uFillTx/>
                          <a:latin typeface="+mn-lt"/>
                          <a:ea typeface="+mn-ea"/>
                          <a:cs typeface="+mn-cs"/>
                        </a:rPr>
                        <a:t> 
 Meet our client of the month Joumana Abdullah! She is 7 months pregnant and nothing can keep her away from going STRONG with Mira! She has been with us since the very beginning and has never lost her fitness groove. #clientofthemonth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0558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- 2018-06-08 10:00:02 </a:t>
                      </a:r>
                      <a:r>
                        <a:rPr kumimoji="0" lang="en-US" sz="1000" b="0" i="0" u="none" strike="noStrike" kern="1200" cap="none" spc="0" normalizeH="0" baseline="0" noProof="0">
                          <a:ln>
                            <a:noFill/>
                          </a:ln>
                          <a:solidFill>
                            <a:prstClr val="black"/>
                          </a:solidFill>
                          <a:effectLst/>
                          <a:uLnTx/>
                          <a:uFillTx/>
                          <a:latin typeface="+mn-lt"/>
                          <a:ea typeface="+mn-ea"/>
                          <a:cs typeface="+mn-cs"/>
                        </a:rPr>
                        <a:t> 
 Test Your DNA in the comfort of your own home! Make sure to ask one of our members at the front desk about our available DNA Testing Kits for more details. #DNAtestingkit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4835086"/>
                  </a:ext>
                </a:extLst>
              </a:tr>
            </a:tbl>
          </a:graphicData>
        </a:graphic>
      </p:graphicFrame>
      <p:sp>
        <p:nvSpPr>
          <p:cNvPr id="4" name="Text Placeholder 3">
            <a:extLst>
              <a:ext uri="{FF2B5EF4-FFF2-40B4-BE49-F238E27FC236}">
                <a16:creationId xmlns:a16="http://schemas.microsoft.com/office/drawing/2014/main" id="{8DE1FAEE-3795-447C-BD77-32BF9C45DD9A}"/>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1975279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E37D1-4580-479C-B380-E23262123626}"/>
              </a:ext>
            </a:extLst>
          </p:cNvPr>
          <p:cNvSpPr>
            <a:spLocks noGrp="1"/>
          </p:cNvSpPr>
          <p:nvPr>
            <p:ph type="title"/>
          </p:nvPr>
        </p:nvSpPr>
        <p:spPr/>
        <p:txBody>
          <a:bodyPr/>
          <a:lstStyle/>
          <a:p>
            <a:r>
              <a:rPr lang="en-US"/>
              <a:t>Facebook Own Posts Table  | Monday Studio - 13 of 18</a:t>
            </a:r>
          </a:p>
        </p:txBody>
      </p:sp>
      <p:graphicFrame>
        <p:nvGraphicFramePr>
          <p:cNvPr id="5" name="Table Placeholder 4">
            <a:extLst>
              <a:ext uri="{FF2B5EF4-FFF2-40B4-BE49-F238E27FC236}">
                <a16:creationId xmlns:a16="http://schemas.microsoft.com/office/drawing/2014/main" id="{D40AB06F-F8A2-4EC7-9D6C-F59EE5C14359}"/>
              </a:ext>
            </a:extLst>
          </p:cNvPr>
          <p:cNvGraphicFramePr>
            <a:graphicFrameLocks noGrp="1"/>
          </p:cNvGraphicFramePr>
          <p:nvPr>
            <p:ph type="tbl" sz="quarter" idx="13"/>
            <p:extLst>
              <p:ext uri="{D42A27DB-BD31-4B8C-83A1-F6EECF244321}">
                <p14:modId xmlns:p14="http://schemas.microsoft.com/office/powerpoint/2010/main" val="47856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38573864"/>
                    </a:ext>
                  </a:extLst>
                </a:gridCol>
                <a:gridCol w="370332">
                  <a:extLst>
                    <a:ext uri="{9D8B030D-6E8A-4147-A177-3AD203B41FA5}">
                      <a16:colId xmlns:a16="http://schemas.microsoft.com/office/drawing/2014/main" val="4051852079"/>
                    </a:ext>
                  </a:extLst>
                </a:gridCol>
                <a:gridCol w="370332">
                  <a:extLst>
                    <a:ext uri="{9D8B030D-6E8A-4147-A177-3AD203B41FA5}">
                      <a16:colId xmlns:a16="http://schemas.microsoft.com/office/drawing/2014/main" val="2534112757"/>
                    </a:ext>
                  </a:extLst>
                </a:gridCol>
                <a:gridCol w="370332">
                  <a:extLst>
                    <a:ext uri="{9D8B030D-6E8A-4147-A177-3AD203B41FA5}">
                      <a16:colId xmlns:a16="http://schemas.microsoft.com/office/drawing/2014/main" val="3540522687"/>
                    </a:ext>
                  </a:extLst>
                </a:gridCol>
                <a:gridCol w="329184">
                  <a:extLst>
                    <a:ext uri="{9D8B030D-6E8A-4147-A177-3AD203B41FA5}">
                      <a16:colId xmlns:a16="http://schemas.microsoft.com/office/drawing/2014/main" val="1438528843"/>
                    </a:ext>
                  </a:extLst>
                </a:gridCol>
                <a:gridCol w="329184">
                  <a:extLst>
                    <a:ext uri="{9D8B030D-6E8A-4147-A177-3AD203B41FA5}">
                      <a16:colId xmlns:a16="http://schemas.microsoft.com/office/drawing/2014/main" val="3145046971"/>
                    </a:ext>
                  </a:extLst>
                </a:gridCol>
                <a:gridCol w="329184">
                  <a:extLst>
                    <a:ext uri="{9D8B030D-6E8A-4147-A177-3AD203B41FA5}">
                      <a16:colId xmlns:a16="http://schemas.microsoft.com/office/drawing/2014/main" val="2186872778"/>
                    </a:ext>
                  </a:extLst>
                </a:gridCol>
                <a:gridCol w="329184">
                  <a:extLst>
                    <a:ext uri="{9D8B030D-6E8A-4147-A177-3AD203B41FA5}">
                      <a16:colId xmlns:a16="http://schemas.microsoft.com/office/drawing/2014/main" val="1744941195"/>
                    </a:ext>
                  </a:extLst>
                </a:gridCol>
                <a:gridCol w="329184">
                  <a:extLst>
                    <a:ext uri="{9D8B030D-6E8A-4147-A177-3AD203B41FA5}">
                      <a16:colId xmlns:a16="http://schemas.microsoft.com/office/drawing/2014/main" val="457673551"/>
                    </a:ext>
                  </a:extLst>
                </a:gridCol>
                <a:gridCol w="329184">
                  <a:extLst>
                    <a:ext uri="{9D8B030D-6E8A-4147-A177-3AD203B41FA5}">
                      <a16:colId xmlns:a16="http://schemas.microsoft.com/office/drawing/2014/main" val="1335912935"/>
                    </a:ext>
                  </a:extLst>
                </a:gridCol>
                <a:gridCol w="329184">
                  <a:extLst>
                    <a:ext uri="{9D8B030D-6E8A-4147-A177-3AD203B41FA5}">
                      <a16:colId xmlns:a16="http://schemas.microsoft.com/office/drawing/2014/main" val="1532878836"/>
                    </a:ext>
                  </a:extLst>
                </a:gridCol>
                <a:gridCol w="329184">
                  <a:extLst>
                    <a:ext uri="{9D8B030D-6E8A-4147-A177-3AD203B41FA5}">
                      <a16:colId xmlns:a16="http://schemas.microsoft.com/office/drawing/2014/main" val="1062121817"/>
                    </a:ext>
                  </a:extLst>
                </a:gridCol>
                <a:gridCol w="329184">
                  <a:extLst>
                    <a:ext uri="{9D8B030D-6E8A-4147-A177-3AD203B41FA5}">
                      <a16:colId xmlns:a16="http://schemas.microsoft.com/office/drawing/2014/main" val="1537650794"/>
                    </a:ext>
                  </a:extLst>
                </a:gridCol>
                <a:gridCol w="370332">
                  <a:extLst>
                    <a:ext uri="{9D8B030D-6E8A-4147-A177-3AD203B41FA5}">
                      <a16:colId xmlns:a16="http://schemas.microsoft.com/office/drawing/2014/main" val="3774599637"/>
                    </a:ext>
                  </a:extLst>
                </a:gridCol>
                <a:gridCol w="370332">
                  <a:extLst>
                    <a:ext uri="{9D8B030D-6E8A-4147-A177-3AD203B41FA5}">
                      <a16:colId xmlns:a16="http://schemas.microsoft.com/office/drawing/2014/main" val="2969777732"/>
                    </a:ext>
                  </a:extLst>
                </a:gridCol>
                <a:gridCol w="329184">
                  <a:extLst>
                    <a:ext uri="{9D8B030D-6E8A-4147-A177-3AD203B41FA5}">
                      <a16:colId xmlns:a16="http://schemas.microsoft.com/office/drawing/2014/main" val="2927335231"/>
                    </a:ext>
                  </a:extLst>
                </a:gridCol>
                <a:gridCol w="329184">
                  <a:extLst>
                    <a:ext uri="{9D8B030D-6E8A-4147-A177-3AD203B41FA5}">
                      <a16:colId xmlns:a16="http://schemas.microsoft.com/office/drawing/2014/main" val="3465868064"/>
                    </a:ext>
                  </a:extLst>
                </a:gridCol>
                <a:gridCol w="370332">
                  <a:extLst>
                    <a:ext uri="{9D8B030D-6E8A-4147-A177-3AD203B41FA5}">
                      <a16:colId xmlns:a16="http://schemas.microsoft.com/office/drawing/2014/main" val="1106858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4647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- 2018-06-07 13:58:18 </a:t>
                      </a:r>
                      <a:r>
                        <a:rPr kumimoji="0" lang="en-US" sz="1000" b="0" i="0" u="none" strike="noStrike" kern="1200" cap="none" spc="0" normalizeH="0" baseline="0" noProof="0">
                          <a:ln>
                            <a:noFill/>
                          </a:ln>
                          <a:solidFill>
                            <a:prstClr val="black"/>
                          </a:solidFill>
                          <a:effectLst/>
                          <a:uLnTx/>
                          <a:uFillTx/>
                          <a:latin typeface="+mn-lt"/>
                          <a:ea typeface="+mn-ea"/>
                          <a:cs typeface="+mn-cs"/>
                        </a:rPr>
                        <a:t> 
 Have you ever heard of Moringa Tea? Well we're here to tell you that a daily cup in the morning is the best way to start your day!
This natural energy drink consists of a number of nutritional values which can help you stay active throughout the entire day. Its benefits include providing antioxidants and anti-inflammatory compounds, balancing hormones and slowing the effects of aging, improving digestive health, balancing blood sugar levels, protecting and nourishing the skin, and helping stabilize mood and protect brain health.
Available at the Studio! #moringatea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1911367"/>
                  </a:ext>
                </a:extLst>
              </a:tr>
            </a:tbl>
          </a:graphicData>
        </a:graphic>
      </p:graphicFrame>
      <p:sp>
        <p:nvSpPr>
          <p:cNvPr id="4" name="Text Placeholder 3">
            <a:extLst>
              <a:ext uri="{FF2B5EF4-FFF2-40B4-BE49-F238E27FC236}">
                <a16:creationId xmlns:a16="http://schemas.microsoft.com/office/drawing/2014/main" id="{786ED5B4-ECCF-4E70-AFE7-CEA054750E2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842532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35E9B-3E67-4C4E-AD84-8E59AD9341E7}"/>
              </a:ext>
            </a:extLst>
          </p:cNvPr>
          <p:cNvSpPr>
            <a:spLocks noGrp="1"/>
          </p:cNvSpPr>
          <p:nvPr>
            <p:ph type="title"/>
          </p:nvPr>
        </p:nvSpPr>
        <p:spPr/>
        <p:txBody>
          <a:bodyPr/>
          <a:lstStyle/>
          <a:p>
            <a:r>
              <a:rPr lang="en-US"/>
              <a:t>Facebook Own Posts Table  | Monday Studio - 14 of 18</a:t>
            </a:r>
          </a:p>
        </p:txBody>
      </p:sp>
      <p:graphicFrame>
        <p:nvGraphicFramePr>
          <p:cNvPr id="5" name="Table Placeholder 4">
            <a:extLst>
              <a:ext uri="{FF2B5EF4-FFF2-40B4-BE49-F238E27FC236}">
                <a16:creationId xmlns:a16="http://schemas.microsoft.com/office/drawing/2014/main" id="{5343EF04-8A41-4C40-96B7-6DB2008827EC}"/>
              </a:ext>
            </a:extLst>
          </p:cNvPr>
          <p:cNvGraphicFramePr>
            <a:graphicFrameLocks noGrp="1"/>
          </p:cNvGraphicFramePr>
          <p:nvPr>
            <p:ph type="tbl" sz="quarter" idx="13"/>
            <p:extLst>
              <p:ext uri="{D42A27DB-BD31-4B8C-83A1-F6EECF244321}">
                <p14:modId xmlns:p14="http://schemas.microsoft.com/office/powerpoint/2010/main" val="2543161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37405641"/>
                    </a:ext>
                  </a:extLst>
                </a:gridCol>
                <a:gridCol w="370332">
                  <a:extLst>
                    <a:ext uri="{9D8B030D-6E8A-4147-A177-3AD203B41FA5}">
                      <a16:colId xmlns:a16="http://schemas.microsoft.com/office/drawing/2014/main" val="2497165243"/>
                    </a:ext>
                  </a:extLst>
                </a:gridCol>
                <a:gridCol w="370332">
                  <a:extLst>
                    <a:ext uri="{9D8B030D-6E8A-4147-A177-3AD203B41FA5}">
                      <a16:colId xmlns:a16="http://schemas.microsoft.com/office/drawing/2014/main" val="1337436947"/>
                    </a:ext>
                  </a:extLst>
                </a:gridCol>
                <a:gridCol w="370332">
                  <a:extLst>
                    <a:ext uri="{9D8B030D-6E8A-4147-A177-3AD203B41FA5}">
                      <a16:colId xmlns:a16="http://schemas.microsoft.com/office/drawing/2014/main" val="31422192"/>
                    </a:ext>
                  </a:extLst>
                </a:gridCol>
                <a:gridCol w="329184">
                  <a:extLst>
                    <a:ext uri="{9D8B030D-6E8A-4147-A177-3AD203B41FA5}">
                      <a16:colId xmlns:a16="http://schemas.microsoft.com/office/drawing/2014/main" val="1637416210"/>
                    </a:ext>
                  </a:extLst>
                </a:gridCol>
                <a:gridCol w="329184">
                  <a:extLst>
                    <a:ext uri="{9D8B030D-6E8A-4147-A177-3AD203B41FA5}">
                      <a16:colId xmlns:a16="http://schemas.microsoft.com/office/drawing/2014/main" val="1559139994"/>
                    </a:ext>
                  </a:extLst>
                </a:gridCol>
                <a:gridCol w="329184">
                  <a:extLst>
                    <a:ext uri="{9D8B030D-6E8A-4147-A177-3AD203B41FA5}">
                      <a16:colId xmlns:a16="http://schemas.microsoft.com/office/drawing/2014/main" val="1612108713"/>
                    </a:ext>
                  </a:extLst>
                </a:gridCol>
                <a:gridCol w="329184">
                  <a:extLst>
                    <a:ext uri="{9D8B030D-6E8A-4147-A177-3AD203B41FA5}">
                      <a16:colId xmlns:a16="http://schemas.microsoft.com/office/drawing/2014/main" val="3642045464"/>
                    </a:ext>
                  </a:extLst>
                </a:gridCol>
                <a:gridCol w="329184">
                  <a:extLst>
                    <a:ext uri="{9D8B030D-6E8A-4147-A177-3AD203B41FA5}">
                      <a16:colId xmlns:a16="http://schemas.microsoft.com/office/drawing/2014/main" val="2673862955"/>
                    </a:ext>
                  </a:extLst>
                </a:gridCol>
                <a:gridCol w="329184">
                  <a:extLst>
                    <a:ext uri="{9D8B030D-6E8A-4147-A177-3AD203B41FA5}">
                      <a16:colId xmlns:a16="http://schemas.microsoft.com/office/drawing/2014/main" val="335684448"/>
                    </a:ext>
                  </a:extLst>
                </a:gridCol>
                <a:gridCol w="329184">
                  <a:extLst>
                    <a:ext uri="{9D8B030D-6E8A-4147-A177-3AD203B41FA5}">
                      <a16:colId xmlns:a16="http://schemas.microsoft.com/office/drawing/2014/main" val="2244525063"/>
                    </a:ext>
                  </a:extLst>
                </a:gridCol>
                <a:gridCol w="329184">
                  <a:extLst>
                    <a:ext uri="{9D8B030D-6E8A-4147-A177-3AD203B41FA5}">
                      <a16:colId xmlns:a16="http://schemas.microsoft.com/office/drawing/2014/main" val="3996973165"/>
                    </a:ext>
                  </a:extLst>
                </a:gridCol>
                <a:gridCol w="329184">
                  <a:extLst>
                    <a:ext uri="{9D8B030D-6E8A-4147-A177-3AD203B41FA5}">
                      <a16:colId xmlns:a16="http://schemas.microsoft.com/office/drawing/2014/main" val="3739187264"/>
                    </a:ext>
                  </a:extLst>
                </a:gridCol>
                <a:gridCol w="370332">
                  <a:extLst>
                    <a:ext uri="{9D8B030D-6E8A-4147-A177-3AD203B41FA5}">
                      <a16:colId xmlns:a16="http://schemas.microsoft.com/office/drawing/2014/main" val="3869422377"/>
                    </a:ext>
                  </a:extLst>
                </a:gridCol>
                <a:gridCol w="370332">
                  <a:extLst>
                    <a:ext uri="{9D8B030D-6E8A-4147-A177-3AD203B41FA5}">
                      <a16:colId xmlns:a16="http://schemas.microsoft.com/office/drawing/2014/main" val="2894883629"/>
                    </a:ext>
                  </a:extLst>
                </a:gridCol>
                <a:gridCol w="329184">
                  <a:extLst>
                    <a:ext uri="{9D8B030D-6E8A-4147-A177-3AD203B41FA5}">
                      <a16:colId xmlns:a16="http://schemas.microsoft.com/office/drawing/2014/main" val="3480131816"/>
                    </a:ext>
                  </a:extLst>
                </a:gridCol>
                <a:gridCol w="329184">
                  <a:extLst>
                    <a:ext uri="{9D8B030D-6E8A-4147-A177-3AD203B41FA5}">
                      <a16:colId xmlns:a16="http://schemas.microsoft.com/office/drawing/2014/main" val="2581397279"/>
                    </a:ext>
                  </a:extLst>
                </a:gridCol>
                <a:gridCol w="370332">
                  <a:extLst>
                    <a:ext uri="{9D8B030D-6E8A-4147-A177-3AD203B41FA5}">
                      <a16:colId xmlns:a16="http://schemas.microsoft.com/office/drawing/2014/main" val="4063542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00325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- 2018-06-06 12:03:45 </a:t>
                      </a:r>
                      <a:r>
                        <a:rPr kumimoji="0" lang="en-US" sz="1000" b="0" i="0" u="none" strike="noStrike" kern="1200" cap="none" spc="0" normalizeH="0" baseline="0" noProof="0">
                          <a:ln>
                            <a:noFill/>
                          </a:ln>
                          <a:solidFill>
                            <a:prstClr val="black"/>
                          </a:solidFill>
                          <a:effectLst/>
                          <a:uLnTx/>
                          <a:uFillTx/>
                          <a:latin typeface="+mn-lt"/>
                          <a:ea typeface="+mn-ea"/>
                          <a:cs typeface="+mn-cs"/>
                        </a:rPr>
                        <a:t> 
 Elevate the intensity of your Megaformer workout by joining our Mega 50 class! This advanced level megaformer session is 50 minutes long and effectively combines strength, endurance, cardio, balance, core, and flexibility training. Book your spot through the MINDBODY app or give us a call! #mega50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0198983"/>
                  </a:ext>
                </a:extLst>
              </a:tr>
            </a:tbl>
          </a:graphicData>
        </a:graphic>
      </p:graphicFrame>
      <p:sp>
        <p:nvSpPr>
          <p:cNvPr id="4" name="Text Placeholder 3">
            <a:extLst>
              <a:ext uri="{FF2B5EF4-FFF2-40B4-BE49-F238E27FC236}">
                <a16:creationId xmlns:a16="http://schemas.microsoft.com/office/drawing/2014/main" id="{45F76107-CF78-4020-BD8B-FD4CFE83C9C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7492780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1AC80-0E7B-41F3-A0D9-5822D260319A}"/>
              </a:ext>
            </a:extLst>
          </p:cNvPr>
          <p:cNvSpPr>
            <a:spLocks noGrp="1"/>
          </p:cNvSpPr>
          <p:nvPr>
            <p:ph type="title"/>
          </p:nvPr>
        </p:nvSpPr>
        <p:spPr/>
        <p:txBody>
          <a:bodyPr/>
          <a:lstStyle/>
          <a:p>
            <a:r>
              <a:rPr lang="en-US"/>
              <a:t>Facebook Own Posts Table  | Monday Studio - 15 of 18</a:t>
            </a:r>
          </a:p>
        </p:txBody>
      </p:sp>
      <p:graphicFrame>
        <p:nvGraphicFramePr>
          <p:cNvPr id="5" name="Table Placeholder 4">
            <a:extLst>
              <a:ext uri="{FF2B5EF4-FFF2-40B4-BE49-F238E27FC236}">
                <a16:creationId xmlns:a16="http://schemas.microsoft.com/office/drawing/2014/main" id="{538DE0D1-9190-4777-838F-9E7714595F17}"/>
              </a:ext>
            </a:extLst>
          </p:cNvPr>
          <p:cNvGraphicFramePr>
            <a:graphicFrameLocks noGrp="1"/>
          </p:cNvGraphicFramePr>
          <p:nvPr>
            <p:ph type="tbl" sz="quarter" idx="13"/>
            <p:extLst>
              <p:ext uri="{D42A27DB-BD31-4B8C-83A1-F6EECF244321}">
                <p14:modId xmlns:p14="http://schemas.microsoft.com/office/powerpoint/2010/main" val="523203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45783782"/>
                    </a:ext>
                  </a:extLst>
                </a:gridCol>
                <a:gridCol w="370332">
                  <a:extLst>
                    <a:ext uri="{9D8B030D-6E8A-4147-A177-3AD203B41FA5}">
                      <a16:colId xmlns:a16="http://schemas.microsoft.com/office/drawing/2014/main" val="3769190252"/>
                    </a:ext>
                  </a:extLst>
                </a:gridCol>
                <a:gridCol w="370332">
                  <a:extLst>
                    <a:ext uri="{9D8B030D-6E8A-4147-A177-3AD203B41FA5}">
                      <a16:colId xmlns:a16="http://schemas.microsoft.com/office/drawing/2014/main" val="3584801430"/>
                    </a:ext>
                  </a:extLst>
                </a:gridCol>
                <a:gridCol w="370332">
                  <a:extLst>
                    <a:ext uri="{9D8B030D-6E8A-4147-A177-3AD203B41FA5}">
                      <a16:colId xmlns:a16="http://schemas.microsoft.com/office/drawing/2014/main" val="1533509822"/>
                    </a:ext>
                  </a:extLst>
                </a:gridCol>
                <a:gridCol w="329184">
                  <a:extLst>
                    <a:ext uri="{9D8B030D-6E8A-4147-A177-3AD203B41FA5}">
                      <a16:colId xmlns:a16="http://schemas.microsoft.com/office/drawing/2014/main" val="4288849327"/>
                    </a:ext>
                  </a:extLst>
                </a:gridCol>
                <a:gridCol w="329184">
                  <a:extLst>
                    <a:ext uri="{9D8B030D-6E8A-4147-A177-3AD203B41FA5}">
                      <a16:colId xmlns:a16="http://schemas.microsoft.com/office/drawing/2014/main" val="1901918534"/>
                    </a:ext>
                  </a:extLst>
                </a:gridCol>
                <a:gridCol w="329184">
                  <a:extLst>
                    <a:ext uri="{9D8B030D-6E8A-4147-A177-3AD203B41FA5}">
                      <a16:colId xmlns:a16="http://schemas.microsoft.com/office/drawing/2014/main" val="2274184631"/>
                    </a:ext>
                  </a:extLst>
                </a:gridCol>
                <a:gridCol w="329184">
                  <a:extLst>
                    <a:ext uri="{9D8B030D-6E8A-4147-A177-3AD203B41FA5}">
                      <a16:colId xmlns:a16="http://schemas.microsoft.com/office/drawing/2014/main" val="79756780"/>
                    </a:ext>
                  </a:extLst>
                </a:gridCol>
                <a:gridCol w="329184">
                  <a:extLst>
                    <a:ext uri="{9D8B030D-6E8A-4147-A177-3AD203B41FA5}">
                      <a16:colId xmlns:a16="http://schemas.microsoft.com/office/drawing/2014/main" val="2616183473"/>
                    </a:ext>
                  </a:extLst>
                </a:gridCol>
                <a:gridCol w="329184">
                  <a:extLst>
                    <a:ext uri="{9D8B030D-6E8A-4147-A177-3AD203B41FA5}">
                      <a16:colId xmlns:a16="http://schemas.microsoft.com/office/drawing/2014/main" val="141164766"/>
                    </a:ext>
                  </a:extLst>
                </a:gridCol>
                <a:gridCol w="329184">
                  <a:extLst>
                    <a:ext uri="{9D8B030D-6E8A-4147-A177-3AD203B41FA5}">
                      <a16:colId xmlns:a16="http://schemas.microsoft.com/office/drawing/2014/main" val="3346853390"/>
                    </a:ext>
                  </a:extLst>
                </a:gridCol>
                <a:gridCol w="329184">
                  <a:extLst>
                    <a:ext uri="{9D8B030D-6E8A-4147-A177-3AD203B41FA5}">
                      <a16:colId xmlns:a16="http://schemas.microsoft.com/office/drawing/2014/main" val="1241387260"/>
                    </a:ext>
                  </a:extLst>
                </a:gridCol>
                <a:gridCol w="329184">
                  <a:extLst>
                    <a:ext uri="{9D8B030D-6E8A-4147-A177-3AD203B41FA5}">
                      <a16:colId xmlns:a16="http://schemas.microsoft.com/office/drawing/2014/main" val="2522062260"/>
                    </a:ext>
                  </a:extLst>
                </a:gridCol>
                <a:gridCol w="370332">
                  <a:extLst>
                    <a:ext uri="{9D8B030D-6E8A-4147-A177-3AD203B41FA5}">
                      <a16:colId xmlns:a16="http://schemas.microsoft.com/office/drawing/2014/main" val="1751654675"/>
                    </a:ext>
                  </a:extLst>
                </a:gridCol>
                <a:gridCol w="370332">
                  <a:extLst>
                    <a:ext uri="{9D8B030D-6E8A-4147-A177-3AD203B41FA5}">
                      <a16:colId xmlns:a16="http://schemas.microsoft.com/office/drawing/2014/main" val="3007624610"/>
                    </a:ext>
                  </a:extLst>
                </a:gridCol>
                <a:gridCol w="329184">
                  <a:extLst>
                    <a:ext uri="{9D8B030D-6E8A-4147-A177-3AD203B41FA5}">
                      <a16:colId xmlns:a16="http://schemas.microsoft.com/office/drawing/2014/main" val="1950192956"/>
                    </a:ext>
                  </a:extLst>
                </a:gridCol>
                <a:gridCol w="329184">
                  <a:extLst>
                    <a:ext uri="{9D8B030D-6E8A-4147-A177-3AD203B41FA5}">
                      <a16:colId xmlns:a16="http://schemas.microsoft.com/office/drawing/2014/main" val="2085433571"/>
                    </a:ext>
                  </a:extLst>
                </a:gridCol>
                <a:gridCol w="370332">
                  <a:extLst>
                    <a:ext uri="{9D8B030D-6E8A-4147-A177-3AD203B41FA5}">
                      <a16:colId xmlns:a16="http://schemas.microsoft.com/office/drawing/2014/main" val="134917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27938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- 2018-06-05 10:39:26 </a:t>
                      </a:r>
                      <a:r>
                        <a:rPr kumimoji="0" lang="en-US" sz="1000" b="0" i="0" u="none" strike="noStrike" kern="1200" cap="none" spc="0" normalizeH="0" baseline="0" noProof="0">
                          <a:ln>
                            <a:noFill/>
                          </a:ln>
                          <a:solidFill>
                            <a:prstClr val="black"/>
                          </a:solidFill>
                          <a:effectLst/>
                          <a:uLnTx/>
                          <a:uFillTx/>
                          <a:latin typeface="+mn-lt"/>
                          <a:ea typeface="+mn-ea"/>
                          <a:cs typeface="+mn-cs"/>
                        </a:rPr>
                        <a:t> 
 Crisp and crumbly, these paleo Almond Pistachio Rose Cookies are a perfect balance of sweet and salty with a subtle floral hint. Delicious! Made with very little unrefined-sugar, they are packed with healthy fats making it an ideal post-iftar snack. Keep your energy, hormones and glucose levels happy! #almondpistachiorosecookies #tastytuesday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1086063"/>
                  </a:ext>
                </a:extLst>
              </a:tr>
            </a:tbl>
          </a:graphicData>
        </a:graphic>
      </p:graphicFrame>
      <p:sp>
        <p:nvSpPr>
          <p:cNvPr id="4" name="Text Placeholder 3">
            <a:extLst>
              <a:ext uri="{FF2B5EF4-FFF2-40B4-BE49-F238E27FC236}">
                <a16:creationId xmlns:a16="http://schemas.microsoft.com/office/drawing/2014/main" id="{8D94EBA3-EC61-4069-A935-01E535E7F9E7}"/>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0599282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8E226-2BD0-45D3-A1CE-BB48EF4DD5AE}"/>
              </a:ext>
            </a:extLst>
          </p:cNvPr>
          <p:cNvSpPr>
            <a:spLocks noGrp="1"/>
          </p:cNvSpPr>
          <p:nvPr>
            <p:ph type="title"/>
          </p:nvPr>
        </p:nvSpPr>
        <p:spPr/>
        <p:txBody>
          <a:bodyPr/>
          <a:lstStyle/>
          <a:p>
            <a:r>
              <a:rPr lang="en-US"/>
              <a:t>Facebook Own Posts Table  | Monday Studio - 16 of 18</a:t>
            </a:r>
          </a:p>
        </p:txBody>
      </p:sp>
      <p:graphicFrame>
        <p:nvGraphicFramePr>
          <p:cNvPr id="5" name="Table Placeholder 4">
            <a:extLst>
              <a:ext uri="{FF2B5EF4-FFF2-40B4-BE49-F238E27FC236}">
                <a16:creationId xmlns:a16="http://schemas.microsoft.com/office/drawing/2014/main" id="{F6865AB5-203D-4C7F-8DF2-FBF7FF71C4B3}"/>
              </a:ext>
            </a:extLst>
          </p:cNvPr>
          <p:cNvGraphicFramePr>
            <a:graphicFrameLocks noGrp="1"/>
          </p:cNvGraphicFramePr>
          <p:nvPr>
            <p:ph type="tbl" sz="quarter" idx="13"/>
            <p:extLst>
              <p:ext uri="{D42A27DB-BD31-4B8C-83A1-F6EECF244321}">
                <p14:modId xmlns:p14="http://schemas.microsoft.com/office/powerpoint/2010/main" val="42944500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57241787"/>
                    </a:ext>
                  </a:extLst>
                </a:gridCol>
                <a:gridCol w="370332">
                  <a:extLst>
                    <a:ext uri="{9D8B030D-6E8A-4147-A177-3AD203B41FA5}">
                      <a16:colId xmlns:a16="http://schemas.microsoft.com/office/drawing/2014/main" val="332972720"/>
                    </a:ext>
                  </a:extLst>
                </a:gridCol>
                <a:gridCol w="370332">
                  <a:extLst>
                    <a:ext uri="{9D8B030D-6E8A-4147-A177-3AD203B41FA5}">
                      <a16:colId xmlns:a16="http://schemas.microsoft.com/office/drawing/2014/main" val="1973277041"/>
                    </a:ext>
                  </a:extLst>
                </a:gridCol>
                <a:gridCol w="370332">
                  <a:extLst>
                    <a:ext uri="{9D8B030D-6E8A-4147-A177-3AD203B41FA5}">
                      <a16:colId xmlns:a16="http://schemas.microsoft.com/office/drawing/2014/main" val="285268793"/>
                    </a:ext>
                  </a:extLst>
                </a:gridCol>
                <a:gridCol w="329184">
                  <a:extLst>
                    <a:ext uri="{9D8B030D-6E8A-4147-A177-3AD203B41FA5}">
                      <a16:colId xmlns:a16="http://schemas.microsoft.com/office/drawing/2014/main" val="677963422"/>
                    </a:ext>
                  </a:extLst>
                </a:gridCol>
                <a:gridCol w="329184">
                  <a:extLst>
                    <a:ext uri="{9D8B030D-6E8A-4147-A177-3AD203B41FA5}">
                      <a16:colId xmlns:a16="http://schemas.microsoft.com/office/drawing/2014/main" val="2660843589"/>
                    </a:ext>
                  </a:extLst>
                </a:gridCol>
                <a:gridCol w="329184">
                  <a:extLst>
                    <a:ext uri="{9D8B030D-6E8A-4147-A177-3AD203B41FA5}">
                      <a16:colId xmlns:a16="http://schemas.microsoft.com/office/drawing/2014/main" val="3211001507"/>
                    </a:ext>
                  </a:extLst>
                </a:gridCol>
                <a:gridCol w="329184">
                  <a:extLst>
                    <a:ext uri="{9D8B030D-6E8A-4147-A177-3AD203B41FA5}">
                      <a16:colId xmlns:a16="http://schemas.microsoft.com/office/drawing/2014/main" val="3191379968"/>
                    </a:ext>
                  </a:extLst>
                </a:gridCol>
                <a:gridCol w="329184">
                  <a:extLst>
                    <a:ext uri="{9D8B030D-6E8A-4147-A177-3AD203B41FA5}">
                      <a16:colId xmlns:a16="http://schemas.microsoft.com/office/drawing/2014/main" val="4158494200"/>
                    </a:ext>
                  </a:extLst>
                </a:gridCol>
                <a:gridCol w="329184">
                  <a:extLst>
                    <a:ext uri="{9D8B030D-6E8A-4147-A177-3AD203B41FA5}">
                      <a16:colId xmlns:a16="http://schemas.microsoft.com/office/drawing/2014/main" val="4103185685"/>
                    </a:ext>
                  </a:extLst>
                </a:gridCol>
                <a:gridCol w="329184">
                  <a:extLst>
                    <a:ext uri="{9D8B030D-6E8A-4147-A177-3AD203B41FA5}">
                      <a16:colId xmlns:a16="http://schemas.microsoft.com/office/drawing/2014/main" val="117729008"/>
                    </a:ext>
                  </a:extLst>
                </a:gridCol>
                <a:gridCol w="329184">
                  <a:extLst>
                    <a:ext uri="{9D8B030D-6E8A-4147-A177-3AD203B41FA5}">
                      <a16:colId xmlns:a16="http://schemas.microsoft.com/office/drawing/2014/main" val="1231334044"/>
                    </a:ext>
                  </a:extLst>
                </a:gridCol>
                <a:gridCol w="329184">
                  <a:extLst>
                    <a:ext uri="{9D8B030D-6E8A-4147-A177-3AD203B41FA5}">
                      <a16:colId xmlns:a16="http://schemas.microsoft.com/office/drawing/2014/main" val="4287837262"/>
                    </a:ext>
                  </a:extLst>
                </a:gridCol>
                <a:gridCol w="370332">
                  <a:extLst>
                    <a:ext uri="{9D8B030D-6E8A-4147-A177-3AD203B41FA5}">
                      <a16:colId xmlns:a16="http://schemas.microsoft.com/office/drawing/2014/main" val="585227743"/>
                    </a:ext>
                  </a:extLst>
                </a:gridCol>
                <a:gridCol w="370332">
                  <a:extLst>
                    <a:ext uri="{9D8B030D-6E8A-4147-A177-3AD203B41FA5}">
                      <a16:colId xmlns:a16="http://schemas.microsoft.com/office/drawing/2014/main" val="2820277138"/>
                    </a:ext>
                  </a:extLst>
                </a:gridCol>
                <a:gridCol w="329184">
                  <a:extLst>
                    <a:ext uri="{9D8B030D-6E8A-4147-A177-3AD203B41FA5}">
                      <a16:colId xmlns:a16="http://schemas.microsoft.com/office/drawing/2014/main" val="348924867"/>
                    </a:ext>
                  </a:extLst>
                </a:gridCol>
                <a:gridCol w="329184">
                  <a:extLst>
                    <a:ext uri="{9D8B030D-6E8A-4147-A177-3AD203B41FA5}">
                      <a16:colId xmlns:a16="http://schemas.microsoft.com/office/drawing/2014/main" val="3456087424"/>
                    </a:ext>
                  </a:extLst>
                </a:gridCol>
                <a:gridCol w="370332">
                  <a:extLst>
                    <a:ext uri="{9D8B030D-6E8A-4147-A177-3AD203B41FA5}">
                      <a16:colId xmlns:a16="http://schemas.microsoft.com/office/drawing/2014/main" val="3362539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9496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- 2018-06-04 21:41:46 </a:t>
                      </a:r>
                      <a:r>
                        <a:rPr kumimoji="0" lang="en-US" sz="1000" b="0" i="0" u="none" strike="noStrike" kern="1200" cap="none" spc="0" normalizeH="0" baseline="0" noProof="0">
                          <a:ln>
                            <a:noFill/>
                          </a:ln>
                          <a:solidFill>
                            <a:prstClr val="black"/>
                          </a:solidFill>
                          <a:effectLst/>
                          <a:uLnTx/>
                          <a:uFillTx/>
                          <a:latin typeface="+mn-lt"/>
                          <a:ea typeface="+mn-ea"/>
                          <a:cs typeface="+mn-cs"/>
                        </a:rPr>
                        <a:t> 
 Re-stocked! Palo Santo's pure essential oil will remove bad or dense energy around the room, uplift your spirit and calm down your nervous system. This strong and medicinal aroma brings a feeling of grounding and focus. You can find it right here at the Studio! #palosanto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8877224"/>
                  </a:ext>
                </a:extLst>
              </a:tr>
            </a:tbl>
          </a:graphicData>
        </a:graphic>
      </p:graphicFrame>
      <p:sp>
        <p:nvSpPr>
          <p:cNvPr id="4" name="Text Placeholder 3">
            <a:extLst>
              <a:ext uri="{FF2B5EF4-FFF2-40B4-BE49-F238E27FC236}">
                <a16:creationId xmlns:a16="http://schemas.microsoft.com/office/drawing/2014/main" id="{07241D82-3CD5-42D1-B253-BF88434C8DD8}"/>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036157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6D221-9392-42A1-8A6A-E06E4E4D19C1}"/>
              </a:ext>
            </a:extLst>
          </p:cNvPr>
          <p:cNvSpPr>
            <a:spLocks noGrp="1"/>
          </p:cNvSpPr>
          <p:nvPr>
            <p:ph type="title"/>
          </p:nvPr>
        </p:nvSpPr>
        <p:spPr/>
        <p:txBody>
          <a:bodyPr/>
          <a:lstStyle/>
          <a:p>
            <a:r>
              <a:rPr lang="en-US"/>
              <a:t>Facebook Own Posts Table  | Monday Studio - 17 of 18</a:t>
            </a:r>
          </a:p>
        </p:txBody>
      </p:sp>
      <p:graphicFrame>
        <p:nvGraphicFramePr>
          <p:cNvPr id="5" name="Table Placeholder 4">
            <a:extLst>
              <a:ext uri="{FF2B5EF4-FFF2-40B4-BE49-F238E27FC236}">
                <a16:creationId xmlns:a16="http://schemas.microsoft.com/office/drawing/2014/main" id="{73AFDD55-CD60-48CE-B401-DB851DB6B23B}"/>
              </a:ext>
            </a:extLst>
          </p:cNvPr>
          <p:cNvGraphicFramePr>
            <a:graphicFrameLocks noGrp="1"/>
          </p:cNvGraphicFramePr>
          <p:nvPr>
            <p:ph type="tbl" sz="quarter" idx="13"/>
            <p:extLst>
              <p:ext uri="{D42A27DB-BD31-4B8C-83A1-F6EECF244321}">
                <p14:modId xmlns:p14="http://schemas.microsoft.com/office/powerpoint/2010/main" val="2792757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646564"/>
                    </a:ext>
                  </a:extLst>
                </a:gridCol>
                <a:gridCol w="370332">
                  <a:extLst>
                    <a:ext uri="{9D8B030D-6E8A-4147-A177-3AD203B41FA5}">
                      <a16:colId xmlns:a16="http://schemas.microsoft.com/office/drawing/2014/main" val="3560109972"/>
                    </a:ext>
                  </a:extLst>
                </a:gridCol>
                <a:gridCol w="370332">
                  <a:extLst>
                    <a:ext uri="{9D8B030D-6E8A-4147-A177-3AD203B41FA5}">
                      <a16:colId xmlns:a16="http://schemas.microsoft.com/office/drawing/2014/main" val="48413371"/>
                    </a:ext>
                  </a:extLst>
                </a:gridCol>
                <a:gridCol w="370332">
                  <a:extLst>
                    <a:ext uri="{9D8B030D-6E8A-4147-A177-3AD203B41FA5}">
                      <a16:colId xmlns:a16="http://schemas.microsoft.com/office/drawing/2014/main" val="3570953382"/>
                    </a:ext>
                  </a:extLst>
                </a:gridCol>
                <a:gridCol w="329184">
                  <a:extLst>
                    <a:ext uri="{9D8B030D-6E8A-4147-A177-3AD203B41FA5}">
                      <a16:colId xmlns:a16="http://schemas.microsoft.com/office/drawing/2014/main" val="3207485094"/>
                    </a:ext>
                  </a:extLst>
                </a:gridCol>
                <a:gridCol w="329184">
                  <a:extLst>
                    <a:ext uri="{9D8B030D-6E8A-4147-A177-3AD203B41FA5}">
                      <a16:colId xmlns:a16="http://schemas.microsoft.com/office/drawing/2014/main" val="1090093462"/>
                    </a:ext>
                  </a:extLst>
                </a:gridCol>
                <a:gridCol w="329184">
                  <a:extLst>
                    <a:ext uri="{9D8B030D-6E8A-4147-A177-3AD203B41FA5}">
                      <a16:colId xmlns:a16="http://schemas.microsoft.com/office/drawing/2014/main" val="3969367269"/>
                    </a:ext>
                  </a:extLst>
                </a:gridCol>
                <a:gridCol w="329184">
                  <a:extLst>
                    <a:ext uri="{9D8B030D-6E8A-4147-A177-3AD203B41FA5}">
                      <a16:colId xmlns:a16="http://schemas.microsoft.com/office/drawing/2014/main" val="1357376313"/>
                    </a:ext>
                  </a:extLst>
                </a:gridCol>
                <a:gridCol w="329184">
                  <a:extLst>
                    <a:ext uri="{9D8B030D-6E8A-4147-A177-3AD203B41FA5}">
                      <a16:colId xmlns:a16="http://schemas.microsoft.com/office/drawing/2014/main" val="3881050286"/>
                    </a:ext>
                  </a:extLst>
                </a:gridCol>
                <a:gridCol w="329184">
                  <a:extLst>
                    <a:ext uri="{9D8B030D-6E8A-4147-A177-3AD203B41FA5}">
                      <a16:colId xmlns:a16="http://schemas.microsoft.com/office/drawing/2014/main" val="2810161118"/>
                    </a:ext>
                  </a:extLst>
                </a:gridCol>
                <a:gridCol w="329184">
                  <a:extLst>
                    <a:ext uri="{9D8B030D-6E8A-4147-A177-3AD203B41FA5}">
                      <a16:colId xmlns:a16="http://schemas.microsoft.com/office/drawing/2014/main" val="2672806127"/>
                    </a:ext>
                  </a:extLst>
                </a:gridCol>
                <a:gridCol w="329184">
                  <a:extLst>
                    <a:ext uri="{9D8B030D-6E8A-4147-A177-3AD203B41FA5}">
                      <a16:colId xmlns:a16="http://schemas.microsoft.com/office/drawing/2014/main" val="3601643151"/>
                    </a:ext>
                  </a:extLst>
                </a:gridCol>
                <a:gridCol w="329184">
                  <a:extLst>
                    <a:ext uri="{9D8B030D-6E8A-4147-A177-3AD203B41FA5}">
                      <a16:colId xmlns:a16="http://schemas.microsoft.com/office/drawing/2014/main" val="1630999220"/>
                    </a:ext>
                  </a:extLst>
                </a:gridCol>
                <a:gridCol w="370332">
                  <a:extLst>
                    <a:ext uri="{9D8B030D-6E8A-4147-A177-3AD203B41FA5}">
                      <a16:colId xmlns:a16="http://schemas.microsoft.com/office/drawing/2014/main" val="4238160929"/>
                    </a:ext>
                  </a:extLst>
                </a:gridCol>
                <a:gridCol w="370332">
                  <a:extLst>
                    <a:ext uri="{9D8B030D-6E8A-4147-A177-3AD203B41FA5}">
                      <a16:colId xmlns:a16="http://schemas.microsoft.com/office/drawing/2014/main" val="3864637817"/>
                    </a:ext>
                  </a:extLst>
                </a:gridCol>
                <a:gridCol w="329184">
                  <a:extLst>
                    <a:ext uri="{9D8B030D-6E8A-4147-A177-3AD203B41FA5}">
                      <a16:colId xmlns:a16="http://schemas.microsoft.com/office/drawing/2014/main" val="3584023495"/>
                    </a:ext>
                  </a:extLst>
                </a:gridCol>
                <a:gridCol w="329184">
                  <a:extLst>
                    <a:ext uri="{9D8B030D-6E8A-4147-A177-3AD203B41FA5}">
                      <a16:colId xmlns:a16="http://schemas.microsoft.com/office/drawing/2014/main" val="1387895550"/>
                    </a:ext>
                  </a:extLst>
                </a:gridCol>
                <a:gridCol w="370332">
                  <a:extLst>
                    <a:ext uri="{9D8B030D-6E8A-4147-A177-3AD203B41FA5}">
                      <a16:colId xmlns:a16="http://schemas.microsoft.com/office/drawing/2014/main" val="3879187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18880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- 2018-06-03 13:24:50 </a:t>
                      </a:r>
                      <a:r>
                        <a:rPr kumimoji="0" lang="en-US" sz="1000" b="0" i="0" u="none" strike="noStrike" kern="1200" cap="none" spc="0" normalizeH="0" baseline="0" noProof="0">
                          <a:ln>
                            <a:noFill/>
                          </a:ln>
                          <a:solidFill>
                            <a:prstClr val="black"/>
                          </a:solidFill>
                          <a:effectLst/>
                          <a:uLnTx/>
                          <a:uFillTx/>
                          <a:latin typeface="+mn-lt"/>
                          <a:ea typeface="+mn-ea"/>
                          <a:cs typeface="+mn-cs"/>
                        </a:rPr>
                        <a:t> 
 Deliciously healthy treats for you! #Repost Tracy Assaad Tamer
• • •
Treats with a PURPOSE - available at Monday Studio juice bar.
Pick your treat according to how you want to feel - &gt; THRIVE -  elevates your mood; reduces inflammation in your body; manages blood sugar levels by making you feel full for longer; nourishes your skin;  promotes hormonal balance especially during the follicular phase (1st day of period until one day before ovulation) as it blocks excess estrogen and supports progesterone level to rise. &gt; MOVE - improves exercise performance; elevates your mood;  boosts and maintains your energy levels; improves mental focus; balances hormone levels.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5571175"/>
                  </a:ext>
                </a:extLst>
              </a:tr>
            </a:tbl>
          </a:graphicData>
        </a:graphic>
      </p:graphicFrame>
      <p:sp>
        <p:nvSpPr>
          <p:cNvPr id="4" name="Text Placeholder 3">
            <a:extLst>
              <a:ext uri="{FF2B5EF4-FFF2-40B4-BE49-F238E27FC236}">
                <a16:creationId xmlns:a16="http://schemas.microsoft.com/office/drawing/2014/main" id="{DA8A00F5-907B-4FA5-A970-FB56F278BAAD}"/>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37895723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76513-77BA-4A04-8FAF-97368A95CC8F}"/>
              </a:ext>
            </a:extLst>
          </p:cNvPr>
          <p:cNvSpPr>
            <a:spLocks noGrp="1"/>
          </p:cNvSpPr>
          <p:nvPr>
            <p:ph type="title"/>
          </p:nvPr>
        </p:nvSpPr>
        <p:spPr/>
        <p:txBody>
          <a:bodyPr/>
          <a:lstStyle/>
          <a:p>
            <a:r>
              <a:rPr lang="en-US"/>
              <a:t>Facebook Own Posts Table  | Monday Studio - 18 of 18</a:t>
            </a:r>
          </a:p>
        </p:txBody>
      </p:sp>
      <p:graphicFrame>
        <p:nvGraphicFramePr>
          <p:cNvPr id="5" name="Table Placeholder 4">
            <a:extLst>
              <a:ext uri="{FF2B5EF4-FFF2-40B4-BE49-F238E27FC236}">
                <a16:creationId xmlns:a16="http://schemas.microsoft.com/office/drawing/2014/main" id="{D8F638A4-4F02-4123-80EE-DDF71B85821C}"/>
              </a:ext>
            </a:extLst>
          </p:cNvPr>
          <p:cNvGraphicFramePr>
            <a:graphicFrameLocks noGrp="1"/>
          </p:cNvGraphicFramePr>
          <p:nvPr>
            <p:ph type="tbl" sz="quarter" idx="13"/>
            <p:extLst>
              <p:ext uri="{D42A27DB-BD31-4B8C-83A1-F6EECF244321}">
                <p14:modId xmlns:p14="http://schemas.microsoft.com/office/powerpoint/2010/main" val="1688796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32064633"/>
                    </a:ext>
                  </a:extLst>
                </a:gridCol>
                <a:gridCol w="370332">
                  <a:extLst>
                    <a:ext uri="{9D8B030D-6E8A-4147-A177-3AD203B41FA5}">
                      <a16:colId xmlns:a16="http://schemas.microsoft.com/office/drawing/2014/main" val="2222233450"/>
                    </a:ext>
                  </a:extLst>
                </a:gridCol>
                <a:gridCol w="370332">
                  <a:extLst>
                    <a:ext uri="{9D8B030D-6E8A-4147-A177-3AD203B41FA5}">
                      <a16:colId xmlns:a16="http://schemas.microsoft.com/office/drawing/2014/main" val="636876304"/>
                    </a:ext>
                  </a:extLst>
                </a:gridCol>
                <a:gridCol w="370332">
                  <a:extLst>
                    <a:ext uri="{9D8B030D-6E8A-4147-A177-3AD203B41FA5}">
                      <a16:colId xmlns:a16="http://schemas.microsoft.com/office/drawing/2014/main" val="3686696368"/>
                    </a:ext>
                  </a:extLst>
                </a:gridCol>
                <a:gridCol w="329184">
                  <a:extLst>
                    <a:ext uri="{9D8B030D-6E8A-4147-A177-3AD203B41FA5}">
                      <a16:colId xmlns:a16="http://schemas.microsoft.com/office/drawing/2014/main" val="1163977087"/>
                    </a:ext>
                  </a:extLst>
                </a:gridCol>
                <a:gridCol w="329184">
                  <a:extLst>
                    <a:ext uri="{9D8B030D-6E8A-4147-A177-3AD203B41FA5}">
                      <a16:colId xmlns:a16="http://schemas.microsoft.com/office/drawing/2014/main" val="278034551"/>
                    </a:ext>
                  </a:extLst>
                </a:gridCol>
                <a:gridCol w="329184">
                  <a:extLst>
                    <a:ext uri="{9D8B030D-6E8A-4147-A177-3AD203B41FA5}">
                      <a16:colId xmlns:a16="http://schemas.microsoft.com/office/drawing/2014/main" val="1091558973"/>
                    </a:ext>
                  </a:extLst>
                </a:gridCol>
                <a:gridCol w="329184">
                  <a:extLst>
                    <a:ext uri="{9D8B030D-6E8A-4147-A177-3AD203B41FA5}">
                      <a16:colId xmlns:a16="http://schemas.microsoft.com/office/drawing/2014/main" val="3514575573"/>
                    </a:ext>
                  </a:extLst>
                </a:gridCol>
                <a:gridCol w="329184">
                  <a:extLst>
                    <a:ext uri="{9D8B030D-6E8A-4147-A177-3AD203B41FA5}">
                      <a16:colId xmlns:a16="http://schemas.microsoft.com/office/drawing/2014/main" val="3460517570"/>
                    </a:ext>
                  </a:extLst>
                </a:gridCol>
                <a:gridCol w="329184">
                  <a:extLst>
                    <a:ext uri="{9D8B030D-6E8A-4147-A177-3AD203B41FA5}">
                      <a16:colId xmlns:a16="http://schemas.microsoft.com/office/drawing/2014/main" val="2643808489"/>
                    </a:ext>
                  </a:extLst>
                </a:gridCol>
                <a:gridCol w="329184">
                  <a:extLst>
                    <a:ext uri="{9D8B030D-6E8A-4147-A177-3AD203B41FA5}">
                      <a16:colId xmlns:a16="http://schemas.microsoft.com/office/drawing/2014/main" val="1633326249"/>
                    </a:ext>
                  </a:extLst>
                </a:gridCol>
                <a:gridCol w="329184">
                  <a:extLst>
                    <a:ext uri="{9D8B030D-6E8A-4147-A177-3AD203B41FA5}">
                      <a16:colId xmlns:a16="http://schemas.microsoft.com/office/drawing/2014/main" val="2524926080"/>
                    </a:ext>
                  </a:extLst>
                </a:gridCol>
                <a:gridCol w="329184">
                  <a:extLst>
                    <a:ext uri="{9D8B030D-6E8A-4147-A177-3AD203B41FA5}">
                      <a16:colId xmlns:a16="http://schemas.microsoft.com/office/drawing/2014/main" val="2377373590"/>
                    </a:ext>
                  </a:extLst>
                </a:gridCol>
                <a:gridCol w="370332">
                  <a:extLst>
                    <a:ext uri="{9D8B030D-6E8A-4147-A177-3AD203B41FA5}">
                      <a16:colId xmlns:a16="http://schemas.microsoft.com/office/drawing/2014/main" val="1697420936"/>
                    </a:ext>
                  </a:extLst>
                </a:gridCol>
                <a:gridCol w="370332">
                  <a:extLst>
                    <a:ext uri="{9D8B030D-6E8A-4147-A177-3AD203B41FA5}">
                      <a16:colId xmlns:a16="http://schemas.microsoft.com/office/drawing/2014/main" val="3593014864"/>
                    </a:ext>
                  </a:extLst>
                </a:gridCol>
                <a:gridCol w="329184">
                  <a:extLst>
                    <a:ext uri="{9D8B030D-6E8A-4147-A177-3AD203B41FA5}">
                      <a16:colId xmlns:a16="http://schemas.microsoft.com/office/drawing/2014/main" val="92969232"/>
                    </a:ext>
                  </a:extLst>
                </a:gridCol>
                <a:gridCol w="329184">
                  <a:extLst>
                    <a:ext uri="{9D8B030D-6E8A-4147-A177-3AD203B41FA5}">
                      <a16:colId xmlns:a16="http://schemas.microsoft.com/office/drawing/2014/main" val="1670502813"/>
                    </a:ext>
                  </a:extLst>
                </a:gridCol>
                <a:gridCol w="370332">
                  <a:extLst>
                    <a:ext uri="{9D8B030D-6E8A-4147-A177-3AD203B41FA5}">
                      <a16:colId xmlns:a16="http://schemas.microsoft.com/office/drawing/2014/main" val="31874120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12539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- 2018-06-01 19:40:17 </a:t>
                      </a:r>
                      <a:r>
                        <a:rPr kumimoji="0" lang="en-US" sz="1000" b="0" i="0" u="none" strike="noStrike" kern="1200" cap="none" spc="0" normalizeH="0" baseline="0" noProof="0">
                          <a:ln>
                            <a:noFill/>
                          </a:ln>
                          <a:solidFill>
                            <a:prstClr val="black"/>
                          </a:solidFill>
                          <a:effectLst/>
                          <a:uLnTx/>
                          <a:uFillTx/>
                          <a:latin typeface="+mn-lt"/>
                          <a:ea typeface="+mn-ea"/>
                          <a:cs typeface="+mn-cs"/>
                        </a:rPr>
                        <a:t> 
 Get that summer body with our offer this month!
Call us on 01/792469 to know more. #offerofthemonth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45836249"/>
                  </a:ext>
                </a:extLst>
              </a:tr>
            </a:tbl>
          </a:graphicData>
        </a:graphic>
      </p:graphicFrame>
      <p:sp>
        <p:nvSpPr>
          <p:cNvPr id="4" name="Text Placeholder 3">
            <a:extLst>
              <a:ext uri="{FF2B5EF4-FFF2-40B4-BE49-F238E27FC236}">
                <a16:creationId xmlns:a16="http://schemas.microsoft.com/office/drawing/2014/main" id="{81E6595C-1B92-4CE9-A32C-D4CC6218CC15}"/>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19059766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8CC5B-99AD-4B30-A6EB-F35B38C93479}"/>
              </a:ext>
            </a:extLst>
          </p:cNvPr>
          <p:cNvSpPr>
            <a:spLocks noGrp="1"/>
          </p:cNvSpPr>
          <p:nvPr>
            <p:ph type="title"/>
          </p:nvPr>
        </p:nvSpPr>
        <p:spPr/>
        <p:txBody>
          <a:bodyPr/>
          <a:lstStyle/>
          <a:p>
            <a:r>
              <a:rPr lang="en-US"/>
              <a:t>Facebook Post Type Distribution Per Profile | Monday Studio</a:t>
            </a:r>
          </a:p>
        </p:txBody>
      </p:sp>
      <p:graphicFrame>
        <p:nvGraphicFramePr>
          <p:cNvPr id="6" name="Chart Placeholder 5">
            <a:extLst>
              <a:ext uri="{FF2B5EF4-FFF2-40B4-BE49-F238E27FC236}">
                <a16:creationId xmlns:a16="http://schemas.microsoft.com/office/drawing/2014/main" id="{0E828EEA-57D9-4AF4-891F-9EEC735753E1}"/>
              </a:ext>
            </a:extLst>
          </p:cNvPr>
          <p:cNvGraphicFramePr>
            <a:graphicFrameLocks noGrp="1"/>
          </p:cNvGraphicFramePr>
          <p:nvPr>
            <p:ph type="chart" sz="quarter" idx="13"/>
            <p:extLst>
              <p:ext uri="{D42A27DB-BD31-4B8C-83A1-F6EECF244321}">
                <p14:modId xmlns:p14="http://schemas.microsoft.com/office/powerpoint/2010/main" val="621222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3CDD05-A10B-422E-BBF8-9C951D65A031}"/>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7957F2B-C274-46A3-8CA5-89F8F93895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75936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8D43F-B600-4132-B97C-4838A866F788}"/>
              </a:ext>
            </a:extLst>
          </p:cNvPr>
          <p:cNvSpPr>
            <a:spLocks noGrp="1"/>
          </p:cNvSpPr>
          <p:nvPr>
            <p:ph type="title"/>
          </p:nvPr>
        </p:nvSpPr>
        <p:spPr/>
        <p:txBody>
          <a:bodyPr/>
          <a:lstStyle/>
          <a:p>
            <a:r>
              <a:rPr lang="en-US"/>
              <a:t>Facebook Interaction Rate | Monday Studio</a:t>
            </a:r>
          </a:p>
        </p:txBody>
      </p:sp>
      <p:graphicFrame>
        <p:nvGraphicFramePr>
          <p:cNvPr id="6" name="Chart Placeholder 5">
            <a:extLst>
              <a:ext uri="{FF2B5EF4-FFF2-40B4-BE49-F238E27FC236}">
                <a16:creationId xmlns:a16="http://schemas.microsoft.com/office/drawing/2014/main" id="{39C7CC65-A8BF-4293-A026-1DD723383A36}"/>
              </a:ext>
            </a:extLst>
          </p:cNvPr>
          <p:cNvGraphicFramePr>
            <a:graphicFrameLocks noGrp="1"/>
          </p:cNvGraphicFramePr>
          <p:nvPr>
            <p:ph type="chart" sz="quarter" idx="13"/>
            <p:extLst>
              <p:ext uri="{D42A27DB-BD31-4B8C-83A1-F6EECF244321}">
                <p14:modId xmlns:p14="http://schemas.microsoft.com/office/powerpoint/2010/main" val="1103372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907994-7DC0-4AFF-987E-4039E638E31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9544EE31-FAC8-4D09-9B9E-CF3DB5F6D9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46702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5C5E5-A6EA-4E4A-A2C8-114730A7DA23}"/>
              </a:ext>
            </a:extLst>
          </p:cNvPr>
          <p:cNvSpPr>
            <a:spLocks noGrp="1"/>
          </p:cNvSpPr>
          <p:nvPr>
            <p:ph type="title"/>
          </p:nvPr>
        </p:nvSpPr>
        <p:spPr/>
        <p:txBody>
          <a:bodyPr/>
          <a:lstStyle/>
          <a:p>
            <a:r>
              <a:rPr lang="en-US"/>
              <a:t>Facebook Interaction Rate By Weekday | Monday Studio</a:t>
            </a:r>
          </a:p>
        </p:txBody>
      </p:sp>
      <p:graphicFrame>
        <p:nvGraphicFramePr>
          <p:cNvPr id="6" name="Chart Placeholder 5">
            <a:extLst>
              <a:ext uri="{FF2B5EF4-FFF2-40B4-BE49-F238E27FC236}">
                <a16:creationId xmlns:a16="http://schemas.microsoft.com/office/drawing/2014/main" id="{0689CE2D-738E-4A68-96AE-529BC4C9F0FF}"/>
              </a:ext>
            </a:extLst>
          </p:cNvPr>
          <p:cNvGraphicFramePr>
            <a:graphicFrameLocks noGrp="1"/>
          </p:cNvGraphicFramePr>
          <p:nvPr>
            <p:ph type="chart" sz="quarter" idx="13"/>
            <p:extLst>
              <p:ext uri="{D42A27DB-BD31-4B8C-83A1-F6EECF244321}">
                <p14:modId xmlns:p14="http://schemas.microsoft.com/office/powerpoint/2010/main" val="14895975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785502-840E-4248-AE65-98B67D78A76E}"/>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D75A5EB4-D52C-4434-9A86-8A0AFC93FD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67028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11730-071D-4130-B801-10A94990D349}"/>
              </a:ext>
            </a:extLst>
          </p:cNvPr>
          <p:cNvSpPr>
            <a:spLocks noGrp="1"/>
          </p:cNvSpPr>
          <p:nvPr>
            <p:ph type="title"/>
          </p:nvPr>
        </p:nvSpPr>
        <p:spPr/>
        <p:txBody>
          <a:bodyPr/>
          <a:lstStyle/>
          <a:p>
            <a:r>
              <a:rPr lang="en-US"/>
              <a:t>Facebook Interaction Rate By Hour | Monday Studio</a:t>
            </a:r>
          </a:p>
        </p:txBody>
      </p:sp>
      <p:graphicFrame>
        <p:nvGraphicFramePr>
          <p:cNvPr id="6" name="Chart Placeholder 5">
            <a:extLst>
              <a:ext uri="{FF2B5EF4-FFF2-40B4-BE49-F238E27FC236}">
                <a16:creationId xmlns:a16="http://schemas.microsoft.com/office/drawing/2014/main" id="{45D8CB70-8FD0-494E-914E-7FEEFAEDACEC}"/>
              </a:ext>
            </a:extLst>
          </p:cNvPr>
          <p:cNvGraphicFramePr>
            <a:graphicFrameLocks noGrp="1"/>
          </p:cNvGraphicFramePr>
          <p:nvPr>
            <p:ph type="chart" sz="quarter" idx="13"/>
            <p:extLst>
              <p:ext uri="{D42A27DB-BD31-4B8C-83A1-F6EECF244321}">
                <p14:modId xmlns:p14="http://schemas.microsoft.com/office/powerpoint/2010/main" val="11623645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FABCDB-1BDD-4F43-9F6F-D7FD3D922553}"/>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C1A6F638-2745-46DC-B318-9FF0625832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65163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43028-69CE-4B4E-A57A-85D607AB8CF6}"/>
              </a:ext>
            </a:extLst>
          </p:cNvPr>
          <p:cNvSpPr>
            <a:spLocks noGrp="1"/>
          </p:cNvSpPr>
          <p:nvPr>
            <p:ph type="title"/>
          </p:nvPr>
        </p:nvSpPr>
        <p:spPr/>
        <p:txBody>
          <a:bodyPr/>
          <a:lstStyle/>
          <a:p>
            <a:r>
              <a:rPr lang="en-US"/>
              <a:t>Facebook Average Shares Per Post | Monday Studio</a:t>
            </a:r>
          </a:p>
        </p:txBody>
      </p:sp>
      <p:graphicFrame>
        <p:nvGraphicFramePr>
          <p:cNvPr id="6" name="Chart Placeholder 5">
            <a:extLst>
              <a:ext uri="{FF2B5EF4-FFF2-40B4-BE49-F238E27FC236}">
                <a16:creationId xmlns:a16="http://schemas.microsoft.com/office/drawing/2014/main" id="{8C8F61A8-1B13-4994-9476-E7719CABE484}"/>
              </a:ext>
            </a:extLst>
          </p:cNvPr>
          <p:cNvGraphicFramePr>
            <a:graphicFrameLocks noGrp="1"/>
          </p:cNvGraphicFramePr>
          <p:nvPr>
            <p:ph type="chart" sz="quarter" idx="13"/>
            <p:extLst>
              <p:ext uri="{D42A27DB-BD31-4B8C-83A1-F6EECF244321}">
                <p14:modId xmlns:p14="http://schemas.microsoft.com/office/powerpoint/2010/main" val="2207083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09CFEC-5DB9-4A5E-8851-756EA6E14A2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B696D131-616C-4D22-A8B7-458AD0E2F4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70066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694D0-6FEF-43AE-8BB6-5828AC864D62}"/>
              </a:ext>
            </a:extLst>
          </p:cNvPr>
          <p:cNvSpPr>
            <a:spLocks noGrp="1"/>
          </p:cNvSpPr>
          <p:nvPr>
            <p:ph type="title"/>
          </p:nvPr>
        </p:nvSpPr>
        <p:spPr/>
        <p:txBody>
          <a:bodyPr/>
          <a:lstStyle/>
          <a:p>
            <a:r>
              <a:rPr lang="en-US"/>
              <a:t>Facebook Average Comments Per Post | Monday Studio</a:t>
            </a:r>
          </a:p>
        </p:txBody>
      </p:sp>
      <p:graphicFrame>
        <p:nvGraphicFramePr>
          <p:cNvPr id="6" name="Chart Placeholder 5">
            <a:extLst>
              <a:ext uri="{FF2B5EF4-FFF2-40B4-BE49-F238E27FC236}">
                <a16:creationId xmlns:a16="http://schemas.microsoft.com/office/drawing/2014/main" id="{37E1BBF2-1CB7-40DD-A4C7-D9F97C6343BF}"/>
              </a:ext>
            </a:extLst>
          </p:cNvPr>
          <p:cNvGraphicFramePr>
            <a:graphicFrameLocks noGrp="1"/>
          </p:cNvGraphicFramePr>
          <p:nvPr>
            <p:ph type="chart" sz="quarter" idx="13"/>
            <p:extLst>
              <p:ext uri="{D42A27DB-BD31-4B8C-83A1-F6EECF244321}">
                <p14:modId xmlns:p14="http://schemas.microsoft.com/office/powerpoint/2010/main" val="3963964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E3A8EB-4DA3-42B0-86AA-C5297BE1FFF7}"/>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27D49B96-A2B7-4627-BC9A-480B4EB9D8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68660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E86B5-C6AC-4C11-A793-0767FCF983CF}"/>
              </a:ext>
            </a:extLst>
          </p:cNvPr>
          <p:cNvSpPr>
            <a:spLocks noGrp="1"/>
          </p:cNvSpPr>
          <p:nvPr>
            <p:ph type="title"/>
          </p:nvPr>
        </p:nvSpPr>
        <p:spPr/>
        <p:txBody>
          <a:bodyPr/>
          <a:lstStyle/>
          <a:p>
            <a:r>
              <a:rPr lang="en-US"/>
              <a:t>Facebook Average Reactions Per Post | Monday Studio</a:t>
            </a:r>
          </a:p>
        </p:txBody>
      </p:sp>
      <p:graphicFrame>
        <p:nvGraphicFramePr>
          <p:cNvPr id="6" name="Chart Placeholder 5">
            <a:extLst>
              <a:ext uri="{FF2B5EF4-FFF2-40B4-BE49-F238E27FC236}">
                <a16:creationId xmlns:a16="http://schemas.microsoft.com/office/drawing/2014/main" id="{62CE46B4-0C9F-4AFB-AE86-71CF2F8E0BAB}"/>
              </a:ext>
            </a:extLst>
          </p:cNvPr>
          <p:cNvGraphicFramePr>
            <a:graphicFrameLocks noGrp="1"/>
          </p:cNvGraphicFramePr>
          <p:nvPr>
            <p:ph type="chart" sz="quarter" idx="13"/>
            <p:extLst>
              <p:ext uri="{D42A27DB-BD31-4B8C-83A1-F6EECF244321}">
                <p14:modId xmlns:p14="http://schemas.microsoft.com/office/powerpoint/2010/main" val="1721388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8ECDAE-683C-43C2-8000-9B1FAAF70AED}"/>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5696BD94-7B4C-44C4-9F08-79766CC1733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97366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1229D-C276-4C5B-9637-1FBF592B4CC6}"/>
              </a:ext>
            </a:extLst>
          </p:cNvPr>
          <p:cNvSpPr>
            <a:spLocks noGrp="1"/>
          </p:cNvSpPr>
          <p:nvPr>
            <p:ph type="title"/>
          </p:nvPr>
        </p:nvSpPr>
        <p:spPr/>
        <p:txBody>
          <a:bodyPr/>
          <a:lstStyle/>
          <a:p>
            <a:r>
              <a:rPr lang="en-US"/>
              <a:t>Facebook Fans By City Table | Monday Studio - 1 of 3</a:t>
            </a:r>
          </a:p>
        </p:txBody>
      </p:sp>
      <p:graphicFrame>
        <p:nvGraphicFramePr>
          <p:cNvPr id="5" name="Table Placeholder 4">
            <a:extLst>
              <a:ext uri="{FF2B5EF4-FFF2-40B4-BE49-F238E27FC236}">
                <a16:creationId xmlns:a16="http://schemas.microsoft.com/office/drawing/2014/main" id="{28633EC1-720D-4A5F-8093-AC8418802827}"/>
              </a:ext>
            </a:extLst>
          </p:cNvPr>
          <p:cNvGraphicFramePr>
            <a:graphicFrameLocks noGrp="1"/>
          </p:cNvGraphicFramePr>
          <p:nvPr>
            <p:ph type="tbl" sz="quarter" idx="13"/>
            <p:extLst>
              <p:ext uri="{D42A27DB-BD31-4B8C-83A1-F6EECF244321}">
                <p14:modId xmlns:p14="http://schemas.microsoft.com/office/powerpoint/2010/main" val="240154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34089930"/>
                    </a:ext>
                  </a:extLst>
                </a:gridCol>
                <a:gridCol w="1645920">
                  <a:extLst>
                    <a:ext uri="{9D8B030D-6E8A-4147-A177-3AD203B41FA5}">
                      <a16:colId xmlns:a16="http://schemas.microsoft.com/office/drawing/2014/main" val="3970800174"/>
                    </a:ext>
                  </a:extLst>
                </a:gridCol>
                <a:gridCol w="1645920">
                  <a:extLst>
                    <a:ext uri="{9D8B030D-6E8A-4147-A177-3AD203B41FA5}">
                      <a16:colId xmlns:a16="http://schemas.microsoft.com/office/drawing/2014/main" val="1422223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60940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64.5 %</a:t>
                      </a:r>
                    </a:p>
                  </a:txBody>
                  <a:tcPr/>
                </a:tc>
                <a:extLst>
                  <a:ext uri="{0D108BD9-81ED-4DB2-BD59-A6C34878D82A}">
                    <a16:rowId xmlns:a16="http://schemas.microsoft.com/office/drawing/2014/main" val="164402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229461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75529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944889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042905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3575843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241648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2487032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2907649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Jeddah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1398073945"/>
                  </a:ext>
                </a:extLst>
              </a:tr>
            </a:tbl>
          </a:graphicData>
        </a:graphic>
      </p:graphicFrame>
      <p:sp>
        <p:nvSpPr>
          <p:cNvPr id="4" name="Text Placeholder 3">
            <a:extLst>
              <a:ext uri="{FF2B5EF4-FFF2-40B4-BE49-F238E27FC236}">
                <a16:creationId xmlns:a16="http://schemas.microsoft.com/office/drawing/2014/main" id="{B00B5D1C-A54E-4D3C-8882-2E82A2E0D589}"/>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7535980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B8A48-2C1A-4F62-9FEF-3B6853FEB487}"/>
              </a:ext>
            </a:extLst>
          </p:cNvPr>
          <p:cNvSpPr>
            <a:spLocks noGrp="1"/>
          </p:cNvSpPr>
          <p:nvPr>
            <p:ph type="title"/>
          </p:nvPr>
        </p:nvSpPr>
        <p:spPr/>
        <p:txBody>
          <a:bodyPr/>
          <a:lstStyle/>
          <a:p>
            <a:r>
              <a:rPr lang="en-US"/>
              <a:t>Facebook Fans By City Table | Monday Studio - 2 of 3</a:t>
            </a:r>
          </a:p>
        </p:txBody>
      </p:sp>
      <p:graphicFrame>
        <p:nvGraphicFramePr>
          <p:cNvPr id="5" name="Table Placeholder 4">
            <a:extLst>
              <a:ext uri="{FF2B5EF4-FFF2-40B4-BE49-F238E27FC236}">
                <a16:creationId xmlns:a16="http://schemas.microsoft.com/office/drawing/2014/main" id="{C374B78E-F9FD-413B-B3D1-26A2AB1A243C}"/>
              </a:ext>
            </a:extLst>
          </p:cNvPr>
          <p:cNvGraphicFramePr>
            <a:graphicFrameLocks noGrp="1"/>
          </p:cNvGraphicFramePr>
          <p:nvPr>
            <p:ph type="tbl" sz="quarter" idx="13"/>
            <p:extLst>
              <p:ext uri="{D42A27DB-BD31-4B8C-83A1-F6EECF244321}">
                <p14:modId xmlns:p14="http://schemas.microsoft.com/office/powerpoint/2010/main" val="1094141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615569378"/>
                    </a:ext>
                  </a:extLst>
                </a:gridCol>
                <a:gridCol w="1645920">
                  <a:extLst>
                    <a:ext uri="{9D8B030D-6E8A-4147-A177-3AD203B41FA5}">
                      <a16:colId xmlns:a16="http://schemas.microsoft.com/office/drawing/2014/main" val="2560616346"/>
                    </a:ext>
                  </a:extLst>
                </a:gridCol>
                <a:gridCol w="1645920">
                  <a:extLst>
                    <a:ext uri="{9D8B030D-6E8A-4147-A177-3AD203B41FA5}">
                      <a16:colId xmlns:a16="http://schemas.microsoft.com/office/drawing/2014/main" val="2747282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126685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701127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Montreal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983129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293723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Abey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2012893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2145305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Sydney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716365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16059715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371336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Accra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559265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466216400"/>
                  </a:ext>
                </a:extLst>
              </a:tr>
            </a:tbl>
          </a:graphicData>
        </a:graphic>
      </p:graphicFrame>
      <p:sp>
        <p:nvSpPr>
          <p:cNvPr id="4" name="Text Placeholder 3">
            <a:extLst>
              <a:ext uri="{FF2B5EF4-FFF2-40B4-BE49-F238E27FC236}">
                <a16:creationId xmlns:a16="http://schemas.microsoft.com/office/drawing/2014/main" id="{5DD8E6AE-E76A-4B4B-8FE9-1E3F7A8636AF}"/>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7744183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FDB2F-2813-49B4-9EF0-B2C49A31798B}"/>
              </a:ext>
            </a:extLst>
          </p:cNvPr>
          <p:cNvSpPr>
            <a:spLocks noGrp="1"/>
          </p:cNvSpPr>
          <p:nvPr>
            <p:ph type="title"/>
          </p:nvPr>
        </p:nvSpPr>
        <p:spPr/>
        <p:txBody>
          <a:bodyPr/>
          <a:lstStyle/>
          <a:p>
            <a:r>
              <a:rPr lang="en-US"/>
              <a:t>Facebook Fans By City Table | Monday Studio - 3 of 3</a:t>
            </a:r>
          </a:p>
        </p:txBody>
      </p:sp>
      <p:graphicFrame>
        <p:nvGraphicFramePr>
          <p:cNvPr id="5" name="Table Placeholder 4">
            <a:extLst>
              <a:ext uri="{FF2B5EF4-FFF2-40B4-BE49-F238E27FC236}">
                <a16:creationId xmlns:a16="http://schemas.microsoft.com/office/drawing/2014/main" id="{A43F9B2A-2A71-43C1-8593-C2120B95A052}"/>
              </a:ext>
            </a:extLst>
          </p:cNvPr>
          <p:cNvGraphicFramePr>
            <a:graphicFrameLocks noGrp="1"/>
          </p:cNvGraphicFramePr>
          <p:nvPr>
            <p:ph type="tbl" sz="quarter" idx="13"/>
            <p:extLst>
              <p:ext uri="{D42A27DB-BD31-4B8C-83A1-F6EECF244321}">
                <p14:modId xmlns:p14="http://schemas.microsoft.com/office/powerpoint/2010/main" val="3892293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12544330"/>
                    </a:ext>
                  </a:extLst>
                </a:gridCol>
                <a:gridCol w="1645920">
                  <a:extLst>
                    <a:ext uri="{9D8B030D-6E8A-4147-A177-3AD203B41FA5}">
                      <a16:colId xmlns:a16="http://schemas.microsoft.com/office/drawing/2014/main" val="989655499"/>
                    </a:ext>
                  </a:extLst>
                </a:gridCol>
                <a:gridCol w="1645920">
                  <a:extLst>
                    <a:ext uri="{9D8B030D-6E8A-4147-A177-3AD203B41FA5}">
                      <a16:colId xmlns:a16="http://schemas.microsoft.com/office/drawing/2014/main" val="3480340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96765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454997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Seattle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876523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3834402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1492025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Burj Hammud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1767409744"/>
                  </a:ext>
                </a:extLst>
              </a:tr>
            </a:tbl>
          </a:graphicData>
        </a:graphic>
      </p:graphicFrame>
      <p:sp>
        <p:nvSpPr>
          <p:cNvPr id="4" name="Text Placeholder 3">
            <a:extLst>
              <a:ext uri="{FF2B5EF4-FFF2-40B4-BE49-F238E27FC236}">
                <a16:creationId xmlns:a16="http://schemas.microsoft.com/office/drawing/2014/main" id="{76FBA434-7439-41DC-8BD9-9FE6E9E2EF2E}"/>
              </a:ext>
            </a:extLst>
          </p:cNvPr>
          <p:cNvSpPr>
            <a:spLocks noGrp="1"/>
          </p:cNvSpPr>
          <p:nvPr>
            <p:ph type="body" sz="quarter" idx="14"/>
          </p:nvPr>
        </p:nvSpPr>
        <p:spPr/>
        <p:txBody>
          <a:bodyPr/>
          <a:lstStyle/>
          <a:p>
            <a:r>
              <a:rPr lang="en-US"/>
              <a:t>06/01/2018 - 06/30/2018</a:t>
            </a:r>
          </a:p>
        </p:txBody>
      </p:sp>
    </p:spTree>
    <p:extLst>
      <p:ext uri="{BB962C8B-B14F-4D97-AF65-F5344CB8AC3E}">
        <p14:creationId xmlns:p14="http://schemas.microsoft.com/office/powerpoint/2010/main" val="22176510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235671-B04F-48AB-AD31-6FBF5DC31E20}"/>
              </a:ext>
            </a:extLst>
          </p:cNvPr>
          <p:cNvSpPr>
            <a:spLocks noGrp="1"/>
          </p:cNvSpPr>
          <p:nvPr>
            <p:ph type="title"/>
          </p:nvPr>
        </p:nvSpPr>
        <p:spPr/>
        <p:txBody>
          <a:bodyPr/>
          <a:lstStyle/>
          <a:p>
            <a:r>
              <a:rPr lang="en-US"/>
              <a:t>Facebook Engaged Users | Monday Studio</a:t>
            </a:r>
          </a:p>
        </p:txBody>
      </p:sp>
      <p:graphicFrame>
        <p:nvGraphicFramePr>
          <p:cNvPr id="6" name="Chart Placeholder 5">
            <a:extLst>
              <a:ext uri="{FF2B5EF4-FFF2-40B4-BE49-F238E27FC236}">
                <a16:creationId xmlns:a16="http://schemas.microsoft.com/office/drawing/2014/main" id="{0BD384B8-2B01-48DC-923B-500C6FEA5ECC}"/>
              </a:ext>
            </a:extLst>
          </p:cNvPr>
          <p:cNvGraphicFramePr>
            <a:graphicFrameLocks noGrp="1"/>
          </p:cNvGraphicFramePr>
          <p:nvPr>
            <p:ph type="chart" sz="quarter" idx="13"/>
            <p:extLst>
              <p:ext uri="{D42A27DB-BD31-4B8C-83A1-F6EECF244321}">
                <p14:modId xmlns:p14="http://schemas.microsoft.com/office/powerpoint/2010/main" val="3203260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7CF10C-44FA-47D6-B995-08362ECA01F7}"/>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A2717CBF-C355-4E35-BDFB-F5CFA80D07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69008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B3D0DA-A516-43DE-869C-93158F6D08FE}"/>
              </a:ext>
            </a:extLst>
          </p:cNvPr>
          <p:cNvSpPr>
            <a:spLocks noGrp="1"/>
          </p:cNvSpPr>
          <p:nvPr>
            <p:ph type="title"/>
          </p:nvPr>
        </p:nvSpPr>
        <p:spPr/>
        <p:txBody>
          <a:bodyPr/>
          <a:lstStyle/>
          <a:p>
            <a:r>
              <a:rPr lang="en-US"/>
              <a:t>Facebook Reach | Monday Studio</a:t>
            </a:r>
          </a:p>
        </p:txBody>
      </p:sp>
      <p:graphicFrame>
        <p:nvGraphicFramePr>
          <p:cNvPr id="6" name="Chart Placeholder 5">
            <a:extLst>
              <a:ext uri="{FF2B5EF4-FFF2-40B4-BE49-F238E27FC236}">
                <a16:creationId xmlns:a16="http://schemas.microsoft.com/office/drawing/2014/main" id="{D4CDF12A-F40D-4C3E-AD56-3507C066EC1E}"/>
              </a:ext>
            </a:extLst>
          </p:cNvPr>
          <p:cNvGraphicFramePr>
            <a:graphicFrameLocks noGrp="1"/>
          </p:cNvGraphicFramePr>
          <p:nvPr>
            <p:ph type="chart" sz="quarter" idx="13"/>
            <p:extLst>
              <p:ext uri="{D42A27DB-BD31-4B8C-83A1-F6EECF244321}">
                <p14:modId xmlns:p14="http://schemas.microsoft.com/office/powerpoint/2010/main" val="1308736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BA2D97-BD5C-45A1-B045-3095BB84DCF2}"/>
              </a:ext>
            </a:extLst>
          </p:cNvPr>
          <p:cNvSpPr>
            <a:spLocks noGrp="1"/>
          </p:cNvSpPr>
          <p:nvPr>
            <p:ph type="body" sz="quarter" idx="14"/>
          </p:nvPr>
        </p:nvSpPr>
        <p:spPr/>
        <p:txBody>
          <a:bodyPr/>
          <a:lstStyle/>
          <a:p>
            <a:r>
              <a:rPr lang="en-US"/>
              <a:t>06/01/2018 - 06/30/2018</a:t>
            </a:r>
          </a:p>
        </p:txBody>
      </p:sp>
      <p:sp>
        <p:nvSpPr>
          <p:cNvPr id="5" name="Footer Placeholder 4">
            <a:extLst>
              <a:ext uri="{FF2B5EF4-FFF2-40B4-BE49-F238E27FC236}">
                <a16:creationId xmlns:a16="http://schemas.microsoft.com/office/drawing/2014/main" id="{6A8875A9-ECAC-48B6-A269-15365ADE3D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383793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1605</Words>
  <Application>Microsoft Office PowerPoint</Application>
  <PresentationFormat>On-screen Show (4:3)</PresentationFormat>
  <Paragraphs>914</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Facebook - My Dashboard</vt:lpstr>
      <vt:lpstr>Facebook Key Metrics Table | Monday Studio</vt:lpstr>
      <vt:lpstr>Facebook Fans Change Rate | Monday Studio</vt:lpstr>
      <vt:lpstr>Facebook Fans Total | Monday Studio</vt:lpstr>
      <vt:lpstr>Facebook Own Posts Table  | Monday Studio - 1 of 18</vt:lpstr>
      <vt:lpstr>Facebook Own Posts Table  | Monday Studio - 2 of 18</vt:lpstr>
      <vt:lpstr>Facebook Own Posts Table  | Monday Studio - 3 of 18</vt:lpstr>
      <vt:lpstr>Facebook Own Posts Table  | Monday Studio - 4 of 18</vt:lpstr>
      <vt:lpstr>Facebook Own Posts Table  | Monday Studio - 5 of 18</vt:lpstr>
      <vt:lpstr>Facebook Own Posts Table  | Monday Studio - 6 of 18</vt:lpstr>
      <vt:lpstr>Facebook Own Posts Table  | Monday Studio - 7 of 18</vt:lpstr>
      <vt:lpstr>Facebook Own Posts Table  | Monday Studio - 8 of 18</vt:lpstr>
      <vt:lpstr>Facebook Own Posts Table  | Monday Studio - 9 of 18</vt:lpstr>
      <vt:lpstr>Facebook Own Posts Table  | Monday Studio - 10 of 18</vt:lpstr>
      <vt:lpstr>Facebook Own Posts Table  | Monday Studio - 11 of 18</vt:lpstr>
      <vt:lpstr>Facebook Own Posts Table  | Monday Studio - 12 of 18</vt:lpstr>
      <vt:lpstr>Facebook Own Posts Table  | Monday Studio - 13 of 18</vt:lpstr>
      <vt:lpstr>Facebook Own Posts Table  | Monday Studio - 14 of 18</vt:lpstr>
      <vt:lpstr>Facebook Own Posts Table  | Monday Studio - 15 of 18</vt:lpstr>
      <vt:lpstr>Facebook Own Posts Table  | Monday Studio - 16 of 18</vt:lpstr>
      <vt:lpstr>Facebook Own Posts Table  | Monday Studio - 17 of 18</vt:lpstr>
      <vt:lpstr>Facebook Own Posts Table  | Monday Studio - 18 of 18</vt:lpstr>
      <vt:lpstr>Facebook Post Type Distribution Per Profile | Monday Studio</vt:lpstr>
      <vt:lpstr>Facebook Interaction Rate | Monday Studio</vt:lpstr>
      <vt:lpstr>Facebook Interaction Rate By Weekday | Monday Studio</vt:lpstr>
      <vt:lpstr>Facebook Interaction Rate By Hour | Monday Studio</vt:lpstr>
      <vt:lpstr>Facebook Average Shares Per Post | Monday Studio</vt:lpstr>
      <vt:lpstr>Facebook Average Comments Per Post | Monday Studio</vt:lpstr>
      <vt:lpstr>Facebook Average Reactions Per Post | Monday Studio</vt:lpstr>
      <vt:lpstr>Facebook Fans By City Table | Monday Studio - 1 of 3</vt:lpstr>
      <vt:lpstr>Facebook Fans By City Table | Monday Studio - 2 of 3</vt:lpstr>
      <vt:lpstr>Facebook Fans By City Table | Monday Studio - 3 of 3</vt:lpstr>
      <vt:lpstr>Facebook Engaged Users | Monday Studio</vt:lpstr>
      <vt:lpstr>Facebook Reach | Monday Studio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My Dashboard</dc:title>
  <dc:creator>Administrator</dc:creator>
  <cp:lastModifiedBy>Administrator</cp:lastModifiedBy>
  <cp:revision>1</cp:revision>
  <dcterms:created xsi:type="dcterms:W3CDTF">2018-07-03T17:09:08Z</dcterms:created>
  <dcterms:modified xsi:type="dcterms:W3CDTF">2018-07-03T17:10:26Z</dcterms:modified>
</cp:coreProperties>
</file>