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9.1612844120746006E-3</c:v>
                </c:pt>
                <c:pt idx="1">
                  <c:v>-4.5802225988182997E-3</c:v>
                </c:pt>
                <c:pt idx="2">
                  <c:v>2.7482594356907E-2</c:v>
                </c:pt>
                <c:pt idx="4">
                  <c:v>-9.1583478340507007E-3</c:v>
                </c:pt>
                <c:pt idx="5">
                  <c:v>4.5795933321120998E-3</c:v>
                </c:pt>
                <c:pt idx="6">
                  <c:v>4.5793836149654E-3</c:v>
                </c:pt>
                <c:pt idx="7">
                  <c:v>0</c:v>
                </c:pt>
                <c:pt idx="8">
                  <c:v>-4.5791739170253998E-3</c:v>
                </c:pt>
                <c:pt idx="9">
                  <c:v>1.8317534459861999E-2</c:v>
                </c:pt>
                <c:pt idx="10">
                  <c:v>4.5785449384186001E-3</c:v>
                </c:pt>
                <c:pt idx="11">
                  <c:v>4.5783353172786003E-3</c:v>
                </c:pt>
                <c:pt idx="12">
                  <c:v>-4.5781257153320997E-3</c:v>
                </c:pt>
                <c:pt idx="13">
                  <c:v>2.2891676586393E-2</c:v>
                </c:pt>
                <c:pt idx="14">
                  <c:v>-1.8309149997711001E-2</c:v>
                </c:pt>
                <c:pt idx="15">
                  <c:v>2.2890628576661E-2</c:v>
                </c:pt>
                <c:pt idx="16">
                  <c:v>1.8308311973635999E-2</c:v>
                </c:pt>
                <c:pt idx="17">
                  <c:v>3.6609921288669002E-2</c:v>
                </c:pt>
                <c:pt idx="18">
                  <c:v>4.5745654162855E-3</c:v>
                </c:pt>
                <c:pt idx="19">
                  <c:v>2.2871780796853002E-2</c:v>
                </c:pt>
                <c:pt idx="20">
                  <c:v>2.2866550809475999E-2</c:v>
                </c:pt>
                <c:pt idx="21">
                  <c:v>1.3716793928033001E-2</c:v>
                </c:pt>
                <c:pt idx="22">
                  <c:v>1.8286550242297001E-2</c:v>
                </c:pt>
                <c:pt idx="23">
                  <c:v>4.5708017186213996E-3</c:v>
                </c:pt>
                <c:pt idx="24">
                  <c:v>-4.5705928058868998E-3</c:v>
                </c:pt>
                <c:pt idx="25">
                  <c:v>3.199561203035E-2</c:v>
                </c:pt>
                <c:pt idx="26">
                  <c:v>3.1985378112862999E-2</c:v>
                </c:pt>
                <c:pt idx="27">
                  <c:v>9.1357573542847001E-3</c:v>
                </c:pt>
                <c:pt idx="28">
                  <c:v>-1.3702384214853E-2</c:v>
                </c:pt>
                <c:pt idx="29">
                  <c:v>4.5680873418300003E-3</c:v>
                </c:pt>
              </c:numCache>
            </c:numRef>
          </c:val>
          <c:smooth val="0"/>
          <c:extLst>
            <c:ext xmlns:c16="http://schemas.microsoft.com/office/drawing/2014/chart" uri="{C3380CC4-5D6E-409C-BE32-E72D297353CC}">
              <c16:uniqueId val="{00000000-2DF2-47F6-AE09-9C874D2EB2F6}"/>
            </c:ext>
          </c:extLst>
        </c:ser>
        <c:dLbls>
          <c:showLegendKey val="0"/>
          <c:showVal val="0"/>
          <c:showCatName val="0"/>
          <c:showSerName val="0"/>
          <c:showPercent val="0"/>
          <c:showBubbleSize val="0"/>
        </c:dLbls>
        <c:smooth val="0"/>
        <c:axId val="356557504"/>
        <c:axId val="356558816"/>
      </c:lineChart>
      <c:dateAx>
        <c:axId val="35655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58816"/>
        <c:crosses val="autoZero"/>
        <c:auto val="1"/>
        <c:lblOffset val="100"/>
        <c:baseTimeUnit val="days"/>
      </c:dateAx>
      <c:valAx>
        <c:axId val="35655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5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21823</c:v>
                </c:pt>
                <c:pt idx="1">
                  <c:v>21823</c:v>
                </c:pt>
                <c:pt idx="2">
                  <c:v>21828</c:v>
                </c:pt>
                <c:pt idx="3">
                  <c:v>21826</c:v>
                </c:pt>
                <c:pt idx="4">
                  <c:v>21826</c:v>
                </c:pt>
                <c:pt idx="5">
                  <c:v>21830</c:v>
                </c:pt>
                <c:pt idx="6">
                  <c:v>21829</c:v>
                </c:pt>
                <c:pt idx="7">
                  <c:v>21828</c:v>
                </c:pt>
                <c:pt idx="8">
                  <c:v>21829</c:v>
                </c:pt>
                <c:pt idx="9">
                  <c:v>21830</c:v>
                </c:pt>
                <c:pt idx="10">
                  <c:v>21830</c:v>
                </c:pt>
                <c:pt idx="11">
                  <c:v>21834</c:v>
                </c:pt>
                <c:pt idx="12">
                  <c:v>21835</c:v>
                </c:pt>
                <c:pt idx="13">
                  <c:v>21837</c:v>
                </c:pt>
                <c:pt idx="14">
                  <c:v>21831</c:v>
                </c:pt>
                <c:pt idx="15">
                  <c:v>21843</c:v>
                </c:pt>
                <c:pt idx="16">
                  <c:v>21846</c:v>
                </c:pt>
                <c:pt idx="17">
                  <c:v>21850</c:v>
                </c:pt>
                <c:pt idx="18">
                  <c:v>21854</c:v>
                </c:pt>
                <c:pt idx="19">
                  <c:v>21860</c:v>
                </c:pt>
                <c:pt idx="20">
                  <c:v>21862</c:v>
                </c:pt>
                <c:pt idx="21">
                  <c:v>21863</c:v>
                </c:pt>
                <c:pt idx="22">
                  <c:v>21868</c:v>
                </c:pt>
                <c:pt idx="23">
                  <c:v>21870</c:v>
                </c:pt>
                <c:pt idx="24">
                  <c:v>21871</c:v>
                </c:pt>
                <c:pt idx="25">
                  <c:v>21881</c:v>
                </c:pt>
                <c:pt idx="26">
                  <c:v>21882</c:v>
                </c:pt>
                <c:pt idx="27">
                  <c:v>21883</c:v>
                </c:pt>
                <c:pt idx="28">
                  <c:v>21883</c:v>
                </c:pt>
                <c:pt idx="29">
                  <c:v>21885</c:v>
                </c:pt>
              </c:numCache>
            </c:numRef>
          </c:val>
          <c:smooth val="0"/>
          <c:extLst>
            <c:ext xmlns:c16="http://schemas.microsoft.com/office/drawing/2014/chart" uri="{C3380CC4-5D6E-409C-BE32-E72D297353CC}">
              <c16:uniqueId val="{00000000-CAF8-40A6-AE28-9A325FC42202}"/>
            </c:ext>
          </c:extLst>
        </c:ser>
        <c:dLbls>
          <c:showLegendKey val="0"/>
          <c:showVal val="0"/>
          <c:showCatName val="0"/>
          <c:showSerName val="0"/>
          <c:showPercent val="0"/>
          <c:showBubbleSize val="0"/>
        </c:dLbls>
        <c:smooth val="0"/>
        <c:axId val="357182544"/>
        <c:axId val="357182872"/>
      </c:lineChart>
      <c:dateAx>
        <c:axId val="35718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82872"/>
        <c:crosses val="autoZero"/>
        <c:auto val="1"/>
        <c:lblOffset val="100"/>
        <c:baseTimeUnit val="days"/>
      </c:dateAx>
      <c:valAx>
        <c:axId val="35718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8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Altus.me</c:v>
                </c:pt>
              </c:strCache>
            </c:strRef>
          </c:cat>
          <c:val>
            <c:numRef>
              <c:f>Sheet1!$B$2</c:f>
              <c:numCache>
                <c:formatCode>General</c:formatCode>
                <c:ptCount val="1"/>
                <c:pt idx="0">
                  <c:v>3</c:v>
                </c:pt>
              </c:numCache>
            </c:numRef>
          </c:val>
          <c:extLst>
            <c:ext xmlns:c16="http://schemas.microsoft.com/office/drawing/2014/chart" uri="{C3380CC4-5D6E-409C-BE32-E72D297353CC}">
              <c16:uniqueId val="{00000000-B88F-4E40-A67B-7DCC037B0A9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Altus.me</c:v>
                </c:pt>
              </c:strCache>
            </c:strRef>
          </c:cat>
          <c:val>
            <c:numRef>
              <c:f>Sheet1!$C$2</c:f>
              <c:numCache>
                <c:formatCode>General</c:formatCode>
                <c:ptCount val="1"/>
                <c:pt idx="0">
                  <c:v>23</c:v>
                </c:pt>
              </c:numCache>
            </c:numRef>
          </c:val>
          <c:extLst>
            <c:ext xmlns:c16="http://schemas.microsoft.com/office/drawing/2014/chart" uri="{C3380CC4-5D6E-409C-BE32-E72D297353CC}">
              <c16:uniqueId val="{00000001-B88F-4E40-A67B-7DCC037B0A9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Altus.me</c:v>
                </c:pt>
              </c:strCache>
            </c:strRef>
          </c:cat>
          <c:val>
            <c:numRef>
              <c:f>Sheet1!$D$2</c:f>
              <c:numCache>
                <c:formatCode>General</c:formatCode>
                <c:ptCount val="1"/>
                <c:pt idx="0">
                  <c:v>4</c:v>
                </c:pt>
              </c:numCache>
            </c:numRef>
          </c:val>
          <c:extLst>
            <c:ext xmlns:c16="http://schemas.microsoft.com/office/drawing/2014/chart" uri="{C3380CC4-5D6E-409C-BE32-E72D297353CC}">
              <c16:uniqueId val="{00000002-B88F-4E40-A67B-7DCC037B0A97}"/>
            </c:ext>
          </c:extLst>
        </c:ser>
        <c:dLbls>
          <c:showLegendKey val="0"/>
          <c:showVal val="0"/>
          <c:showCatName val="0"/>
          <c:showSerName val="0"/>
          <c:showPercent val="0"/>
          <c:showBubbleSize val="0"/>
        </c:dLbls>
        <c:gapWidth val="150"/>
        <c:overlap val="100"/>
        <c:axId val="500656304"/>
        <c:axId val="500656632"/>
      </c:barChart>
      <c:catAx>
        <c:axId val="50065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56632"/>
        <c:crosses val="autoZero"/>
        <c:auto val="1"/>
        <c:lblAlgn val="ctr"/>
        <c:lblOffset val="100"/>
        <c:noMultiLvlLbl val="0"/>
      </c:catAx>
      <c:valAx>
        <c:axId val="500656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5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0.63668010260168995</c:v>
                </c:pt>
                <c:pt idx="1">
                  <c:v>0.59545621106631996</c:v>
                </c:pt>
                <c:pt idx="2">
                  <c:v>0.39844286695671999</c:v>
                </c:pt>
                <c:pt idx="3">
                  <c:v>0</c:v>
                </c:pt>
                <c:pt idx="4">
                  <c:v>0.57242295187068004</c:v>
                </c:pt>
                <c:pt idx="5">
                  <c:v>0.92507785308665003</c:v>
                </c:pt>
                <c:pt idx="6">
                  <c:v>9.1587672299309007E-3</c:v>
                </c:pt>
                <c:pt idx="7">
                  <c:v>0.72350947889001005</c:v>
                </c:pt>
                <c:pt idx="8">
                  <c:v>0.66401062416999002</c:v>
                </c:pt>
                <c:pt idx="9">
                  <c:v>0.11447410595723</c:v>
                </c:pt>
                <c:pt idx="10">
                  <c:v>0.65473192619386</c:v>
                </c:pt>
                <c:pt idx="11">
                  <c:v>0.21518175991210001</c:v>
                </c:pt>
                <c:pt idx="12">
                  <c:v>0.43952019045875002</c:v>
                </c:pt>
                <c:pt idx="13">
                  <c:v>9.1558322651529005E-3</c:v>
                </c:pt>
                <c:pt idx="14">
                  <c:v>0.43488212405584997</c:v>
                </c:pt>
                <c:pt idx="15">
                  <c:v>0.71869993133440002</c:v>
                </c:pt>
                <c:pt idx="16">
                  <c:v>4.5766590389016003E-2</c:v>
                </c:pt>
                <c:pt idx="17">
                  <c:v>0.74579062957539999</c:v>
                </c:pt>
                <c:pt idx="18">
                  <c:v>0.25160109789570001</c:v>
                </c:pt>
                <c:pt idx="19">
                  <c:v>0.75469972098979998</c:v>
                </c:pt>
                <c:pt idx="20">
                  <c:v>0.50759100054874995</c:v>
                </c:pt>
                <c:pt idx="21">
                  <c:v>0.58522311631308999</c:v>
                </c:pt>
                <c:pt idx="22">
                  <c:v>0.49826293655147003</c:v>
                </c:pt>
                <c:pt idx="23">
                  <c:v>0.11884084468415999</c:v>
                </c:pt>
                <c:pt idx="24">
                  <c:v>0.58963342170217004</c:v>
                </c:pt>
                <c:pt idx="25">
                  <c:v>0.26507015218683</c:v>
                </c:pt>
                <c:pt idx="26">
                  <c:v>0.59393274853801004</c:v>
                </c:pt>
                <c:pt idx="27">
                  <c:v>4.5676700315168996E-3</c:v>
                </c:pt>
                <c:pt idx="28">
                  <c:v>0.55271331993422002</c:v>
                </c:pt>
                <c:pt idx="29">
                  <c:v>0.47964917089214998</c:v>
                </c:pt>
              </c:numCache>
            </c:numRef>
          </c:val>
          <c:smooth val="0"/>
          <c:extLst>
            <c:ext xmlns:c16="http://schemas.microsoft.com/office/drawing/2014/chart" uri="{C3380CC4-5D6E-409C-BE32-E72D297353CC}">
              <c16:uniqueId val="{00000000-EDB5-45C5-96C8-AB4669D71E77}"/>
            </c:ext>
          </c:extLst>
        </c:ser>
        <c:dLbls>
          <c:showLegendKey val="0"/>
          <c:showVal val="0"/>
          <c:showCatName val="0"/>
          <c:showSerName val="0"/>
          <c:showPercent val="0"/>
          <c:showBubbleSize val="0"/>
        </c:dLbls>
        <c:smooth val="0"/>
        <c:axId val="500663848"/>
        <c:axId val="500656960"/>
      </c:lineChart>
      <c:dateAx>
        <c:axId val="50066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56960"/>
        <c:crosses val="autoZero"/>
        <c:auto val="1"/>
        <c:lblOffset val="100"/>
        <c:baseTimeUnit val="days"/>
      </c:dateAx>
      <c:valAx>
        <c:axId val="50065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6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Altus.me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0.66325130363187002</c:v>
                </c:pt>
                <c:pt idx="1">
                  <c:v>0.32590796816394002</c:v>
                </c:pt>
                <c:pt idx="2">
                  <c:v>0.67811728112707004</c:v>
                </c:pt>
                <c:pt idx="3">
                  <c:v>0.13265026072637001</c:v>
                </c:pt>
                <c:pt idx="4">
                  <c:v>0.58640563534901002</c:v>
                </c:pt>
                <c:pt idx="5">
                  <c:v>0.59097978227060999</c:v>
                </c:pt>
                <c:pt idx="6">
                  <c:v>0.16924343609917</c:v>
                </c:pt>
              </c:numCache>
            </c:numRef>
          </c:val>
          <c:extLst>
            <c:ext xmlns:c16="http://schemas.microsoft.com/office/drawing/2014/chart" uri="{C3380CC4-5D6E-409C-BE32-E72D297353CC}">
              <c16:uniqueId val="{00000000-B066-455F-AF40-CDDC5A2C53C8}"/>
            </c:ext>
          </c:extLst>
        </c:ser>
        <c:dLbls>
          <c:showLegendKey val="0"/>
          <c:showVal val="0"/>
          <c:showCatName val="0"/>
          <c:showSerName val="0"/>
          <c:showPercent val="0"/>
          <c:showBubbleSize val="0"/>
        </c:dLbls>
        <c:gapWidth val="219"/>
        <c:overlap val="-27"/>
        <c:axId val="500685824"/>
        <c:axId val="500679592"/>
      </c:barChart>
      <c:catAx>
        <c:axId val="50068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79592"/>
        <c:crosses val="autoZero"/>
        <c:auto val="1"/>
        <c:lblAlgn val="ctr"/>
        <c:lblOffset val="100"/>
        <c:noMultiLvlLbl val="0"/>
      </c:catAx>
      <c:valAx>
        <c:axId val="50067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8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0.47113713292470999</c:v>
                </c:pt>
                <c:pt idx="9">
                  <c:v>9.1482938431982005E-3</c:v>
                </c:pt>
                <c:pt idx="10">
                  <c:v>0.36707529045832998</c:v>
                </c:pt>
                <c:pt idx="11">
                  <c:v>0.47952306894764002</c:v>
                </c:pt>
                <c:pt idx="12">
                  <c:v>0.48790900497056999</c:v>
                </c:pt>
                <c:pt idx="13">
                  <c:v>0.57634251212149001</c:v>
                </c:pt>
                <c:pt idx="14">
                  <c:v>0.26530052145275002</c:v>
                </c:pt>
                <c:pt idx="15">
                  <c:v>0.59463909980788998</c:v>
                </c:pt>
                <c:pt idx="16">
                  <c:v>0.60836154057267999</c:v>
                </c:pt>
                <c:pt idx="17">
                  <c:v>0.54661055713109996</c:v>
                </c:pt>
                <c:pt idx="18">
                  <c:v>0.14865977495197</c:v>
                </c:pt>
                <c:pt idx="19">
                  <c:v>0.63580642210228</c:v>
                </c:pt>
                <c:pt idx="20">
                  <c:v>0.59463909980788998</c:v>
                </c:pt>
                <c:pt idx="21">
                  <c:v>0</c:v>
                </c:pt>
                <c:pt idx="22">
                  <c:v>0</c:v>
                </c:pt>
                <c:pt idx="23">
                  <c:v>0</c:v>
                </c:pt>
              </c:numCache>
            </c:numRef>
          </c:val>
          <c:smooth val="0"/>
          <c:extLst>
            <c:ext xmlns:c16="http://schemas.microsoft.com/office/drawing/2014/chart" uri="{C3380CC4-5D6E-409C-BE32-E72D297353CC}">
              <c16:uniqueId val="{00000000-E5F5-4BF8-95E5-BC28B19E8D40}"/>
            </c:ext>
          </c:extLst>
        </c:ser>
        <c:dLbls>
          <c:showLegendKey val="0"/>
          <c:showVal val="0"/>
          <c:showCatName val="0"/>
          <c:showSerName val="0"/>
          <c:showPercent val="0"/>
          <c:showBubbleSize val="0"/>
        </c:dLbls>
        <c:smooth val="0"/>
        <c:axId val="500675656"/>
        <c:axId val="500683528"/>
      </c:lineChart>
      <c:catAx>
        <c:axId val="50067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83528"/>
        <c:crosses val="autoZero"/>
        <c:auto val="1"/>
        <c:lblAlgn val="ctr"/>
        <c:lblOffset val="100"/>
        <c:noMultiLvlLbl val="0"/>
      </c:catAx>
      <c:valAx>
        <c:axId val="50068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7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2</c:v>
                </c:pt>
                <c:pt idx="6">
                  <c:v>0</c:v>
                </c:pt>
                <c:pt idx="7">
                  <c:v>0</c:v>
                </c:pt>
                <c:pt idx="8">
                  <c:v>0</c:v>
                </c:pt>
                <c:pt idx="9">
                  <c:v>2</c:v>
                </c:pt>
                <c:pt idx="10">
                  <c:v>0</c:v>
                </c:pt>
                <c:pt idx="11">
                  <c:v>1</c:v>
                </c:pt>
                <c:pt idx="12">
                  <c:v>0</c:v>
                </c:pt>
                <c:pt idx="13">
                  <c:v>0</c:v>
                </c:pt>
                <c:pt idx="14">
                  <c:v>0</c:v>
                </c:pt>
                <c:pt idx="15">
                  <c:v>1</c:v>
                </c:pt>
                <c:pt idx="16">
                  <c:v>1</c:v>
                </c:pt>
                <c:pt idx="17">
                  <c:v>2</c:v>
                </c:pt>
                <c:pt idx="18">
                  <c:v>1</c:v>
                </c:pt>
                <c:pt idx="19">
                  <c:v>0</c:v>
                </c:pt>
                <c:pt idx="20">
                  <c:v>1</c:v>
                </c:pt>
                <c:pt idx="21">
                  <c:v>0</c:v>
                </c:pt>
                <c:pt idx="22">
                  <c:v>0</c:v>
                </c:pt>
                <c:pt idx="23">
                  <c:v>1</c:v>
                </c:pt>
                <c:pt idx="24">
                  <c:v>2</c:v>
                </c:pt>
                <c:pt idx="25">
                  <c:v>0</c:v>
                </c:pt>
                <c:pt idx="26">
                  <c:v>0</c:v>
                </c:pt>
                <c:pt idx="27">
                  <c:v>0</c:v>
                </c:pt>
                <c:pt idx="28">
                  <c:v>0</c:v>
                </c:pt>
                <c:pt idx="29">
                  <c:v>0</c:v>
                </c:pt>
              </c:numCache>
            </c:numRef>
          </c:val>
          <c:smooth val="0"/>
          <c:extLst>
            <c:ext xmlns:c16="http://schemas.microsoft.com/office/drawing/2014/chart" uri="{C3380CC4-5D6E-409C-BE32-E72D297353CC}">
              <c16:uniqueId val="{00000000-9543-4859-927C-2744A6354DBD}"/>
            </c:ext>
          </c:extLst>
        </c:ser>
        <c:dLbls>
          <c:showLegendKey val="0"/>
          <c:showVal val="0"/>
          <c:showCatName val="0"/>
          <c:showSerName val="0"/>
          <c:showPercent val="0"/>
          <c:showBubbleSize val="0"/>
        </c:dLbls>
        <c:smooth val="0"/>
        <c:axId val="500676312"/>
        <c:axId val="500683200"/>
      </c:lineChart>
      <c:dateAx>
        <c:axId val="500676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83200"/>
        <c:crosses val="autoZero"/>
        <c:auto val="1"/>
        <c:lblOffset val="100"/>
        <c:baseTimeUnit val="days"/>
      </c:dateAx>
      <c:valAx>
        <c:axId val="50068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7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c:v>
                </c:pt>
                <c:pt idx="1">
                  <c:v>0</c:v>
                </c:pt>
                <c:pt idx="2">
                  <c:v>0</c:v>
                </c:pt>
                <c:pt idx="3">
                  <c:v>0</c:v>
                </c:pt>
                <c:pt idx="4">
                  <c:v>0</c:v>
                </c:pt>
                <c:pt idx="5">
                  <c:v>1</c:v>
                </c:pt>
                <c:pt idx="6">
                  <c:v>0</c:v>
                </c:pt>
                <c:pt idx="7">
                  <c:v>0</c:v>
                </c:pt>
                <c:pt idx="8">
                  <c:v>0</c:v>
                </c:pt>
                <c:pt idx="9">
                  <c:v>2</c:v>
                </c:pt>
                <c:pt idx="10">
                  <c:v>0</c:v>
                </c:pt>
                <c:pt idx="11">
                  <c:v>0</c:v>
                </c:pt>
                <c:pt idx="12">
                  <c:v>0</c:v>
                </c:pt>
                <c:pt idx="13">
                  <c:v>0</c:v>
                </c:pt>
                <c:pt idx="14">
                  <c:v>0</c:v>
                </c:pt>
                <c:pt idx="15">
                  <c:v>8</c:v>
                </c:pt>
                <c:pt idx="16">
                  <c:v>3</c:v>
                </c:pt>
                <c:pt idx="17">
                  <c:v>0</c:v>
                </c:pt>
                <c:pt idx="18">
                  <c:v>1</c:v>
                </c:pt>
                <c:pt idx="19">
                  <c:v>0</c:v>
                </c:pt>
                <c:pt idx="20">
                  <c:v>1</c:v>
                </c:pt>
                <c:pt idx="21">
                  <c:v>4</c:v>
                </c:pt>
                <c:pt idx="22">
                  <c:v>0</c:v>
                </c:pt>
                <c:pt idx="23">
                  <c:v>0</c:v>
                </c:pt>
                <c:pt idx="24">
                  <c:v>2</c:v>
                </c:pt>
                <c:pt idx="25">
                  <c:v>0</c:v>
                </c:pt>
                <c:pt idx="26">
                  <c:v>0</c:v>
                </c:pt>
                <c:pt idx="27">
                  <c:v>0</c:v>
                </c:pt>
                <c:pt idx="28">
                  <c:v>0</c:v>
                </c:pt>
                <c:pt idx="29">
                  <c:v>0</c:v>
                </c:pt>
              </c:numCache>
            </c:numRef>
          </c:val>
          <c:smooth val="0"/>
          <c:extLst>
            <c:ext xmlns:c16="http://schemas.microsoft.com/office/drawing/2014/chart" uri="{C3380CC4-5D6E-409C-BE32-E72D297353CC}">
              <c16:uniqueId val="{00000000-C7CE-4943-A502-085CD6920C1A}"/>
            </c:ext>
          </c:extLst>
        </c:ser>
        <c:dLbls>
          <c:showLegendKey val="0"/>
          <c:showVal val="0"/>
          <c:showCatName val="0"/>
          <c:showSerName val="0"/>
          <c:showPercent val="0"/>
          <c:showBubbleSize val="0"/>
        </c:dLbls>
        <c:smooth val="0"/>
        <c:axId val="500685168"/>
        <c:axId val="500677624"/>
      </c:lineChart>
      <c:dateAx>
        <c:axId val="500685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77624"/>
        <c:crosses val="autoZero"/>
        <c:auto val="1"/>
        <c:lblOffset val="100"/>
        <c:baseTimeUnit val="days"/>
      </c:dateAx>
      <c:valAx>
        <c:axId val="50067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8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137</c:v>
                </c:pt>
                <c:pt idx="1">
                  <c:v>130</c:v>
                </c:pt>
                <c:pt idx="2">
                  <c:v>87</c:v>
                </c:pt>
                <c:pt idx="3">
                  <c:v>145</c:v>
                </c:pt>
                <c:pt idx="4">
                  <c:v>125</c:v>
                </c:pt>
                <c:pt idx="5">
                  <c:v>199</c:v>
                </c:pt>
                <c:pt idx="6">
                  <c:v>2</c:v>
                </c:pt>
                <c:pt idx="7">
                  <c:v>158</c:v>
                </c:pt>
                <c:pt idx="8">
                  <c:v>145</c:v>
                </c:pt>
                <c:pt idx="9">
                  <c:v>21</c:v>
                </c:pt>
                <c:pt idx="10">
                  <c:v>143</c:v>
                </c:pt>
                <c:pt idx="11">
                  <c:v>46</c:v>
                </c:pt>
                <c:pt idx="12">
                  <c:v>96</c:v>
                </c:pt>
                <c:pt idx="13">
                  <c:v>2</c:v>
                </c:pt>
                <c:pt idx="14">
                  <c:v>95</c:v>
                </c:pt>
                <c:pt idx="15">
                  <c:v>148</c:v>
                </c:pt>
                <c:pt idx="16">
                  <c:v>6</c:v>
                </c:pt>
                <c:pt idx="17">
                  <c:v>161</c:v>
                </c:pt>
                <c:pt idx="18">
                  <c:v>53</c:v>
                </c:pt>
                <c:pt idx="19">
                  <c:v>165</c:v>
                </c:pt>
                <c:pt idx="20">
                  <c:v>109</c:v>
                </c:pt>
                <c:pt idx="21">
                  <c:v>124</c:v>
                </c:pt>
                <c:pt idx="22">
                  <c:v>109</c:v>
                </c:pt>
                <c:pt idx="23">
                  <c:v>25</c:v>
                </c:pt>
                <c:pt idx="24">
                  <c:v>125</c:v>
                </c:pt>
                <c:pt idx="25">
                  <c:v>58</c:v>
                </c:pt>
                <c:pt idx="26">
                  <c:v>130</c:v>
                </c:pt>
                <c:pt idx="27">
                  <c:v>1</c:v>
                </c:pt>
                <c:pt idx="28">
                  <c:v>121</c:v>
                </c:pt>
                <c:pt idx="29">
                  <c:v>105</c:v>
                </c:pt>
              </c:numCache>
            </c:numRef>
          </c:val>
          <c:smooth val="0"/>
          <c:extLst>
            <c:ext xmlns:c16="http://schemas.microsoft.com/office/drawing/2014/chart" uri="{C3380CC4-5D6E-409C-BE32-E72D297353CC}">
              <c16:uniqueId val="{00000000-C65B-4820-BEDA-C222CD48BDD6}"/>
            </c:ext>
          </c:extLst>
        </c:ser>
        <c:dLbls>
          <c:showLegendKey val="0"/>
          <c:showVal val="0"/>
          <c:showCatName val="0"/>
          <c:showSerName val="0"/>
          <c:showPercent val="0"/>
          <c:showBubbleSize val="0"/>
        </c:dLbls>
        <c:smooth val="0"/>
        <c:axId val="500640232"/>
        <c:axId val="500640560"/>
      </c:lineChart>
      <c:dateAx>
        <c:axId val="50064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40560"/>
        <c:crosses val="autoZero"/>
        <c:auto val="1"/>
        <c:lblOffset val="100"/>
        <c:baseTimeUnit val="days"/>
      </c:dateAx>
      <c:valAx>
        <c:axId val="50064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4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153</c:v>
                </c:pt>
                <c:pt idx="1">
                  <c:v>170</c:v>
                </c:pt>
                <c:pt idx="2">
                  <c:v>202</c:v>
                </c:pt>
                <c:pt idx="3">
                  <c:v>186</c:v>
                </c:pt>
                <c:pt idx="4">
                  <c:v>139</c:v>
                </c:pt>
                <c:pt idx="5">
                  <c:v>242</c:v>
                </c:pt>
                <c:pt idx="6">
                  <c:v>27</c:v>
                </c:pt>
                <c:pt idx="7">
                  <c:v>228</c:v>
                </c:pt>
                <c:pt idx="8">
                  <c:v>182</c:v>
                </c:pt>
                <c:pt idx="9">
                  <c:v>124</c:v>
                </c:pt>
                <c:pt idx="10">
                  <c:v>180</c:v>
                </c:pt>
                <c:pt idx="11">
                  <c:v>333</c:v>
                </c:pt>
                <c:pt idx="12">
                  <c:v>185</c:v>
                </c:pt>
                <c:pt idx="13">
                  <c:v>114</c:v>
                </c:pt>
                <c:pt idx="14">
                  <c:v>111</c:v>
                </c:pt>
                <c:pt idx="15">
                  <c:v>404</c:v>
                </c:pt>
                <c:pt idx="16">
                  <c:v>54</c:v>
                </c:pt>
                <c:pt idx="17">
                  <c:v>228</c:v>
                </c:pt>
                <c:pt idx="18">
                  <c:v>210</c:v>
                </c:pt>
                <c:pt idx="19">
                  <c:v>397</c:v>
                </c:pt>
                <c:pt idx="20">
                  <c:v>198</c:v>
                </c:pt>
                <c:pt idx="21">
                  <c:v>158</c:v>
                </c:pt>
                <c:pt idx="22">
                  <c:v>169</c:v>
                </c:pt>
                <c:pt idx="23">
                  <c:v>106</c:v>
                </c:pt>
                <c:pt idx="24">
                  <c:v>258</c:v>
                </c:pt>
                <c:pt idx="25">
                  <c:v>215</c:v>
                </c:pt>
                <c:pt idx="26">
                  <c:v>217</c:v>
                </c:pt>
                <c:pt idx="27">
                  <c:v>59</c:v>
                </c:pt>
                <c:pt idx="28">
                  <c:v>104</c:v>
                </c:pt>
                <c:pt idx="29">
                  <c:v>199</c:v>
                </c:pt>
              </c:numCache>
            </c:numRef>
          </c:val>
          <c:smooth val="0"/>
          <c:extLst>
            <c:ext xmlns:c16="http://schemas.microsoft.com/office/drawing/2014/chart" uri="{C3380CC4-5D6E-409C-BE32-E72D297353CC}">
              <c16:uniqueId val="{00000000-BAE8-4B48-876A-1CE15CC8DB1B}"/>
            </c:ext>
          </c:extLst>
        </c:ser>
        <c:dLbls>
          <c:showLegendKey val="0"/>
          <c:showVal val="0"/>
          <c:showCatName val="0"/>
          <c:showSerName val="0"/>
          <c:showPercent val="0"/>
          <c:showBubbleSize val="0"/>
        </c:dLbls>
        <c:smooth val="0"/>
        <c:axId val="215250568"/>
        <c:axId val="215257456"/>
      </c:lineChart>
      <c:dateAx>
        <c:axId val="21525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257456"/>
        <c:crosses val="autoZero"/>
        <c:auto val="1"/>
        <c:lblOffset val="100"/>
        <c:baseTimeUnit val="days"/>
      </c:dateAx>
      <c:valAx>
        <c:axId val="21525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25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5741</c:v>
                </c:pt>
                <c:pt idx="1">
                  <c:v>6122</c:v>
                </c:pt>
                <c:pt idx="2">
                  <c:v>9099</c:v>
                </c:pt>
                <c:pt idx="3">
                  <c:v>6771</c:v>
                </c:pt>
                <c:pt idx="4">
                  <c:v>7314</c:v>
                </c:pt>
                <c:pt idx="5">
                  <c:v>6538</c:v>
                </c:pt>
                <c:pt idx="6">
                  <c:v>525</c:v>
                </c:pt>
                <c:pt idx="7">
                  <c:v>4806</c:v>
                </c:pt>
                <c:pt idx="8">
                  <c:v>5216</c:v>
                </c:pt>
                <c:pt idx="9">
                  <c:v>8222</c:v>
                </c:pt>
                <c:pt idx="10">
                  <c:v>3913</c:v>
                </c:pt>
                <c:pt idx="11">
                  <c:v>9980</c:v>
                </c:pt>
                <c:pt idx="12">
                  <c:v>3860</c:v>
                </c:pt>
                <c:pt idx="13">
                  <c:v>3444</c:v>
                </c:pt>
                <c:pt idx="14">
                  <c:v>3975</c:v>
                </c:pt>
                <c:pt idx="15">
                  <c:v>8952</c:v>
                </c:pt>
                <c:pt idx="16">
                  <c:v>6650</c:v>
                </c:pt>
                <c:pt idx="17">
                  <c:v>11869</c:v>
                </c:pt>
                <c:pt idx="18">
                  <c:v>6896</c:v>
                </c:pt>
                <c:pt idx="19">
                  <c:v>9369</c:v>
                </c:pt>
                <c:pt idx="20">
                  <c:v>7001</c:v>
                </c:pt>
                <c:pt idx="21">
                  <c:v>4664</c:v>
                </c:pt>
                <c:pt idx="22">
                  <c:v>5611</c:v>
                </c:pt>
                <c:pt idx="23">
                  <c:v>4775</c:v>
                </c:pt>
                <c:pt idx="24">
                  <c:v>7742</c:v>
                </c:pt>
                <c:pt idx="25">
                  <c:v>8746</c:v>
                </c:pt>
                <c:pt idx="26">
                  <c:v>6166</c:v>
                </c:pt>
                <c:pt idx="27">
                  <c:v>1900</c:v>
                </c:pt>
                <c:pt idx="28">
                  <c:v>3549</c:v>
                </c:pt>
                <c:pt idx="29">
                  <c:v>9935</c:v>
                </c:pt>
              </c:numCache>
            </c:numRef>
          </c:val>
          <c:smooth val="0"/>
          <c:extLst>
            <c:ext xmlns:c16="http://schemas.microsoft.com/office/drawing/2014/chart" uri="{C3380CC4-5D6E-409C-BE32-E72D297353CC}">
              <c16:uniqueId val="{00000000-01C3-4F62-B425-2498B4E614E0}"/>
            </c:ext>
          </c:extLst>
        </c:ser>
        <c:dLbls>
          <c:showLegendKey val="0"/>
          <c:showVal val="0"/>
          <c:showCatName val="0"/>
          <c:showSerName val="0"/>
          <c:showPercent val="0"/>
          <c:showBubbleSize val="0"/>
        </c:dLbls>
        <c:smooth val="0"/>
        <c:axId val="215258112"/>
        <c:axId val="215255816"/>
      </c:lineChart>
      <c:dateAx>
        <c:axId val="21525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255816"/>
        <c:crosses val="autoZero"/>
        <c:auto val="1"/>
        <c:lblOffset val="100"/>
        <c:baseTimeUnit val="days"/>
      </c:dateAx>
      <c:valAx>
        <c:axId val="21525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25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50A2-668E-40F3-A9DB-B8536482A53E}"/>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B6859AD7-B7F5-4501-89F1-0F0685FA864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67696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96E40-AF38-4B07-88B2-AF07BD755BBF}"/>
              </a:ext>
            </a:extLst>
          </p:cNvPr>
          <p:cNvSpPr>
            <a:spLocks noGrp="1"/>
          </p:cNvSpPr>
          <p:nvPr>
            <p:ph type="title"/>
          </p:nvPr>
        </p:nvSpPr>
        <p:spPr/>
        <p:txBody>
          <a:bodyPr/>
          <a:lstStyle/>
          <a:p>
            <a:r>
              <a:rPr lang="en-US"/>
              <a:t>Facebook Key Metrics Table | Altus.me</a:t>
            </a:r>
          </a:p>
        </p:txBody>
      </p:sp>
      <p:graphicFrame>
        <p:nvGraphicFramePr>
          <p:cNvPr id="5" name="Table Placeholder 4">
            <a:extLst>
              <a:ext uri="{FF2B5EF4-FFF2-40B4-BE49-F238E27FC236}">
                <a16:creationId xmlns:a16="http://schemas.microsoft.com/office/drawing/2014/main" id="{8B8F1656-1A4E-41E6-9A18-3A3C712187DA}"/>
              </a:ext>
            </a:extLst>
          </p:cNvPr>
          <p:cNvGraphicFramePr>
            <a:graphicFrameLocks noGrp="1"/>
          </p:cNvGraphicFramePr>
          <p:nvPr>
            <p:ph type="tbl" sz="quarter" idx="13"/>
            <p:extLst>
              <p:ext uri="{D42A27DB-BD31-4B8C-83A1-F6EECF244321}">
                <p14:modId xmlns:p14="http://schemas.microsoft.com/office/powerpoint/2010/main" val="4070852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534218434"/>
                    </a:ext>
                  </a:extLst>
                </a:gridCol>
                <a:gridCol w="304495">
                  <a:extLst>
                    <a:ext uri="{9D8B030D-6E8A-4147-A177-3AD203B41FA5}">
                      <a16:colId xmlns:a16="http://schemas.microsoft.com/office/drawing/2014/main" val="3985217449"/>
                    </a:ext>
                  </a:extLst>
                </a:gridCol>
                <a:gridCol w="304495">
                  <a:extLst>
                    <a:ext uri="{9D8B030D-6E8A-4147-A177-3AD203B41FA5}">
                      <a16:colId xmlns:a16="http://schemas.microsoft.com/office/drawing/2014/main" val="991947876"/>
                    </a:ext>
                  </a:extLst>
                </a:gridCol>
                <a:gridCol w="304495">
                  <a:extLst>
                    <a:ext uri="{9D8B030D-6E8A-4147-A177-3AD203B41FA5}">
                      <a16:colId xmlns:a16="http://schemas.microsoft.com/office/drawing/2014/main" val="4049595278"/>
                    </a:ext>
                  </a:extLst>
                </a:gridCol>
                <a:gridCol w="304495">
                  <a:extLst>
                    <a:ext uri="{9D8B030D-6E8A-4147-A177-3AD203B41FA5}">
                      <a16:colId xmlns:a16="http://schemas.microsoft.com/office/drawing/2014/main" val="1476908770"/>
                    </a:ext>
                  </a:extLst>
                </a:gridCol>
                <a:gridCol w="304495">
                  <a:extLst>
                    <a:ext uri="{9D8B030D-6E8A-4147-A177-3AD203B41FA5}">
                      <a16:colId xmlns:a16="http://schemas.microsoft.com/office/drawing/2014/main" val="293388046"/>
                    </a:ext>
                  </a:extLst>
                </a:gridCol>
                <a:gridCol w="304495">
                  <a:extLst>
                    <a:ext uri="{9D8B030D-6E8A-4147-A177-3AD203B41FA5}">
                      <a16:colId xmlns:a16="http://schemas.microsoft.com/office/drawing/2014/main" val="1058584893"/>
                    </a:ext>
                  </a:extLst>
                </a:gridCol>
                <a:gridCol w="304495">
                  <a:extLst>
                    <a:ext uri="{9D8B030D-6E8A-4147-A177-3AD203B41FA5}">
                      <a16:colId xmlns:a16="http://schemas.microsoft.com/office/drawing/2014/main" val="1598205271"/>
                    </a:ext>
                  </a:extLst>
                </a:gridCol>
                <a:gridCol w="304495">
                  <a:extLst>
                    <a:ext uri="{9D8B030D-6E8A-4147-A177-3AD203B41FA5}">
                      <a16:colId xmlns:a16="http://schemas.microsoft.com/office/drawing/2014/main" val="530639434"/>
                    </a:ext>
                  </a:extLst>
                </a:gridCol>
                <a:gridCol w="304495">
                  <a:extLst>
                    <a:ext uri="{9D8B030D-6E8A-4147-A177-3AD203B41FA5}">
                      <a16:colId xmlns:a16="http://schemas.microsoft.com/office/drawing/2014/main" val="1348053219"/>
                    </a:ext>
                  </a:extLst>
                </a:gridCol>
                <a:gridCol w="304495">
                  <a:extLst>
                    <a:ext uri="{9D8B030D-6E8A-4147-A177-3AD203B41FA5}">
                      <a16:colId xmlns:a16="http://schemas.microsoft.com/office/drawing/2014/main" val="197408646"/>
                    </a:ext>
                  </a:extLst>
                </a:gridCol>
                <a:gridCol w="304495">
                  <a:extLst>
                    <a:ext uri="{9D8B030D-6E8A-4147-A177-3AD203B41FA5}">
                      <a16:colId xmlns:a16="http://schemas.microsoft.com/office/drawing/2014/main" val="392086481"/>
                    </a:ext>
                  </a:extLst>
                </a:gridCol>
                <a:gridCol w="304495">
                  <a:extLst>
                    <a:ext uri="{9D8B030D-6E8A-4147-A177-3AD203B41FA5}">
                      <a16:colId xmlns:a16="http://schemas.microsoft.com/office/drawing/2014/main" val="160363579"/>
                    </a:ext>
                  </a:extLst>
                </a:gridCol>
                <a:gridCol w="304495">
                  <a:extLst>
                    <a:ext uri="{9D8B030D-6E8A-4147-A177-3AD203B41FA5}">
                      <a16:colId xmlns:a16="http://schemas.microsoft.com/office/drawing/2014/main" val="3474544065"/>
                    </a:ext>
                  </a:extLst>
                </a:gridCol>
                <a:gridCol w="304495">
                  <a:extLst>
                    <a:ext uri="{9D8B030D-6E8A-4147-A177-3AD203B41FA5}">
                      <a16:colId xmlns:a16="http://schemas.microsoft.com/office/drawing/2014/main" val="1199041122"/>
                    </a:ext>
                  </a:extLst>
                </a:gridCol>
                <a:gridCol w="304495">
                  <a:extLst>
                    <a:ext uri="{9D8B030D-6E8A-4147-A177-3AD203B41FA5}">
                      <a16:colId xmlns:a16="http://schemas.microsoft.com/office/drawing/2014/main" val="3420158417"/>
                    </a:ext>
                  </a:extLst>
                </a:gridCol>
                <a:gridCol w="304495">
                  <a:extLst>
                    <a:ext uri="{9D8B030D-6E8A-4147-A177-3AD203B41FA5}">
                      <a16:colId xmlns:a16="http://schemas.microsoft.com/office/drawing/2014/main" val="135791719"/>
                    </a:ext>
                  </a:extLst>
                </a:gridCol>
                <a:gridCol w="304495">
                  <a:extLst>
                    <a:ext uri="{9D8B030D-6E8A-4147-A177-3AD203B41FA5}">
                      <a16:colId xmlns:a16="http://schemas.microsoft.com/office/drawing/2014/main" val="401410959"/>
                    </a:ext>
                  </a:extLst>
                </a:gridCol>
                <a:gridCol w="304495">
                  <a:extLst>
                    <a:ext uri="{9D8B030D-6E8A-4147-A177-3AD203B41FA5}">
                      <a16:colId xmlns:a16="http://schemas.microsoft.com/office/drawing/2014/main" val="1913831931"/>
                    </a:ext>
                  </a:extLst>
                </a:gridCol>
                <a:gridCol w="304495">
                  <a:extLst>
                    <a:ext uri="{9D8B030D-6E8A-4147-A177-3AD203B41FA5}">
                      <a16:colId xmlns:a16="http://schemas.microsoft.com/office/drawing/2014/main" val="1771361856"/>
                    </a:ext>
                  </a:extLst>
                </a:gridCol>
                <a:gridCol w="304495">
                  <a:extLst>
                    <a:ext uri="{9D8B030D-6E8A-4147-A177-3AD203B41FA5}">
                      <a16:colId xmlns:a16="http://schemas.microsoft.com/office/drawing/2014/main" val="2710548251"/>
                    </a:ext>
                  </a:extLst>
                </a:gridCol>
                <a:gridCol w="304495">
                  <a:extLst>
                    <a:ext uri="{9D8B030D-6E8A-4147-A177-3AD203B41FA5}">
                      <a16:colId xmlns:a16="http://schemas.microsoft.com/office/drawing/2014/main" val="3950223488"/>
                    </a:ext>
                  </a:extLst>
                </a:gridCol>
                <a:gridCol w="304495">
                  <a:extLst>
                    <a:ext uri="{9D8B030D-6E8A-4147-A177-3AD203B41FA5}">
                      <a16:colId xmlns:a16="http://schemas.microsoft.com/office/drawing/2014/main" val="3430740223"/>
                    </a:ext>
                  </a:extLst>
                </a:gridCol>
                <a:gridCol w="304495">
                  <a:extLst>
                    <a:ext uri="{9D8B030D-6E8A-4147-A177-3AD203B41FA5}">
                      <a16:colId xmlns:a16="http://schemas.microsoft.com/office/drawing/2014/main" val="514421236"/>
                    </a:ext>
                  </a:extLst>
                </a:gridCol>
                <a:gridCol w="304495">
                  <a:extLst>
                    <a:ext uri="{9D8B030D-6E8A-4147-A177-3AD203B41FA5}">
                      <a16:colId xmlns:a16="http://schemas.microsoft.com/office/drawing/2014/main" val="40913630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08550098"/>
                  </a:ext>
                </a:extLst>
              </a:tr>
              <a:tr h="370840">
                <a:tc>
                  <a:txBody>
                    <a:bodyPr/>
                    <a:lstStyle/>
                    <a:p>
                      <a:r>
                        <a:rPr lang="en-US" sz="1000"/>
                        <a:t>Altus.me</a:t>
                      </a:r>
                    </a:p>
                  </a:txBody>
                  <a:tcPr/>
                </a:tc>
                <a:tc>
                  <a:txBody>
                    <a:bodyPr/>
                    <a:lstStyle/>
                    <a:p>
                      <a:r>
                        <a:rPr lang="en-US" sz="1000"/>
                        <a:t>21892</a:t>
                      </a:r>
                    </a:p>
                  </a:txBody>
                  <a:tcPr/>
                </a:tc>
                <a:tc>
                  <a:txBody>
                    <a:bodyPr/>
                    <a:lstStyle/>
                    <a:p>
                      <a:r>
                        <a:rPr lang="en-US" sz="1000"/>
                        <a:t>61</a:t>
                      </a:r>
                    </a:p>
                  </a:txBody>
                  <a:tcPr/>
                </a:tc>
                <a:tc>
                  <a:txBody>
                    <a:bodyPr/>
                    <a:lstStyle/>
                    <a:p>
                      <a:r>
                        <a:rPr lang="en-US" sz="1000"/>
                        <a:t>21892</a:t>
                      </a:r>
                    </a:p>
                  </a:txBody>
                  <a:tcPr/>
                </a:tc>
                <a:tc>
                  <a:txBody>
                    <a:bodyPr/>
                    <a:lstStyle/>
                    <a:p>
                      <a:r>
                        <a:rPr lang="en-US" sz="1000"/>
                        <a:t>61</a:t>
                      </a:r>
                    </a:p>
                  </a:txBody>
                  <a:tcPr/>
                </a:tc>
                <a:tc>
                  <a:txBody>
                    <a:bodyPr/>
                    <a:lstStyle/>
                    <a:p>
                      <a:r>
                        <a:rPr lang="en-US" sz="1000"/>
                        <a:t>30</a:t>
                      </a:r>
                    </a:p>
                  </a:txBody>
                  <a:tcPr/>
                </a:tc>
                <a:tc>
                  <a:txBody>
                    <a:bodyPr/>
                    <a:lstStyle/>
                    <a:p>
                      <a:r>
                        <a:rPr lang="en-US" sz="1000"/>
                        <a:t>3</a:t>
                      </a:r>
                    </a:p>
                  </a:txBody>
                  <a:tcPr/>
                </a:tc>
                <a:tc>
                  <a:txBody>
                    <a:bodyPr/>
                    <a:lstStyle/>
                    <a:p>
                      <a:r>
                        <a:rPr lang="en-US" sz="1000"/>
                        <a:t>23</a:t>
                      </a:r>
                    </a:p>
                  </a:txBody>
                  <a:tcPr/>
                </a:tc>
                <a:tc>
                  <a:txBody>
                    <a:bodyPr/>
                    <a:lstStyle/>
                    <a:p>
                      <a:r>
                        <a:rPr lang="en-US" sz="1000"/>
                        <a:t>0</a:t>
                      </a:r>
                    </a:p>
                  </a:txBody>
                  <a:tcPr/>
                </a:tc>
                <a:tc>
                  <a:txBody>
                    <a:bodyPr/>
                    <a:lstStyle/>
                    <a:p>
                      <a:r>
                        <a:rPr lang="en-US" sz="1000"/>
                        <a:t>4</a:t>
                      </a:r>
                    </a:p>
                  </a:txBody>
                  <a:tcPr/>
                </a:tc>
                <a:tc>
                  <a:txBody>
                    <a:bodyPr/>
                    <a:lstStyle/>
                    <a:p>
                      <a:r>
                        <a:rPr lang="en-US" sz="1000"/>
                        <a:t>2971</a:t>
                      </a:r>
                    </a:p>
                  </a:txBody>
                  <a:tcPr/>
                </a:tc>
                <a:tc>
                  <a:txBody>
                    <a:bodyPr/>
                    <a:lstStyle/>
                    <a:p>
                      <a:r>
                        <a:rPr lang="en-US" sz="1000"/>
                        <a:t>0</a:t>
                      </a:r>
                    </a:p>
                  </a:txBody>
                  <a:tcPr/>
                </a:tc>
                <a:tc>
                  <a:txBody>
                    <a:bodyPr/>
                    <a:lstStyle/>
                    <a:p>
                      <a:r>
                        <a:rPr lang="en-US" sz="1000"/>
                        <a:t>2907</a:t>
                      </a:r>
                    </a:p>
                  </a:txBody>
                  <a:tcPr/>
                </a:tc>
                <a:tc>
                  <a:txBody>
                    <a:bodyPr/>
                    <a:lstStyle/>
                    <a:p>
                      <a:r>
                        <a:rPr lang="en-US" sz="1000"/>
                        <a:t>53</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24</a:t>
                      </a:r>
                    </a:p>
                  </a:txBody>
                  <a:tcPr/>
                </a:tc>
                <a:tc>
                  <a:txBody>
                    <a:bodyPr/>
                    <a:lstStyle/>
                    <a:p>
                      <a:r>
                        <a:rPr lang="en-US" sz="1000"/>
                        <a:t>14</a:t>
                      </a:r>
                    </a:p>
                  </a:txBody>
                  <a:tcPr/>
                </a:tc>
                <a:tc>
                  <a:txBody>
                    <a:bodyPr/>
                    <a:lstStyle/>
                    <a:p>
                      <a:r>
                        <a:rPr lang="en-US" sz="1000"/>
                        <a:t>3009</a:t>
                      </a:r>
                    </a:p>
                  </a:txBody>
                  <a:tcPr/>
                </a:tc>
                <a:tc>
                  <a:txBody>
                    <a:bodyPr/>
                    <a:lstStyle/>
                    <a:p>
                      <a:r>
                        <a:rPr lang="en-US" sz="1000"/>
                        <a:t>0</a:t>
                      </a:r>
                    </a:p>
                  </a:txBody>
                  <a:tcPr/>
                </a:tc>
                <a:tc>
                  <a:txBody>
                    <a:bodyPr/>
                    <a:lstStyle/>
                    <a:p>
                      <a:r>
                        <a:rPr lang="en-US" sz="1000"/>
                        <a:t>0</a:t>
                      </a:r>
                    </a:p>
                  </a:txBody>
                  <a:tcPr/>
                </a:tc>
                <a:tc>
                  <a:txBody>
                    <a:bodyPr/>
                    <a:lstStyle/>
                    <a:p>
                      <a:r>
                        <a:rPr lang="en-US" sz="1000"/>
                        <a:t>0.4588 %</a:t>
                      </a:r>
                    </a:p>
                  </a:txBody>
                  <a:tcPr/>
                </a:tc>
                <a:tc>
                  <a:txBody>
                    <a:bodyPr/>
                    <a:lstStyle/>
                    <a:p>
                      <a:r>
                        <a:rPr lang="en-US" sz="1000"/>
                        <a:t>0.0 %</a:t>
                      </a:r>
                    </a:p>
                  </a:txBody>
                  <a:tcPr/>
                </a:tc>
                <a:extLst>
                  <a:ext uri="{0D108BD9-81ED-4DB2-BD59-A6C34878D82A}">
                    <a16:rowId xmlns:a16="http://schemas.microsoft.com/office/drawing/2014/main" val="2947766315"/>
                  </a:ext>
                </a:extLst>
              </a:tr>
            </a:tbl>
          </a:graphicData>
        </a:graphic>
      </p:graphicFrame>
      <p:sp>
        <p:nvSpPr>
          <p:cNvPr id="4" name="Text Placeholder 3">
            <a:extLst>
              <a:ext uri="{FF2B5EF4-FFF2-40B4-BE49-F238E27FC236}">
                <a16:creationId xmlns:a16="http://schemas.microsoft.com/office/drawing/2014/main" id="{3267A9D8-68C1-4320-A7F4-9E7906BA98C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03464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7EC6-79C4-448C-A2D6-E327FFD3251B}"/>
              </a:ext>
            </a:extLst>
          </p:cNvPr>
          <p:cNvSpPr>
            <a:spLocks noGrp="1"/>
          </p:cNvSpPr>
          <p:nvPr>
            <p:ph type="title"/>
          </p:nvPr>
        </p:nvSpPr>
        <p:spPr/>
        <p:txBody>
          <a:bodyPr/>
          <a:lstStyle/>
          <a:p>
            <a:r>
              <a:rPr lang="en-US"/>
              <a:t>Facebook Fans Change Rate | Altus.me</a:t>
            </a:r>
          </a:p>
        </p:txBody>
      </p:sp>
      <p:graphicFrame>
        <p:nvGraphicFramePr>
          <p:cNvPr id="6" name="Chart Placeholder 5">
            <a:extLst>
              <a:ext uri="{FF2B5EF4-FFF2-40B4-BE49-F238E27FC236}">
                <a16:creationId xmlns:a16="http://schemas.microsoft.com/office/drawing/2014/main" id="{9A49AF5B-6DB3-4097-9234-6C48C210AFAE}"/>
              </a:ext>
            </a:extLst>
          </p:cNvPr>
          <p:cNvGraphicFramePr>
            <a:graphicFrameLocks noGrp="1"/>
          </p:cNvGraphicFramePr>
          <p:nvPr>
            <p:ph type="chart" sz="quarter" idx="13"/>
            <p:extLst>
              <p:ext uri="{D42A27DB-BD31-4B8C-83A1-F6EECF244321}">
                <p14:modId xmlns:p14="http://schemas.microsoft.com/office/powerpoint/2010/main" val="2910932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C18BB2-A57E-4813-89B3-FAA1F4A7F8A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FBE0652-196D-4A79-976A-1E1BC91399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6441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5190C-E635-4BD5-8C64-977091221550}"/>
              </a:ext>
            </a:extLst>
          </p:cNvPr>
          <p:cNvSpPr>
            <a:spLocks noGrp="1"/>
          </p:cNvSpPr>
          <p:nvPr>
            <p:ph type="title"/>
          </p:nvPr>
        </p:nvSpPr>
        <p:spPr/>
        <p:txBody>
          <a:bodyPr/>
          <a:lstStyle/>
          <a:p>
            <a:r>
              <a:rPr lang="en-US"/>
              <a:t>Facebook Fans Total | Altus.me</a:t>
            </a:r>
          </a:p>
        </p:txBody>
      </p:sp>
      <p:graphicFrame>
        <p:nvGraphicFramePr>
          <p:cNvPr id="6" name="Chart Placeholder 5">
            <a:extLst>
              <a:ext uri="{FF2B5EF4-FFF2-40B4-BE49-F238E27FC236}">
                <a16:creationId xmlns:a16="http://schemas.microsoft.com/office/drawing/2014/main" id="{5B6FB807-ABBB-479D-801E-4EFFE888A62E}"/>
              </a:ext>
            </a:extLst>
          </p:cNvPr>
          <p:cNvGraphicFramePr>
            <a:graphicFrameLocks noGrp="1"/>
          </p:cNvGraphicFramePr>
          <p:nvPr>
            <p:ph type="chart" sz="quarter" idx="13"/>
            <p:extLst>
              <p:ext uri="{D42A27DB-BD31-4B8C-83A1-F6EECF244321}">
                <p14:modId xmlns:p14="http://schemas.microsoft.com/office/powerpoint/2010/main" val="3909231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69BC64-7988-4E2F-AC7C-0459D050DAA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E8C3FCE-648B-4791-843E-FF667EB90B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1805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C933-5D14-4066-8BE5-51616505429D}"/>
              </a:ext>
            </a:extLst>
          </p:cNvPr>
          <p:cNvSpPr>
            <a:spLocks noGrp="1"/>
          </p:cNvSpPr>
          <p:nvPr>
            <p:ph type="title"/>
          </p:nvPr>
        </p:nvSpPr>
        <p:spPr/>
        <p:txBody>
          <a:bodyPr/>
          <a:lstStyle/>
          <a:p>
            <a:r>
              <a:rPr lang="en-US"/>
              <a:t>Facebook Own Posts Table  | Altus.me - 1 of 13</a:t>
            </a:r>
          </a:p>
        </p:txBody>
      </p:sp>
      <p:graphicFrame>
        <p:nvGraphicFramePr>
          <p:cNvPr id="5" name="Table Placeholder 4">
            <a:extLst>
              <a:ext uri="{FF2B5EF4-FFF2-40B4-BE49-F238E27FC236}">
                <a16:creationId xmlns:a16="http://schemas.microsoft.com/office/drawing/2014/main" id="{E5A46A9A-7D05-420D-B339-FD66EDC14143}"/>
              </a:ext>
            </a:extLst>
          </p:cNvPr>
          <p:cNvGraphicFramePr>
            <a:graphicFrameLocks noGrp="1"/>
          </p:cNvGraphicFramePr>
          <p:nvPr>
            <p:ph type="tbl" sz="quarter" idx="13"/>
            <p:extLst>
              <p:ext uri="{D42A27DB-BD31-4B8C-83A1-F6EECF244321}">
                <p14:modId xmlns:p14="http://schemas.microsoft.com/office/powerpoint/2010/main" val="224354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3425855"/>
                    </a:ext>
                  </a:extLst>
                </a:gridCol>
                <a:gridCol w="370332">
                  <a:extLst>
                    <a:ext uri="{9D8B030D-6E8A-4147-A177-3AD203B41FA5}">
                      <a16:colId xmlns:a16="http://schemas.microsoft.com/office/drawing/2014/main" val="3404577484"/>
                    </a:ext>
                  </a:extLst>
                </a:gridCol>
                <a:gridCol w="370332">
                  <a:extLst>
                    <a:ext uri="{9D8B030D-6E8A-4147-A177-3AD203B41FA5}">
                      <a16:colId xmlns:a16="http://schemas.microsoft.com/office/drawing/2014/main" val="2443113129"/>
                    </a:ext>
                  </a:extLst>
                </a:gridCol>
                <a:gridCol w="370332">
                  <a:extLst>
                    <a:ext uri="{9D8B030D-6E8A-4147-A177-3AD203B41FA5}">
                      <a16:colId xmlns:a16="http://schemas.microsoft.com/office/drawing/2014/main" val="3176470780"/>
                    </a:ext>
                  </a:extLst>
                </a:gridCol>
                <a:gridCol w="329184">
                  <a:extLst>
                    <a:ext uri="{9D8B030D-6E8A-4147-A177-3AD203B41FA5}">
                      <a16:colId xmlns:a16="http://schemas.microsoft.com/office/drawing/2014/main" val="1633522783"/>
                    </a:ext>
                  </a:extLst>
                </a:gridCol>
                <a:gridCol w="329184">
                  <a:extLst>
                    <a:ext uri="{9D8B030D-6E8A-4147-A177-3AD203B41FA5}">
                      <a16:colId xmlns:a16="http://schemas.microsoft.com/office/drawing/2014/main" val="1045926704"/>
                    </a:ext>
                  </a:extLst>
                </a:gridCol>
                <a:gridCol w="329184">
                  <a:extLst>
                    <a:ext uri="{9D8B030D-6E8A-4147-A177-3AD203B41FA5}">
                      <a16:colId xmlns:a16="http://schemas.microsoft.com/office/drawing/2014/main" val="2714766971"/>
                    </a:ext>
                  </a:extLst>
                </a:gridCol>
                <a:gridCol w="329184">
                  <a:extLst>
                    <a:ext uri="{9D8B030D-6E8A-4147-A177-3AD203B41FA5}">
                      <a16:colId xmlns:a16="http://schemas.microsoft.com/office/drawing/2014/main" val="3723794793"/>
                    </a:ext>
                  </a:extLst>
                </a:gridCol>
                <a:gridCol w="329184">
                  <a:extLst>
                    <a:ext uri="{9D8B030D-6E8A-4147-A177-3AD203B41FA5}">
                      <a16:colId xmlns:a16="http://schemas.microsoft.com/office/drawing/2014/main" val="3158940943"/>
                    </a:ext>
                  </a:extLst>
                </a:gridCol>
                <a:gridCol w="329184">
                  <a:extLst>
                    <a:ext uri="{9D8B030D-6E8A-4147-A177-3AD203B41FA5}">
                      <a16:colId xmlns:a16="http://schemas.microsoft.com/office/drawing/2014/main" val="2873051436"/>
                    </a:ext>
                  </a:extLst>
                </a:gridCol>
                <a:gridCol w="329184">
                  <a:extLst>
                    <a:ext uri="{9D8B030D-6E8A-4147-A177-3AD203B41FA5}">
                      <a16:colId xmlns:a16="http://schemas.microsoft.com/office/drawing/2014/main" val="676332466"/>
                    </a:ext>
                  </a:extLst>
                </a:gridCol>
                <a:gridCol w="329184">
                  <a:extLst>
                    <a:ext uri="{9D8B030D-6E8A-4147-A177-3AD203B41FA5}">
                      <a16:colId xmlns:a16="http://schemas.microsoft.com/office/drawing/2014/main" val="1566537368"/>
                    </a:ext>
                  </a:extLst>
                </a:gridCol>
                <a:gridCol w="329184">
                  <a:extLst>
                    <a:ext uri="{9D8B030D-6E8A-4147-A177-3AD203B41FA5}">
                      <a16:colId xmlns:a16="http://schemas.microsoft.com/office/drawing/2014/main" val="95437739"/>
                    </a:ext>
                  </a:extLst>
                </a:gridCol>
                <a:gridCol w="370332">
                  <a:extLst>
                    <a:ext uri="{9D8B030D-6E8A-4147-A177-3AD203B41FA5}">
                      <a16:colId xmlns:a16="http://schemas.microsoft.com/office/drawing/2014/main" val="2419571706"/>
                    </a:ext>
                  </a:extLst>
                </a:gridCol>
                <a:gridCol w="370332">
                  <a:extLst>
                    <a:ext uri="{9D8B030D-6E8A-4147-A177-3AD203B41FA5}">
                      <a16:colId xmlns:a16="http://schemas.microsoft.com/office/drawing/2014/main" val="1551666842"/>
                    </a:ext>
                  </a:extLst>
                </a:gridCol>
                <a:gridCol w="329184">
                  <a:extLst>
                    <a:ext uri="{9D8B030D-6E8A-4147-A177-3AD203B41FA5}">
                      <a16:colId xmlns:a16="http://schemas.microsoft.com/office/drawing/2014/main" val="336532719"/>
                    </a:ext>
                  </a:extLst>
                </a:gridCol>
                <a:gridCol w="329184">
                  <a:extLst>
                    <a:ext uri="{9D8B030D-6E8A-4147-A177-3AD203B41FA5}">
                      <a16:colId xmlns:a16="http://schemas.microsoft.com/office/drawing/2014/main" val="3862464751"/>
                    </a:ext>
                  </a:extLst>
                </a:gridCol>
                <a:gridCol w="370332">
                  <a:extLst>
                    <a:ext uri="{9D8B030D-6E8A-4147-A177-3AD203B41FA5}">
                      <a16:colId xmlns:a16="http://schemas.microsoft.com/office/drawing/2014/main" val="1561995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454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- 2018-06-30 12:20:00 </a:t>
                      </a:r>
                      <a:r>
                        <a:rPr kumimoji="0" lang="en-US" sz="1000" b="0" i="0" u="none" strike="noStrike" kern="1200" cap="none" spc="0" normalizeH="0" baseline="0" noProof="0">
                          <a:ln>
                            <a:noFill/>
                          </a:ln>
                          <a:solidFill>
                            <a:prstClr val="black"/>
                          </a:solidFill>
                          <a:effectLst/>
                          <a:uLnTx/>
                          <a:uFillTx/>
                          <a:latin typeface="+mn-lt"/>
                          <a:ea typeface="+mn-ea"/>
                          <a:cs typeface="+mn-cs"/>
                        </a:rPr>
                        <a:t> 
 Sunbathe during the day, lounge with friends by night. Take it easy in EXTREMIS' Sol+Luna sunbed.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357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- 2018-06-29 16:16:39 </a:t>
                      </a:r>
                      <a:r>
                        <a:rPr kumimoji="0" lang="en-US" sz="1000" b="0" i="0" u="none" strike="noStrike" kern="1200" cap="none" spc="0" normalizeH="0" baseline="0" noProof="0">
                          <a:ln>
                            <a:noFill/>
                          </a:ln>
                          <a:solidFill>
                            <a:prstClr val="black"/>
                          </a:solidFill>
                          <a:effectLst/>
                          <a:uLnTx/>
                          <a:uFillTx/>
                          <a:latin typeface="+mn-lt"/>
                          <a:ea typeface="+mn-ea"/>
                          <a:cs typeface="+mn-cs"/>
                        </a:rPr>
                        <a:t> 
 Discover luxurious furniture pieces and inspirational set ups in our showroom to get design ideas that blend style and function for a space that is cutting-edge yet inviting.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30237437"/>
                  </a:ext>
                </a:extLst>
              </a:tr>
            </a:tbl>
          </a:graphicData>
        </a:graphic>
      </p:graphicFrame>
      <p:sp>
        <p:nvSpPr>
          <p:cNvPr id="4" name="Text Placeholder 3">
            <a:extLst>
              <a:ext uri="{FF2B5EF4-FFF2-40B4-BE49-F238E27FC236}">
                <a16:creationId xmlns:a16="http://schemas.microsoft.com/office/drawing/2014/main" id="{EFDA8C76-8E1A-47B1-BBDA-8D9CF908A6A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32473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0DE7E-CCA8-4338-BE34-0D76525B0C91}"/>
              </a:ext>
            </a:extLst>
          </p:cNvPr>
          <p:cNvSpPr>
            <a:spLocks noGrp="1"/>
          </p:cNvSpPr>
          <p:nvPr>
            <p:ph type="title"/>
          </p:nvPr>
        </p:nvSpPr>
        <p:spPr/>
        <p:txBody>
          <a:bodyPr/>
          <a:lstStyle/>
          <a:p>
            <a:r>
              <a:rPr lang="en-US"/>
              <a:t>Facebook Own Posts Table  | Altus.me - 2 of 13</a:t>
            </a:r>
          </a:p>
        </p:txBody>
      </p:sp>
      <p:graphicFrame>
        <p:nvGraphicFramePr>
          <p:cNvPr id="5" name="Table Placeholder 4">
            <a:extLst>
              <a:ext uri="{FF2B5EF4-FFF2-40B4-BE49-F238E27FC236}">
                <a16:creationId xmlns:a16="http://schemas.microsoft.com/office/drawing/2014/main" id="{C9BAF198-8CB8-4C6D-867E-09929288C3AB}"/>
              </a:ext>
            </a:extLst>
          </p:cNvPr>
          <p:cNvGraphicFramePr>
            <a:graphicFrameLocks noGrp="1"/>
          </p:cNvGraphicFramePr>
          <p:nvPr>
            <p:ph type="tbl" sz="quarter" idx="13"/>
            <p:extLst>
              <p:ext uri="{D42A27DB-BD31-4B8C-83A1-F6EECF244321}">
                <p14:modId xmlns:p14="http://schemas.microsoft.com/office/powerpoint/2010/main" val="2267763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69710187"/>
                    </a:ext>
                  </a:extLst>
                </a:gridCol>
                <a:gridCol w="370332">
                  <a:extLst>
                    <a:ext uri="{9D8B030D-6E8A-4147-A177-3AD203B41FA5}">
                      <a16:colId xmlns:a16="http://schemas.microsoft.com/office/drawing/2014/main" val="3438659463"/>
                    </a:ext>
                  </a:extLst>
                </a:gridCol>
                <a:gridCol w="370332">
                  <a:extLst>
                    <a:ext uri="{9D8B030D-6E8A-4147-A177-3AD203B41FA5}">
                      <a16:colId xmlns:a16="http://schemas.microsoft.com/office/drawing/2014/main" val="3765380701"/>
                    </a:ext>
                  </a:extLst>
                </a:gridCol>
                <a:gridCol w="370332">
                  <a:extLst>
                    <a:ext uri="{9D8B030D-6E8A-4147-A177-3AD203B41FA5}">
                      <a16:colId xmlns:a16="http://schemas.microsoft.com/office/drawing/2014/main" val="9355728"/>
                    </a:ext>
                  </a:extLst>
                </a:gridCol>
                <a:gridCol w="329184">
                  <a:extLst>
                    <a:ext uri="{9D8B030D-6E8A-4147-A177-3AD203B41FA5}">
                      <a16:colId xmlns:a16="http://schemas.microsoft.com/office/drawing/2014/main" val="3783583196"/>
                    </a:ext>
                  </a:extLst>
                </a:gridCol>
                <a:gridCol w="329184">
                  <a:extLst>
                    <a:ext uri="{9D8B030D-6E8A-4147-A177-3AD203B41FA5}">
                      <a16:colId xmlns:a16="http://schemas.microsoft.com/office/drawing/2014/main" val="3585820971"/>
                    </a:ext>
                  </a:extLst>
                </a:gridCol>
                <a:gridCol w="329184">
                  <a:extLst>
                    <a:ext uri="{9D8B030D-6E8A-4147-A177-3AD203B41FA5}">
                      <a16:colId xmlns:a16="http://schemas.microsoft.com/office/drawing/2014/main" val="2458425042"/>
                    </a:ext>
                  </a:extLst>
                </a:gridCol>
                <a:gridCol w="329184">
                  <a:extLst>
                    <a:ext uri="{9D8B030D-6E8A-4147-A177-3AD203B41FA5}">
                      <a16:colId xmlns:a16="http://schemas.microsoft.com/office/drawing/2014/main" val="3075062184"/>
                    </a:ext>
                  </a:extLst>
                </a:gridCol>
                <a:gridCol w="329184">
                  <a:extLst>
                    <a:ext uri="{9D8B030D-6E8A-4147-A177-3AD203B41FA5}">
                      <a16:colId xmlns:a16="http://schemas.microsoft.com/office/drawing/2014/main" val="2813633393"/>
                    </a:ext>
                  </a:extLst>
                </a:gridCol>
                <a:gridCol w="329184">
                  <a:extLst>
                    <a:ext uri="{9D8B030D-6E8A-4147-A177-3AD203B41FA5}">
                      <a16:colId xmlns:a16="http://schemas.microsoft.com/office/drawing/2014/main" val="263885810"/>
                    </a:ext>
                  </a:extLst>
                </a:gridCol>
                <a:gridCol w="329184">
                  <a:extLst>
                    <a:ext uri="{9D8B030D-6E8A-4147-A177-3AD203B41FA5}">
                      <a16:colId xmlns:a16="http://schemas.microsoft.com/office/drawing/2014/main" val="471379334"/>
                    </a:ext>
                  </a:extLst>
                </a:gridCol>
                <a:gridCol w="329184">
                  <a:extLst>
                    <a:ext uri="{9D8B030D-6E8A-4147-A177-3AD203B41FA5}">
                      <a16:colId xmlns:a16="http://schemas.microsoft.com/office/drawing/2014/main" val="3100213157"/>
                    </a:ext>
                  </a:extLst>
                </a:gridCol>
                <a:gridCol w="329184">
                  <a:extLst>
                    <a:ext uri="{9D8B030D-6E8A-4147-A177-3AD203B41FA5}">
                      <a16:colId xmlns:a16="http://schemas.microsoft.com/office/drawing/2014/main" val="1625507434"/>
                    </a:ext>
                  </a:extLst>
                </a:gridCol>
                <a:gridCol w="370332">
                  <a:extLst>
                    <a:ext uri="{9D8B030D-6E8A-4147-A177-3AD203B41FA5}">
                      <a16:colId xmlns:a16="http://schemas.microsoft.com/office/drawing/2014/main" val="4177781888"/>
                    </a:ext>
                  </a:extLst>
                </a:gridCol>
                <a:gridCol w="370332">
                  <a:extLst>
                    <a:ext uri="{9D8B030D-6E8A-4147-A177-3AD203B41FA5}">
                      <a16:colId xmlns:a16="http://schemas.microsoft.com/office/drawing/2014/main" val="3375822399"/>
                    </a:ext>
                  </a:extLst>
                </a:gridCol>
                <a:gridCol w="329184">
                  <a:extLst>
                    <a:ext uri="{9D8B030D-6E8A-4147-A177-3AD203B41FA5}">
                      <a16:colId xmlns:a16="http://schemas.microsoft.com/office/drawing/2014/main" val="4150532015"/>
                    </a:ext>
                  </a:extLst>
                </a:gridCol>
                <a:gridCol w="329184">
                  <a:extLst>
                    <a:ext uri="{9D8B030D-6E8A-4147-A177-3AD203B41FA5}">
                      <a16:colId xmlns:a16="http://schemas.microsoft.com/office/drawing/2014/main" val="3262041984"/>
                    </a:ext>
                  </a:extLst>
                </a:gridCol>
                <a:gridCol w="370332">
                  <a:extLst>
                    <a:ext uri="{9D8B030D-6E8A-4147-A177-3AD203B41FA5}">
                      <a16:colId xmlns:a16="http://schemas.microsoft.com/office/drawing/2014/main" val="3581808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8048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- 2018-06-28 11:30:01 </a:t>
                      </a:r>
                      <a:r>
                        <a:rPr kumimoji="0" lang="en-US" sz="1000" b="0" i="0" u="none" strike="noStrike" kern="1200" cap="none" spc="0" normalizeH="0" baseline="0" noProof="0">
                          <a:ln>
                            <a:noFill/>
                          </a:ln>
                          <a:solidFill>
                            <a:prstClr val="black"/>
                          </a:solidFill>
                          <a:effectLst/>
                          <a:uLnTx/>
                          <a:uFillTx/>
                          <a:latin typeface="+mn-lt"/>
                          <a:ea typeface="+mn-ea"/>
                          <a:cs typeface="+mn-cs"/>
                        </a:rPr>
                        <a:t> 
 Click on the link below to discover the most beautiful streets in the world according to Architectural Digest. You'll find spectacular roads with charming architecture that are totally worth traveling to see this summer!
https://www.architecturaldigest.com/gallery/most-beautiful-streets-in-the-world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57442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- 2018-06-27 15:00:02 </a:t>
                      </a:r>
                      <a:r>
                        <a:rPr kumimoji="0" lang="en-US" sz="1000" b="0" i="0" u="none" strike="noStrike" kern="1200" cap="none" spc="0" normalizeH="0" baseline="0" noProof="0">
                          <a:ln>
                            <a:noFill/>
                          </a:ln>
                          <a:solidFill>
                            <a:prstClr val="black"/>
                          </a:solidFill>
                          <a:effectLst/>
                          <a:uLnTx/>
                          <a:uFillTx/>
                          <a:latin typeface="+mn-lt"/>
                          <a:ea typeface="+mn-ea"/>
                          <a:cs typeface="+mn-cs"/>
                        </a:rPr>
                        <a:t> 
 Garçonne sofa by Driade is perfect for hanging out with friends and relaxing with family. With its wide and generous shapes, and a structure fully covered with precious leather, this luxury item is 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9376513"/>
                  </a:ext>
                </a:extLst>
              </a:tr>
            </a:tbl>
          </a:graphicData>
        </a:graphic>
      </p:graphicFrame>
      <p:sp>
        <p:nvSpPr>
          <p:cNvPr id="4" name="Text Placeholder 3">
            <a:extLst>
              <a:ext uri="{FF2B5EF4-FFF2-40B4-BE49-F238E27FC236}">
                <a16:creationId xmlns:a16="http://schemas.microsoft.com/office/drawing/2014/main" id="{78130CE5-2BC9-46D7-B8F0-27336D3D3EF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3804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AF1DC-D497-43E0-B1DB-19F1D0A4984A}"/>
              </a:ext>
            </a:extLst>
          </p:cNvPr>
          <p:cNvSpPr>
            <a:spLocks noGrp="1"/>
          </p:cNvSpPr>
          <p:nvPr>
            <p:ph type="title"/>
          </p:nvPr>
        </p:nvSpPr>
        <p:spPr/>
        <p:txBody>
          <a:bodyPr/>
          <a:lstStyle/>
          <a:p>
            <a:r>
              <a:rPr lang="en-US"/>
              <a:t>Facebook Own Posts Table  | Altus.me - 3 of 13</a:t>
            </a:r>
          </a:p>
        </p:txBody>
      </p:sp>
      <p:graphicFrame>
        <p:nvGraphicFramePr>
          <p:cNvPr id="5" name="Table Placeholder 4">
            <a:extLst>
              <a:ext uri="{FF2B5EF4-FFF2-40B4-BE49-F238E27FC236}">
                <a16:creationId xmlns:a16="http://schemas.microsoft.com/office/drawing/2014/main" id="{B9AF9C89-BDB9-42CA-8285-10DD7D71F639}"/>
              </a:ext>
            </a:extLst>
          </p:cNvPr>
          <p:cNvGraphicFramePr>
            <a:graphicFrameLocks noGrp="1"/>
          </p:cNvGraphicFramePr>
          <p:nvPr>
            <p:ph type="tbl" sz="quarter" idx="13"/>
            <p:extLst>
              <p:ext uri="{D42A27DB-BD31-4B8C-83A1-F6EECF244321}">
                <p14:modId xmlns:p14="http://schemas.microsoft.com/office/powerpoint/2010/main" val="3980599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3371131"/>
                    </a:ext>
                  </a:extLst>
                </a:gridCol>
                <a:gridCol w="370332">
                  <a:extLst>
                    <a:ext uri="{9D8B030D-6E8A-4147-A177-3AD203B41FA5}">
                      <a16:colId xmlns:a16="http://schemas.microsoft.com/office/drawing/2014/main" val="1502609266"/>
                    </a:ext>
                  </a:extLst>
                </a:gridCol>
                <a:gridCol w="370332">
                  <a:extLst>
                    <a:ext uri="{9D8B030D-6E8A-4147-A177-3AD203B41FA5}">
                      <a16:colId xmlns:a16="http://schemas.microsoft.com/office/drawing/2014/main" val="3570688546"/>
                    </a:ext>
                  </a:extLst>
                </a:gridCol>
                <a:gridCol w="370332">
                  <a:extLst>
                    <a:ext uri="{9D8B030D-6E8A-4147-A177-3AD203B41FA5}">
                      <a16:colId xmlns:a16="http://schemas.microsoft.com/office/drawing/2014/main" val="2883233308"/>
                    </a:ext>
                  </a:extLst>
                </a:gridCol>
                <a:gridCol w="329184">
                  <a:extLst>
                    <a:ext uri="{9D8B030D-6E8A-4147-A177-3AD203B41FA5}">
                      <a16:colId xmlns:a16="http://schemas.microsoft.com/office/drawing/2014/main" val="1988340237"/>
                    </a:ext>
                  </a:extLst>
                </a:gridCol>
                <a:gridCol w="329184">
                  <a:extLst>
                    <a:ext uri="{9D8B030D-6E8A-4147-A177-3AD203B41FA5}">
                      <a16:colId xmlns:a16="http://schemas.microsoft.com/office/drawing/2014/main" val="127093875"/>
                    </a:ext>
                  </a:extLst>
                </a:gridCol>
                <a:gridCol w="329184">
                  <a:extLst>
                    <a:ext uri="{9D8B030D-6E8A-4147-A177-3AD203B41FA5}">
                      <a16:colId xmlns:a16="http://schemas.microsoft.com/office/drawing/2014/main" val="1666731106"/>
                    </a:ext>
                  </a:extLst>
                </a:gridCol>
                <a:gridCol w="329184">
                  <a:extLst>
                    <a:ext uri="{9D8B030D-6E8A-4147-A177-3AD203B41FA5}">
                      <a16:colId xmlns:a16="http://schemas.microsoft.com/office/drawing/2014/main" val="3743554611"/>
                    </a:ext>
                  </a:extLst>
                </a:gridCol>
                <a:gridCol w="329184">
                  <a:extLst>
                    <a:ext uri="{9D8B030D-6E8A-4147-A177-3AD203B41FA5}">
                      <a16:colId xmlns:a16="http://schemas.microsoft.com/office/drawing/2014/main" val="3426564237"/>
                    </a:ext>
                  </a:extLst>
                </a:gridCol>
                <a:gridCol w="329184">
                  <a:extLst>
                    <a:ext uri="{9D8B030D-6E8A-4147-A177-3AD203B41FA5}">
                      <a16:colId xmlns:a16="http://schemas.microsoft.com/office/drawing/2014/main" val="3952801418"/>
                    </a:ext>
                  </a:extLst>
                </a:gridCol>
                <a:gridCol w="329184">
                  <a:extLst>
                    <a:ext uri="{9D8B030D-6E8A-4147-A177-3AD203B41FA5}">
                      <a16:colId xmlns:a16="http://schemas.microsoft.com/office/drawing/2014/main" val="3726995471"/>
                    </a:ext>
                  </a:extLst>
                </a:gridCol>
                <a:gridCol w="329184">
                  <a:extLst>
                    <a:ext uri="{9D8B030D-6E8A-4147-A177-3AD203B41FA5}">
                      <a16:colId xmlns:a16="http://schemas.microsoft.com/office/drawing/2014/main" val="3885133236"/>
                    </a:ext>
                  </a:extLst>
                </a:gridCol>
                <a:gridCol w="329184">
                  <a:extLst>
                    <a:ext uri="{9D8B030D-6E8A-4147-A177-3AD203B41FA5}">
                      <a16:colId xmlns:a16="http://schemas.microsoft.com/office/drawing/2014/main" val="1389363207"/>
                    </a:ext>
                  </a:extLst>
                </a:gridCol>
                <a:gridCol w="370332">
                  <a:extLst>
                    <a:ext uri="{9D8B030D-6E8A-4147-A177-3AD203B41FA5}">
                      <a16:colId xmlns:a16="http://schemas.microsoft.com/office/drawing/2014/main" val="1272253757"/>
                    </a:ext>
                  </a:extLst>
                </a:gridCol>
                <a:gridCol w="370332">
                  <a:extLst>
                    <a:ext uri="{9D8B030D-6E8A-4147-A177-3AD203B41FA5}">
                      <a16:colId xmlns:a16="http://schemas.microsoft.com/office/drawing/2014/main" val="1863349089"/>
                    </a:ext>
                  </a:extLst>
                </a:gridCol>
                <a:gridCol w="329184">
                  <a:extLst>
                    <a:ext uri="{9D8B030D-6E8A-4147-A177-3AD203B41FA5}">
                      <a16:colId xmlns:a16="http://schemas.microsoft.com/office/drawing/2014/main" val="1010185520"/>
                    </a:ext>
                  </a:extLst>
                </a:gridCol>
                <a:gridCol w="329184">
                  <a:extLst>
                    <a:ext uri="{9D8B030D-6E8A-4147-A177-3AD203B41FA5}">
                      <a16:colId xmlns:a16="http://schemas.microsoft.com/office/drawing/2014/main" val="2139863545"/>
                    </a:ext>
                  </a:extLst>
                </a:gridCol>
                <a:gridCol w="370332">
                  <a:extLst>
                    <a:ext uri="{9D8B030D-6E8A-4147-A177-3AD203B41FA5}">
                      <a16:colId xmlns:a16="http://schemas.microsoft.com/office/drawing/2014/main" val="1017882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643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- 2018-06-26 14:00:01 </a:t>
                      </a:r>
                      <a:r>
                        <a:rPr kumimoji="0" lang="en-US" sz="1000" b="0" i="0" u="none" strike="noStrike" kern="1200" cap="none" spc="0" normalizeH="0" baseline="0" noProof="0">
                          <a:ln>
                            <a:noFill/>
                          </a:ln>
                          <a:solidFill>
                            <a:prstClr val="black"/>
                          </a:solidFill>
                          <a:effectLst/>
                          <a:uLnTx/>
                          <a:uFillTx/>
                          <a:latin typeface="+mn-lt"/>
                          <a:ea typeface="+mn-ea"/>
                          <a:cs typeface="+mn-cs"/>
                        </a:rPr>
                        <a:t> 
 There is no question about it - This stylish, ultra-modern chair is exceptional! #Repost TONON
• • •
Can a punctuation mark become a chair? Yes! It is QuestionMark_chair by Stefan Heiliger!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931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- 2018-06-25 13:30:01 </a:t>
                      </a:r>
                      <a:r>
                        <a:rPr kumimoji="0" lang="en-US" sz="1000" b="0" i="0" u="none" strike="noStrike" kern="1200" cap="none" spc="0" normalizeH="0" baseline="0" noProof="0">
                          <a:ln>
                            <a:noFill/>
                          </a:ln>
                          <a:solidFill>
                            <a:prstClr val="black"/>
                          </a:solidFill>
                          <a:effectLst/>
                          <a:uLnTx/>
                          <a:uFillTx/>
                          <a:latin typeface="+mn-lt"/>
                          <a:ea typeface="+mn-ea"/>
                          <a:cs typeface="+mn-cs"/>
                        </a:rPr>
                        <a:t> 
 The Tokyo bookcase by Cattelan Italia is a perfect balance of beautiful and functional design. A great addition to your modern interior.
Cattelan Italia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61490087"/>
                  </a:ext>
                </a:extLst>
              </a:tr>
            </a:tbl>
          </a:graphicData>
        </a:graphic>
      </p:graphicFrame>
      <p:sp>
        <p:nvSpPr>
          <p:cNvPr id="4" name="Text Placeholder 3">
            <a:extLst>
              <a:ext uri="{FF2B5EF4-FFF2-40B4-BE49-F238E27FC236}">
                <a16:creationId xmlns:a16="http://schemas.microsoft.com/office/drawing/2014/main" id="{5B0B7FB8-740D-4C23-8C83-F84FEFD5B84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658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65D6B-6391-4C83-ACCB-68633D81B492}"/>
              </a:ext>
            </a:extLst>
          </p:cNvPr>
          <p:cNvSpPr>
            <a:spLocks noGrp="1"/>
          </p:cNvSpPr>
          <p:nvPr>
            <p:ph type="title"/>
          </p:nvPr>
        </p:nvSpPr>
        <p:spPr/>
        <p:txBody>
          <a:bodyPr/>
          <a:lstStyle/>
          <a:p>
            <a:r>
              <a:rPr lang="en-US"/>
              <a:t>Facebook Own Posts Table  | Altus.me - 4 of 13</a:t>
            </a:r>
          </a:p>
        </p:txBody>
      </p:sp>
      <p:graphicFrame>
        <p:nvGraphicFramePr>
          <p:cNvPr id="5" name="Table Placeholder 4">
            <a:extLst>
              <a:ext uri="{FF2B5EF4-FFF2-40B4-BE49-F238E27FC236}">
                <a16:creationId xmlns:a16="http://schemas.microsoft.com/office/drawing/2014/main" id="{A955CAB3-8781-463A-94D4-C4A143B59F1A}"/>
              </a:ext>
            </a:extLst>
          </p:cNvPr>
          <p:cNvGraphicFramePr>
            <a:graphicFrameLocks noGrp="1"/>
          </p:cNvGraphicFramePr>
          <p:nvPr>
            <p:ph type="tbl" sz="quarter" idx="13"/>
            <p:extLst>
              <p:ext uri="{D42A27DB-BD31-4B8C-83A1-F6EECF244321}">
                <p14:modId xmlns:p14="http://schemas.microsoft.com/office/powerpoint/2010/main" val="3505338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4122102"/>
                    </a:ext>
                  </a:extLst>
                </a:gridCol>
                <a:gridCol w="370332">
                  <a:extLst>
                    <a:ext uri="{9D8B030D-6E8A-4147-A177-3AD203B41FA5}">
                      <a16:colId xmlns:a16="http://schemas.microsoft.com/office/drawing/2014/main" val="673405858"/>
                    </a:ext>
                  </a:extLst>
                </a:gridCol>
                <a:gridCol w="370332">
                  <a:extLst>
                    <a:ext uri="{9D8B030D-6E8A-4147-A177-3AD203B41FA5}">
                      <a16:colId xmlns:a16="http://schemas.microsoft.com/office/drawing/2014/main" val="2997572254"/>
                    </a:ext>
                  </a:extLst>
                </a:gridCol>
                <a:gridCol w="370332">
                  <a:extLst>
                    <a:ext uri="{9D8B030D-6E8A-4147-A177-3AD203B41FA5}">
                      <a16:colId xmlns:a16="http://schemas.microsoft.com/office/drawing/2014/main" val="2887406534"/>
                    </a:ext>
                  </a:extLst>
                </a:gridCol>
                <a:gridCol w="329184">
                  <a:extLst>
                    <a:ext uri="{9D8B030D-6E8A-4147-A177-3AD203B41FA5}">
                      <a16:colId xmlns:a16="http://schemas.microsoft.com/office/drawing/2014/main" val="3108631699"/>
                    </a:ext>
                  </a:extLst>
                </a:gridCol>
                <a:gridCol w="329184">
                  <a:extLst>
                    <a:ext uri="{9D8B030D-6E8A-4147-A177-3AD203B41FA5}">
                      <a16:colId xmlns:a16="http://schemas.microsoft.com/office/drawing/2014/main" val="1877265318"/>
                    </a:ext>
                  </a:extLst>
                </a:gridCol>
                <a:gridCol w="329184">
                  <a:extLst>
                    <a:ext uri="{9D8B030D-6E8A-4147-A177-3AD203B41FA5}">
                      <a16:colId xmlns:a16="http://schemas.microsoft.com/office/drawing/2014/main" val="3496064454"/>
                    </a:ext>
                  </a:extLst>
                </a:gridCol>
                <a:gridCol w="329184">
                  <a:extLst>
                    <a:ext uri="{9D8B030D-6E8A-4147-A177-3AD203B41FA5}">
                      <a16:colId xmlns:a16="http://schemas.microsoft.com/office/drawing/2014/main" val="482051684"/>
                    </a:ext>
                  </a:extLst>
                </a:gridCol>
                <a:gridCol w="329184">
                  <a:extLst>
                    <a:ext uri="{9D8B030D-6E8A-4147-A177-3AD203B41FA5}">
                      <a16:colId xmlns:a16="http://schemas.microsoft.com/office/drawing/2014/main" val="732664761"/>
                    </a:ext>
                  </a:extLst>
                </a:gridCol>
                <a:gridCol w="329184">
                  <a:extLst>
                    <a:ext uri="{9D8B030D-6E8A-4147-A177-3AD203B41FA5}">
                      <a16:colId xmlns:a16="http://schemas.microsoft.com/office/drawing/2014/main" val="432667410"/>
                    </a:ext>
                  </a:extLst>
                </a:gridCol>
                <a:gridCol w="329184">
                  <a:extLst>
                    <a:ext uri="{9D8B030D-6E8A-4147-A177-3AD203B41FA5}">
                      <a16:colId xmlns:a16="http://schemas.microsoft.com/office/drawing/2014/main" val="851435639"/>
                    </a:ext>
                  </a:extLst>
                </a:gridCol>
                <a:gridCol w="329184">
                  <a:extLst>
                    <a:ext uri="{9D8B030D-6E8A-4147-A177-3AD203B41FA5}">
                      <a16:colId xmlns:a16="http://schemas.microsoft.com/office/drawing/2014/main" val="722081323"/>
                    </a:ext>
                  </a:extLst>
                </a:gridCol>
                <a:gridCol w="329184">
                  <a:extLst>
                    <a:ext uri="{9D8B030D-6E8A-4147-A177-3AD203B41FA5}">
                      <a16:colId xmlns:a16="http://schemas.microsoft.com/office/drawing/2014/main" val="2881910532"/>
                    </a:ext>
                  </a:extLst>
                </a:gridCol>
                <a:gridCol w="370332">
                  <a:extLst>
                    <a:ext uri="{9D8B030D-6E8A-4147-A177-3AD203B41FA5}">
                      <a16:colId xmlns:a16="http://schemas.microsoft.com/office/drawing/2014/main" val="2736054497"/>
                    </a:ext>
                  </a:extLst>
                </a:gridCol>
                <a:gridCol w="370332">
                  <a:extLst>
                    <a:ext uri="{9D8B030D-6E8A-4147-A177-3AD203B41FA5}">
                      <a16:colId xmlns:a16="http://schemas.microsoft.com/office/drawing/2014/main" val="1402977728"/>
                    </a:ext>
                  </a:extLst>
                </a:gridCol>
                <a:gridCol w="329184">
                  <a:extLst>
                    <a:ext uri="{9D8B030D-6E8A-4147-A177-3AD203B41FA5}">
                      <a16:colId xmlns:a16="http://schemas.microsoft.com/office/drawing/2014/main" val="2910032739"/>
                    </a:ext>
                  </a:extLst>
                </a:gridCol>
                <a:gridCol w="329184">
                  <a:extLst>
                    <a:ext uri="{9D8B030D-6E8A-4147-A177-3AD203B41FA5}">
                      <a16:colId xmlns:a16="http://schemas.microsoft.com/office/drawing/2014/main" val="3218951806"/>
                    </a:ext>
                  </a:extLst>
                </a:gridCol>
                <a:gridCol w="370332">
                  <a:extLst>
                    <a:ext uri="{9D8B030D-6E8A-4147-A177-3AD203B41FA5}">
                      <a16:colId xmlns:a16="http://schemas.microsoft.com/office/drawing/2014/main" val="3273555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8499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- 2018-06-24 10:45:00 </a:t>
                      </a:r>
                      <a:r>
                        <a:rPr kumimoji="0" lang="en-US" sz="1000" b="0" i="0" u="none" strike="noStrike" kern="1200" cap="none" spc="0" normalizeH="0" baseline="0" noProof="0">
                          <a:ln>
                            <a:noFill/>
                          </a:ln>
                          <a:solidFill>
                            <a:prstClr val="black"/>
                          </a:solidFill>
                          <a:effectLst/>
                          <a:uLnTx/>
                          <a:uFillTx/>
                          <a:latin typeface="+mn-lt"/>
                          <a:ea typeface="+mn-ea"/>
                          <a:cs typeface="+mn-cs"/>
                        </a:rPr>
                        <a:t> 
 Come discover Cobra Art's impressive new collection in our showroom!
Video from Cobra Art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9372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- 2018-06-23 11:00:00 </a:t>
                      </a:r>
                      <a:r>
                        <a:rPr kumimoji="0" lang="en-US" sz="1000" b="0" i="0" u="none" strike="noStrike" kern="1200" cap="none" spc="0" normalizeH="0" baseline="0" noProof="0">
                          <a:ln>
                            <a:noFill/>
                          </a:ln>
                          <a:solidFill>
                            <a:prstClr val="black"/>
                          </a:solidFill>
                          <a:effectLst/>
                          <a:uLnTx/>
                          <a:uFillTx/>
                          <a:latin typeface="+mn-lt"/>
                          <a:ea typeface="+mn-ea"/>
                          <a:cs typeface="+mn-cs"/>
                        </a:rPr>
                        <a:t> 
 Summer patterns by Roberto Cavalli Home 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40671335"/>
                  </a:ext>
                </a:extLst>
              </a:tr>
            </a:tbl>
          </a:graphicData>
        </a:graphic>
      </p:graphicFrame>
      <p:sp>
        <p:nvSpPr>
          <p:cNvPr id="4" name="Text Placeholder 3">
            <a:extLst>
              <a:ext uri="{FF2B5EF4-FFF2-40B4-BE49-F238E27FC236}">
                <a16:creationId xmlns:a16="http://schemas.microsoft.com/office/drawing/2014/main" id="{EF26AA88-D589-4F4B-BA51-7FF2A1378DE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1683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B4F30-DE40-4805-8FD2-BAD572542DA2}"/>
              </a:ext>
            </a:extLst>
          </p:cNvPr>
          <p:cNvSpPr>
            <a:spLocks noGrp="1"/>
          </p:cNvSpPr>
          <p:nvPr>
            <p:ph type="title"/>
          </p:nvPr>
        </p:nvSpPr>
        <p:spPr/>
        <p:txBody>
          <a:bodyPr/>
          <a:lstStyle/>
          <a:p>
            <a:r>
              <a:rPr lang="en-US"/>
              <a:t>Facebook Own Posts Table  | Altus.me - 5 of 13</a:t>
            </a:r>
          </a:p>
        </p:txBody>
      </p:sp>
      <p:graphicFrame>
        <p:nvGraphicFramePr>
          <p:cNvPr id="5" name="Table Placeholder 4">
            <a:extLst>
              <a:ext uri="{FF2B5EF4-FFF2-40B4-BE49-F238E27FC236}">
                <a16:creationId xmlns:a16="http://schemas.microsoft.com/office/drawing/2014/main" id="{6E6E7A1A-AE87-4385-9A4D-256537DFF689}"/>
              </a:ext>
            </a:extLst>
          </p:cNvPr>
          <p:cNvGraphicFramePr>
            <a:graphicFrameLocks noGrp="1"/>
          </p:cNvGraphicFramePr>
          <p:nvPr>
            <p:ph type="tbl" sz="quarter" idx="13"/>
            <p:extLst>
              <p:ext uri="{D42A27DB-BD31-4B8C-83A1-F6EECF244321}">
                <p14:modId xmlns:p14="http://schemas.microsoft.com/office/powerpoint/2010/main" val="2940604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3099482"/>
                    </a:ext>
                  </a:extLst>
                </a:gridCol>
                <a:gridCol w="370332">
                  <a:extLst>
                    <a:ext uri="{9D8B030D-6E8A-4147-A177-3AD203B41FA5}">
                      <a16:colId xmlns:a16="http://schemas.microsoft.com/office/drawing/2014/main" val="3855067498"/>
                    </a:ext>
                  </a:extLst>
                </a:gridCol>
                <a:gridCol w="370332">
                  <a:extLst>
                    <a:ext uri="{9D8B030D-6E8A-4147-A177-3AD203B41FA5}">
                      <a16:colId xmlns:a16="http://schemas.microsoft.com/office/drawing/2014/main" val="3560781526"/>
                    </a:ext>
                  </a:extLst>
                </a:gridCol>
                <a:gridCol w="370332">
                  <a:extLst>
                    <a:ext uri="{9D8B030D-6E8A-4147-A177-3AD203B41FA5}">
                      <a16:colId xmlns:a16="http://schemas.microsoft.com/office/drawing/2014/main" val="1861091296"/>
                    </a:ext>
                  </a:extLst>
                </a:gridCol>
                <a:gridCol w="329184">
                  <a:extLst>
                    <a:ext uri="{9D8B030D-6E8A-4147-A177-3AD203B41FA5}">
                      <a16:colId xmlns:a16="http://schemas.microsoft.com/office/drawing/2014/main" val="612675850"/>
                    </a:ext>
                  </a:extLst>
                </a:gridCol>
                <a:gridCol w="329184">
                  <a:extLst>
                    <a:ext uri="{9D8B030D-6E8A-4147-A177-3AD203B41FA5}">
                      <a16:colId xmlns:a16="http://schemas.microsoft.com/office/drawing/2014/main" val="2922451629"/>
                    </a:ext>
                  </a:extLst>
                </a:gridCol>
                <a:gridCol w="329184">
                  <a:extLst>
                    <a:ext uri="{9D8B030D-6E8A-4147-A177-3AD203B41FA5}">
                      <a16:colId xmlns:a16="http://schemas.microsoft.com/office/drawing/2014/main" val="2082794115"/>
                    </a:ext>
                  </a:extLst>
                </a:gridCol>
                <a:gridCol w="329184">
                  <a:extLst>
                    <a:ext uri="{9D8B030D-6E8A-4147-A177-3AD203B41FA5}">
                      <a16:colId xmlns:a16="http://schemas.microsoft.com/office/drawing/2014/main" val="1628505768"/>
                    </a:ext>
                  </a:extLst>
                </a:gridCol>
                <a:gridCol w="329184">
                  <a:extLst>
                    <a:ext uri="{9D8B030D-6E8A-4147-A177-3AD203B41FA5}">
                      <a16:colId xmlns:a16="http://schemas.microsoft.com/office/drawing/2014/main" val="1818884512"/>
                    </a:ext>
                  </a:extLst>
                </a:gridCol>
                <a:gridCol w="329184">
                  <a:extLst>
                    <a:ext uri="{9D8B030D-6E8A-4147-A177-3AD203B41FA5}">
                      <a16:colId xmlns:a16="http://schemas.microsoft.com/office/drawing/2014/main" val="2886760626"/>
                    </a:ext>
                  </a:extLst>
                </a:gridCol>
                <a:gridCol w="329184">
                  <a:extLst>
                    <a:ext uri="{9D8B030D-6E8A-4147-A177-3AD203B41FA5}">
                      <a16:colId xmlns:a16="http://schemas.microsoft.com/office/drawing/2014/main" val="3461145540"/>
                    </a:ext>
                  </a:extLst>
                </a:gridCol>
                <a:gridCol w="329184">
                  <a:extLst>
                    <a:ext uri="{9D8B030D-6E8A-4147-A177-3AD203B41FA5}">
                      <a16:colId xmlns:a16="http://schemas.microsoft.com/office/drawing/2014/main" val="1528563559"/>
                    </a:ext>
                  </a:extLst>
                </a:gridCol>
                <a:gridCol w="329184">
                  <a:extLst>
                    <a:ext uri="{9D8B030D-6E8A-4147-A177-3AD203B41FA5}">
                      <a16:colId xmlns:a16="http://schemas.microsoft.com/office/drawing/2014/main" val="2553560612"/>
                    </a:ext>
                  </a:extLst>
                </a:gridCol>
                <a:gridCol w="370332">
                  <a:extLst>
                    <a:ext uri="{9D8B030D-6E8A-4147-A177-3AD203B41FA5}">
                      <a16:colId xmlns:a16="http://schemas.microsoft.com/office/drawing/2014/main" val="62026579"/>
                    </a:ext>
                  </a:extLst>
                </a:gridCol>
                <a:gridCol w="370332">
                  <a:extLst>
                    <a:ext uri="{9D8B030D-6E8A-4147-A177-3AD203B41FA5}">
                      <a16:colId xmlns:a16="http://schemas.microsoft.com/office/drawing/2014/main" val="3638769285"/>
                    </a:ext>
                  </a:extLst>
                </a:gridCol>
                <a:gridCol w="329184">
                  <a:extLst>
                    <a:ext uri="{9D8B030D-6E8A-4147-A177-3AD203B41FA5}">
                      <a16:colId xmlns:a16="http://schemas.microsoft.com/office/drawing/2014/main" val="1722356231"/>
                    </a:ext>
                  </a:extLst>
                </a:gridCol>
                <a:gridCol w="329184">
                  <a:extLst>
                    <a:ext uri="{9D8B030D-6E8A-4147-A177-3AD203B41FA5}">
                      <a16:colId xmlns:a16="http://schemas.microsoft.com/office/drawing/2014/main" val="3921205971"/>
                    </a:ext>
                  </a:extLst>
                </a:gridCol>
                <a:gridCol w="370332">
                  <a:extLst>
                    <a:ext uri="{9D8B030D-6E8A-4147-A177-3AD203B41FA5}">
                      <a16:colId xmlns:a16="http://schemas.microsoft.com/office/drawing/2014/main" val="258016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3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- 2018-06-22 12:10:00 </a:t>
                      </a:r>
                      <a:r>
                        <a:rPr kumimoji="0" lang="en-US" sz="1000" b="0" i="0" u="none" strike="noStrike" kern="1200" cap="none" spc="0" normalizeH="0" baseline="0" noProof="0">
                          <a:ln>
                            <a:noFill/>
                          </a:ln>
                          <a:solidFill>
                            <a:prstClr val="black"/>
                          </a:solidFill>
                          <a:effectLst/>
                          <a:uLnTx/>
                          <a:uFillTx/>
                          <a:latin typeface="+mn-lt"/>
                          <a:ea typeface="+mn-ea"/>
                          <a:cs typeface="+mn-cs"/>
                        </a:rPr>
                        <a:t> 
 A remarkable furniture design. #Repost TONON 
• • •
Discover the pleasure of sitting on Shell chair 945... She literally wraps your back and brings you the utmost comfort by letting your arms stretch all over her shape!
One of Martin Ballendat's finest creations.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97491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- 2018-06-21 08:44:42 </a:t>
                      </a:r>
                      <a:r>
                        <a:rPr kumimoji="0" lang="en-US" sz="1000" b="0" i="0" u="none" strike="noStrike" kern="1200" cap="none" spc="0" normalizeH="0" baseline="0" noProof="0">
                          <a:ln>
                            <a:noFill/>
                          </a:ln>
                          <a:solidFill>
                            <a:prstClr val="black"/>
                          </a:solidFill>
                          <a:effectLst/>
                          <a:uLnTx/>
                          <a:uFillTx/>
                          <a:latin typeface="+mn-lt"/>
                          <a:ea typeface="+mn-ea"/>
                          <a:cs typeface="+mn-cs"/>
                        </a:rPr>
                        <a:t> 
 Happy Father's Day to all the greatest Dads in the world! Featuring the Cascade lounge chair from the MANUTTI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7741948"/>
                  </a:ext>
                </a:extLst>
              </a:tr>
            </a:tbl>
          </a:graphicData>
        </a:graphic>
      </p:graphicFrame>
      <p:sp>
        <p:nvSpPr>
          <p:cNvPr id="4" name="Text Placeholder 3">
            <a:extLst>
              <a:ext uri="{FF2B5EF4-FFF2-40B4-BE49-F238E27FC236}">
                <a16:creationId xmlns:a16="http://schemas.microsoft.com/office/drawing/2014/main" id="{9668E5CC-0A23-45E5-BD18-55D8D8E620F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99686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D0CCB-9712-4AEE-90C9-153848FBAECB}"/>
              </a:ext>
            </a:extLst>
          </p:cNvPr>
          <p:cNvSpPr>
            <a:spLocks noGrp="1"/>
          </p:cNvSpPr>
          <p:nvPr>
            <p:ph type="title"/>
          </p:nvPr>
        </p:nvSpPr>
        <p:spPr/>
        <p:txBody>
          <a:bodyPr/>
          <a:lstStyle/>
          <a:p>
            <a:r>
              <a:rPr lang="en-US"/>
              <a:t>Facebook Own Posts Table  | Altus.me - 6 of 13</a:t>
            </a:r>
          </a:p>
        </p:txBody>
      </p:sp>
      <p:graphicFrame>
        <p:nvGraphicFramePr>
          <p:cNvPr id="5" name="Table Placeholder 4">
            <a:extLst>
              <a:ext uri="{FF2B5EF4-FFF2-40B4-BE49-F238E27FC236}">
                <a16:creationId xmlns:a16="http://schemas.microsoft.com/office/drawing/2014/main" id="{22B73E3F-8CA5-4137-858D-05764150B02B}"/>
              </a:ext>
            </a:extLst>
          </p:cNvPr>
          <p:cNvGraphicFramePr>
            <a:graphicFrameLocks noGrp="1"/>
          </p:cNvGraphicFramePr>
          <p:nvPr>
            <p:ph type="tbl" sz="quarter" idx="13"/>
            <p:extLst>
              <p:ext uri="{D42A27DB-BD31-4B8C-83A1-F6EECF244321}">
                <p14:modId xmlns:p14="http://schemas.microsoft.com/office/powerpoint/2010/main" val="4276925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83157616"/>
                    </a:ext>
                  </a:extLst>
                </a:gridCol>
                <a:gridCol w="370332">
                  <a:extLst>
                    <a:ext uri="{9D8B030D-6E8A-4147-A177-3AD203B41FA5}">
                      <a16:colId xmlns:a16="http://schemas.microsoft.com/office/drawing/2014/main" val="871478704"/>
                    </a:ext>
                  </a:extLst>
                </a:gridCol>
                <a:gridCol w="370332">
                  <a:extLst>
                    <a:ext uri="{9D8B030D-6E8A-4147-A177-3AD203B41FA5}">
                      <a16:colId xmlns:a16="http://schemas.microsoft.com/office/drawing/2014/main" val="2517842787"/>
                    </a:ext>
                  </a:extLst>
                </a:gridCol>
                <a:gridCol w="370332">
                  <a:extLst>
                    <a:ext uri="{9D8B030D-6E8A-4147-A177-3AD203B41FA5}">
                      <a16:colId xmlns:a16="http://schemas.microsoft.com/office/drawing/2014/main" val="609822704"/>
                    </a:ext>
                  </a:extLst>
                </a:gridCol>
                <a:gridCol w="329184">
                  <a:extLst>
                    <a:ext uri="{9D8B030D-6E8A-4147-A177-3AD203B41FA5}">
                      <a16:colId xmlns:a16="http://schemas.microsoft.com/office/drawing/2014/main" val="3092973195"/>
                    </a:ext>
                  </a:extLst>
                </a:gridCol>
                <a:gridCol w="329184">
                  <a:extLst>
                    <a:ext uri="{9D8B030D-6E8A-4147-A177-3AD203B41FA5}">
                      <a16:colId xmlns:a16="http://schemas.microsoft.com/office/drawing/2014/main" val="1712378260"/>
                    </a:ext>
                  </a:extLst>
                </a:gridCol>
                <a:gridCol w="329184">
                  <a:extLst>
                    <a:ext uri="{9D8B030D-6E8A-4147-A177-3AD203B41FA5}">
                      <a16:colId xmlns:a16="http://schemas.microsoft.com/office/drawing/2014/main" val="2574860726"/>
                    </a:ext>
                  </a:extLst>
                </a:gridCol>
                <a:gridCol w="329184">
                  <a:extLst>
                    <a:ext uri="{9D8B030D-6E8A-4147-A177-3AD203B41FA5}">
                      <a16:colId xmlns:a16="http://schemas.microsoft.com/office/drawing/2014/main" val="543885377"/>
                    </a:ext>
                  </a:extLst>
                </a:gridCol>
                <a:gridCol w="329184">
                  <a:extLst>
                    <a:ext uri="{9D8B030D-6E8A-4147-A177-3AD203B41FA5}">
                      <a16:colId xmlns:a16="http://schemas.microsoft.com/office/drawing/2014/main" val="1819443378"/>
                    </a:ext>
                  </a:extLst>
                </a:gridCol>
                <a:gridCol w="329184">
                  <a:extLst>
                    <a:ext uri="{9D8B030D-6E8A-4147-A177-3AD203B41FA5}">
                      <a16:colId xmlns:a16="http://schemas.microsoft.com/office/drawing/2014/main" val="197086111"/>
                    </a:ext>
                  </a:extLst>
                </a:gridCol>
                <a:gridCol w="329184">
                  <a:extLst>
                    <a:ext uri="{9D8B030D-6E8A-4147-A177-3AD203B41FA5}">
                      <a16:colId xmlns:a16="http://schemas.microsoft.com/office/drawing/2014/main" val="1114692079"/>
                    </a:ext>
                  </a:extLst>
                </a:gridCol>
                <a:gridCol w="329184">
                  <a:extLst>
                    <a:ext uri="{9D8B030D-6E8A-4147-A177-3AD203B41FA5}">
                      <a16:colId xmlns:a16="http://schemas.microsoft.com/office/drawing/2014/main" val="929248674"/>
                    </a:ext>
                  </a:extLst>
                </a:gridCol>
                <a:gridCol w="329184">
                  <a:extLst>
                    <a:ext uri="{9D8B030D-6E8A-4147-A177-3AD203B41FA5}">
                      <a16:colId xmlns:a16="http://schemas.microsoft.com/office/drawing/2014/main" val="934715455"/>
                    </a:ext>
                  </a:extLst>
                </a:gridCol>
                <a:gridCol w="370332">
                  <a:extLst>
                    <a:ext uri="{9D8B030D-6E8A-4147-A177-3AD203B41FA5}">
                      <a16:colId xmlns:a16="http://schemas.microsoft.com/office/drawing/2014/main" val="365893815"/>
                    </a:ext>
                  </a:extLst>
                </a:gridCol>
                <a:gridCol w="370332">
                  <a:extLst>
                    <a:ext uri="{9D8B030D-6E8A-4147-A177-3AD203B41FA5}">
                      <a16:colId xmlns:a16="http://schemas.microsoft.com/office/drawing/2014/main" val="2873631395"/>
                    </a:ext>
                  </a:extLst>
                </a:gridCol>
                <a:gridCol w="329184">
                  <a:extLst>
                    <a:ext uri="{9D8B030D-6E8A-4147-A177-3AD203B41FA5}">
                      <a16:colId xmlns:a16="http://schemas.microsoft.com/office/drawing/2014/main" val="2135201383"/>
                    </a:ext>
                  </a:extLst>
                </a:gridCol>
                <a:gridCol w="329184">
                  <a:extLst>
                    <a:ext uri="{9D8B030D-6E8A-4147-A177-3AD203B41FA5}">
                      <a16:colId xmlns:a16="http://schemas.microsoft.com/office/drawing/2014/main" val="772007342"/>
                    </a:ext>
                  </a:extLst>
                </a:gridCol>
                <a:gridCol w="370332">
                  <a:extLst>
                    <a:ext uri="{9D8B030D-6E8A-4147-A177-3AD203B41FA5}">
                      <a16:colId xmlns:a16="http://schemas.microsoft.com/office/drawing/2014/main" val="2863986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63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- 2018-06-20 13:20:00 </a:t>
                      </a:r>
                      <a:r>
                        <a:rPr kumimoji="0" lang="en-US" sz="1000" b="0" i="0" u="none" strike="noStrike" kern="1200" cap="none" spc="0" normalizeH="0" baseline="0" noProof="0">
                          <a:ln>
                            <a:noFill/>
                          </a:ln>
                          <a:solidFill>
                            <a:prstClr val="black"/>
                          </a:solidFill>
                          <a:effectLst/>
                          <a:uLnTx/>
                          <a:uFillTx/>
                          <a:latin typeface="+mn-lt"/>
                          <a:ea typeface="+mn-ea"/>
                          <a:cs typeface="+mn-cs"/>
                        </a:rPr>
                        <a:t> 
 Turn your bedroom into a more relaxing and functional space with Cattelan Italia's white Ciro nightstand and complement the rest of your furniture.
Cattelan Italia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0127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- 2018-06-19 18:45:16 </a:t>
                      </a:r>
                      <a:r>
                        <a:rPr kumimoji="0" lang="en-US" sz="1000" b="0" i="0" u="none" strike="noStrike" kern="1200" cap="none" spc="0" normalizeH="0" baseline="0" noProof="0">
                          <a:ln>
                            <a:noFill/>
                          </a:ln>
                          <a:solidFill>
                            <a:prstClr val="black"/>
                          </a:solidFill>
                          <a:effectLst/>
                          <a:uLnTx/>
                          <a:uFillTx/>
                          <a:latin typeface="+mn-lt"/>
                          <a:ea typeface="+mn-ea"/>
                          <a:cs typeface="+mn-cs"/>
                        </a:rPr>
                        <a:t> 
 Wouldn't it be amazing to live right ON the water?
Click on the photos below to discover which one of our brands was featured on the Floating Seahorse villa in Dubai.
Photos from Varaschin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1523807"/>
                  </a:ext>
                </a:extLst>
              </a:tr>
            </a:tbl>
          </a:graphicData>
        </a:graphic>
      </p:graphicFrame>
      <p:sp>
        <p:nvSpPr>
          <p:cNvPr id="4" name="Text Placeholder 3">
            <a:extLst>
              <a:ext uri="{FF2B5EF4-FFF2-40B4-BE49-F238E27FC236}">
                <a16:creationId xmlns:a16="http://schemas.microsoft.com/office/drawing/2014/main" id="{FF10EA34-EC99-4BE4-A826-81C549B346F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97723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F2D1A-3B19-4644-9002-E74733D59B8D}"/>
              </a:ext>
            </a:extLst>
          </p:cNvPr>
          <p:cNvSpPr>
            <a:spLocks noGrp="1"/>
          </p:cNvSpPr>
          <p:nvPr>
            <p:ph type="title"/>
          </p:nvPr>
        </p:nvSpPr>
        <p:spPr/>
        <p:txBody>
          <a:bodyPr/>
          <a:lstStyle/>
          <a:p>
            <a:r>
              <a:rPr lang="en-US"/>
              <a:t>Facebook Own Posts Table  | Altus.me - 7 of 13</a:t>
            </a:r>
          </a:p>
        </p:txBody>
      </p:sp>
      <p:graphicFrame>
        <p:nvGraphicFramePr>
          <p:cNvPr id="5" name="Table Placeholder 4">
            <a:extLst>
              <a:ext uri="{FF2B5EF4-FFF2-40B4-BE49-F238E27FC236}">
                <a16:creationId xmlns:a16="http://schemas.microsoft.com/office/drawing/2014/main" id="{5EFA8C88-7AFE-4599-8D85-77DE0A8B6483}"/>
              </a:ext>
            </a:extLst>
          </p:cNvPr>
          <p:cNvGraphicFramePr>
            <a:graphicFrameLocks noGrp="1"/>
          </p:cNvGraphicFramePr>
          <p:nvPr>
            <p:ph type="tbl" sz="quarter" idx="13"/>
            <p:extLst>
              <p:ext uri="{D42A27DB-BD31-4B8C-83A1-F6EECF244321}">
                <p14:modId xmlns:p14="http://schemas.microsoft.com/office/powerpoint/2010/main" val="4263208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84718010"/>
                    </a:ext>
                  </a:extLst>
                </a:gridCol>
                <a:gridCol w="370332">
                  <a:extLst>
                    <a:ext uri="{9D8B030D-6E8A-4147-A177-3AD203B41FA5}">
                      <a16:colId xmlns:a16="http://schemas.microsoft.com/office/drawing/2014/main" val="3243409087"/>
                    </a:ext>
                  </a:extLst>
                </a:gridCol>
                <a:gridCol w="370332">
                  <a:extLst>
                    <a:ext uri="{9D8B030D-6E8A-4147-A177-3AD203B41FA5}">
                      <a16:colId xmlns:a16="http://schemas.microsoft.com/office/drawing/2014/main" val="4125283481"/>
                    </a:ext>
                  </a:extLst>
                </a:gridCol>
                <a:gridCol w="370332">
                  <a:extLst>
                    <a:ext uri="{9D8B030D-6E8A-4147-A177-3AD203B41FA5}">
                      <a16:colId xmlns:a16="http://schemas.microsoft.com/office/drawing/2014/main" val="4108782782"/>
                    </a:ext>
                  </a:extLst>
                </a:gridCol>
                <a:gridCol w="329184">
                  <a:extLst>
                    <a:ext uri="{9D8B030D-6E8A-4147-A177-3AD203B41FA5}">
                      <a16:colId xmlns:a16="http://schemas.microsoft.com/office/drawing/2014/main" val="3823185234"/>
                    </a:ext>
                  </a:extLst>
                </a:gridCol>
                <a:gridCol w="329184">
                  <a:extLst>
                    <a:ext uri="{9D8B030D-6E8A-4147-A177-3AD203B41FA5}">
                      <a16:colId xmlns:a16="http://schemas.microsoft.com/office/drawing/2014/main" val="69208298"/>
                    </a:ext>
                  </a:extLst>
                </a:gridCol>
                <a:gridCol w="329184">
                  <a:extLst>
                    <a:ext uri="{9D8B030D-6E8A-4147-A177-3AD203B41FA5}">
                      <a16:colId xmlns:a16="http://schemas.microsoft.com/office/drawing/2014/main" val="1819752576"/>
                    </a:ext>
                  </a:extLst>
                </a:gridCol>
                <a:gridCol w="329184">
                  <a:extLst>
                    <a:ext uri="{9D8B030D-6E8A-4147-A177-3AD203B41FA5}">
                      <a16:colId xmlns:a16="http://schemas.microsoft.com/office/drawing/2014/main" val="3166066683"/>
                    </a:ext>
                  </a:extLst>
                </a:gridCol>
                <a:gridCol w="329184">
                  <a:extLst>
                    <a:ext uri="{9D8B030D-6E8A-4147-A177-3AD203B41FA5}">
                      <a16:colId xmlns:a16="http://schemas.microsoft.com/office/drawing/2014/main" val="937088769"/>
                    </a:ext>
                  </a:extLst>
                </a:gridCol>
                <a:gridCol w="329184">
                  <a:extLst>
                    <a:ext uri="{9D8B030D-6E8A-4147-A177-3AD203B41FA5}">
                      <a16:colId xmlns:a16="http://schemas.microsoft.com/office/drawing/2014/main" val="529194312"/>
                    </a:ext>
                  </a:extLst>
                </a:gridCol>
                <a:gridCol w="329184">
                  <a:extLst>
                    <a:ext uri="{9D8B030D-6E8A-4147-A177-3AD203B41FA5}">
                      <a16:colId xmlns:a16="http://schemas.microsoft.com/office/drawing/2014/main" val="800602045"/>
                    </a:ext>
                  </a:extLst>
                </a:gridCol>
                <a:gridCol w="329184">
                  <a:extLst>
                    <a:ext uri="{9D8B030D-6E8A-4147-A177-3AD203B41FA5}">
                      <a16:colId xmlns:a16="http://schemas.microsoft.com/office/drawing/2014/main" val="3121270710"/>
                    </a:ext>
                  </a:extLst>
                </a:gridCol>
                <a:gridCol w="329184">
                  <a:extLst>
                    <a:ext uri="{9D8B030D-6E8A-4147-A177-3AD203B41FA5}">
                      <a16:colId xmlns:a16="http://schemas.microsoft.com/office/drawing/2014/main" val="871433819"/>
                    </a:ext>
                  </a:extLst>
                </a:gridCol>
                <a:gridCol w="370332">
                  <a:extLst>
                    <a:ext uri="{9D8B030D-6E8A-4147-A177-3AD203B41FA5}">
                      <a16:colId xmlns:a16="http://schemas.microsoft.com/office/drawing/2014/main" val="2589227563"/>
                    </a:ext>
                  </a:extLst>
                </a:gridCol>
                <a:gridCol w="370332">
                  <a:extLst>
                    <a:ext uri="{9D8B030D-6E8A-4147-A177-3AD203B41FA5}">
                      <a16:colId xmlns:a16="http://schemas.microsoft.com/office/drawing/2014/main" val="456682014"/>
                    </a:ext>
                  </a:extLst>
                </a:gridCol>
                <a:gridCol w="329184">
                  <a:extLst>
                    <a:ext uri="{9D8B030D-6E8A-4147-A177-3AD203B41FA5}">
                      <a16:colId xmlns:a16="http://schemas.microsoft.com/office/drawing/2014/main" val="149653185"/>
                    </a:ext>
                  </a:extLst>
                </a:gridCol>
                <a:gridCol w="329184">
                  <a:extLst>
                    <a:ext uri="{9D8B030D-6E8A-4147-A177-3AD203B41FA5}">
                      <a16:colId xmlns:a16="http://schemas.microsoft.com/office/drawing/2014/main" val="2228582889"/>
                    </a:ext>
                  </a:extLst>
                </a:gridCol>
                <a:gridCol w="370332">
                  <a:extLst>
                    <a:ext uri="{9D8B030D-6E8A-4147-A177-3AD203B41FA5}">
                      <a16:colId xmlns:a16="http://schemas.microsoft.com/office/drawing/2014/main" val="1160037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73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- 2018-06-18 13:00:01 </a:t>
                      </a:r>
                      <a:r>
                        <a:rPr kumimoji="0" lang="en-US" sz="1000" b="0" i="0" u="none" strike="noStrike" kern="1200" cap="none" spc="0" normalizeH="0" baseline="0" noProof="0">
                          <a:ln>
                            <a:noFill/>
                          </a:ln>
                          <a:solidFill>
                            <a:prstClr val="black"/>
                          </a:solidFill>
                          <a:effectLst/>
                          <a:uLnTx/>
                          <a:uFillTx/>
                          <a:latin typeface="+mn-lt"/>
                          <a:ea typeface="+mn-ea"/>
                          <a:cs typeface="+mn-cs"/>
                        </a:rPr>
                        <a:t> 
 Downtown coffee table for Arketipo firenze has contemporary and metropolitan inspirations with one of the two tops that rotates, giving it a more functional use. Ideal for your modern living 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497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- 2018-06-17 18:45:03 </a:t>
                      </a:r>
                      <a:r>
                        <a:rPr kumimoji="0" lang="en-US" sz="1000" b="0" i="0" u="none" strike="noStrike" kern="1200" cap="none" spc="0" normalizeH="0" baseline="0" noProof="0">
                          <a:ln>
                            <a:noFill/>
                          </a:ln>
                          <a:solidFill>
                            <a:prstClr val="black"/>
                          </a:solidFill>
                          <a:effectLst/>
                          <a:uLnTx/>
                          <a:uFillTx/>
                          <a:latin typeface="+mn-lt"/>
                          <a:ea typeface="+mn-ea"/>
                          <a:cs typeface="+mn-cs"/>
                        </a:rPr>
                        <a:t> 
 Teckell transforms the typical chessboard, giving it a modern look. #Repost Teckell
• • •
Stratego ➡️ last gorgeous showcase of Teckell’s #experience mixing extraordinary materials. Sophisticated #design meets an ancient #game, reinventing classics. #unconventionaldesign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58117458"/>
                  </a:ext>
                </a:extLst>
              </a:tr>
            </a:tbl>
          </a:graphicData>
        </a:graphic>
      </p:graphicFrame>
      <p:sp>
        <p:nvSpPr>
          <p:cNvPr id="4" name="Text Placeholder 3">
            <a:extLst>
              <a:ext uri="{FF2B5EF4-FFF2-40B4-BE49-F238E27FC236}">
                <a16:creationId xmlns:a16="http://schemas.microsoft.com/office/drawing/2014/main" id="{FC994383-EAE6-4840-BA15-5240EB46060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15884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89D7C-F217-446E-A6ED-455008110EB8}"/>
              </a:ext>
            </a:extLst>
          </p:cNvPr>
          <p:cNvSpPr>
            <a:spLocks noGrp="1"/>
          </p:cNvSpPr>
          <p:nvPr>
            <p:ph type="title"/>
          </p:nvPr>
        </p:nvSpPr>
        <p:spPr/>
        <p:txBody>
          <a:bodyPr/>
          <a:lstStyle/>
          <a:p>
            <a:r>
              <a:rPr lang="en-US"/>
              <a:t>Facebook Own Posts Table  | Altus.me - 8 of 13</a:t>
            </a:r>
          </a:p>
        </p:txBody>
      </p:sp>
      <p:graphicFrame>
        <p:nvGraphicFramePr>
          <p:cNvPr id="5" name="Table Placeholder 4">
            <a:extLst>
              <a:ext uri="{FF2B5EF4-FFF2-40B4-BE49-F238E27FC236}">
                <a16:creationId xmlns:a16="http://schemas.microsoft.com/office/drawing/2014/main" id="{227BB6B3-4D94-4E69-BC93-6B2F7761F1C2}"/>
              </a:ext>
            </a:extLst>
          </p:cNvPr>
          <p:cNvGraphicFramePr>
            <a:graphicFrameLocks noGrp="1"/>
          </p:cNvGraphicFramePr>
          <p:nvPr>
            <p:ph type="tbl" sz="quarter" idx="13"/>
            <p:extLst>
              <p:ext uri="{D42A27DB-BD31-4B8C-83A1-F6EECF244321}">
                <p14:modId xmlns:p14="http://schemas.microsoft.com/office/powerpoint/2010/main" val="1971879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87461360"/>
                    </a:ext>
                  </a:extLst>
                </a:gridCol>
                <a:gridCol w="370332">
                  <a:extLst>
                    <a:ext uri="{9D8B030D-6E8A-4147-A177-3AD203B41FA5}">
                      <a16:colId xmlns:a16="http://schemas.microsoft.com/office/drawing/2014/main" val="1694311836"/>
                    </a:ext>
                  </a:extLst>
                </a:gridCol>
                <a:gridCol w="370332">
                  <a:extLst>
                    <a:ext uri="{9D8B030D-6E8A-4147-A177-3AD203B41FA5}">
                      <a16:colId xmlns:a16="http://schemas.microsoft.com/office/drawing/2014/main" val="2539377465"/>
                    </a:ext>
                  </a:extLst>
                </a:gridCol>
                <a:gridCol w="370332">
                  <a:extLst>
                    <a:ext uri="{9D8B030D-6E8A-4147-A177-3AD203B41FA5}">
                      <a16:colId xmlns:a16="http://schemas.microsoft.com/office/drawing/2014/main" val="2432225915"/>
                    </a:ext>
                  </a:extLst>
                </a:gridCol>
                <a:gridCol w="329184">
                  <a:extLst>
                    <a:ext uri="{9D8B030D-6E8A-4147-A177-3AD203B41FA5}">
                      <a16:colId xmlns:a16="http://schemas.microsoft.com/office/drawing/2014/main" val="1935959716"/>
                    </a:ext>
                  </a:extLst>
                </a:gridCol>
                <a:gridCol w="329184">
                  <a:extLst>
                    <a:ext uri="{9D8B030D-6E8A-4147-A177-3AD203B41FA5}">
                      <a16:colId xmlns:a16="http://schemas.microsoft.com/office/drawing/2014/main" val="2262220572"/>
                    </a:ext>
                  </a:extLst>
                </a:gridCol>
                <a:gridCol w="329184">
                  <a:extLst>
                    <a:ext uri="{9D8B030D-6E8A-4147-A177-3AD203B41FA5}">
                      <a16:colId xmlns:a16="http://schemas.microsoft.com/office/drawing/2014/main" val="3045237413"/>
                    </a:ext>
                  </a:extLst>
                </a:gridCol>
                <a:gridCol w="329184">
                  <a:extLst>
                    <a:ext uri="{9D8B030D-6E8A-4147-A177-3AD203B41FA5}">
                      <a16:colId xmlns:a16="http://schemas.microsoft.com/office/drawing/2014/main" val="2884600981"/>
                    </a:ext>
                  </a:extLst>
                </a:gridCol>
                <a:gridCol w="329184">
                  <a:extLst>
                    <a:ext uri="{9D8B030D-6E8A-4147-A177-3AD203B41FA5}">
                      <a16:colId xmlns:a16="http://schemas.microsoft.com/office/drawing/2014/main" val="1671493068"/>
                    </a:ext>
                  </a:extLst>
                </a:gridCol>
                <a:gridCol w="329184">
                  <a:extLst>
                    <a:ext uri="{9D8B030D-6E8A-4147-A177-3AD203B41FA5}">
                      <a16:colId xmlns:a16="http://schemas.microsoft.com/office/drawing/2014/main" val="18480620"/>
                    </a:ext>
                  </a:extLst>
                </a:gridCol>
                <a:gridCol w="329184">
                  <a:extLst>
                    <a:ext uri="{9D8B030D-6E8A-4147-A177-3AD203B41FA5}">
                      <a16:colId xmlns:a16="http://schemas.microsoft.com/office/drawing/2014/main" val="3072544505"/>
                    </a:ext>
                  </a:extLst>
                </a:gridCol>
                <a:gridCol w="329184">
                  <a:extLst>
                    <a:ext uri="{9D8B030D-6E8A-4147-A177-3AD203B41FA5}">
                      <a16:colId xmlns:a16="http://schemas.microsoft.com/office/drawing/2014/main" val="740092013"/>
                    </a:ext>
                  </a:extLst>
                </a:gridCol>
                <a:gridCol w="329184">
                  <a:extLst>
                    <a:ext uri="{9D8B030D-6E8A-4147-A177-3AD203B41FA5}">
                      <a16:colId xmlns:a16="http://schemas.microsoft.com/office/drawing/2014/main" val="1804493884"/>
                    </a:ext>
                  </a:extLst>
                </a:gridCol>
                <a:gridCol w="370332">
                  <a:extLst>
                    <a:ext uri="{9D8B030D-6E8A-4147-A177-3AD203B41FA5}">
                      <a16:colId xmlns:a16="http://schemas.microsoft.com/office/drawing/2014/main" val="2926987253"/>
                    </a:ext>
                  </a:extLst>
                </a:gridCol>
                <a:gridCol w="370332">
                  <a:extLst>
                    <a:ext uri="{9D8B030D-6E8A-4147-A177-3AD203B41FA5}">
                      <a16:colId xmlns:a16="http://schemas.microsoft.com/office/drawing/2014/main" val="4117887518"/>
                    </a:ext>
                  </a:extLst>
                </a:gridCol>
                <a:gridCol w="329184">
                  <a:extLst>
                    <a:ext uri="{9D8B030D-6E8A-4147-A177-3AD203B41FA5}">
                      <a16:colId xmlns:a16="http://schemas.microsoft.com/office/drawing/2014/main" val="3280590807"/>
                    </a:ext>
                  </a:extLst>
                </a:gridCol>
                <a:gridCol w="329184">
                  <a:extLst>
                    <a:ext uri="{9D8B030D-6E8A-4147-A177-3AD203B41FA5}">
                      <a16:colId xmlns:a16="http://schemas.microsoft.com/office/drawing/2014/main" val="1381216348"/>
                    </a:ext>
                  </a:extLst>
                </a:gridCol>
                <a:gridCol w="370332">
                  <a:extLst>
                    <a:ext uri="{9D8B030D-6E8A-4147-A177-3AD203B41FA5}">
                      <a16:colId xmlns:a16="http://schemas.microsoft.com/office/drawing/2014/main" val="2942588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252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- 2018-06-16 11:00:01 </a:t>
                      </a:r>
                      <a:r>
                        <a:rPr kumimoji="0" lang="en-US" sz="1000" b="0" i="0" u="none" strike="noStrike" kern="1200" cap="none" spc="0" normalizeH="0" baseline="0" noProof="0">
                          <a:ln>
                            <a:noFill/>
                          </a:ln>
                          <a:solidFill>
                            <a:prstClr val="black"/>
                          </a:solidFill>
                          <a:effectLst/>
                          <a:uLnTx/>
                          <a:uFillTx/>
                          <a:latin typeface="+mn-lt"/>
                          <a:ea typeface="+mn-ea"/>
                          <a:cs typeface="+mn-cs"/>
                        </a:rPr>
                        <a:t> 
 Complete your experience of fine dining at home with Cattelan Italia's trendy furniture. Pass by our showroom to see them on display! 
Cattelan Italia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1025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- 2018-06-15 08:01:13 </a:t>
                      </a:r>
                      <a:r>
                        <a:rPr kumimoji="0" lang="en-US" sz="1000" b="0" i="0" u="none" strike="noStrike" kern="1200" cap="none" spc="0" normalizeH="0" baseline="0" noProof="0">
                          <a:ln>
                            <a:noFill/>
                          </a:ln>
                          <a:solidFill>
                            <a:prstClr val="black"/>
                          </a:solidFill>
                          <a:effectLst/>
                          <a:uLnTx/>
                          <a:uFillTx/>
                          <a:latin typeface="+mn-lt"/>
                          <a:ea typeface="+mn-ea"/>
                          <a:cs typeface="+mn-cs"/>
                        </a:rPr>
                        <a:t> 
 We wish you all a happy Eid Al-Fitr, featuring the Placemats from the Driade accessories collection. Kindly note that our showroom will be closed today, Friday the 15th of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4948338"/>
                  </a:ext>
                </a:extLst>
              </a:tr>
            </a:tbl>
          </a:graphicData>
        </a:graphic>
      </p:graphicFrame>
      <p:sp>
        <p:nvSpPr>
          <p:cNvPr id="4" name="Text Placeholder 3">
            <a:extLst>
              <a:ext uri="{FF2B5EF4-FFF2-40B4-BE49-F238E27FC236}">
                <a16:creationId xmlns:a16="http://schemas.microsoft.com/office/drawing/2014/main" id="{526B7150-0E36-49C2-A3C1-EAFB4FB2E0D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78490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C8E2-D10E-4DB4-A57B-5699C7C9F11E}"/>
              </a:ext>
            </a:extLst>
          </p:cNvPr>
          <p:cNvSpPr>
            <a:spLocks noGrp="1"/>
          </p:cNvSpPr>
          <p:nvPr>
            <p:ph type="title"/>
          </p:nvPr>
        </p:nvSpPr>
        <p:spPr/>
        <p:txBody>
          <a:bodyPr/>
          <a:lstStyle/>
          <a:p>
            <a:r>
              <a:rPr lang="en-US"/>
              <a:t>Facebook Own Posts Table  | Altus.me - 9 of 13</a:t>
            </a:r>
          </a:p>
        </p:txBody>
      </p:sp>
      <p:graphicFrame>
        <p:nvGraphicFramePr>
          <p:cNvPr id="5" name="Table Placeholder 4">
            <a:extLst>
              <a:ext uri="{FF2B5EF4-FFF2-40B4-BE49-F238E27FC236}">
                <a16:creationId xmlns:a16="http://schemas.microsoft.com/office/drawing/2014/main" id="{237A55A7-47C8-4A53-B573-6D1BF65D71AA}"/>
              </a:ext>
            </a:extLst>
          </p:cNvPr>
          <p:cNvGraphicFramePr>
            <a:graphicFrameLocks noGrp="1"/>
          </p:cNvGraphicFramePr>
          <p:nvPr>
            <p:ph type="tbl" sz="quarter" idx="13"/>
            <p:extLst>
              <p:ext uri="{D42A27DB-BD31-4B8C-83A1-F6EECF244321}">
                <p14:modId xmlns:p14="http://schemas.microsoft.com/office/powerpoint/2010/main" val="398206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5693364"/>
                    </a:ext>
                  </a:extLst>
                </a:gridCol>
                <a:gridCol w="370332">
                  <a:extLst>
                    <a:ext uri="{9D8B030D-6E8A-4147-A177-3AD203B41FA5}">
                      <a16:colId xmlns:a16="http://schemas.microsoft.com/office/drawing/2014/main" val="565462777"/>
                    </a:ext>
                  </a:extLst>
                </a:gridCol>
                <a:gridCol w="370332">
                  <a:extLst>
                    <a:ext uri="{9D8B030D-6E8A-4147-A177-3AD203B41FA5}">
                      <a16:colId xmlns:a16="http://schemas.microsoft.com/office/drawing/2014/main" val="3915613290"/>
                    </a:ext>
                  </a:extLst>
                </a:gridCol>
                <a:gridCol w="370332">
                  <a:extLst>
                    <a:ext uri="{9D8B030D-6E8A-4147-A177-3AD203B41FA5}">
                      <a16:colId xmlns:a16="http://schemas.microsoft.com/office/drawing/2014/main" val="3380252592"/>
                    </a:ext>
                  </a:extLst>
                </a:gridCol>
                <a:gridCol w="329184">
                  <a:extLst>
                    <a:ext uri="{9D8B030D-6E8A-4147-A177-3AD203B41FA5}">
                      <a16:colId xmlns:a16="http://schemas.microsoft.com/office/drawing/2014/main" val="2061276008"/>
                    </a:ext>
                  </a:extLst>
                </a:gridCol>
                <a:gridCol w="329184">
                  <a:extLst>
                    <a:ext uri="{9D8B030D-6E8A-4147-A177-3AD203B41FA5}">
                      <a16:colId xmlns:a16="http://schemas.microsoft.com/office/drawing/2014/main" val="4170085553"/>
                    </a:ext>
                  </a:extLst>
                </a:gridCol>
                <a:gridCol w="329184">
                  <a:extLst>
                    <a:ext uri="{9D8B030D-6E8A-4147-A177-3AD203B41FA5}">
                      <a16:colId xmlns:a16="http://schemas.microsoft.com/office/drawing/2014/main" val="172451701"/>
                    </a:ext>
                  </a:extLst>
                </a:gridCol>
                <a:gridCol w="329184">
                  <a:extLst>
                    <a:ext uri="{9D8B030D-6E8A-4147-A177-3AD203B41FA5}">
                      <a16:colId xmlns:a16="http://schemas.microsoft.com/office/drawing/2014/main" val="3643526921"/>
                    </a:ext>
                  </a:extLst>
                </a:gridCol>
                <a:gridCol w="329184">
                  <a:extLst>
                    <a:ext uri="{9D8B030D-6E8A-4147-A177-3AD203B41FA5}">
                      <a16:colId xmlns:a16="http://schemas.microsoft.com/office/drawing/2014/main" val="89823802"/>
                    </a:ext>
                  </a:extLst>
                </a:gridCol>
                <a:gridCol w="329184">
                  <a:extLst>
                    <a:ext uri="{9D8B030D-6E8A-4147-A177-3AD203B41FA5}">
                      <a16:colId xmlns:a16="http://schemas.microsoft.com/office/drawing/2014/main" val="3127508389"/>
                    </a:ext>
                  </a:extLst>
                </a:gridCol>
                <a:gridCol w="329184">
                  <a:extLst>
                    <a:ext uri="{9D8B030D-6E8A-4147-A177-3AD203B41FA5}">
                      <a16:colId xmlns:a16="http://schemas.microsoft.com/office/drawing/2014/main" val="2027473776"/>
                    </a:ext>
                  </a:extLst>
                </a:gridCol>
                <a:gridCol w="329184">
                  <a:extLst>
                    <a:ext uri="{9D8B030D-6E8A-4147-A177-3AD203B41FA5}">
                      <a16:colId xmlns:a16="http://schemas.microsoft.com/office/drawing/2014/main" val="1066403713"/>
                    </a:ext>
                  </a:extLst>
                </a:gridCol>
                <a:gridCol w="329184">
                  <a:extLst>
                    <a:ext uri="{9D8B030D-6E8A-4147-A177-3AD203B41FA5}">
                      <a16:colId xmlns:a16="http://schemas.microsoft.com/office/drawing/2014/main" val="1719003090"/>
                    </a:ext>
                  </a:extLst>
                </a:gridCol>
                <a:gridCol w="370332">
                  <a:extLst>
                    <a:ext uri="{9D8B030D-6E8A-4147-A177-3AD203B41FA5}">
                      <a16:colId xmlns:a16="http://schemas.microsoft.com/office/drawing/2014/main" val="3750535330"/>
                    </a:ext>
                  </a:extLst>
                </a:gridCol>
                <a:gridCol w="370332">
                  <a:extLst>
                    <a:ext uri="{9D8B030D-6E8A-4147-A177-3AD203B41FA5}">
                      <a16:colId xmlns:a16="http://schemas.microsoft.com/office/drawing/2014/main" val="298569054"/>
                    </a:ext>
                  </a:extLst>
                </a:gridCol>
                <a:gridCol w="329184">
                  <a:extLst>
                    <a:ext uri="{9D8B030D-6E8A-4147-A177-3AD203B41FA5}">
                      <a16:colId xmlns:a16="http://schemas.microsoft.com/office/drawing/2014/main" val="3373900783"/>
                    </a:ext>
                  </a:extLst>
                </a:gridCol>
                <a:gridCol w="329184">
                  <a:extLst>
                    <a:ext uri="{9D8B030D-6E8A-4147-A177-3AD203B41FA5}">
                      <a16:colId xmlns:a16="http://schemas.microsoft.com/office/drawing/2014/main" val="271803352"/>
                    </a:ext>
                  </a:extLst>
                </a:gridCol>
                <a:gridCol w="370332">
                  <a:extLst>
                    <a:ext uri="{9D8B030D-6E8A-4147-A177-3AD203B41FA5}">
                      <a16:colId xmlns:a16="http://schemas.microsoft.com/office/drawing/2014/main" val="3020621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626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- 2018-06-14 11:30:00 </a:t>
                      </a:r>
                      <a:r>
                        <a:rPr kumimoji="0" lang="en-US" sz="1000" b="0" i="0" u="none" strike="noStrike" kern="1200" cap="none" spc="0" normalizeH="0" baseline="0" noProof="0">
                          <a:ln>
                            <a:noFill/>
                          </a:ln>
                          <a:solidFill>
                            <a:prstClr val="black"/>
                          </a:solidFill>
                          <a:effectLst/>
                          <a:uLnTx/>
                          <a:uFillTx/>
                          <a:latin typeface="+mn-lt"/>
                          <a:ea typeface="+mn-ea"/>
                          <a:cs typeface="+mn-cs"/>
                        </a:rPr>
                        <a:t> 
 Admiring the world's most incredible light festival in Sydney... Click on the link below to see more mesmerizing light installations and projections.
https://edition.cnn.com/travel/article/vivid-sydney-2018/index.html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3815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- 2018-06-13 17:50:24 </a:t>
                      </a:r>
                      <a:r>
                        <a:rPr kumimoji="0" lang="en-US" sz="1000" b="0" i="0" u="none" strike="noStrike" kern="1200" cap="none" spc="0" normalizeH="0" baseline="0" noProof="0">
                          <a:ln>
                            <a:noFill/>
                          </a:ln>
                          <a:solidFill>
                            <a:prstClr val="black"/>
                          </a:solidFill>
                          <a:effectLst/>
                          <a:uLnTx/>
                          <a:uFillTx/>
                          <a:latin typeface="+mn-lt"/>
                          <a:ea typeface="+mn-ea"/>
                          <a:cs typeface="+mn-cs"/>
                        </a:rPr>
                        <a:t> 
 Get the ideal set for your garden with the Emma armchair and Link table from Varaschin and spend time outdoors - from lunch gatherings to dinner parties - with friends or family! These modern design objects are highly functional with an elegant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4498481"/>
                  </a:ext>
                </a:extLst>
              </a:tr>
            </a:tbl>
          </a:graphicData>
        </a:graphic>
      </p:graphicFrame>
      <p:sp>
        <p:nvSpPr>
          <p:cNvPr id="4" name="Text Placeholder 3">
            <a:extLst>
              <a:ext uri="{FF2B5EF4-FFF2-40B4-BE49-F238E27FC236}">
                <a16:creationId xmlns:a16="http://schemas.microsoft.com/office/drawing/2014/main" id="{77346606-9173-469D-9721-3D14992E467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95060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A586-CCEF-424B-B191-B79CC4781E03}"/>
              </a:ext>
            </a:extLst>
          </p:cNvPr>
          <p:cNvSpPr>
            <a:spLocks noGrp="1"/>
          </p:cNvSpPr>
          <p:nvPr>
            <p:ph type="title"/>
          </p:nvPr>
        </p:nvSpPr>
        <p:spPr/>
        <p:txBody>
          <a:bodyPr/>
          <a:lstStyle/>
          <a:p>
            <a:r>
              <a:rPr lang="en-US"/>
              <a:t>Facebook Own Posts Table  | Altus.me - 10 of 13</a:t>
            </a:r>
          </a:p>
        </p:txBody>
      </p:sp>
      <p:graphicFrame>
        <p:nvGraphicFramePr>
          <p:cNvPr id="5" name="Table Placeholder 4">
            <a:extLst>
              <a:ext uri="{FF2B5EF4-FFF2-40B4-BE49-F238E27FC236}">
                <a16:creationId xmlns:a16="http://schemas.microsoft.com/office/drawing/2014/main" id="{84F38730-3A15-4E4E-BBFB-47B7AFC73F63}"/>
              </a:ext>
            </a:extLst>
          </p:cNvPr>
          <p:cNvGraphicFramePr>
            <a:graphicFrameLocks noGrp="1"/>
          </p:cNvGraphicFramePr>
          <p:nvPr>
            <p:ph type="tbl" sz="quarter" idx="13"/>
            <p:extLst>
              <p:ext uri="{D42A27DB-BD31-4B8C-83A1-F6EECF244321}">
                <p14:modId xmlns:p14="http://schemas.microsoft.com/office/powerpoint/2010/main" val="2544453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77433940"/>
                    </a:ext>
                  </a:extLst>
                </a:gridCol>
                <a:gridCol w="370332">
                  <a:extLst>
                    <a:ext uri="{9D8B030D-6E8A-4147-A177-3AD203B41FA5}">
                      <a16:colId xmlns:a16="http://schemas.microsoft.com/office/drawing/2014/main" val="1515526968"/>
                    </a:ext>
                  </a:extLst>
                </a:gridCol>
                <a:gridCol w="370332">
                  <a:extLst>
                    <a:ext uri="{9D8B030D-6E8A-4147-A177-3AD203B41FA5}">
                      <a16:colId xmlns:a16="http://schemas.microsoft.com/office/drawing/2014/main" val="4245320281"/>
                    </a:ext>
                  </a:extLst>
                </a:gridCol>
                <a:gridCol w="370332">
                  <a:extLst>
                    <a:ext uri="{9D8B030D-6E8A-4147-A177-3AD203B41FA5}">
                      <a16:colId xmlns:a16="http://schemas.microsoft.com/office/drawing/2014/main" val="3214891013"/>
                    </a:ext>
                  </a:extLst>
                </a:gridCol>
                <a:gridCol w="329184">
                  <a:extLst>
                    <a:ext uri="{9D8B030D-6E8A-4147-A177-3AD203B41FA5}">
                      <a16:colId xmlns:a16="http://schemas.microsoft.com/office/drawing/2014/main" val="2158828835"/>
                    </a:ext>
                  </a:extLst>
                </a:gridCol>
                <a:gridCol w="329184">
                  <a:extLst>
                    <a:ext uri="{9D8B030D-6E8A-4147-A177-3AD203B41FA5}">
                      <a16:colId xmlns:a16="http://schemas.microsoft.com/office/drawing/2014/main" val="3831162892"/>
                    </a:ext>
                  </a:extLst>
                </a:gridCol>
                <a:gridCol w="329184">
                  <a:extLst>
                    <a:ext uri="{9D8B030D-6E8A-4147-A177-3AD203B41FA5}">
                      <a16:colId xmlns:a16="http://schemas.microsoft.com/office/drawing/2014/main" val="659054220"/>
                    </a:ext>
                  </a:extLst>
                </a:gridCol>
                <a:gridCol w="329184">
                  <a:extLst>
                    <a:ext uri="{9D8B030D-6E8A-4147-A177-3AD203B41FA5}">
                      <a16:colId xmlns:a16="http://schemas.microsoft.com/office/drawing/2014/main" val="3978219342"/>
                    </a:ext>
                  </a:extLst>
                </a:gridCol>
                <a:gridCol w="329184">
                  <a:extLst>
                    <a:ext uri="{9D8B030D-6E8A-4147-A177-3AD203B41FA5}">
                      <a16:colId xmlns:a16="http://schemas.microsoft.com/office/drawing/2014/main" val="1402517510"/>
                    </a:ext>
                  </a:extLst>
                </a:gridCol>
                <a:gridCol w="329184">
                  <a:extLst>
                    <a:ext uri="{9D8B030D-6E8A-4147-A177-3AD203B41FA5}">
                      <a16:colId xmlns:a16="http://schemas.microsoft.com/office/drawing/2014/main" val="2083581000"/>
                    </a:ext>
                  </a:extLst>
                </a:gridCol>
                <a:gridCol w="329184">
                  <a:extLst>
                    <a:ext uri="{9D8B030D-6E8A-4147-A177-3AD203B41FA5}">
                      <a16:colId xmlns:a16="http://schemas.microsoft.com/office/drawing/2014/main" val="760532992"/>
                    </a:ext>
                  </a:extLst>
                </a:gridCol>
                <a:gridCol w="329184">
                  <a:extLst>
                    <a:ext uri="{9D8B030D-6E8A-4147-A177-3AD203B41FA5}">
                      <a16:colId xmlns:a16="http://schemas.microsoft.com/office/drawing/2014/main" val="2929628884"/>
                    </a:ext>
                  </a:extLst>
                </a:gridCol>
                <a:gridCol w="329184">
                  <a:extLst>
                    <a:ext uri="{9D8B030D-6E8A-4147-A177-3AD203B41FA5}">
                      <a16:colId xmlns:a16="http://schemas.microsoft.com/office/drawing/2014/main" val="1687676086"/>
                    </a:ext>
                  </a:extLst>
                </a:gridCol>
                <a:gridCol w="370332">
                  <a:extLst>
                    <a:ext uri="{9D8B030D-6E8A-4147-A177-3AD203B41FA5}">
                      <a16:colId xmlns:a16="http://schemas.microsoft.com/office/drawing/2014/main" val="2229995458"/>
                    </a:ext>
                  </a:extLst>
                </a:gridCol>
                <a:gridCol w="370332">
                  <a:extLst>
                    <a:ext uri="{9D8B030D-6E8A-4147-A177-3AD203B41FA5}">
                      <a16:colId xmlns:a16="http://schemas.microsoft.com/office/drawing/2014/main" val="3981324959"/>
                    </a:ext>
                  </a:extLst>
                </a:gridCol>
                <a:gridCol w="329184">
                  <a:extLst>
                    <a:ext uri="{9D8B030D-6E8A-4147-A177-3AD203B41FA5}">
                      <a16:colId xmlns:a16="http://schemas.microsoft.com/office/drawing/2014/main" val="4260596197"/>
                    </a:ext>
                  </a:extLst>
                </a:gridCol>
                <a:gridCol w="329184">
                  <a:extLst>
                    <a:ext uri="{9D8B030D-6E8A-4147-A177-3AD203B41FA5}">
                      <a16:colId xmlns:a16="http://schemas.microsoft.com/office/drawing/2014/main" val="3634537873"/>
                    </a:ext>
                  </a:extLst>
                </a:gridCol>
                <a:gridCol w="370332">
                  <a:extLst>
                    <a:ext uri="{9D8B030D-6E8A-4147-A177-3AD203B41FA5}">
                      <a16:colId xmlns:a16="http://schemas.microsoft.com/office/drawing/2014/main" val="1389522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940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- 2018-06-12 13:00:01 </a:t>
                      </a:r>
                      <a:r>
                        <a:rPr kumimoji="0" lang="en-US" sz="1000" b="0" i="0" u="none" strike="noStrike" kern="1200" cap="none" spc="0" normalizeH="0" baseline="0" noProof="0">
                          <a:ln>
                            <a:noFill/>
                          </a:ln>
                          <a:solidFill>
                            <a:prstClr val="black"/>
                          </a:solidFill>
                          <a:effectLst/>
                          <a:uLnTx/>
                          <a:uFillTx/>
                          <a:latin typeface="+mn-lt"/>
                          <a:ea typeface="+mn-ea"/>
                          <a:cs typeface="+mn-cs"/>
                        </a:rPr>
                        <a:t> 
 Glamping with Extremis at The Pop-Up Hotel in Belgium. What better way to enjoy nature? #Repost EXTREMIS
• • •
With The Pop-Up Hotel initiative, digital entrepreneur @thomasdhooge wants to create spaces to slow down, to stop and smell the proverbial roses. Last summer, he set up camp in the woods of Bruges with a number of ‘tiny houses’. Read all about his quest for utopia on our website! Pictures by STUDIO NUNU.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460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- 2018-06-11 17:27:56 </a:t>
                      </a:r>
                      <a:r>
                        <a:rPr kumimoji="0" lang="en-US" sz="1000" b="0" i="0" u="none" strike="noStrike" kern="1200" cap="none" spc="0" normalizeH="0" baseline="0" noProof="0">
                          <a:ln>
                            <a:noFill/>
                          </a:ln>
                          <a:solidFill>
                            <a:prstClr val="black"/>
                          </a:solidFill>
                          <a:effectLst/>
                          <a:uLnTx/>
                          <a:uFillTx/>
                          <a:latin typeface="+mn-lt"/>
                          <a:ea typeface="+mn-ea"/>
                          <a:cs typeface="+mn-cs"/>
                        </a:rPr>
                        <a:t> 
 Contemporaneity and classic elegance are the essence of the Gianfranco Ferré Home collection. Pass by our showroom to see more of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0296684"/>
                  </a:ext>
                </a:extLst>
              </a:tr>
            </a:tbl>
          </a:graphicData>
        </a:graphic>
      </p:graphicFrame>
      <p:sp>
        <p:nvSpPr>
          <p:cNvPr id="4" name="Text Placeholder 3">
            <a:extLst>
              <a:ext uri="{FF2B5EF4-FFF2-40B4-BE49-F238E27FC236}">
                <a16:creationId xmlns:a16="http://schemas.microsoft.com/office/drawing/2014/main" id="{8207EF68-C706-4488-A334-D1BE499BC84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60861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FEDB-9CE3-4D87-BF5A-21C0A0E19148}"/>
              </a:ext>
            </a:extLst>
          </p:cNvPr>
          <p:cNvSpPr>
            <a:spLocks noGrp="1"/>
          </p:cNvSpPr>
          <p:nvPr>
            <p:ph type="title"/>
          </p:nvPr>
        </p:nvSpPr>
        <p:spPr/>
        <p:txBody>
          <a:bodyPr/>
          <a:lstStyle/>
          <a:p>
            <a:r>
              <a:rPr lang="en-US"/>
              <a:t>Facebook Own Posts Table  | Altus.me - 11 of 13</a:t>
            </a:r>
          </a:p>
        </p:txBody>
      </p:sp>
      <p:graphicFrame>
        <p:nvGraphicFramePr>
          <p:cNvPr id="5" name="Table Placeholder 4">
            <a:extLst>
              <a:ext uri="{FF2B5EF4-FFF2-40B4-BE49-F238E27FC236}">
                <a16:creationId xmlns:a16="http://schemas.microsoft.com/office/drawing/2014/main" id="{8DE524E1-594B-412F-BD2E-1B096F3C0982}"/>
              </a:ext>
            </a:extLst>
          </p:cNvPr>
          <p:cNvGraphicFramePr>
            <a:graphicFrameLocks noGrp="1"/>
          </p:cNvGraphicFramePr>
          <p:nvPr>
            <p:ph type="tbl" sz="quarter" idx="13"/>
            <p:extLst>
              <p:ext uri="{D42A27DB-BD31-4B8C-83A1-F6EECF244321}">
                <p14:modId xmlns:p14="http://schemas.microsoft.com/office/powerpoint/2010/main" val="1934109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88914135"/>
                    </a:ext>
                  </a:extLst>
                </a:gridCol>
                <a:gridCol w="370332">
                  <a:extLst>
                    <a:ext uri="{9D8B030D-6E8A-4147-A177-3AD203B41FA5}">
                      <a16:colId xmlns:a16="http://schemas.microsoft.com/office/drawing/2014/main" val="969324974"/>
                    </a:ext>
                  </a:extLst>
                </a:gridCol>
                <a:gridCol w="370332">
                  <a:extLst>
                    <a:ext uri="{9D8B030D-6E8A-4147-A177-3AD203B41FA5}">
                      <a16:colId xmlns:a16="http://schemas.microsoft.com/office/drawing/2014/main" val="2132191714"/>
                    </a:ext>
                  </a:extLst>
                </a:gridCol>
                <a:gridCol w="370332">
                  <a:extLst>
                    <a:ext uri="{9D8B030D-6E8A-4147-A177-3AD203B41FA5}">
                      <a16:colId xmlns:a16="http://schemas.microsoft.com/office/drawing/2014/main" val="2534220542"/>
                    </a:ext>
                  </a:extLst>
                </a:gridCol>
                <a:gridCol w="329184">
                  <a:extLst>
                    <a:ext uri="{9D8B030D-6E8A-4147-A177-3AD203B41FA5}">
                      <a16:colId xmlns:a16="http://schemas.microsoft.com/office/drawing/2014/main" val="29851943"/>
                    </a:ext>
                  </a:extLst>
                </a:gridCol>
                <a:gridCol w="329184">
                  <a:extLst>
                    <a:ext uri="{9D8B030D-6E8A-4147-A177-3AD203B41FA5}">
                      <a16:colId xmlns:a16="http://schemas.microsoft.com/office/drawing/2014/main" val="1329640899"/>
                    </a:ext>
                  </a:extLst>
                </a:gridCol>
                <a:gridCol w="329184">
                  <a:extLst>
                    <a:ext uri="{9D8B030D-6E8A-4147-A177-3AD203B41FA5}">
                      <a16:colId xmlns:a16="http://schemas.microsoft.com/office/drawing/2014/main" val="3702465287"/>
                    </a:ext>
                  </a:extLst>
                </a:gridCol>
                <a:gridCol w="329184">
                  <a:extLst>
                    <a:ext uri="{9D8B030D-6E8A-4147-A177-3AD203B41FA5}">
                      <a16:colId xmlns:a16="http://schemas.microsoft.com/office/drawing/2014/main" val="2637602977"/>
                    </a:ext>
                  </a:extLst>
                </a:gridCol>
                <a:gridCol w="329184">
                  <a:extLst>
                    <a:ext uri="{9D8B030D-6E8A-4147-A177-3AD203B41FA5}">
                      <a16:colId xmlns:a16="http://schemas.microsoft.com/office/drawing/2014/main" val="125629038"/>
                    </a:ext>
                  </a:extLst>
                </a:gridCol>
                <a:gridCol w="329184">
                  <a:extLst>
                    <a:ext uri="{9D8B030D-6E8A-4147-A177-3AD203B41FA5}">
                      <a16:colId xmlns:a16="http://schemas.microsoft.com/office/drawing/2014/main" val="3648793800"/>
                    </a:ext>
                  </a:extLst>
                </a:gridCol>
                <a:gridCol w="329184">
                  <a:extLst>
                    <a:ext uri="{9D8B030D-6E8A-4147-A177-3AD203B41FA5}">
                      <a16:colId xmlns:a16="http://schemas.microsoft.com/office/drawing/2014/main" val="3630949135"/>
                    </a:ext>
                  </a:extLst>
                </a:gridCol>
                <a:gridCol w="329184">
                  <a:extLst>
                    <a:ext uri="{9D8B030D-6E8A-4147-A177-3AD203B41FA5}">
                      <a16:colId xmlns:a16="http://schemas.microsoft.com/office/drawing/2014/main" val="1724130803"/>
                    </a:ext>
                  </a:extLst>
                </a:gridCol>
                <a:gridCol w="329184">
                  <a:extLst>
                    <a:ext uri="{9D8B030D-6E8A-4147-A177-3AD203B41FA5}">
                      <a16:colId xmlns:a16="http://schemas.microsoft.com/office/drawing/2014/main" val="1861958478"/>
                    </a:ext>
                  </a:extLst>
                </a:gridCol>
                <a:gridCol w="370332">
                  <a:extLst>
                    <a:ext uri="{9D8B030D-6E8A-4147-A177-3AD203B41FA5}">
                      <a16:colId xmlns:a16="http://schemas.microsoft.com/office/drawing/2014/main" val="994927993"/>
                    </a:ext>
                  </a:extLst>
                </a:gridCol>
                <a:gridCol w="370332">
                  <a:extLst>
                    <a:ext uri="{9D8B030D-6E8A-4147-A177-3AD203B41FA5}">
                      <a16:colId xmlns:a16="http://schemas.microsoft.com/office/drawing/2014/main" val="3211924493"/>
                    </a:ext>
                  </a:extLst>
                </a:gridCol>
                <a:gridCol w="329184">
                  <a:extLst>
                    <a:ext uri="{9D8B030D-6E8A-4147-A177-3AD203B41FA5}">
                      <a16:colId xmlns:a16="http://schemas.microsoft.com/office/drawing/2014/main" val="2623566068"/>
                    </a:ext>
                  </a:extLst>
                </a:gridCol>
                <a:gridCol w="329184">
                  <a:extLst>
                    <a:ext uri="{9D8B030D-6E8A-4147-A177-3AD203B41FA5}">
                      <a16:colId xmlns:a16="http://schemas.microsoft.com/office/drawing/2014/main" val="4125053276"/>
                    </a:ext>
                  </a:extLst>
                </a:gridCol>
                <a:gridCol w="370332">
                  <a:extLst>
                    <a:ext uri="{9D8B030D-6E8A-4147-A177-3AD203B41FA5}">
                      <a16:colId xmlns:a16="http://schemas.microsoft.com/office/drawing/2014/main" val="32863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011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- 2018-06-10 10:00:00 </a:t>
                      </a:r>
                      <a:r>
                        <a:rPr kumimoji="0" lang="en-US" sz="1000" b="0" i="0" u="none" strike="noStrike" kern="1200" cap="none" spc="0" normalizeH="0" baseline="0" noProof="0">
                          <a:ln>
                            <a:noFill/>
                          </a:ln>
                          <a:solidFill>
                            <a:prstClr val="black"/>
                          </a:solidFill>
                          <a:effectLst/>
                          <a:uLnTx/>
                          <a:uFillTx/>
                          <a:latin typeface="+mn-lt"/>
                          <a:ea typeface="+mn-ea"/>
                          <a:cs typeface="+mn-cs"/>
                        </a:rPr>
                        <a:t> 
 A great accessory to complement your garden and your outdoor furniture #Repost EXTREMIS
•  •  •
Our Kosmos parasol opens horizontally like a fan, offering excellent wind resistance. #extremis #kosmos #toolsfortogetherness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928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- 2018-06-09 16:00:02 </a:t>
                      </a:r>
                      <a:r>
                        <a:rPr kumimoji="0" lang="en-US" sz="1000" b="0" i="0" u="none" strike="noStrike" kern="1200" cap="none" spc="0" normalizeH="0" baseline="0" noProof="0">
                          <a:ln>
                            <a:noFill/>
                          </a:ln>
                          <a:solidFill>
                            <a:prstClr val="black"/>
                          </a:solidFill>
                          <a:effectLst/>
                          <a:uLnTx/>
                          <a:uFillTx/>
                          <a:latin typeface="+mn-lt"/>
                          <a:ea typeface="+mn-ea"/>
                          <a:cs typeface="+mn-cs"/>
                        </a:rPr>
                        <a:t> 
 Light up your space with Cattelan Italia's Lim-Z ceiling lamp, an elegant design with a sophisticated silhouette made of borosilicate glass.
Cattelan Italia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9774217"/>
                  </a:ext>
                </a:extLst>
              </a:tr>
            </a:tbl>
          </a:graphicData>
        </a:graphic>
      </p:graphicFrame>
      <p:sp>
        <p:nvSpPr>
          <p:cNvPr id="4" name="Text Placeholder 3">
            <a:extLst>
              <a:ext uri="{FF2B5EF4-FFF2-40B4-BE49-F238E27FC236}">
                <a16:creationId xmlns:a16="http://schemas.microsoft.com/office/drawing/2014/main" id="{84A87C40-D734-4451-B3A9-549AF9CB732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2455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1934F-E11B-4836-A9D3-C011771B494B}"/>
              </a:ext>
            </a:extLst>
          </p:cNvPr>
          <p:cNvSpPr>
            <a:spLocks noGrp="1"/>
          </p:cNvSpPr>
          <p:nvPr>
            <p:ph type="title"/>
          </p:nvPr>
        </p:nvSpPr>
        <p:spPr/>
        <p:txBody>
          <a:bodyPr/>
          <a:lstStyle/>
          <a:p>
            <a:r>
              <a:rPr lang="en-US"/>
              <a:t>Facebook Own Posts Table  | Altus.me - 12 of 13</a:t>
            </a:r>
          </a:p>
        </p:txBody>
      </p:sp>
      <p:graphicFrame>
        <p:nvGraphicFramePr>
          <p:cNvPr id="5" name="Table Placeholder 4">
            <a:extLst>
              <a:ext uri="{FF2B5EF4-FFF2-40B4-BE49-F238E27FC236}">
                <a16:creationId xmlns:a16="http://schemas.microsoft.com/office/drawing/2014/main" id="{11B6F13F-0247-4E34-A32F-342583FA9B0C}"/>
              </a:ext>
            </a:extLst>
          </p:cNvPr>
          <p:cNvGraphicFramePr>
            <a:graphicFrameLocks noGrp="1"/>
          </p:cNvGraphicFramePr>
          <p:nvPr>
            <p:ph type="tbl" sz="quarter" idx="13"/>
            <p:extLst>
              <p:ext uri="{D42A27DB-BD31-4B8C-83A1-F6EECF244321}">
                <p14:modId xmlns:p14="http://schemas.microsoft.com/office/powerpoint/2010/main" val="125862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9593889"/>
                    </a:ext>
                  </a:extLst>
                </a:gridCol>
                <a:gridCol w="370332">
                  <a:extLst>
                    <a:ext uri="{9D8B030D-6E8A-4147-A177-3AD203B41FA5}">
                      <a16:colId xmlns:a16="http://schemas.microsoft.com/office/drawing/2014/main" val="183123319"/>
                    </a:ext>
                  </a:extLst>
                </a:gridCol>
                <a:gridCol w="370332">
                  <a:extLst>
                    <a:ext uri="{9D8B030D-6E8A-4147-A177-3AD203B41FA5}">
                      <a16:colId xmlns:a16="http://schemas.microsoft.com/office/drawing/2014/main" val="4155762774"/>
                    </a:ext>
                  </a:extLst>
                </a:gridCol>
                <a:gridCol w="370332">
                  <a:extLst>
                    <a:ext uri="{9D8B030D-6E8A-4147-A177-3AD203B41FA5}">
                      <a16:colId xmlns:a16="http://schemas.microsoft.com/office/drawing/2014/main" val="3456332202"/>
                    </a:ext>
                  </a:extLst>
                </a:gridCol>
                <a:gridCol w="329184">
                  <a:extLst>
                    <a:ext uri="{9D8B030D-6E8A-4147-A177-3AD203B41FA5}">
                      <a16:colId xmlns:a16="http://schemas.microsoft.com/office/drawing/2014/main" val="3803958097"/>
                    </a:ext>
                  </a:extLst>
                </a:gridCol>
                <a:gridCol w="329184">
                  <a:extLst>
                    <a:ext uri="{9D8B030D-6E8A-4147-A177-3AD203B41FA5}">
                      <a16:colId xmlns:a16="http://schemas.microsoft.com/office/drawing/2014/main" val="531004156"/>
                    </a:ext>
                  </a:extLst>
                </a:gridCol>
                <a:gridCol w="329184">
                  <a:extLst>
                    <a:ext uri="{9D8B030D-6E8A-4147-A177-3AD203B41FA5}">
                      <a16:colId xmlns:a16="http://schemas.microsoft.com/office/drawing/2014/main" val="4143652916"/>
                    </a:ext>
                  </a:extLst>
                </a:gridCol>
                <a:gridCol w="329184">
                  <a:extLst>
                    <a:ext uri="{9D8B030D-6E8A-4147-A177-3AD203B41FA5}">
                      <a16:colId xmlns:a16="http://schemas.microsoft.com/office/drawing/2014/main" val="4175387111"/>
                    </a:ext>
                  </a:extLst>
                </a:gridCol>
                <a:gridCol w="329184">
                  <a:extLst>
                    <a:ext uri="{9D8B030D-6E8A-4147-A177-3AD203B41FA5}">
                      <a16:colId xmlns:a16="http://schemas.microsoft.com/office/drawing/2014/main" val="1161046509"/>
                    </a:ext>
                  </a:extLst>
                </a:gridCol>
                <a:gridCol w="329184">
                  <a:extLst>
                    <a:ext uri="{9D8B030D-6E8A-4147-A177-3AD203B41FA5}">
                      <a16:colId xmlns:a16="http://schemas.microsoft.com/office/drawing/2014/main" val="4270078895"/>
                    </a:ext>
                  </a:extLst>
                </a:gridCol>
                <a:gridCol w="329184">
                  <a:extLst>
                    <a:ext uri="{9D8B030D-6E8A-4147-A177-3AD203B41FA5}">
                      <a16:colId xmlns:a16="http://schemas.microsoft.com/office/drawing/2014/main" val="1041369516"/>
                    </a:ext>
                  </a:extLst>
                </a:gridCol>
                <a:gridCol w="329184">
                  <a:extLst>
                    <a:ext uri="{9D8B030D-6E8A-4147-A177-3AD203B41FA5}">
                      <a16:colId xmlns:a16="http://schemas.microsoft.com/office/drawing/2014/main" val="3801172421"/>
                    </a:ext>
                  </a:extLst>
                </a:gridCol>
                <a:gridCol w="329184">
                  <a:extLst>
                    <a:ext uri="{9D8B030D-6E8A-4147-A177-3AD203B41FA5}">
                      <a16:colId xmlns:a16="http://schemas.microsoft.com/office/drawing/2014/main" val="1920196973"/>
                    </a:ext>
                  </a:extLst>
                </a:gridCol>
                <a:gridCol w="370332">
                  <a:extLst>
                    <a:ext uri="{9D8B030D-6E8A-4147-A177-3AD203B41FA5}">
                      <a16:colId xmlns:a16="http://schemas.microsoft.com/office/drawing/2014/main" val="2905985490"/>
                    </a:ext>
                  </a:extLst>
                </a:gridCol>
                <a:gridCol w="370332">
                  <a:extLst>
                    <a:ext uri="{9D8B030D-6E8A-4147-A177-3AD203B41FA5}">
                      <a16:colId xmlns:a16="http://schemas.microsoft.com/office/drawing/2014/main" val="3356051319"/>
                    </a:ext>
                  </a:extLst>
                </a:gridCol>
                <a:gridCol w="329184">
                  <a:extLst>
                    <a:ext uri="{9D8B030D-6E8A-4147-A177-3AD203B41FA5}">
                      <a16:colId xmlns:a16="http://schemas.microsoft.com/office/drawing/2014/main" val="3760936487"/>
                    </a:ext>
                  </a:extLst>
                </a:gridCol>
                <a:gridCol w="329184">
                  <a:extLst>
                    <a:ext uri="{9D8B030D-6E8A-4147-A177-3AD203B41FA5}">
                      <a16:colId xmlns:a16="http://schemas.microsoft.com/office/drawing/2014/main" val="947261269"/>
                    </a:ext>
                  </a:extLst>
                </a:gridCol>
                <a:gridCol w="370332">
                  <a:extLst>
                    <a:ext uri="{9D8B030D-6E8A-4147-A177-3AD203B41FA5}">
                      <a16:colId xmlns:a16="http://schemas.microsoft.com/office/drawing/2014/main" val="1652416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010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- 2018-06-08 11:00:02 </a:t>
                      </a:r>
                      <a:r>
                        <a:rPr kumimoji="0" lang="en-US" sz="1000" b="0" i="0" u="none" strike="noStrike" kern="1200" cap="none" spc="0" normalizeH="0" baseline="0" noProof="0">
                          <a:ln>
                            <a:noFill/>
                          </a:ln>
                          <a:solidFill>
                            <a:prstClr val="black"/>
                          </a:solidFill>
                          <a:effectLst/>
                          <a:uLnTx/>
                          <a:uFillTx/>
                          <a:latin typeface="+mn-lt"/>
                          <a:ea typeface="+mn-ea"/>
                          <a:cs typeface="+mn-cs"/>
                        </a:rPr>
                        <a:t> 
 Make your patio your favorite escape this summer with Varaschin's sophisticated designs and TONON's original creations.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823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- 2018-06-07 09:44:54 </a:t>
                      </a:r>
                      <a:r>
                        <a:rPr kumimoji="0" lang="en-US" sz="1000" b="0" i="0" u="none" strike="noStrike" kern="1200" cap="none" spc="0" normalizeH="0" baseline="0" noProof="0">
                          <a:ln>
                            <a:noFill/>
                          </a:ln>
                          <a:solidFill>
                            <a:prstClr val="black"/>
                          </a:solidFill>
                          <a:effectLst/>
                          <a:uLnTx/>
                          <a:uFillTx/>
                          <a:latin typeface="+mn-lt"/>
                          <a:ea typeface="+mn-ea"/>
                          <a:cs typeface="+mn-cs"/>
                        </a:rPr>
                        <a:t> 
 Impressive outdoor art installations... Click on the link below to see the best of the world’s art making!
https://www.wallpaper.com/gallery/art/outdoor-art-installations-2018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099084"/>
                  </a:ext>
                </a:extLst>
              </a:tr>
            </a:tbl>
          </a:graphicData>
        </a:graphic>
      </p:graphicFrame>
      <p:sp>
        <p:nvSpPr>
          <p:cNvPr id="4" name="Text Placeholder 3">
            <a:extLst>
              <a:ext uri="{FF2B5EF4-FFF2-40B4-BE49-F238E27FC236}">
                <a16:creationId xmlns:a16="http://schemas.microsoft.com/office/drawing/2014/main" id="{975DD458-1728-4D90-A5A1-00CEA05CD7B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26945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D9017-28B5-4BBE-B0C8-8FBAAFEAE63F}"/>
              </a:ext>
            </a:extLst>
          </p:cNvPr>
          <p:cNvSpPr>
            <a:spLocks noGrp="1"/>
          </p:cNvSpPr>
          <p:nvPr>
            <p:ph type="title"/>
          </p:nvPr>
        </p:nvSpPr>
        <p:spPr/>
        <p:txBody>
          <a:bodyPr/>
          <a:lstStyle/>
          <a:p>
            <a:r>
              <a:rPr lang="en-US"/>
              <a:t>Facebook Own Posts Table  | Altus.me - 13 of 13</a:t>
            </a:r>
          </a:p>
        </p:txBody>
      </p:sp>
      <p:graphicFrame>
        <p:nvGraphicFramePr>
          <p:cNvPr id="5" name="Table Placeholder 4">
            <a:extLst>
              <a:ext uri="{FF2B5EF4-FFF2-40B4-BE49-F238E27FC236}">
                <a16:creationId xmlns:a16="http://schemas.microsoft.com/office/drawing/2014/main" id="{6479BBA7-47AA-4E0B-A3C4-B238EBBADD97}"/>
              </a:ext>
            </a:extLst>
          </p:cNvPr>
          <p:cNvGraphicFramePr>
            <a:graphicFrameLocks noGrp="1"/>
          </p:cNvGraphicFramePr>
          <p:nvPr>
            <p:ph type="tbl" sz="quarter" idx="13"/>
            <p:extLst>
              <p:ext uri="{D42A27DB-BD31-4B8C-83A1-F6EECF244321}">
                <p14:modId xmlns:p14="http://schemas.microsoft.com/office/powerpoint/2010/main" val="12076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49246481"/>
                    </a:ext>
                  </a:extLst>
                </a:gridCol>
                <a:gridCol w="370332">
                  <a:extLst>
                    <a:ext uri="{9D8B030D-6E8A-4147-A177-3AD203B41FA5}">
                      <a16:colId xmlns:a16="http://schemas.microsoft.com/office/drawing/2014/main" val="891727853"/>
                    </a:ext>
                  </a:extLst>
                </a:gridCol>
                <a:gridCol w="370332">
                  <a:extLst>
                    <a:ext uri="{9D8B030D-6E8A-4147-A177-3AD203B41FA5}">
                      <a16:colId xmlns:a16="http://schemas.microsoft.com/office/drawing/2014/main" val="3698283290"/>
                    </a:ext>
                  </a:extLst>
                </a:gridCol>
                <a:gridCol w="370332">
                  <a:extLst>
                    <a:ext uri="{9D8B030D-6E8A-4147-A177-3AD203B41FA5}">
                      <a16:colId xmlns:a16="http://schemas.microsoft.com/office/drawing/2014/main" val="1074832781"/>
                    </a:ext>
                  </a:extLst>
                </a:gridCol>
                <a:gridCol w="329184">
                  <a:extLst>
                    <a:ext uri="{9D8B030D-6E8A-4147-A177-3AD203B41FA5}">
                      <a16:colId xmlns:a16="http://schemas.microsoft.com/office/drawing/2014/main" val="2734818239"/>
                    </a:ext>
                  </a:extLst>
                </a:gridCol>
                <a:gridCol w="329184">
                  <a:extLst>
                    <a:ext uri="{9D8B030D-6E8A-4147-A177-3AD203B41FA5}">
                      <a16:colId xmlns:a16="http://schemas.microsoft.com/office/drawing/2014/main" val="2722077688"/>
                    </a:ext>
                  </a:extLst>
                </a:gridCol>
                <a:gridCol w="329184">
                  <a:extLst>
                    <a:ext uri="{9D8B030D-6E8A-4147-A177-3AD203B41FA5}">
                      <a16:colId xmlns:a16="http://schemas.microsoft.com/office/drawing/2014/main" val="3479497014"/>
                    </a:ext>
                  </a:extLst>
                </a:gridCol>
                <a:gridCol w="329184">
                  <a:extLst>
                    <a:ext uri="{9D8B030D-6E8A-4147-A177-3AD203B41FA5}">
                      <a16:colId xmlns:a16="http://schemas.microsoft.com/office/drawing/2014/main" val="1313605794"/>
                    </a:ext>
                  </a:extLst>
                </a:gridCol>
                <a:gridCol w="329184">
                  <a:extLst>
                    <a:ext uri="{9D8B030D-6E8A-4147-A177-3AD203B41FA5}">
                      <a16:colId xmlns:a16="http://schemas.microsoft.com/office/drawing/2014/main" val="962151925"/>
                    </a:ext>
                  </a:extLst>
                </a:gridCol>
                <a:gridCol w="329184">
                  <a:extLst>
                    <a:ext uri="{9D8B030D-6E8A-4147-A177-3AD203B41FA5}">
                      <a16:colId xmlns:a16="http://schemas.microsoft.com/office/drawing/2014/main" val="2269115246"/>
                    </a:ext>
                  </a:extLst>
                </a:gridCol>
                <a:gridCol w="329184">
                  <a:extLst>
                    <a:ext uri="{9D8B030D-6E8A-4147-A177-3AD203B41FA5}">
                      <a16:colId xmlns:a16="http://schemas.microsoft.com/office/drawing/2014/main" val="3014451780"/>
                    </a:ext>
                  </a:extLst>
                </a:gridCol>
                <a:gridCol w="329184">
                  <a:extLst>
                    <a:ext uri="{9D8B030D-6E8A-4147-A177-3AD203B41FA5}">
                      <a16:colId xmlns:a16="http://schemas.microsoft.com/office/drawing/2014/main" val="1567113501"/>
                    </a:ext>
                  </a:extLst>
                </a:gridCol>
                <a:gridCol w="329184">
                  <a:extLst>
                    <a:ext uri="{9D8B030D-6E8A-4147-A177-3AD203B41FA5}">
                      <a16:colId xmlns:a16="http://schemas.microsoft.com/office/drawing/2014/main" val="384598817"/>
                    </a:ext>
                  </a:extLst>
                </a:gridCol>
                <a:gridCol w="370332">
                  <a:extLst>
                    <a:ext uri="{9D8B030D-6E8A-4147-A177-3AD203B41FA5}">
                      <a16:colId xmlns:a16="http://schemas.microsoft.com/office/drawing/2014/main" val="4105349721"/>
                    </a:ext>
                  </a:extLst>
                </a:gridCol>
                <a:gridCol w="370332">
                  <a:extLst>
                    <a:ext uri="{9D8B030D-6E8A-4147-A177-3AD203B41FA5}">
                      <a16:colId xmlns:a16="http://schemas.microsoft.com/office/drawing/2014/main" val="127449103"/>
                    </a:ext>
                  </a:extLst>
                </a:gridCol>
                <a:gridCol w="329184">
                  <a:extLst>
                    <a:ext uri="{9D8B030D-6E8A-4147-A177-3AD203B41FA5}">
                      <a16:colId xmlns:a16="http://schemas.microsoft.com/office/drawing/2014/main" val="1158269918"/>
                    </a:ext>
                  </a:extLst>
                </a:gridCol>
                <a:gridCol w="329184">
                  <a:extLst>
                    <a:ext uri="{9D8B030D-6E8A-4147-A177-3AD203B41FA5}">
                      <a16:colId xmlns:a16="http://schemas.microsoft.com/office/drawing/2014/main" val="1378028939"/>
                    </a:ext>
                  </a:extLst>
                </a:gridCol>
                <a:gridCol w="370332">
                  <a:extLst>
                    <a:ext uri="{9D8B030D-6E8A-4147-A177-3AD203B41FA5}">
                      <a16:colId xmlns:a16="http://schemas.microsoft.com/office/drawing/2014/main" val="2406614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79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- 2018-06-06 11:22:52 </a:t>
                      </a:r>
                      <a:r>
                        <a:rPr kumimoji="0" lang="en-US" sz="1000" b="0" i="0" u="none" strike="noStrike" kern="1200" cap="none" spc="0" normalizeH="0" baseline="0" noProof="0">
                          <a:ln>
                            <a:noFill/>
                          </a:ln>
                          <a:solidFill>
                            <a:prstClr val="black"/>
                          </a:solidFill>
                          <a:effectLst/>
                          <a:uLnTx/>
                          <a:uFillTx/>
                          <a:latin typeface="+mn-lt"/>
                          <a:ea typeface="+mn-ea"/>
                          <a:cs typeface="+mn-cs"/>
                        </a:rPr>
                        <a:t> 
 Sit back and relax with MANUTTI's elegant and refined FUSE collection! Thanks to its clean lines and trend-setting shapes, It has the capacity to create ambiance, invite enjoyment of life and bring a modern lounge feeling to your outdoor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1332270"/>
                  </a:ext>
                </a:extLst>
              </a:tr>
            </a:tbl>
          </a:graphicData>
        </a:graphic>
      </p:graphicFrame>
      <p:sp>
        <p:nvSpPr>
          <p:cNvPr id="4" name="Text Placeholder 3">
            <a:extLst>
              <a:ext uri="{FF2B5EF4-FFF2-40B4-BE49-F238E27FC236}">
                <a16:creationId xmlns:a16="http://schemas.microsoft.com/office/drawing/2014/main" id="{5D843968-0A42-4019-950F-B9FADEEE744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50387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3F5E8-2620-4947-91CA-3159B82E57C1}"/>
              </a:ext>
            </a:extLst>
          </p:cNvPr>
          <p:cNvSpPr>
            <a:spLocks noGrp="1"/>
          </p:cNvSpPr>
          <p:nvPr>
            <p:ph type="title"/>
          </p:nvPr>
        </p:nvSpPr>
        <p:spPr/>
        <p:txBody>
          <a:bodyPr/>
          <a:lstStyle/>
          <a:p>
            <a:r>
              <a:rPr lang="en-US"/>
              <a:t>Facebook Post Type Distribution Per Profile | Altus.me</a:t>
            </a:r>
          </a:p>
        </p:txBody>
      </p:sp>
      <p:graphicFrame>
        <p:nvGraphicFramePr>
          <p:cNvPr id="6" name="Chart Placeholder 5">
            <a:extLst>
              <a:ext uri="{FF2B5EF4-FFF2-40B4-BE49-F238E27FC236}">
                <a16:creationId xmlns:a16="http://schemas.microsoft.com/office/drawing/2014/main" id="{EBEF642D-A47F-4664-AF4B-4C171BB0FE0D}"/>
              </a:ext>
            </a:extLst>
          </p:cNvPr>
          <p:cNvGraphicFramePr>
            <a:graphicFrameLocks noGrp="1"/>
          </p:cNvGraphicFramePr>
          <p:nvPr>
            <p:ph type="chart" sz="quarter" idx="13"/>
            <p:extLst>
              <p:ext uri="{D42A27DB-BD31-4B8C-83A1-F6EECF244321}">
                <p14:modId xmlns:p14="http://schemas.microsoft.com/office/powerpoint/2010/main" val="1776698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496B1F-57E5-440F-B548-6229EA23669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DDDF69E-7AF1-4068-9A72-39AE65604F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1513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E067-9E04-49FE-809F-3D5BEFDC1D29}"/>
              </a:ext>
            </a:extLst>
          </p:cNvPr>
          <p:cNvSpPr>
            <a:spLocks noGrp="1"/>
          </p:cNvSpPr>
          <p:nvPr>
            <p:ph type="title"/>
          </p:nvPr>
        </p:nvSpPr>
        <p:spPr/>
        <p:txBody>
          <a:bodyPr/>
          <a:lstStyle/>
          <a:p>
            <a:r>
              <a:rPr lang="en-US"/>
              <a:t>Facebook Interaction Rate | Altus.me</a:t>
            </a:r>
          </a:p>
        </p:txBody>
      </p:sp>
      <p:graphicFrame>
        <p:nvGraphicFramePr>
          <p:cNvPr id="6" name="Chart Placeholder 5">
            <a:extLst>
              <a:ext uri="{FF2B5EF4-FFF2-40B4-BE49-F238E27FC236}">
                <a16:creationId xmlns:a16="http://schemas.microsoft.com/office/drawing/2014/main" id="{5BD4C2DE-FC73-4C30-81E7-02ACE544C7DA}"/>
              </a:ext>
            </a:extLst>
          </p:cNvPr>
          <p:cNvGraphicFramePr>
            <a:graphicFrameLocks noGrp="1"/>
          </p:cNvGraphicFramePr>
          <p:nvPr>
            <p:ph type="chart" sz="quarter" idx="13"/>
            <p:extLst>
              <p:ext uri="{D42A27DB-BD31-4B8C-83A1-F6EECF244321}">
                <p14:modId xmlns:p14="http://schemas.microsoft.com/office/powerpoint/2010/main" val="2973744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937599-D4E6-4C65-9F07-548315028CB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542DBCF-CF5A-41FE-9E78-E1DD3C605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577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4CADD-E5A1-456A-9905-6EF4DDE9B54A}"/>
              </a:ext>
            </a:extLst>
          </p:cNvPr>
          <p:cNvSpPr>
            <a:spLocks noGrp="1"/>
          </p:cNvSpPr>
          <p:nvPr>
            <p:ph type="title"/>
          </p:nvPr>
        </p:nvSpPr>
        <p:spPr/>
        <p:txBody>
          <a:bodyPr/>
          <a:lstStyle/>
          <a:p>
            <a:r>
              <a:rPr lang="en-US"/>
              <a:t>Facebook Interaction Rate By Weekday | Altus.me</a:t>
            </a:r>
          </a:p>
        </p:txBody>
      </p:sp>
      <p:graphicFrame>
        <p:nvGraphicFramePr>
          <p:cNvPr id="6" name="Chart Placeholder 5">
            <a:extLst>
              <a:ext uri="{FF2B5EF4-FFF2-40B4-BE49-F238E27FC236}">
                <a16:creationId xmlns:a16="http://schemas.microsoft.com/office/drawing/2014/main" id="{5F784AF8-17A8-4BB3-B72B-DF11A7999E31}"/>
              </a:ext>
            </a:extLst>
          </p:cNvPr>
          <p:cNvGraphicFramePr>
            <a:graphicFrameLocks noGrp="1"/>
          </p:cNvGraphicFramePr>
          <p:nvPr>
            <p:ph type="chart" sz="quarter" idx="13"/>
            <p:extLst>
              <p:ext uri="{D42A27DB-BD31-4B8C-83A1-F6EECF244321}">
                <p14:modId xmlns:p14="http://schemas.microsoft.com/office/powerpoint/2010/main" val="785019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B6DADD-6965-44E8-8431-C98FFAD8B95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047A30A-F165-4D07-8C2E-8DEB901DA1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047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CD7F-A4C4-468A-8DF9-B1FC99E7FC71}"/>
              </a:ext>
            </a:extLst>
          </p:cNvPr>
          <p:cNvSpPr>
            <a:spLocks noGrp="1"/>
          </p:cNvSpPr>
          <p:nvPr>
            <p:ph type="title"/>
          </p:nvPr>
        </p:nvSpPr>
        <p:spPr/>
        <p:txBody>
          <a:bodyPr/>
          <a:lstStyle/>
          <a:p>
            <a:r>
              <a:rPr lang="en-US"/>
              <a:t>Facebook Interaction Rate By Hour | Altus.me</a:t>
            </a:r>
          </a:p>
        </p:txBody>
      </p:sp>
      <p:graphicFrame>
        <p:nvGraphicFramePr>
          <p:cNvPr id="6" name="Chart Placeholder 5">
            <a:extLst>
              <a:ext uri="{FF2B5EF4-FFF2-40B4-BE49-F238E27FC236}">
                <a16:creationId xmlns:a16="http://schemas.microsoft.com/office/drawing/2014/main" id="{198257A6-FE5F-4920-B08C-C484A2ECE6DA}"/>
              </a:ext>
            </a:extLst>
          </p:cNvPr>
          <p:cNvGraphicFramePr>
            <a:graphicFrameLocks noGrp="1"/>
          </p:cNvGraphicFramePr>
          <p:nvPr>
            <p:ph type="chart" sz="quarter" idx="13"/>
            <p:extLst>
              <p:ext uri="{D42A27DB-BD31-4B8C-83A1-F6EECF244321}">
                <p14:modId xmlns:p14="http://schemas.microsoft.com/office/powerpoint/2010/main" val="2966864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A62284-1E2F-4B1D-A2C7-B2FEEC34D95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40B4152-2C11-45C5-80F5-4140D78AE0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171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CF27-2143-45F1-8002-84836107C649}"/>
              </a:ext>
            </a:extLst>
          </p:cNvPr>
          <p:cNvSpPr>
            <a:spLocks noGrp="1"/>
          </p:cNvSpPr>
          <p:nvPr>
            <p:ph type="title"/>
          </p:nvPr>
        </p:nvSpPr>
        <p:spPr/>
        <p:txBody>
          <a:bodyPr/>
          <a:lstStyle/>
          <a:p>
            <a:r>
              <a:rPr lang="en-US"/>
              <a:t>Facebook Average Shares Per Post | Altus.me</a:t>
            </a:r>
          </a:p>
        </p:txBody>
      </p:sp>
      <p:graphicFrame>
        <p:nvGraphicFramePr>
          <p:cNvPr id="6" name="Chart Placeholder 5">
            <a:extLst>
              <a:ext uri="{FF2B5EF4-FFF2-40B4-BE49-F238E27FC236}">
                <a16:creationId xmlns:a16="http://schemas.microsoft.com/office/drawing/2014/main" id="{429A1D5C-C088-49D3-9405-694676494BC5}"/>
              </a:ext>
            </a:extLst>
          </p:cNvPr>
          <p:cNvGraphicFramePr>
            <a:graphicFrameLocks noGrp="1"/>
          </p:cNvGraphicFramePr>
          <p:nvPr>
            <p:ph type="chart" sz="quarter" idx="13"/>
            <p:extLst>
              <p:ext uri="{D42A27DB-BD31-4B8C-83A1-F6EECF244321}">
                <p14:modId xmlns:p14="http://schemas.microsoft.com/office/powerpoint/2010/main" val="3521683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52AD9D-5A0A-4347-940A-CA0B22D94A7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7A9C632-B0E7-4C92-820A-B00C88270D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460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FF770-B2E6-4480-BBA3-2BD7536742C7}"/>
              </a:ext>
            </a:extLst>
          </p:cNvPr>
          <p:cNvSpPr>
            <a:spLocks noGrp="1"/>
          </p:cNvSpPr>
          <p:nvPr>
            <p:ph type="title"/>
          </p:nvPr>
        </p:nvSpPr>
        <p:spPr/>
        <p:txBody>
          <a:bodyPr/>
          <a:lstStyle/>
          <a:p>
            <a:r>
              <a:rPr lang="en-US"/>
              <a:t>Facebook Average Comments Per Post | Altus.me</a:t>
            </a:r>
          </a:p>
        </p:txBody>
      </p:sp>
      <p:graphicFrame>
        <p:nvGraphicFramePr>
          <p:cNvPr id="6" name="Chart Placeholder 5">
            <a:extLst>
              <a:ext uri="{FF2B5EF4-FFF2-40B4-BE49-F238E27FC236}">
                <a16:creationId xmlns:a16="http://schemas.microsoft.com/office/drawing/2014/main" id="{2B6C01F0-751A-4731-8722-4BC2A97D632A}"/>
              </a:ext>
            </a:extLst>
          </p:cNvPr>
          <p:cNvGraphicFramePr>
            <a:graphicFrameLocks noGrp="1"/>
          </p:cNvGraphicFramePr>
          <p:nvPr>
            <p:ph type="chart" sz="quarter" idx="13"/>
            <p:extLst>
              <p:ext uri="{D42A27DB-BD31-4B8C-83A1-F6EECF244321}">
                <p14:modId xmlns:p14="http://schemas.microsoft.com/office/powerpoint/2010/main" val="2806073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372E15-4898-40B6-9058-1BB87E5CE1B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3ECCB51-6883-42C4-A398-1B3FDBF833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0368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1D558-3503-422B-9BF7-BC1116E46F33}"/>
              </a:ext>
            </a:extLst>
          </p:cNvPr>
          <p:cNvSpPr>
            <a:spLocks noGrp="1"/>
          </p:cNvSpPr>
          <p:nvPr>
            <p:ph type="title"/>
          </p:nvPr>
        </p:nvSpPr>
        <p:spPr/>
        <p:txBody>
          <a:bodyPr/>
          <a:lstStyle/>
          <a:p>
            <a:r>
              <a:rPr lang="en-US"/>
              <a:t>Facebook Average Reactions Per Post | Altus.me</a:t>
            </a:r>
          </a:p>
        </p:txBody>
      </p:sp>
      <p:graphicFrame>
        <p:nvGraphicFramePr>
          <p:cNvPr id="6" name="Chart Placeholder 5">
            <a:extLst>
              <a:ext uri="{FF2B5EF4-FFF2-40B4-BE49-F238E27FC236}">
                <a16:creationId xmlns:a16="http://schemas.microsoft.com/office/drawing/2014/main" id="{734CA2D7-EDBB-4E21-B5D2-DE14701B7F0C}"/>
              </a:ext>
            </a:extLst>
          </p:cNvPr>
          <p:cNvGraphicFramePr>
            <a:graphicFrameLocks noGrp="1"/>
          </p:cNvGraphicFramePr>
          <p:nvPr>
            <p:ph type="chart" sz="quarter" idx="13"/>
            <p:extLst>
              <p:ext uri="{D42A27DB-BD31-4B8C-83A1-F6EECF244321}">
                <p14:modId xmlns:p14="http://schemas.microsoft.com/office/powerpoint/2010/main" val="1155861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A639C3-FE42-4935-BC88-5EB31DCB53B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5E1E4BE-9F83-40A5-9E52-0702BD82C6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0977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3F04F-0C95-4F05-AD3F-9460146362DE}"/>
              </a:ext>
            </a:extLst>
          </p:cNvPr>
          <p:cNvSpPr>
            <a:spLocks noGrp="1"/>
          </p:cNvSpPr>
          <p:nvPr>
            <p:ph type="title"/>
          </p:nvPr>
        </p:nvSpPr>
        <p:spPr/>
        <p:txBody>
          <a:bodyPr/>
          <a:lstStyle/>
          <a:p>
            <a:r>
              <a:rPr lang="en-US"/>
              <a:t>Facebook Fans By City Table | Altus.me - 1 of 3</a:t>
            </a:r>
          </a:p>
        </p:txBody>
      </p:sp>
      <p:graphicFrame>
        <p:nvGraphicFramePr>
          <p:cNvPr id="5" name="Table Placeholder 4">
            <a:extLst>
              <a:ext uri="{FF2B5EF4-FFF2-40B4-BE49-F238E27FC236}">
                <a16:creationId xmlns:a16="http://schemas.microsoft.com/office/drawing/2014/main" id="{D426DA60-01C1-43AE-972C-7731E4A11DA1}"/>
              </a:ext>
            </a:extLst>
          </p:cNvPr>
          <p:cNvGraphicFramePr>
            <a:graphicFrameLocks noGrp="1"/>
          </p:cNvGraphicFramePr>
          <p:nvPr>
            <p:ph type="tbl" sz="quarter" idx="13"/>
            <p:extLst>
              <p:ext uri="{D42A27DB-BD31-4B8C-83A1-F6EECF244321}">
                <p14:modId xmlns:p14="http://schemas.microsoft.com/office/powerpoint/2010/main" val="3719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59746682"/>
                    </a:ext>
                  </a:extLst>
                </a:gridCol>
                <a:gridCol w="1645920">
                  <a:extLst>
                    <a:ext uri="{9D8B030D-6E8A-4147-A177-3AD203B41FA5}">
                      <a16:colId xmlns:a16="http://schemas.microsoft.com/office/drawing/2014/main" val="1207389716"/>
                    </a:ext>
                  </a:extLst>
                </a:gridCol>
                <a:gridCol w="1645920">
                  <a:extLst>
                    <a:ext uri="{9D8B030D-6E8A-4147-A177-3AD203B41FA5}">
                      <a16:colId xmlns:a16="http://schemas.microsoft.com/office/drawing/2014/main" val="1534506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5033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51.2 %</a:t>
                      </a:r>
                    </a:p>
                  </a:txBody>
                  <a:tcPr/>
                </a:tc>
                <a:extLst>
                  <a:ext uri="{0D108BD9-81ED-4DB2-BD59-A6C34878D82A}">
                    <a16:rowId xmlns:a16="http://schemas.microsoft.com/office/drawing/2014/main" val="269785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139889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48933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04135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50733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58971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20190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60952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62673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003855234"/>
                  </a:ext>
                </a:extLst>
              </a:tr>
            </a:tbl>
          </a:graphicData>
        </a:graphic>
      </p:graphicFrame>
      <p:sp>
        <p:nvSpPr>
          <p:cNvPr id="4" name="Text Placeholder 3">
            <a:extLst>
              <a:ext uri="{FF2B5EF4-FFF2-40B4-BE49-F238E27FC236}">
                <a16:creationId xmlns:a16="http://schemas.microsoft.com/office/drawing/2014/main" id="{2E8DDA93-2DF9-4129-A2C1-5F175AF398B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21651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A27D5-65CF-4926-BCDA-1C3DE78FF665}"/>
              </a:ext>
            </a:extLst>
          </p:cNvPr>
          <p:cNvSpPr>
            <a:spLocks noGrp="1"/>
          </p:cNvSpPr>
          <p:nvPr>
            <p:ph type="title"/>
          </p:nvPr>
        </p:nvSpPr>
        <p:spPr/>
        <p:txBody>
          <a:bodyPr/>
          <a:lstStyle/>
          <a:p>
            <a:r>
              <a:rPr lang="en-US"/>
              <a:t>Facebook Fans By City Table | Altus.me - 2 of 3</a:t>
            </a:r>
          </a:p>
        </p:txBody>
      </p:sp>
      <p:graphicFrame>
        <p:nvGraphicFramePr>
          <p:cNvPr id="5" name="Table Placeholder 4">
            <a:extLst>
              <a:ext uri="{FF2B5EF4-FFF2-40B4-BE49-F238E27FC236}">
                <a16:creationId xmlns:a16="http://schemas.microsoft.com/office/drawing/2014/main" id="{53A81892-5B0D-4E3F-820A-9EA1A3B22A05}"/>
              </a:ext>
            </a:extLst>
          </p:cNvPr>
          <p:cNvGraphicFramePr>
            <a:graphicFrameLocks noGrp="1"/>
          </p:cNvGraphicFramePr>
          <p:nvPr>
            <p:ph type="tbl" sz="quarter" idx="13"/>
            <p:extLst>
              <p:ext uri="{D42A27DB-BD31-4B8C-83A1-F6EECF244321}">
                <p14:modId xmlns:p14="http://schemas.microsoft.com/office/powerpoint/2010/main" val="375267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52860775"/>
                    </a:ext>
                  </a:extLst>
                </a:gridCol>
                <a:gridCol w="1645920">
                  <a:extLst>
                    <a:ext uri="{9D8B030D-6E8A-4147-A177-3AD203B41FA5}">
                      <a16:colId xmlns:a16="http://schemas.microsoft.com/office/drawing/2014/main" val="4175155285"/>
                    </a:ext>
                  </a:extLst>
                </a:gridCol>
                <a:gridCol w="1645920">
                  <a:extLst>
                    <a:ext uri="{9D8B030D-6E8A-4147-A177-3AD203B41FA5}">
                      <a16:colId xmlns:a16="http://schemas.microsoft.com/office/drawing/2014/main" val="705008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0260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81821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89008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98025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58789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55284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23998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31616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01642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93871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500167521"/>
                  </a:ext>
                </a:extLst>
              </a:tr>
            </a:tbl>
          </a:graphicData>
        </a:graphic>
      </p:graphicFrame>
      <p:sp>
        <p:nvSpPr>
          <p:cNvPr id="4" name="Text Placeholder 3">
            <a:extLst>
              <a:ext uri="{FF2B5EF4-FFF2-40B4-BE49-F238E27FC236}">
                <a16:creationId xmlns:a16="http://schemas.microsoft.com/office/drawing/2014/main" id="{D98F14CB-AE11-4BF5-B5B9-328AD0E5D78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28465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F5A98-6273-4504-B4BA-D1F8F9D7B027}"/>
              </a:ext>
            </a:extLst>
          </p:cNvPr>
          <p:cNvSpPr>
            <a:spLocks noGrp="1"/>
          </p:cNvSpPr>
          <p:nvPr>
            <p:ph type="title"/>
          </p:nvPr>
        </p:nvSpPr>
        <p:spPr/>
        <p:txBody>
          <a:bodyPr/>
          <a:lstStyle/>
          <a:p>
            <a:r>
              <a:rPr lang="en-US"/>
              <a:t>Facebook Fans By City Table | Altus.me - 3 of 3</a:t>
            </a:r>
          </a:p>
        </p:txBody>
      </p:sp>
      <p:graphicFrame>
        <p:nvGraphicFramePr>
          <p:cNvPr id="5" name="Table Placeholder 4">
            <a:extLst>
              <a:ext uri="{FF2B5EF4-FFF2-40B4-BE49-F238E27FC236}">
                <a16:creationId xmlns:a16="http://schemas.microsoft.com/office/drawing/2014/main" id="{D918B184-66DE-419D-8FB8-6B5B43400A30}"/>
              </a:ext>
            </a:extLst>
          </p:cNvPr>
          <p:cNvGraphicFramePr>
            <a:graphicFrameLocks noGrp="1"/>
          </p:cNvGraphicFramePr>
          <p:nvPr>
            <p:ph type="tbl" sz="quarter" idx="13"/>
            <p:extLst>
              <p:ext uri="{D42A27DB-BD31-4B8C-83A1-F6EECF244321}">
                <p14:modId xmlns:p14="http://schemas.microsoft.com/office/powerpoint/2010/main" val="1092705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4543469"/>
                    </a:ext>
                  </a:extLst>
                </a:gridCol>
                <a:gridCol w="1645920">
                  <a:extLst>
                    <a:ext uri="{9D8B030D-6E8A-4147-A177-3AD203B41FA5}">
                      <a16:colId xmlns:a16="http://schemas.microsoft.com/office/drawing/2014/main" val="911790145"/>
                    </a:ext>
                  </a:extLst>
                </a:gridCol>
                <a:gridCol w="1645920">
                  <a:extLst>
                    <a:ext uri="{9D8B030D-6E8A-4147-A177-3AD203B41FA5}">
                      <a16:colId xmlns:a16="http://schemas.microsoft.com/office/drawing/2014/main" val="3512094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3978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078390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11161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07777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18628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Bekaa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664876878"/>
                  </a:ext>
                </a:extLst>
              </a:tr>
            </a:tbl>
          </a:graphicData>
        </a:graphic>
      </p:graphicFrame>
      <p:sp>
        <p:nvSpPr>
          <p:cNvPr id="4" name="Text Placeholder 3">
            <a:extLst>
              <a:ext uri="{FF2B5EF4-FFF2-40B4-BE49-F238E27FC236}">
                <a16:creationId xmlns:a16="http://schemas.microsoft.com/office/drawing/2014/main" id="{C4703B51-D7F3-403D-880D-0FA8E3F9A3D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10909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E2D11-57D5-4509-9F77-C3CFD4CEEF1D}"/>
              </a:ext>
            </a:extLst>
          </p:cNvPr>
          <p:cNvSpPr>
            <a:spLocks noGrp="1"/>
          </p:cNvSpPr>
          <p:nvPr>
            <p:ph type="title"/>
          </p:nvPr>
        </p:nvSpPr>
        <p:spPr/>
        <p:txBody>
          <a:bodyPr/>
          <a:lstStyle/>
          <a:p>
            <a:r>
              <a:rPr lang="en-US"/>
              <a:t>Facebook Engaged Users | Altus.me</a:t>
            </a:r>
          </a:p>
        </p:txBody>
      </p:sp>
      <p:graphicFrame>
        <p:nvGraphicFramePr>
          <p:cNvPr id="6" name="Chart Placeholder 5">
            <a:extLst>
              <a:ext uri="{FF2B5EF4-FFF2-40B4-BE49-F238E27FC236}">
                <a16:creationId xmlns:a16="http://schemas.microsoft.com/office/drawing/2014/main" id="{A7192CA3-84B3-4DFB-B0AF-A9E32311B73B}"/>
              </a:ext>
            </a:extLst>
          </p:cNvPr>
          <p:cNvGraphicFramePr>
            <a:graphicFrameLocks noGrp="1"/>
          </p:cNvGraphicFramePr>
          <p:nvPr>
            <p:ph type="chart" sz="quarter" idx="13"/>
            <p:extLst>
              <p:ext uri="{D42A27DB-BD31-4B8C-83A1-F6EECF244321}">
                <p14:modId xmlns:p14="http://schemas.microsoft.com/office/powerpoint/2010/main" val="702138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0BBE53-468A-4D7A-A4F4-033B48BC0A4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063EF81-04DB-4631-9E03-5952DA29E1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8310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18046-F22A-4A88-872E-B31908C27CD3}"/>
              </a:ext>
            </a:extLst>
          </p:cNvPr>
          <p:cNvSpPr>
            <a:spLocks noGrp="1"/>
          </p:cNvSpPr>
          <p:nvPr>
            <p:ph type="title"/>
          </p:nvPr>
        </p:nvSpPr>
        <p:spPr/>
        <p:txBody>
          <a:bodyPr/>
          <a:lstStyle/>
          <a:p>
            <a:r>
              <a:rPr lang="en-US"/>
              <a:t>Facebook Reach | Altus.me</a:t>
            </a:r>
          </a:p>
        </p:txBody>
      </p:sp>
      <p:graphicFrame>
        <p:nvGraphicFramePr>
          <p:cNvPr id="6" name="Chart Placeholder 5">
            <a:extLst>
              <a:ext uri="{FF2B5EF4-FFF2-40B4-BE49-F238E27FC236}">
                <a16:creationId xmlns:a16="http://schemas.microsoft.com/office/drawing/2014/main" id="{DC71A140-CC6F-4BA5-BF78-BEAA811F2014}"/>
              </a:ext>
            </a:extLst>
          </p:cNvPr>
          <p:cNvGraphicFramePr>
            <a:graphicFrameLocks noGrp="1"/>
          </p:cNvGraphicFramePr>
          <p:nvPr>
            <p:ph type="chart" sz="quarter" idx="13"/>
            <p:extLst>
              <p:ext uri="{D42A27DB-BD31-4B8C-83A1-F6EECF244321}">
                <p14:modId xmlns:p14="http://schemas.microsoft.com/office/powerpoint/2010/main" val="1596928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1C38DF-D655-444F-97A6-9A0FA90BA17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C439EF9-F333-409F-A7B8-F1510DAD4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34610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1566</Words>
  <Application>Microsoft Office PowerPoint</Application>
  <PresentationFormat>On-screen Show (4:3)</PresentationFormat>
  <Paragraphs>886</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Facebook - My Dashboard</vt:lpstr>
      <vt:lpstr>Facebook Key Metrics Table | Altus.me</vt:lpstr>
      <vt:lpstr>Facebook Fans Change Rate | Altus.me</vt:lpstr>
      <vt:lpstr>Facebook Fans Total | Altus.me</vt:lpstr>
      <vt:lpstr>Facebook Own Posts Table  | Altus.me - 1 of 13</vt:lpstr>
      <vt:lpstr>Facebook Own Posts Table  | Altus.me - 2 of 13</vt:lpstr>
      <vt:lpstr>Facebook Own Posts Table  | Altus.me - 3 of 13</vt:lpstr>
      <vt:lpstr>Facebook Own Posts Table  | Altus.me - 4 of 13</vt:lpstr>
      <vt:lpstr>Facebook Own Posts Table  | Altus.me - 5 of 13</vt:lpstr>
      <vt:lpstr>Facebook Own Posts Table  | Altus.me - 6 of 13</vt:lpstr>
      <vt:lpstr>Facebook Own Posts Table  | Altus.me - 7 of 13</vt:lpstr>
      <vt:lpstr>Facebook Own Posts Table  | Altus.me - 8 of 13</vt:lpstr>
      <vt:lpstr>Facebook Own Posts Table  | Altus.me - 9 of 13</vt:lpstr>
      <vt:lpstr>Facebook Own Posts Table  | Altus.me - 10 of 13</vt:lpstr>
      <vt:lpstr>Facebook Own Posts Table  | Altus.me - 11 of 13</vt:lpstr>
      <vt:lpstr>Facebook Own Posts Table  | Altus.me - 12 of 13</vt:lpstr>
      <vt:lpstr>Facebook Own Posts Table  | Altus.me - 13 of 13</vt:lpstr>
      <vt:lpstr>Facebook Post Type Distribution Per Profile | Altus.me</vt:lpstr>
      <vt:lpstr>Facebook Interaction Rate | Altus.me</vt:lpstr>
      <vt:lpstr>Facebook Interaction Rate By Weekday | Altus.me</vt:lpstr>
      <vt:lpstr>Facebook Interaction Rate By Hour | Altus.me</vt:lpstr>
      <vt:lpstr>Facebook Average Shares Per Post | Altus.me</vt:lpstr>
      <vt:lpstr>Facebook Average Comments Per Post | Altus.me</vt:lpstr>
      <vt:lpstr>Facebook Average Reactions Per Post | Altus.me</vt:lpstr>
      <vt:lpstr>Facebook Fans By City Table | Altus.me - 1 of 3</vt:lpstr>
      <vt:lpstr>Facebook Fans By City Table | Altus.me - 2 of 3</vt:lpstr>
      <vt:lpstr>Facebook Fans By City Table | Altus.me - 3 of 3</vt:lpstr>
      <vt:lpstr>Facebook Engaged Users | Altus.me</vt:lpstr>
      <vt:lpstr>Facebook Reach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2018-07-03T16:04:56Z</dcterms:created>
  <dcterms:modified xsi:type="dcterms:W3CDTF">2018-07-03T16:06:13Z</dcterms:modified>
</cp:coreProperties>
</file>