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2487</c:v>
                </c:pt>
                <c:pt idx="1">
                  <c:v>2484</c:v>
                </c:pt>
                <c:pt idx="2">
                  <c:v>2486</c:v>
                </c:pt>
                <c:pt idx="3">
                  <c:v>2494</c:v>
                </c:pt>
                <c:pt idx="4">
                  <c:v>2489</c:v>
                </c:pt>
                <c:pt idx="5">
                  <c:v>2486</c:v>
                </c:pt>
                <c:pt idx="6">
                  <c:v>2491</c:v>
                </c:pt>
                <c:pt idx="7">
                  <c:v>2493</c:v>
                </c:pt>
                <c:pt idx="8">
                  <c:v>2495</c:v>
                </c:pt>
                <c:pt idx="9">
                  <c:v>2502</c:v>
                </c:pt>
                <c:pt idx="10">
                  <c:v>2502</c:v>
                </c:pt>
                <c:pt idx="11">
                  <c:v>2506</c:v>
                </c:pt>
                <c:pt idx="12">
                  <c:v>2516</c:v>
                </c:pt>
                <c:pt idx="13">
                  <c:v>2515</c:v>
                </c:pt>
                <c:pt idx="14">
                  <c:v>2516</c:v>
                </c:pt>
                <c:pt idx="15">
                  <c:v>2518</c:v>
                </c:pt>
                <c:pt idx="16">
                  <c:v>2518</c:v>
                </c:pt>
                <c:pt idx="17">
                  <c:v>2523</c:v>
                </c:pt>
                <c:pt idx="18">
                  <c:v>2524</c:v>
                </c:pt>
                <c:pt idx="19">
                  <c:v>2527</c:v>
                </c:pt>
                <c:pt idx="20">
                  <c:v>2529</c:v>
                </c:pt>
                <c:pt idx="21">
                  <c:v>2531</c:v>
                </c:pt>
                <c:pt idx="22">
                  <c:v>2529</c:v>
                </c:pt>
                <c:pt idx="23">
                  <c:v>2527</c:v>
                </c:pt>
                <c:pt idx="24">
                  <c:v>2530</c:v>
                </c:pt>
                <c:pt idx="25">
                  <c:v>2534</c:v>
                </c:pt>
                <c:pt idx="26">
                  <c:v>2542</c:v>
                </c:pt>
                <c:pt idx="27">
                  <c:v>2540</c:v>
                </c:pt>
                <c:pt idx="28">
                  <c:v>2549</c:v>
                </c:pt>
                <c:pt idx="29">
                  <c:v>2557</c:v>
                </c:pt>
                <c:pt idx="30">
                  <c:v>2560</c:v>
                </c:pt>
              </c:numCache>
            </c:numRef>
          </c:val>
          <c:smooth val="0"/>
          <c:extLst>
            <c:ext xmlns:c16="http://schemas.microsoft.com/office/drawing/2014/chart" uri="{C3380CC4-5D6E-409C-BE32-E72D297353CC}">
              <c16:uniqueId val="{00000000-ECF9-4BE4-8A09-CE13979ABA6B}"/>
            </c:ext>
          </c:extLst>
        </c:ser>
        <c:dLbls>
          <c:showLegendKey val="0"/>
          <c:showVal val="0"/>
          <c:showCatName val="0"/>
          <c:showSerName val="0"/>
          <c:showPercent val="0"/>
          <c:showBubbleSize val="0"/>
        </c:dLbls>
        <c:smooth val="0"/>
        <c:axId val="348107488"/>
        <c:axId val="348105192"/>
      </c:lineChart>
      <c:dateAx>
        <c:axId val="34810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05192"/>
        <c:crosses val="autoZero"/>
        <c:auto val="1"/>
        <c:lblOffset val="100"/>
        <c:baseTimeUnit val="days"/>
      </c:dateAx>
      <c:valAx>
        <c:axId val="34810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0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0.16109544905355999</c:v>
                </c:pt>
                <c:pt idx="1">
                  <c:v>-0.12062726176116</c:v>
                </c:pt>
                <c:pt idx="2">
                  <c:v>8.0515297906602001E-2</c:v>
                </c:pt>
                <c:pt idx="3">
                  <c:v>0.32180209171360002</c:v>
                </c:pt>
                <c:pt idx="4">
                  <c:v>-0.20048115477145001</c:v>
                </c:pt>
                <c:pt idx="5">
                  <c:v>-0.12053033346726</c:v>
                </c:pt>
                <c:pt idx="6">
                  <c:v>0.20112630732100001</c:v>
                </c:pt>
                <c:pt idx="7">
                  <c:v>8.0289040545965001E-2</c:v>
                </c:pt>
                <c:pt idx="8">
                  <c:v>8.0224628961091005E-2</c:v>
                </c:pt>
                <c:pt idx="9">
                  <c:v>0.28056112224448998</c:v>
                </c:pt>
                <c:pt idx="10">
                  <c:v>0</c:v>
                </c:pt>
                <c:pt idx="11">
                  <c:v>0.15987210231814999</c:v>
                </c:pt>
                <c:pt idx="12">
                  <c:v>0.39904229848363998</c:v>
                </c:pt>
                <c:pt idx="13">
                  <c:v>-3.9745627980922002E-2</c:v>
                </c:pt>
                <c:pt idx="14">
                  <c:v>3.9761431411530997E-2</c:v>
                </c:pt>
                <c:pt idx="15">
                  <c:v>7.9491255961844004E-2</c:v>
                </c:pt>
                <c:pt idx="16">
                  <c:v>0</c:v>
                </c:pt>
                <c:pt idx="17">
                  <c:v>0.19857029388403</c:v>
                </c:pt>
                <c:pt idx="18">
                  <c:v>3.9635354736425002E-2</c:v>
                </c:pt>
                <c:pt idx="19">
                  <c:v>0.1188589540412</c:v>
                </c:pt>
                <c:pt idx="20">
                  <c:v>7.9145231499802002E-2</c:v>
                </c:pt>
                <c:pt idx="21">
                  <c:v>7.9082641360221001E-2</c:v>
                </c:pt>
                <c:pt idx="22">
                  <c:v>-7.9020150138285006E-2</c:v>
                </c:pt>
                <c:pt idx="23">
                  <c:v>-7.9082641360221001E-2</c:v>
                </c:pt>
                <c:pt idx="24">
                  <c:v>0.1187178472497</c:v>
                </c:pt>
                <c:pt idx="25">
                  <c:v>0.15810276679842</c:v>
                </c:pt>
                <c:pt idx="26">
                  <c:v>0.31570639305446002</c:v>
                </c:pt>
                <c:pt idx="27">
                  <c:v>-7.8678206136900006E-2</c:v>
                </c:pt>
                <c:pt idx="28">
                  <c:v>0.35433070866142002</c:v>
                </c:pt>
                <c:pt idx="29">
                  <c:v>0.31384856806590999</c:v>
                </c:pt>
                <c:pt idx="30">
                  <c:v>0.11732499022292001</c:v>
                </c:pt>
              </c:numCache>
            </c:numRef>
          </c:val>
          <c:smooth val="0"/>
          <c:extLst>
            <c:ext xmlns:c16="http://schemas.microsoft.com/office/drawing/2014/chart" uri="{C3380CC4-5D6E-409C-BE32-E72D297353CC}">
              <c16:uniqueId val="{00000000-0211-4F92-B3EE-591CB77E2168}"/>
            </c:ext>
          </c:extLst>
        </c:ser>
        <c:dLbls>
          <c:showLegendKey val="0"/>
          <c:showVal val="0"/>
          <c:showCatName val="0"/>
          <c:showSerName val="0"/>
          <c:showPercent val="0"/>
          <c:showBubbleSize val="0"/>
        </c:dLbls>
        <c:smooth val="0"/>
        <c:axId val="349731304"/>
        <c:axId val="349731632"/>
      </c:lineChart>
      <c:dateAx>
        <c:axId val="34973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31632"/>
        <c:crosses val="autoZero"/>
        <c:auto val="1"/>
        <c:lblOffset val="100"/>
        <c:baseTimeUnit val="days"/>
      </c:dateAx>
      <c:valAx>
        <c:axId val="34973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3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3.0985999999999998</c:v>
                </c:pt>
                <c:pt idx="1">
                  <c:v>2.6956000000000002</c:v>
                </c:pt>
                <c:pt idx="2">
                  <c:v>1.6900999999999999</c:v>
                </c:pt>
                <c:pt idx="3">
                  <c:v>3.3332999999999999</c:v>
                </c:pt>
                <c:pt idx="4">
                  <c:v>3.2511000000000001</c:v>
                </c:pt>
                <c:pt idx="5">
                  <c:v>0</c:v>
                </c:pt>
                <c:pt idx="6">
                  <c:v>2.0895999999999999</c:v>
                </c:pt>
                <c:pt idx="7">
                  <c:v>2.9293999999999998</c:v>
                </c:pt>
                <c:pt idx="8">
                  <c:v>3.4483000000000001</c:v>
                </c:pt>
                <c:pt idx="9">
                  <c:v>2.1213000000000002</c:v>
                </c:pt>
                <c:pt idx="10">
                  <c:v>1.9185000000000001</c:v>
                </c:pt>
                <c:pt idx="11">
                  <c:v>3.1949000000000001</c:v>
                </c:pt>
                <c:pt idx="12">
                  <c:v>1.6726000000000001</c:v>
                </c:pt>
                <c:pt idx="13">
                  <c:v>6.1618000000000004</c:v>
                </c:pt>
                <c:pt idx="14">
                  <c:v>2.9020000000000001</c:v>
                </c:pt>
                <c:pt idx="15">
                  <c:v>4.1715999999999998</c:v>
                </c:pt>
                <c:pt idx="16">
                  <c:v>1.9857</c:v>
                </c:pt>
                <c:pt idx="17">
                  <c:v>3.8088000000000002</c:v>
                </c:pt>
                <c:pt idx="18">
                  <c:v>2.4569000000000001</c:v>
                </c:pt>
                <c:pt idx="19">
                  <c:v>2.8509000000000002</c:v>
                </c:pt>
                <c:pt idx="20">
                  <c:v>3.1646000000000001</c:v>
                </c:pt>
                <c:pt idx="21">
                  <c:v>1.8972</c:v>
                </c:pt>
                <c:pt idx="22">
                  <c:v>1.9762999999999999</c:v>
                </c:pt>
                <c:pt idx="23">
                  <c:v>1.6217999999999999</c:v>
                </c:pt>
                <c:pt idx="24">
                  <c:v>0</c:v>
                </c:pt>
                <c:pt idx="25">
                  <c:v>5.6477000000000004</c:v>
                </c:pt>
                <c:pt idx="26">
                  <c:v>2.1276999999999999</c:v>
                </c:pt>
                <c:pt idx="27">
                  <c:v>5.0766999999999998</c:v>
                </c:pt>
                <c:pt idx="28">
                  <c:v>2.3973</c:v>
                </c:pt>
                <c:pt idx="29">
                  <c:v>1.841</c:v>
                </c:pt>
                <c:pt idx="30">
                  <c:v>2.1497000000000002</c:v>
                </c:pt>
              </c:numCache>
            </c:numRef>
          </c:val>
          <c:smooth val="0"/>
          <c:extLst>
            <c:ext xmlns:c16="http://schemas.microsoft.com/office/drawing/2014/chart" uri="{C3380CC4-5D6E-409C-BE32-E72D297353CC}">
              <c16:uniqueId val="{00000000-B58E-4FA0-BD92-E4A0E2F5A468}"/>
            </c:ext>
          </c:extLst>
        </c:ser>
        <c:dLbls>
          <c:showLegendKey val="0"/>
          <c:showVal val="0"/>
          <c:showCatName val="0"/>
          <c:showSerName val="0"/>
          <c:showPercent val="0"/>
          <c:showBubbleSize val="0"/>
        </c:dLbls>
        <c:smooth val="0"/>
        <c:axId val="415728744"/>
        <c:axId val="415731368"/>
      </c:lineChart>
      <c:dateAx>
        <c:axId val="41572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731368"/>
        <c:crosses val="autoZero"/>
        <c:auto val="1"/>
        <c:lblOffset val="100"/>
        <c:baseTimeUnit val="days"/>
      </c:dateAx>
      <c:valAx>
        <c:axId val="41573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72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77</c:v>
                </c:pt>
                <c:pt idx="1">
                  <c:v>67</c:v>
                </c:pt>
                <c:pt idx="2">
                  <c:v>42</c:v>
                </c:pt>
                <c:pt idx="3">
                  <c:v>83</c:v>
                </c:pt>
                <c:pt idx="4">
                  <c:v>81</c:v>
                </c:pt>
                <c:pt idx="5">
                  <c:v>0</c:v>
                </c:pt>
                <c:pt idx="6">
                  <c:v>52</c:v>
                </c:pt>
                <c:pt idx="7">
                  <c:v>73</c:v>
                </c:pt>
                <c:pt idx="8">
                  <c:v>86</c:v>
                </c:pt>
                <c:pt idx="9">
                  <c:v>53</c:v>
                </c:pt>
                <c:pt idx="10">
                  <c:v>48</c:v>
                </c:pt>
                <c:pt idx="11">
                  <c:v>80</c:v>
                </c:pt>
                <c:pt idx="12">
                  <c:v>42</c:v>
                </c:pt>
                <c:pt idx="13">
                  <c:v>155</c:v>
                </c:pt>
                <c:pt idx="14">
                  <c:v>73</c:v>
                </c:pt>
                <c:pt idx="15">
                  <c:v>105</c:v>
                </c:pt>
                <c:pt idx="16">
                  <c:v>50</c:v>
                </c:pt>
                <c:pt idx="17">
                  <c:v>96</c:v>
                </c:pt>
                <c:pt idx="18">
                  <c:v>62</c:v>
                </c:pt>
                <c:pt idx="19">
                  <c:v>72</c:v>
                </c:pt>
                <c:pt idx="20">
                  <c:v>80</c:v>
                </c:pt>
                <c:pt idx="21">
                  <c:v>48</c:v>
                </c:pt>
                <c:pt idx="22">
                  <c:v>50</c:v>
                </c:pt>
                <c:pt idx="23">
                  <c:v>41</c:v>
                </c:pt>
                <c:pt idx="24">
                  <c:v>0</c:v>
                </c:pt>
                <c:pt idx="25">
                  <c:v>143</c:v>
                </c:pt>
                <c:pt idx="26">
                  <c:v>54</c:v>
                </c:pt>
                <c:pt idx="27">
                  <c:v>129</c:v>
                </c:pt>
                <c:pt idx="28">
                  <c:v>61</c:v>
                </c:pt>
                <c:pt idx="29">
                  <c:v>47</c:v>
                </c:pt>
                <c:pt idx="30">
                  <c:v>55</c:v>
                </c:pt>
              </c:numCache>
            </c:numRef>
          </c:val>
          <c:smooth val="0"/>
          <c:extLst>
            <c:ext xmlns:c16="http://schemas.microsoft.com/office/drawing/2014/chart" uri="{C3380CC4-5D6E-409C-BE32-E72D297353CC}">
              <c16:uniqueId val="{00000000-3EDF-4BD9-8162-2DF9D3C7A993}"/>
            </c:ext>
          </c:extLst>
        </c:ser>
        <c:dLbls>
          <c:showLegendKey val="0"/>
          <c:showVal val="0"/>
          <c:showCatName val="0"/>
          <c:showSerName val="0"/>
          <c:showPercent val="0"/>
          <c:showBubbleSize val="0"/>
        </c:dLbls>
        <c:smooth val="0"/>
        <c:axId val="415733992"/>
        <c:axId val="415732680"/>
      </c:lineChart>
      <c:dateAx>
        <c:axId val="41573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732680"/>
        <c:crosses val="autoZero"/>
        <c:auto val="1"/>
        <c:lblOffset val="100"/>
        <c:baseTimeUnit val="days"/>
      </c:dateAx>
      <c:valAx>
        <c:axId val="41573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73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E867-877F-4C6B-85AE-CD7D27A3FBC5}"/>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59D73B4B-02A9-4CA1-86AE-8A49905E21F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40257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A3C63-22E1-41F2-891C-C5E18E7BD8D1}"/>
              </a:ext>
            </a:extLst>
          </p:cNvPr>
          <p:cNvSpPr>
            <a:spLocks noGrp="1"/>
          </p:cNvSpPr>
          <p:nvPr>
            <p:ph type="title"/>
          </p:nvPr>
        </p:nvSpPr>
        <p:spPr/>
        <p:txBody>
          <a:bodyPr/>
          <a:lstStyle/>
          <a:p>
            <a:r>
              <a:rPr lang="en-US"/>
              <a:t>Instagram Key Metrics Table | mondayfitness</a:t>
            </a:r>
          </a:p>
        </p:txBody>
      </p:sp>
      <p:graphicFrame>
        <p:nvGraphicFramePr>
          <p:cNvPr id="5" name="Table Placeholder 4">
            <a:extLst>
              <a:ext uri="{FF2B5EF4-FFF2-40B4-BE49-F238E27FC236}">
                <a16:creationId xmlns:a16="http://schemas.microsoft.com/office/drawing/2014/main" id="{0CE804EE-1876-457A-9E94-C04A71D1FCB6}"/>
              </a:ext>
            </a:extLst>
          </p:cNvPr>
          <p:cNvGraphicFramePr>
            <a:graphicFrameLocks noGrp="1"/>
          </p:cNvGraphicFramePr>
          <p:nvPr>
            <p:ph type="tbl" sz="quarter" idx="13"/>
            <p:extLst>
              <p:ext uri="{D42A27DB-BD31-4B8C-83A1-F6EECF244321}">
                <p14:modId xmlns:p14="http://schemas.microsoft.com/office/powerpoint/2010/main" val="3931496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4898566"/>
                    </a:ext>
                  </a:extLst>
                </a:gridCol>
                <a:gridCol w="699516">
                  <a:extLst>
                    <a:ext uri="{9D8B030D-6E8A-4147-A177-3AD203B41FA5}">
                      <a16:colId xmlns:a16="http://schemas.microsoft.com/office/drawing/2014/main" val="1111802768"/>
                    </a:ext>
                  </a:extLst>
                </a:gridCol>
                <a:gridCol w="699516">
                  <a:extLst>
                    <a:ext uri="{9D8B030D-6E8A-4147-A177-3AD203B41FA5}">
                      <a16:colId xmlns:a16="http://schemas.microsoft.com/office/drawing/2014/main" val="2502048890"/>
                    </a:ext>
                  </a:extLst>
                </a:gridCol>
                <a:gridCol w="658368">
                  <a:extLst>
                    <a:ext uri="{9D8B030D-6E8A-4147-A177-3AD203B41FA5}">
                      <a16:colId xmlns:a16="http://schemas.microsoft.com/office/drawing/2014/main" val="4175455436"/>
                    </a:ext>
                  </a:extLst>
                </a:gridCol>
                <a:gridCol w="658368">
                  <a:extLst>
                    <a:ext uri="{9D8B030D-6E8A-4147-A177-3AD203B41FA5}">
                      <a16:colId xmlns:a16="http://schemas.microsoft.com/office/drawing/2014/main" val="1141774718"/>
                    </a:ext>
                  </a:extLst>
                </a:gridCol>
                <a:gridCol w="658368">
                  <a:extLst>
                    <a:ext uri="{9D8B030D-6E8A-4147-A177-3AD203B41FA5}">
                      <a16:colId xmlns:a16="http://schemas.microsoft.com/office/drawing/2014/main" val="3008666048"/>
                    </a:ext>
                  </a:extLst>
                </a:gridCol>
                <a:gridCol w="699516">
                  <a:extLst>
                    <a:ext uri="{9D8B030D-6E8A-4147-A177-3AD203B41FA5}">
                      <a16:colId xmlns:a16="http://schemas.microsoft.com/office/drawing/2014/main" val="1474167309"/>
                    </a:ext>
                  </a:extLst>
                </a:gridCol>
                <a:gridCol w="699516">
                  <a:extLst>
                    <a:ext uri="{9D8B030D-6E8A-4147-A177-3AD203B41FA5}">
                      <a16:colId xmlns:a16="http://schemas.microsoft.com/office/drawing/2014/main" val="1984505814"/>
                    </a:ext>
                  </a:extLst>
                </a:gridCol>
                <a:gridCol w="699516">
                  <a:extLst>
                    <a:ext uri="{9D8B030D-6E8A-4147-A177-3AD203B41FA5}">
                      <a16:colId xmlns:a16="http://schemas.microsoft.com/office/drawing/2014/main" val="2908465241"/>
                    </a:ext>
                  </a:extLst>
                </a:gridCol>
                <a:gridCol w="658368">
                  <a:extLst>
                    <a:ext uri="{9D8B030D-6E8A-4147-A177-3AD203B41FA5}">
                      <a16:colId xmlns:a16="http://schemas.microsoft.com/office/drawing/2014/main" val="830861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03541568"/>
                  </a:ext>
                </a:extLst>
              </a:tr>
              <a:tr h="370840">
                <a:tc>
                  <a:txBody>
                    <a:bodyPr/>
                    <a:lstStyle/>
                    <a:p>
                      <a:r>
                        <a:rPr lang="en-US" sz="1000"/>
                        <a:t>mondayfitness</a:t>
                      </a:r>
                    </a:p>
                  </a:txBody>
                  <a:tcPr/>
                </a:tc>
                <a:tc>
                  <a:txBody>
                    <a:bodyPr/>
                    <a:lstStyle/>
                    <a:p>
                      <a:r>
                        <a:rPr lang="en-US" sz="1000"/>
                        <a:t>2560</a:t>
                      </a:r>
                    </a:p>
                  </a:txBody>
                  <a:tcPr/>
                </a:tc>
                <a:tc>
                  <a:txBody>
                    <a:bodyPr/>
                    <a:lstStyle/>
                    <a:p>
                      <a:r>
                        <a:rPr lang="en-US" sz="1000"/>
                        <a:t>77</a:t>
                      </a:r>
                    </a:p>
                  </a:txBody>
                  <a:tcPr/>
                </a:tc>
                <a:tc>
                  <a:txBody>
                    <a:bodyPr/>
                    <a:lstStyle/>
                    <a:p>
                      <a:r>
                        <a:rPr lang="en-US" sz="1000"/>
                        <a:t>22</a:t>
                      </a:r>
                    </a:p>
                  </a:txBody>
                  <a:tcPr/>
                </a:tc>
                <a:tc>
                  <a:txBody>
                    <a:bodyPr/>
                    <a:lstStyle/>
                    <a:p>
                      <a:r>
                        <a:rPr lang="en-US" sz="1000"/>
                        <a:t>3</a:t>
                      </a:r>
                    </a:p>
                  </a:txBody>
                  <a:tcPr/>
                </a:tc>
                <a:tc>
                  <a:txBody>
                    <a:bodyPr/>
                    <a:lstStyle/>
                    <a:p>
                      <a:r>
                        <a:rPr lang="en-US" sz="1000"/>
                        <a:t>4</a:t>
                      </a:r>
                    </a:p>
                  </a:txBody>
                  <a:tcPr/>
                </a:tc>
                <a:tc>
                  <a:txBody>
                    <a:bodyPr/>
                    <a:lstStyle/>
                    <a:p>
                      <a:r>
                        <a:rPr lang="en-US" sz="1000"/>
                        <a:t>29</a:t>
                      </a:r>
                    </a:p>
                  </a:txBody>
                  <a:tcPr/>
                </a:tc>
                <a:tc>
                  <a:txBody>
                    <a:bodyPr/>
                    <a:lstStyle/>
                    <a:p>
                      <a:r>
                        <a:rPr lang="en-US" sz="1000"/>
                        <a:t>2044</a:t>
                      </a:r>
                    </a:p>
                  </a:txBody>
                  <a:tcPr/>
                </a:tc>
                <a:tc>
                  <a:txBody>
                    <a:bodyPr/>
                    <a:lstStyle/>
                    <a:p>
                      <a:r>
                        <a:rPr lang="en-US" sz="1000"/>
                        <a:t>61</a:t>
                      </a:r>
                    </a:p>
                  </a:txBody>
                  <a:tcPr/>
                </a:tc>
                <a:tc>
                  <a:txBody>
                    <a:bodyPr/>
                    <a:lstStyle/>
                    <a:p>
                      <a:r>
                        <a:rPr lang="en-US" sz="1000"/>
                        <a:t>2.8793 %</a:t>
                      </a:r>
                    </a:p>
                  </a:txBody>
                  <a:tcPr/>
                </a:tc>
                <a:extLst>
                  <a:ext uri="{0D108BD9-81ED-4DB2-BD59-A6C34878D82A}">
                    <a16:rowId xmlns:a16="http://schemas.microsoft.com/office/drawing/2014/main" val="2356213673"/>
                  </a:ext>
                </a:extLst>
              </a:tr>
            </a:tbl>
          </a:graphicData>
        </a:graphic>
      </p:graphicFrame>
      <p:sp>
        <p:nvSpPr>
          <p:cNvPr id="4" name="Text Placeholder 3">
            <a:extLst>
              <a:ext uri="{FF2B5EF4-FFF2-40B4-BE49-F238E27FC236}">
                <a16:creationId xmlns:a16="http://schemas.microsoft.com/office/drawing/2014/main" id="{041FCFB0-FCC1-4B7D-AA5B-43D2F3EE35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43931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840DE-D2DA-4C1B-BB3C-A0CFF7EF3061}"/>
              </a:ext>
            </a:extLst>
          </p:cNvPr>
          <p:cNvSpPr>
            <a:spLocks noGrp="1"/>
          </p:cNvSpPr>
          <p:nvPr>
            <p:ph type="title"/>
          </p:nvPr>
        </p:nvSpPr>
        <p:spPr/>
        <p:txBody>
          <a:bodyPr/>
          <a:lstStyle/>
          <a:p>
            <a:r>
              <a:rPr lang="en-US"/>
              <a:t>Instagram Followers Total | mondayfitness</a:t>
            </a:r>
          </a:p>
        </p:txBody>
      </p:sp>
      <p:graphicFrame>
        <p:nvGraphicFramePr>
          <p:cNvPr id="6" name="Chart Placeholder 5">
            <a:extLst>
              <a:ext uri="{FF2B5EF4-FFF2-40B4-BE49-F238E27FC236}">
                <a16:creationId xmlns:a16="http://schemas.microsoft.com/office/drawing/2014/main" id="{890EA9B3-840F-431C-85B4-26867E12CBA5}"/>
              </a:ext>
            </a:extLst>
          </p:cNvPr>
          <p:cNvGraphicFramePr>
            <a:graphicFrameLocks noGrp="1"/>
          </p:cNvGraphicFramePr>
          <p:nvPr>
            <p:ph type="chart" sz="quarter" idx="13"/>
            <p:extLst>
              <p:ext uri="{D42A27DB-BD31-4B8C-83A1-F6EECF244321}">
                <p14:modId xmlns:p14="http://schemas.microsoft.com/office/powerpoint/2010/main" val="1206086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6AAC2-11F6-4252-A3FB-C9EE4F78FFC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9B48D86-5004-4541-BF17-9DAF92E00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04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C0963-2ED9-4F5F-80F8-75CF602BF020}"/>
              </a:ext>
            </a:extLst>
          </p:cNvPr>
          <p:cNvSpPr>
            <a:spLocks noGrp="1"/>
          </p:cNvSpPr>
          <p:nvPr>
            <p:ph type="title"/>
          </p:nvPr>
        </p:nvSpPr>
        <p:spPr/>
        <p:txBody>
          <a:bodyPr/>
          <a:lstStyle/>
          <a:p>
            <a:r>
              <a:rPr lang="en-US"/>
              <a:t>Instagram Followers Change Rate | mondayfitness</a:t>
            </a:r>
          </a:p>
        </p:txBody>
      </p:sp>
      <p:graphicFrame>
        <p:nvGraphicFramePr>
          <p:cNvPr id="6" name="Chart Placeholder 5">
            <a:extLst>
              <a:ext uri="{FF2B5EF4-FFF2-40B4-BE49-F238E27FC236}">
                <a16:creationId xmlns:a16="http://schemas.microsoft.com/office/drawing/2014/main" id="{6C73A436-025A-4BF1-BA7B-01674F24A747}"/>
              </a:ext>
            </a:extLst>
          </p:cNvPr>
          <p:cNvGraphicFramePr>
            <a:graphicFrameLocks noGrp="1"/>
          </p:cNvGraphicFramePr>
          <p:nvPr>
            <p:ph type="chart" sz="quarter" idx="13"/>
            <p:extLst>
              <p:ext uri="{D42A27DB-BD31-4B8C-83A1-F6EECF244321}">
                <p14:modId xmlns:p14="http://schemas.microsoft.com/office/powerpoint/2010/main" val="834837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57737-A07E-4162-9074-FDBE65658FA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2CDC3EF-B683-4102-BF92-D42B30BCB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5354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AF88-FFDE-4F2A-B677-10570B0DCD59}"/>
              </a:ext>
            </a:extLst>
          </p:cNvPr>
          <p:cNvSpPr>
            <a:spLocks noGrp="1"/>
          </p:cNvSpPr>
          <p:nvPr>
            <p:ph type="title"/>
          </p:nvPr>
        </p:nvSpPr>
        <p:spPr/>
        <p:txBody>
          <a:bodyPr/>
          <a:lstStyle/>
          <a:p>
            <a:r>
              <a:rPr lang="en-US"/>
              <a:t>Instagram Posts Table | mondayfitness - 1 of 10</a:t>
            </a:r>
          </a:p>
        </p:txBody>
      </p:sp>
      <p:graphicFrame>
        <p:nvGraphicFramePr>
          <p:cNvPr id="5" name="Table Placeholder 4">
            <a:extLst>
              <a:ext uri="{FF2B5EF4-FFF2-40B4-BE49-F238E27FC236}">
                <a16:creationId xmlns:a16="http://schemas.microsoft.com/office/drawing/2014/main" id="{8EF1F802-EF2A-4885-B019-8B3C66A51D43}"/>
              </a:ext>
            </a:extLst>
          </p:cNvPr>
          <p:cNvGraphicFramePr>
            <a:graphicFrameLocks noGrp="1"/>
          </p:cNvGraphicFramePr>
          <p:nvPr>
            <p:ph type="tbl" sz="quarter" idx="13"/>
            <p:extLst>
              <p:ext uri="{D42A27DB-BD31-4B8C-83A1-F6EECF244321}">
                <p14:modId xmlns:p14="http://schemas.microsoft.com/office/powerpoint/2010/main" val="236840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29384466"/>
                    </a:ext>
                  </a:extLst>
                </a:gridCol>
                <a:gridCol w="987552">
                  <a:extLst>
                    <a:ext uri="{9D8B030D-6E8A-4147-A177-3AD203B41FA5}">
                      <a16:colId xmlns:a16="http://schemas.microsoft.com/office/drawing/2014/main" val="924125907"/>
                    </a:ext>
                  </a:extLst>
                </a:gridCol>
                <a:gridCol w="987552">
                  <a:extLst>
                    <a:ext uri="{9D8B030D-6E8A-4147-A177-3AD203B41FA5}">
                      <a16:colId xmlns:a16="http://schemas.microsoft.com/office/drawing/2014/main" val="394203076"/>
                    </a:ext>
                  </a:extLst>
                </a:gridCol>
                <a:gridCol w="987552">
                  <a:extLst>
                    <a:ext uri="{9D8B030D-6E8A-4147-A177-3AD203B41FA5}">
                      <a16:colId xmlns:a16="http://schemas.microsoft.com/office/drawing/2014/main" val="625055633"/>
                    </a:ext>
                  </a:extLst>
                </a:gridCol>
                <a:gridCol w="987552">
                  <a:extLst>
                    <a:ext uri="{9D8B030D-6E8A-4147-A177-3AD203B41FA5}">
                      <a16:colId xmlns:a16="http://schemas.microsoft.com/office/drawing/2014/main" val="232901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403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- 2018-05-31 19:34:15 </a:t>
                      </a:r>
                      <a:r>
                        <a:rPr kumimoji="0" lang="en-US" sz="1000" b="0" i="0" u="none" strike="noStrike" kern="1200" cap="none" spc="0" normalizeH="0" baseline="0" noProof="0">
                          <a:ln>
                            <a:noFill/>
                          </a:ln>
                          <a:solidFill>
                            <a:prstClr val="black"/>
                          </a:solidFill>
                          <a:effectLst/>
                          <a:uLnTx/>
                          <a:uFillTx/>
                          <a:latin typeface="+mn-lt"/>
                          <a:ea typeface="+mn-ea"/>
                          <a:cs typeface="+mn-cs"/>
                        </a:rPr>
                        <a:t>
 Increase your protein intake with "Organic Whey Protein" from @theorganicproteinco by adding it to your smoothies, mixing it into your favorite recipes, or simply mixing it with milk or water! Available at the Studio. #organicwheyprotein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68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- 2018-05-30 17:54:22 </a:t>
                      </a:r>
                      <a:r>
                        <a:rPr kumimoji="0" lang="en-US" sz="1000" b="0" i="0" u="none" strike="noStrike" kern="1200" cap="none" spc="0" normalizeH="0" baseline="0" noProof="0">
                          <a:ln>
                            <a:noFill/>
                          </a:ln>
                          <a:solidFill>
                            <a:prstClr val="black"/>
                          </a:solidFill>
                          <a:effectLst/>
                          <a:uLnTx/>
                          <a:uFillTx/>
                          <a:latin typeface="+mn-lt"/>
                          <a:ea typeface="+mn-ea"/>
                          <a:cs typeface="+mn-cs"/>
                        </a:rPr>
                        <a:t>
 Get that Pilates body by joining Raghda every Friday at 9.00 AM, Monday at 12.00 PM and Tuesday at 10.00 AM for a Pilates Core session! This workout is designed to flatten the tummy while strengthening the entire core and balancing the body’s strength and flexibility.
Hurry up and book your spot! #pilatescore #traingrowglow @raghdaramadanrr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5178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- 2018-05-29 17:23:46 </a:t>
                      </a:r>
                      <a:r>
                        <a:rPr kumimoji="0" lang="en-US" sz="1000" b="0" i="0" u="none" strike="noStrike" kern="1200" cap="none" spc="0" normalizeH="0" baseline="0" noProof="0">
                          <a:ln>
                            <a:noFill/>
                          </a:ln>
                          <a:solidFill>
                            <a:prstClr val="black"/>
                          </a:solidFill>
                          <a:effectLst/>
                          <a:uLnTx/>
                          <a:uFillTx/>
                          <a:latin typeface="+mn-lt"/>
                          <a:ea typeface="+mn-ea"/>
                          <a:cs typeface="+mn-cs"/>
                        </a:rPr>
                        <a:t>
 Bite into these tasty paleo/vegan Bounty Bars for your post-iftar snack to satisfy your sweet tooth!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872313"/>
                  </a:ext>
                </a:extLst>
              </a:tr>
            </a:tbl>
          </a:graphicData>
        </a:graphic>
      </p:graphicFrame>
      <p:sp>
        <p:nvSpPr>
          <p:cNvPr id="4" name="Text Placeholder 3">
            <a:extLst>
              <a:ext uri="{FF2B5EF4-FFF2-40B4-BE49-F238E27FC236}">
                <a16:creationId xmlns:a16="http://schemas.microsoft.com/office/drawing/2014/main" id="{D62751E3-00C2-4150-BAB8-597A49823EC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54104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077C-4F5B-4075-BAF5-ADD3A913A2F5}"/>
              </a:ext>
            </a:extLst>
          </p:cNvPr>
          <p:cNvSpPr>
            <a:spLocks noGrp="1"/>
          </p:cNvSpPr>
          <p:nvPr>
            <p:ph type="title"/>
          </p:nvPr>
        </p:nvSpPr>
        <p:spPr/>
        <p:txBody>
          <a:bodyPr/>
          <a:lstStyle/>
          <a:p>
            <a:r>
              <a:rPr lang="en-US"/>
              <a:t>Instagram Posts Table | mondayfitness - 2 of 10</a:t>
            </a:r>
          </a:p>
        </p:txBody>
      </p:sp>
      <p:graphicFrame>
        <p:nvGraphicFramePr>
          <p:cNvPr id="5" name="Table Placeholder 4">
            <a:extLst>
              <a:ext uri="{FF2B5EF4-FFF2-40B4-BE49-F238E27FC236}">
                <a16:creationId xmlns:a16="http://schemas.microsoft.com/office/drawing/2014/main" id="{3791F05F-277F-4BD9-BE0E-4A597E559D27}"/>
              </a:ext>
            </a:extLst>
          </p:cNvPr>
          <p:cNvGraphicFramePr>
            <a:graphicFrameLocks noGrp="1"/>
          </p:cNvGraphicFramePr>
          <p:nvPr>
            <p:ph type="tbl" sz="quarter" idx="13"/>
            <p:extLst>
              <p:ext uri="{D42A27DB-BD31-4B8C-83A1-F6EECF244321}">
                <p14:modId xmlns:p14="http://schemas.microsoft.com/office/powerpoint/2010/main" val="2827493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4018515"/>
                    </a:ext>
                  </a:extLst>
                </a:gridCol>
                <a:gridCol w="987552">
                  <a:extLst>
                    <a:ext uri="{9D8B030D-6E8A-4147-A177-3AD203B41FA5}">
                      <a16:colId xmlns:a16="http://schemas.microsoft.com/office/drawing/2014/main" val="219859794"/>
                    </a:ext>
                  </a:extLst>
                </a:gridCol>
                <a:gridCol w="987552">
                  <a:extLst>
                    <a:ext uri="{9D8B030D-6E8A-4147-A177-3AD203B41FA5}">
                      <a16:colId xmlns:a16="http://schemas.microsoft.com/office/drawing/2014/main" val="1449167729"/>
                    </a:ext>
                  </a:extLst>
                </a:gridCol>
                <a:gridCol w="987552">
                  <a:extLst>
                    <a:ext uri="{9D8B030D-6E8A-4147-A177-3AD203B41FA5}">
                      <a16:colId xmlns:a16="http://schemas.microsoft.com/office/drawing/2014/main" val="3527209873"/>
                    </a:ext>
                  </a:extLst>
                </a:gridCol>
                <a:gridCol w="987552">
                  <a:extLst>
                    <a:ext uri="{9D8B030D-6E8A-4147-A177-3AD203B41FA5}">
                      <a16:colId xmlns:a16="http://schemas.microsoft.com/office/drawing/2014/main" val="2196227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278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- 2018-05-28 17:53:58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team!
"My name is Raghda, Stott Pilates instructor at Monday Studio. I used to have a professional career in the commercial world of importing &amp; exporting clothing and leather goods, although I always had a passion for sports, such as skiing, kick boxing, body pump, etc. Eventually, I decided to train to become a specialized Stott Pilates instructor and I now have:
- A certificate in Matt Pilates
- A certificate in Reformer Pilates
- A certificate in Barre (Fundamental &amp; Advanced)
- A certificate in Prenatal Pilates
- A certificate in Cadillac 
Come and join me everyday at Monday studio for a challenging workout of:
- Pilates Core
- Pilates Fusion &amp; Barre
- Interval Body Blast (Body Burn)
- Megalates
Check the MINDBODY app for our live schedule to book your spot and join in on the fun!" - Raghda Ramadan #mondayteam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447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- 2018-05-27 11:30:02 </a:t>
                      </a:r>
                      <a:r>
                        <a:rPr kumimoji="0" lang="en-US" sz="1000" b="0" i="0" u="none" strike="noStrike" kern="1200" cap="none" spc="0" normalizeH="0" baseline="0" noProof="0">
                          <a:ln>
                            <a:noFill/>
                          </a:ln>
                          <a:solidFill>
                            <a:prstClr val="black"/>
                          </a:solidFill>
                          <a:effectLst/>
                          <a:uLnTx/>
                          <a:uFillTx/>
                          <a:latin typeface="+mn-lt"/>
                          <a:ea typeface="+mn-ea"/>
                          <a:cs typeface="+mn-cs"/>
                        </a:rPr>
                        <a:t>
 A JUICE FOR EVERY PURPOSE!
From the flavor and the blast of vitamins, to the detoxifying and cleansing, our cold pressed juices are as healthy as they are delicious! Enjoy these refreshing drinks at our juice bar. #coldpressedjuice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5977348"/>
                  </a:ext>
                </a:extLst>
              </a:tr>
            </a:tbl>
          </a:graphicData>
        </a:graphic>
      </p:graphicFrame>
      <p:sp>
        <p:nvSpPr>
          <p:cNvPr id="4" name="Text Placeholder 3">
            <a:extLst>
              <a:ext uri="{FF2B5EF4-FFF2-40B4-BE49-F238E27FC236}">
                <a16:creationId xmlns:a16="http://schemas.microsoft.com/office/drawing/2014/main" id="{30B74819-B1D8-4ED1-8A23-975D1BD52DF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78471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3F948-1616-4BF7-B20B-B92C7064AE59}"/>
              </a:ext>
            </a:extLst>
          </p:cNvPr>
          <p:cNvSpPr>
            <a:spLocks noGrp="1"/>
          </p:cNvSpPr>
          <p:nvPr>
            <p:ph type="title"/>
          </p:nvPr>
        </p:nvSpPr>
        <p:spPr/>
        <p:txBody>
          <a:bodyPr/>
          <a:lstStyle/>
          <a:p>
            <a:r>
              <a:rPr lang="en-US"/>
              <a:t>Instagram Posts Table | mondayfitness - 3 of 10</a:t>
            </a:r>
          </a:p>
        </p:txBody>
      </p:sp>
      <p:graphicFrame>
        <p:nvGraphicFramePr>
          <p:cNvPr id="5" name="Table Placeholder 4">
            <a:extLst>
              <a:ext uri="{FF2B5EF4-FFF2-40B4-BE49-F238E27FC236}">
                <a16:creationId xmlns:a16="http://schemas.microsoft.com/office/drawing/2014/main" id="{8DBC9DF9-31A9-4AE4-BD1F-16DFC365FFE6}"/>
              </a:ext>
            </a:extLst>
          </p:cNvPr>
          <p:cNvGraphicFramePr>
            <a:graphicFrameLocks noGrp="1"/>
          </p:cNvGraphicFramePr>
          <p:nvPr>
            <p:ph type="tbl" sz="quarter" idx="13"/>
            <p:extLst>
              <p:ext uri="{D42A27DB-BD31-4B8C-83A1-F6EECF244321}">
                <p14:modId xmlns:p14="http://schemas.microsoft.com/office/powerpoint/2010/main" val="9829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87653095"/>
                    </a:ext>
                  </a:extLst>
                </a:gridCol>
                <a:gridCol w="987552">
                  <a:extLst>
                    <a:ext uri="{9D8B030D-6E8A-4147-A177-3AD203B41FA5}">
                      <a16:colId xmlns:a16="http://schemas.microsoft.com/office/drawing/2014/main" val="537964732"/>
                    </a:ext>
                  </a:extLst>
                </a:gridCol>
                <a:gridCol w="987552">
                  <a:extLst>
                    <a:ext uri="{9D8B030D-6E8A-4147-A177-3AD203B41FA5}">
                      <a16:colId xmlns:a16="http://schemas.microsoft.com/office/drawing/2014/main" val="3541943431"/>
                    </a:ext>
                  </a:extLst>
                </a:gridCol>
                <a:gridCol w="987552">
                  <a:extLst>
                    <a:ext uri="{9D8B030D-6E8A-4147-A177-3AD203B41FA5}">
                      <a16:colId xmlns:a16="http://schemas.microsoft.com/office/drawing/2014/main" val="3434460777"/>
                    </a:ext>
                  </a:extLst>
                </a:gridCol>
                <a:gridCol w="987552">
                  <a:extLst>
                    <a:ext uri="{9D8B030D-6E8A-4147-A177-3AD203B41FA5}">
                      <a16:colId xmlns:a16="http://schemas.microsoft.com/office/drawing/2014/main" val="2180862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78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- 2018-05-26 16:16:56 </a:t>
                      </a:r>
                      <a:r>
                        <a:rPr kumimoji="0" lang="en-US" sz="1000" b="0" i="0" u="none" strike="noStrike" kern="1200" cap="none" spc="0" normalizeH="0" baseline="0" noProof="0">
                          <a:ln>
                            <a:noFill/>
                          </a:ln>
                          <a:solidFill>
                            <a:prstClr val="black"/>
                          </a:solidFill>
                          <a:effectLst/>
                          <a:uLnTx/>
                          <a:uFillTx/>
                          <a:latin typeface="+mn-lt"/>
                          <a:ea typeface="+mn-ea"/>
                          <a:cs typeface="+mn-cs"/>
                        </a:rPr>
                        <a:t>
 Mondayers, make sure to stay active and end your day strong right before iftar with a strengthening, lengthening and toning Megaformer session! We sure are!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679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- 2018-05-24 18:59:41 </a:t>
                      </a:r>
                      <a:r>
                        <a:rPr kumimoji="0" lang="en-US" sz="1000" b="0" i="0" u="none" strike="noStrike" kern="1200" cap="none" spc="0" normalizeH="0" baseline="0" noProof="0">
                          <a:ln>
                            <a:noFill/>
                          </a:ln>
                          <a:solidFill>
                            <a:prstClr val="black"/>
                          </a:solidFill>
                          <a:effectLst/>
                          <a:uLnTx/>
                          <a:uFillTx/>
                          <a:latin typeface="+mn-lt"/>
                          <a:ea typeface="+mn-ea"/>
                          <a:cs typeface="+mn-cs"/>
                        </a:rPr>
                        <a:t>
 You can now find Narganics' natural &amp; organic skincare products right here at the Studio. #Repost @narganics
• • •
Now available 50ml Satin Body Oil. An infusion of Jasmine into an innovative dry oil blend to soften, smooth and scent skin. Easily absorbs and leaves a satin finish to skin. ACTIVE INGREDIENTS: 
#APRICOTKERNELOIL: Moisturizing, nourishing and revitalizing properties. Softens skin. #COCONUTOIL: Nourishes and smoothens skin. 
#SUNFLOWEROIL: Acts as a moisturizer, by helping the body cells retain water inside them. How to use: 
#Moisturize Skin: Simply apply on towel-dried skin after bath or shower. Leaves a glistening effect without the greasy feel. #madeinnigeria #beauty #skincare #naturalbeauty #jasmine #green #melanin #giftsng #nigeria #lagos #christmasinlagos #christmas #organicskincare #ayurvediclife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3590742"/>
                  </a:ext>
                </a:extLst>
              </a:tr>
            </a:tbl>
          </a:graphicData>
        </a:graphic>
      </p:graphicFrame>
      <p:sp>
        <p:nvSpPr>
          <p:cNvPr id="4" name="Text Placeholder 3">
            <a:extLst>
              <a:ext uri="{FF2B5EF4-FFF2-40B4-BE49-F238E27FC236}">
                <a16:creationId xmlns:a16="http://schemas.microsoft.com/office/drawing/2014/main" id="{05D7EFB7-CBCE-414A-8F1D-55E74629F78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77880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2FCA-E2C6-47C9-AA19-F3B2E663FF3D}"/>
              </a:ext>
            </a:extLst>
          </p:cNvPr>
          <p:cNvSpPr>
            <a:spLocks noGrp="1"/>
          </p:cNvSpPr>
          <p:nvPr>
            <p:ph type="title"/>
          </p:nvPr>
        </p:nvSpPr>
        <p:spPr/>
        <p:txBody>
          <a:bodyPr/>
          <a:lstStyle/>
          <a:p>
            <a:r>
              <a:rPr lang="en-US"/>
              <a:t>Instagram Posts Table | mondayfitness - 4 of 10</a:t>
            </a:r>
          </a:p>
        </p:txBody>
      </p:sp>
      <p:graphicFrame>
        <p:nvGraphicFramePr>
          <p:cNvPr id="5" name="Table Placeholder 4">
            <a:extLst>
              <a:ext uri="{FF2B5EF4-FFF2-40B4-BE49-F238E27FC236}">
                <a16:creationId xmlns:a16="http://schemas.microsoft.com/office/drawing/2014/main" id="{4A692894-462B-4D18-A407-132BAC5CBC43}"/>
              </a:ext>
            </a:extLst>
          </p:cNvPr>
          <p:cNvGraphicFramePr>
            <a:graphicFrameLocks noGrp="1"/>
          </p:cNvGraphicFramePr>
          <p:nvPr>
            <p:ph type="tbl" sz="quarter" idx="13"/>
            <p:extLst>
              <p:ext uri="{D42A27DB-BD31-4B8C-83A1-F6EECF244321}">
                <p14:modId xmlns:p14="http://schemas.microsoft.com/office/powerpoint/2010/main" val="314042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1107558"/>
                    </a:ext>
                  </a:extLst>
                </a:gridCol>
                <a:gridCol w="987552">
                  <a:extLst>
                    <a:ext uri="{9D8B030D-6E8A-4147-A177-3AD203B41FA5}">
                      <a16:colId xmlns:a16="http://schemas.microsoft.com/office/drawing/2014/main" val="3083169340"/>
                    </a:ext>
                  </a:extLst>
                </a:gridCol>
                <a:gridCol w="987552">
                  <a:extLst>
                    <a:ext uri="{9D8B030D-6E8A-4147-A177-3AD203B41FA5}">
                      <a16:colId xmlns:a16="http://schemas.microsoft.com/office/drawing/2014/main" val="1573156837"/>
                    </a:ext>
                  </a:extLst>
                </a:gridCol>
                <a:gridCol w="987552">
                  <a:extLst>
                    <a:ext uri="{9D8B030D-6E8A-4147-A177-3AD203B41FA5}">
                      <a16:colId xmlns:a16="http://schemas.microsoft.com/office/drawing/2014/main" val="3970548662"/>
                    </a:ext>
                  </a:extLst>
                </a:gridCol>
                <a:gridCol w="987552">
                  <a:extLst>
                    <a:ext uri="{9D8B030D-6E8A-4147-A177-3AD203B41FA5}">
                      <a16:colId xmlns:a16="http://schemas.microsoft.com/office/drawing/2014/main" val="192261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156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- 2018-05-23 20:38:45 </a:t>
                      </a:r>
                      <a:r>
                        <a:rPr kumimoji="0" lang="en-US" sz="1000" b="0" i="0" u="none" strike="noStrike" kern="1200" cap="none" spc="0" normalizeH="0" baseline="0" noProof="0">
                          <a:ln>
                            <a:noFill/>
                          </a:ln>
                          <a:solidFill>
                            <a:prstClr val="black"/>
                          </a:solidFill>
                          <a:effectLst/>
                          <a:uLnTx/>
                          <a:uFillTx/>
                          <a:latin typeface="+mn-lt"/>
                          <a:ea typeface="+mn-ea"/>
                          <a:cs typeface="+mn-cs"/>
                        </a:rPr>
                        <a:t>
 Keep it fresh, cold, or hot with our range of Asobu's bottles! The "Flavour It" glass bottle is ideal for preparing a fruit infused water that tastes just like summer to keep cool when outdoors or during your workout. The "Oasis" bottle will make sure your coffee stays hot on your way to the Studio! Swipe left to see more.
Photo credit @asobubottle
#asobu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4201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- 2018-05-22 13:49:53 </a:t>
                      </a:r>
                      <a:r>
                        <a:rPr kumimoji="0" lang="en-US" sz="1000" b="0" i="0" u="none" strike="noStrike" kern="1200" cap="none" spc="0" normalizeH="0" baseline="0" noProof="0">
                          <a:ln>
                            <a:noFill/>
                          </a:ln>
                          <a:solidFill>
                            <a:prstClr val="black"/>
                          </a:solidFill>
                          <a:effectLst/>
                          <a:uLnTx/>
                          <a:uFillTx/>
                          <a:latin typeface="+mn-lt"/>
                          <a:ea typeface="+mn-ea"/>
                          <a:cs typeface="+mn-cs"/>
                        </a:rPr>
                        <a:t>
 If you're a fan of Twix, this one's for you! A perfectly healthy and delicious snack by @pranabytracy to have in between your workouts. Don't forget to grab one from our snack bar! #twix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790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- 2018-05-21 13:19:52 </a:t>
                      </a:r>
                      <a:r>
                        <a:rPr kumimoji="0" lang="en-US" sz="1000" b="0" i="0" u="none" strike="noStrike" kern="1200" cap="none" spc="0" normalizeH="0" baseline="0" noProof="0">
                          <a:ln>
                            <a:noFill/>
                          </a:ln>
                          <a:solidFill>
                            <a:prstClr val="black"/>
                          </a:solidFill>
                          <a:effectLst/>
                          <a:uLnTx/>
                          <a:uFillTx/>
                          <a:latin typeface="+mn-lt"/>
                          <a:ea typeface="+mn-ea"/>
                          <a:cs typeface="+mn-cs"/>
                        </a:rPr>
                        <a:t>
 Our chosen Mega Move of the Month "Soul Train" is an oblique exercise that works both oblique sides and abdominals through the pulling of the carriage back and forth. Hit the Studio and get ready to sculpt those oblique lines! #megamoveofthemonth #traingrowglow @zanzybar1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883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- 2018-05-20 22:06:43 </a:t>
                      </a:r>
                      <a:r>
                        <a:rPr kumimoji="0" lang="en-US" sz="1000" b="0" i="0" u="none" strike="noStrike" kern="1200" cap="none" spc="0" normalizeH="0" baseline="0" noProof="0">
                          <a:ln>
                            <a:noFill/>
                          </a:ln>
                          <a:solidFill>
                            <a:prstClr val="black"/>
                          </a:solidFill>
                          <a:effectLst/>
                          <a:uLnTx/>
                          <a:uFillTx/>
                          <a:latin typeface="+mn-lt"/>
                          <a:ea typeface="+mn-ea"/>
                          <a:cs typeface="+mn-cs"/>
                        </a:rPr>
                        <a:t>
 Shop the ideal Ramadan gift box from Eshmoon with delicious gluten free, sugar free, dairy free, vegan treats including Honey Nigella, Dates Molasses, Molinga Hot Chocolate, Chocolate Almond Dates, and Date Chocolate Pills. Available at the Studio! #ramadangiftbox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0359152"/>
                  </a:ext>
                </a:extLst>
              </a:tr>
            </a:tbl>
          </a:graphicData>
        </a:graphic>
      </p:graphicFrame>
      <p:sp>
        <p:nvSpPr>
          <p:cNvPr id="4" name="Text Placeholder 3">
            <a:extLst>
              <a:ext uri="{FF2B5EF4-FFF2-40B4-BE49-F238E27FC236}">
                <a16:creationId xmlns:a16="http://schemas.microsoft.com/office/drawing/2014/main" id="{74A7217F-D950-4A24-8603-8F87C98AF84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09570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D58ED-4541-4FCA-89D1-41F2F91DFF67}"/>
              </a:ext>
            </a:extLst>
          </p:cNvPr>
          <p:cNvSpPr>
            <a:spLocks noGrp="1"/>
          </p:cNvSpPr>
          <p:nvPr>
            <p:ph type="title"/>
          </p:nvPr>
        </p:nvSpPr>
        <p:spPr/>
        <p:txBody>
          <a:bodyPr/>
          <a:lstStyle/>
          <a:p>
            <a:r>
              <a:rPr lang="en-US"/>
              <a:t>Instagram Posts Table | mondayfitness - 5 of 10</a:t>
            </a:r>
          </a:p>
        </p:txBody>
      </p:sp>
      <p:graphicFrame>
        <p:nvGraphicFramePr>
          <p:cNvPr id="5" name="Table Placeholder 4">
            <a:extLst>
              <a:ext uri="{FF2B5EF4-FFF2-40B4-BE49-F238E27FC236}">
                <a16:creationId xmlns:a16="http://schemas.microsoft.com/office/drawing/2014/main" id="{6B4A9EC0-6B84-4B98-AF5E-CC2E80DEF54E}"/>
              </a:ext>
            </a:extLst>
          </p:cNvPr>
          <p:cNvGraphicFramePr>
            <a:graphicFrameLocks noGrp="1"/>
          </p:cNvGraphicFramePr>
          <p:nvPr>
            <p:ph type="tbl" sz="quarter" idx="13"/>
            <p:extLst>
              <p:ext uri="{D42A27DB-BD31-4B8C-83A1-F6EECF244321}">
                <p14:modId xmlns:p14="http://schemas.microsoft.com/office/powerpoint/2010/main" val="293150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27938652"/>
                    </a:ext>
                  </a:extLst>
                </a:gridCol>
                <a:gridCol w="987552">
                  <a:extLst>
                    <a:ext uri="{9D8B030D-6E8A-4147-A177-3AD203B41FA5}">
                      <a16:colId xmlns:a16="http://schemas.microsoft.com/office/drawing/2014/main" val="347353660"/>
                    </a:ext>
                  </a:extLst>
                </a:gridCol>
                <a:gridCol w="987552">
                  <a:extLst>
                    <a:ext uri="{9D8B030D-6E8A-4147-A177-3AD203B41FA5}">
                      <a16:colId xmlns:a16="http://schemas.microsoft.com/office/drawing/2014/main" val="2243469149"/>
                    </a:ext>
                  </a:extLst>
                </a:gridCol>
                <a:gridCol w="987552">
                  <a:extLst>
                    <a:ext uri="{9D8B030D-6E8A-4147-A177-3AD203B41FA5}">
                      <a16:colId xmlns:a16="http://schemas.microsoft.com/office/drawing/2014/main" val="3095052411"/>
                    </a:ext>
                  </a:extLst>
                </a:gridCol>
                <a:gridCol w="987552">
                  <a:extLst>
                    <a:ext uri="{9D8B030D-6E8A-4147-A177-3AD203B41FA5}">
                      <a16:colId xmlns:a16="http://schemas.microsoft.com/office/drawing/2014/main" val="2562546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66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- 2018-05-19 18:04:51 </a:t>
                      </a:r>
                      <a:r>
                        <a:rPr kumimoji="0" lang="en-US" sz="1000" b="0" i="0" u="none" strike="noStrike" kern="1200" cap="none" spc="0" normalizeH="0" baseline="0" noProof="0">
                          <a:ln>
                            <a:noFill/>
                          </a:ln>
                          <a:solidFill>
                            <a:prstClr val="black"/>
                          </a:solidFill>
                          <a:effectLst/>
                          <a:uLnTx/>
                          <a:uFillTx/>
                          <a:latin typeface="+mn-lt"/>
                          <a:ea typeface="+mn-ea"/>
                          <a:cs typeface="+mn-cs"/>
                        </a:rPr>
                        <a:t>
 Step into the Studio in style and workout in Altogiro's Brazilian fitness apparel brand that offers colourful, trendy, and bold pieces for the modern athletic woman. #Repost @altogirolebanon
• • •
Altogiro is now available at @mondayfitness shop now #altogirolebanon #altogirofitness #mondaystudio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003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- 2018-05-18 18:01:38 </a:t>
                      </a:r>
                      <a:r>
                        <a:rPr kumimoji="0" lang="en-US" sz="1000" b="0" i="0" u="none" strike="noStrike" kern="1200" cap="none" spc="0" normalizeH="0" baseline="0" noProof="0">
                          <a:ln>
                            <a:noFill/>
                          </a:ln>
                          <a:solidFill>
                            <a:prstClr val="black"/>
                          </a:solidFill>
                          <a:effectLst/>
                          <a:uLnTx/>
                          <a:uFillTx/>
                          <a:latin typeface="+mn-lt"/>
                          <a:ea typeface="+mn-ea"/>
                          <a:cs typeface="+mn-cs"/>
                        </a:rPr>
                        <a:t>
 Meet our client of the month Hala and her trainer Stephanie!
Stephanie: My favorite go-to strategy is to collect ‘before’ pictures of clients and then capture video footage of them in their lives now. The “before” pictures are a stark contrast to the liveliness and fun of the video showing the clients living a new lifestyle. 
Hala and I have tied our testimonials to specific goals and objectives... we are on the way to success!
Hala: Monday’s friendly environment and trainers make my workouts very enjoyable. Its all about positivity - Stephanie’s motivation and constant support pushes me to achieve more than I thought I could. It's the kind of environment that makes you want to become the best version of yourself.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0013860"/>
                  </a:ext>
                </a:extLst>
              </a:tr>
            </a:tbl>
          </a:graphicData>
        </a:graphic>
      </p:graphicFrame>
      <p:sp>
        <p:nvSpPr>
          <p:cNvPr id="4" name="Text Placeholder 3">
            <a:extLst>
              <a:ext uri="{FF2B5EF4-FFF2-40B4-BE49-F238E27FC236}">
                <a16:creationId xmlns:a16="http://schemas.microsoft.com/office/drawing/2014/main" id="{09C30D9D-180A-4CE0-99B5-D63F1D50A7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29802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A15B0-A3E5-4E6A-ABA8-998F80CA356E}"/>
              </a:ext>
            </a:extLst>
          </p:cNvPr>
          <p:cNvSpPr>
            <a:spLocks noGrp="1"/>
          </p:cNvSpPr>
          <p:nvPr>
            <p:ph type="title"/>
          </p:nvPr>
        </p:nvSpPr>
        <p:spPr/>
        <p:txBody>
          <a:bodyPr/>
          <a:lstStyle/>
          <a:p>
            <a:r>
              <a:rPr lang="en-US"/>
              <a:t>Instagram Posts Table | mondayfitness - 6 of 10</a:t>
            </a:r>
          </a:p>
        </p:txBody>
      </p:sp>
      <p:graphicFrame>
        <p:nvGraphicFramePr>
          <p:cNvPr id="5" name="Table Placeholder 4">
            <a:extLst>
              <a:ext uri="{FF2B5EF4-FFF2-40B4-BE49-F238E27FC236}">
                <a16:creationId xmlns:a16="http://schemas.microsoft.com/office/drawing/2014/main" id="{E63ED417-2CDE-4B92-B0BC-B3EFF7D666AC}"/>
              </a:ext>
            </a:extLst>
          </p:cNvPr>
          <p:cNvGraphicFramePr>
            <a:graphicFrameLocks noGrp="1"/>
          </p:cNvGraphicFramePr>
          <p:nvPr>
            <p:ph type="tbl" sz="quarter" idx="13"/>
            <p:extLst>
              <p:ext uri="{D42A27DB-BD31-4B8C-83A1-F6EECF244321}">
                <p14:modId xmlns:p14="http://schemas.microsoft.com/office/powerpoint/2010/main" val="2863516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2037381"/>
                    </a:ext>
                  </a:extLst>
                </a:gridCol>
                <a:gridCol w="987552">
                  <a:extLst>
                    <a:ext uri="{9D8B030D-6E8A-4147-A177-3AD203B41FA5}">
                      <a16:colId xmlns:a16="http://schemas.microsoft.com/office/drawing/2014/main" val="3880026433"/>
                    </a:ext>
                  </a:extLst>
                </a:gridCol>
                <a:gridCol w="987552">
                  <a:extLst>
                    <a:ext uri="{9D8B030D-6E8A-4147-A177-3AD203B41FA5}">
                      <a16:colId xmlns:a16="http://schemas.microsoft.com/office/drawing/2014/main" val="3958565598"/>
                    </a:ext>
                  </a:extLst>
                </a:gridCol>
                <a:gridCol w="987552">
                  <a:extLst>
                    <a:ext uri="{9D8B030D-6E8A-4147-A177-3AD203B41FA5}">
                      <a16:colId xmlns:a16="http://schemas.microsoft.com/office/drawing/2014/main" val="3613777971"/>
                    </a:ext>
                  </a:extLst>
                </a:gridCol>
                <a:gridCol w="987552">
                  <a:extLst>
                    <a:ext uri="{9D8B030D-6E8A-4147-A177-3AD203B41FA5}">
                      <a16:colId xmlns:a16="http://schemas.microsoft.com/office/drawing/2014/main" val="144627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202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- 2018-05-17 14:48:31 </a:t>
                      </a:r>
                      <a:r>
                        <a:rPr kumimoji="0" lang="en-US" sz="1000" b="0" i="0" u="none" strike="noStrike" kern="1200" cap="none" spc="0" normalizeH="0" baseline="0" noProof="0">
                          <a:ln>
                            <a:noFill/>
                          </a:ln>
                          <a:solidFill>
                            <a:prstClr val="black"/>
                          </a:solidFill>
                          <a:effectLst/>
                          <a:uLnTx/>
                          <a:uFillTx/>
                          <a:latin typeface="+mn-lt"/>
                          <a:ea typeface="+mn-ea"/>
                          <a:cs typeface="+mn-cs"/>
                        </a:rPr>
                        <a:t>
 For the month of Ramadan, we have tailored the perfect package to replenish lost nutrients and keep you healthy while fasting.
REVIVE - Energy + Hydrate + Detox - a rose hibiscus and pistachio iced tea Latté - a great way to break your fast.
THRIVE - a perfect snack that will keep your sugar levels at bay while satisfying your sweet cravings.
DIGEST - a perfect suhoor drink to support your digestive system and liver detoxification whilst providing you with the right vitamins to support your energy levels.
Happy Ramadan!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465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- 2018-05-16 17:09:02 </a:t>
                      </a:r>
                      <a:r>
                        <a:rPr kumimoji="0" lang="en-US" sz="1000" b="0" i="0" u="none" strike="noStrike" kern="1200" cap="none" spc="0" normalizeH="0" baseline="0" noProof="0">
                          <a:ln>
                            <a:noFill/>
                          </a:ln>
                          <a:solidFill>
                            <a:prstClr val="black"/>
                          </a:solidFill>
                          <a:effectLst/>
                          <a:uLnTx/>
                          <a:uFillTx/>
                          <a:latin typeface="+mn-lt"/>
                          <a:ea typeface="+mn-ea"/>
                          <a:cs typeface="+mn-cs"/>
                        </a:rPr>
                        <a:t>
 Here's a little recap of our event earlier this week at @coralbeach.beirut where @mirahoss gave an intense STRONG masterclass by the beach followed by a sunset POWER YOGA session with @tracyogini. The best way to end the day feeling GREAT!
For all those who couldn't make it, we are looking forward to have you join us next time!
Swipe left to see more.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277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- 2018-05-15 15:13:11 </a:t>
                      </a:r>
                      <a:r>
                        <a:rPr kumimoji="0" lang="en-US" sz="1000" b="0" i="0" u="none" strike="noStrike" kern="1200" cap="none" spc="0" normalizeH="0" baseline="0" noProof="0">
                          <a:ln>
                            <a:noFill/>
                          </a:ln>
                          <a:solidFill>
                            <a:prstClr val="black"/>
                          </a:solidFill>
                          <a:effectLst/>
                          <a:uLnTx/>
                          <a:uFillTx/>
                          <a:latin typeface="+mn-lt"/>
                          <a:ea typeface="+mn-ea"/>
                          <a:cs typeface="+mn-cs"/>
                        </a:rPr>
                        <a:t>
 @pranabytracy 's healthy Snickers Bars will satisfy any sweet tooth! Make sure to grab a bite on your way out 😋 #snickersbars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8900943"/>
                  </a:ext>
                </a:extLst>
              </a:tr>
            </a:tbl>
          </a:graphicData>
        </a:graphic>
      </p:graphicFrame>
      <p:sp>
        <p:nvSpPr>
          <p:cNvPr id="4" name="Text Placeholder 3">
            <a:extLst>
              <a:ext uri="{FF2B5EF4-FFF2-40B4-BE49-F238E27FC236}">
                <a16:creationId xmlns:a16="http://schemas.microsoft.com/office/drawing/2014/main" id="{4E750FDD-BE7F-4A6D-A658-7C08C538E07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47532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25B22-F56D-4985-A305-20AAB4E9C48A}"/>
              </a:ext>
            </a:extLst>
          </p:cNvPr>
          <p:cNvSpPr>
            <a:spLocks noGrp="1"/>
          </p:cNvSpPr>
          <p:nvPr>
            <p:ph type="title"/>
          </p:nvPr>
        </p:nvSpPr>
        <p:spPr/>
        <p:txBody>
          <a:bodyPr/>
          <a:lstStyle/>
          <a:p>
            <a:r>
              <a:rPr lang="en-US"/>
              <a:t>Instagram Posts Table | mondayfitness - 7 of 10</a:t>
            </a:r>
          </a:p>
        </p:txBody>
      </p:sp>
      <p:graphicFrame>
        <p:nvGraphicFramePr>
          <p:cNvPr id="5" name="Table Placeholder 4">
            <a:extLst>
              <a:ext uri="{FF2B5EF4-FFF2-40B4-BE49-F238E27FC236}">
                <a16:creationId xmlns:a16="http://schemas.microsoft.com/office/drawing/2014/main" id="{68455EFD-7F29-4EB9-9D06-B1718555C927}"/>
              </a:ext>
            </a:extLst>
          </p:cNvPr>
          <p:cNvGraphicFramePr>
            <a:graphicFrameLocks noGrp="1"/>
          </p:cNvGraphicFramePr>
          <p:nvPr>
            <p:ph type="tbl" sz="quarter" idx="13"/>
            <p:extLst>
              <p:ext uri="{D42A27DB-BD31-4B8C-83A1-F6EECF244321}">
                <p14:modId xmlns:p14="http://schemas.microsoft.com/office/powerpoint/2010/main" val="331196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48242762"/>
                    </a:ext>
                  </a:extLst>
                </a:gridCol>
                <a:gridCol w="987552">
                  <a:extLst>
                    <a:ext uri="{9D8B030D-6E8A-4147-A177-3AD203B41FA5}">
                      <a16:colId xmlns:a16="http://schemas.microsoft.com/office/drawing/2014/main" val="1723219182"/>
                    </a:ext>
                  </a:extLst>
                </a:gridCol>
                <a:gridCol w="987552">
                  <a:extLst>
                    <a:ext uri="{9D8B030D-6E8A-4147-A177-3AD203B41FA5}">
                      <a16:colId xmlns:a16="http://schemas.microsoft.com/office/drawing/2014/main" val="502430436"/>
                    </a:ext>
                  </a:extLst>
                </a:gridCol>
                <a:gridCol w="987552">
                  <a:extLst>
                    <a:ext uri="{9D8B030D-6E8A-4147-A177-3AD203B41FA5}">
                      <a16:colId xmlns:a16="http://schemas.microsoft.com/office/drawing/2014/main" val="107027840"/>
                    </a:ext>
                  </a:extLst>
                </a:gridCol>
                <a:gridCol w="987552">
                  <a:extLst>
                    <a:ext uri="{9D8B030D-6E8A-4147-A177-3AD203B41FA5}">
                      <a16:colId xmlns:a16="http://schemas.microsoft.com/office/drawing/2014/main" val="1247544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288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- 2018-05-14 16:02:42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team!
An inspirational and passionate trainer, Moudi will do whatever it takes to make sure you become the fittest version of yourself! #mondayteam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876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- 2018-05-13 11:53:05 </a:t>
                      </a:r>
                      <a:r>
                        <a:rPr kumimoji="0" lang="en-US" sz="1000" b="0" i="0" u="none" strike="noStrike" kern="1200" cap="none" spc="0" normalizeH="0" baseline="0" noProof="0">
                          <a:ln>
                            <a:noFill/>
                          </a:ln>
                          <a:solidFill>
                            <a:prstClr val="black"/>
                          </a:solidFill>
                          <a:effectLst/>
                          <a:uLnTx/>
                          <a:uFillTx/>
                          <a:latin typeface="+mn-lt"/>
                          <a:ea typeface="+mn-ea"/>
                          <a:cs typeface="+mn-cs"/>
                        </a:rPr>
                        <a:t>
 It's tomorrow! If you haven't signed up yet, go to the MINDBODY app by clicking on the link in our bio to book your spot. See you all there!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879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- 2018-05-12 12:05:07 </a:t>
                      </a:r>
                      <a:r>
                        <a:rPr kumimoji="0" lang="en-US" sz="1000" b="0" i="0" u="none" strike="noStrike" kern="1200" cap="none" spc="0" normalizeH="0" baseline="0" noProof="0">
                          <a:ln>
                            <a:noFill/>
                          </a:ln>
                          <a:solidFill>
                            <a:prstClr val="black"/>
                          </a:solidFill>
                          <a:effectLst/>
                          <a:uLnTx/>
                          <a:uFillTx/>
                          <a:latin typeface="+mn-lt"/>
                          <a:ea typeface="+mn-ea"/>
                          <a:cs typeface="+mn-cs"/>
                        </a:rPr>
                        <a:t>
 Ballerina princess dreams come true when your little one dances on her toes in her very own tutu! 🙆
Sign her up to our weekly Ballet class every Tuesday at 4.00 PM. #balletkids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240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- 2018-05-11 15:07:34 </a:t>
                      </a:r>
                      <a:r>
                        <a:rPr kumimoji="0" lang="en-US" sz="1000" b="0" i="0" u="none" strike="noStrike" kern="1200" cap="none" spc="0" normalizeH="0" baseline="0" noProof="0">
                          <a:ln>
                            <a:noFill/>
                          </a:ln>
                          <a:solidFill>
                            <a:prstClr val="black"/>
                          </a:solidFill>
                          <a:effectLst/>
                          <a:uLnTx/>
                          <a:uFillTx/>
                          <a:latin typeface="+mn-lt"/>
                          <a:ea typeface="+mn-ea"/>
                          <a:cs typeface="+mn-cs"/>
                        </a:rPr>
                        <a:t>
 Come flow with Maria in a Pilates Meet Yoga session every Monday to start your week Mindfully! This class consists of fusing basic principles of Yoga, Dance and Pilates through mindful continuous movements to develop balance, inner strength, mobility and control.
Don't forget to book your spot! #pilatesmeetyoga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5396613"/>
                  </a:ext>
                </a:extLst>
              </a:tr>
            </a:tbl>
          </a:graphicData>
        </a:graphic>
      </p:graphicFrame>
      <p:sp>
        <p:nvSpPr>
          <p:cNvPr id="4" name="Text Placeholder 3">
            <a:extLst>
              <a:ext uri="{FF2B5EF4-FFF2-40B4-BE49-F238E27FC236}">
                <a16:creationId xmlns:a16="http://schemas.microsoft.com/office/drawing/2014/main" id="{421FED29-506C-425C-B021-29E267CADB1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23583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A749-A18D-4FBA-B594-37603923481E}"/>
              </a:ext>
            </a:extLst>
          </p:cNvPr>
          <p:cNvSpPr>
            <a:spLocks noGrp="1"/>
          </p:cNvSpPr>
          <p:nvPr>
            <p:ph type="title"/>
          </p:nvPr>
        </p:nvSpPr>
        <p:spPr/>
        <p:txBody>
          <a:bodyPr/>
          <a:lstStyle/>
          <a:p>
            <a:r>
              <a:rPr lang="en-US"/>
              <a:t>Instagram Posts Table | mondayfitness - 8 of 10</a:t>
            </a:r>
          </a:p>
        </p:txBody>
      </p:sp>
      <p:graphicFrame>
        <p:nvGraphicFramePr>
          <p:cNvPr id="5" name="Table Placeholder 4">
            <a:extLst>
              <a:ext uri="{FF2B5EF4-FFF2-40B4-BE49-F238E27FC236}">
                <a16:creationId xmlns:a16="http://schemas.microsoft.com/office/drawing/2014/main" id="{320D8379-24B7-441A-99DA-C0D3CD6A526C}"/>
              </a:ext>
            </a:extLst>
          </p:cNvPr>
          <p:cNvGraphicFramePr>
            <a:graphicFrameLocks noGrp="1"/>
          </p:cNvGraphicFramePr>
          <p:nvPr>
            <p:ph type="tbl" sz="quarter" idx="13"/>
            <p:extLst>
              <p:ext uri="{D42A27DB-BD31-4B8C-83A1-F6EECF244321}">
                <p14:modId xmlns:p14="http://schemas.microsoft.com/office/powerpoint/2010/main" val="2507209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9204671"/>
                    </a:ext>
                  </a:extLst>
                </a:gridCol>
                <a:gridCol w="987552">
                  <a:extLst>
                    <a:ext uri="{9D8B030D-6E8A-4147-A177-3AD203B41FA5}">
                      <a16:colId xmlns:a16="http://schemas.microsoft.com/office/drawing/2014/main" val="3559809662"/>
                    </a:ext>
                  </a:extLst>
                </a:gridCol>
                <a:gridCol w="987552">
                  <a:extLst>
                    <a:ext uri="{9D8B030D-6E8A-4147-A177-3AD203B41FA5}">
                      <a16:colId xmlns:a16="http://schemas.microsoft.com/office/drawing/2014/main" val="3935329580"/>
                    </a:ext>
                  </a:extLst>
                </a:gridCol>
                <a:gridCol w="987552">
                  <a:extLst>
                    <a:ext uri="{9D8B030D-6E8A-4147-A177-3AD203B41FA5}">
                      <a16:colId xmlns:a16="http://schemas.microsoft.com/office/drawing/2014/main" val="2762804397"/>
                    </a:ext>
                  </a:extLst>
                </a:gridCol>
                <a:gridCol w="987552">
                  <a:extLst>
                    <a:ext uri="{9D8B030D-6E8A-4147-A177-3AD203B41FA5}">
                      <a16:colId xmlns:a16="http://schemas.microsoft.com/office/drawing/2014/main" val="332302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62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- 2018-05-10 12:31:18 </a:t>
                      </a:r>
                      <a:r>
                        <a:rPr kumimoji="0" lang="en-US" sz="1000" b="0" i="0" u="none" strike="noStrike" kern="1200" cap="none" spc="0" normalizeH="0" baseline="0" noProof="0">
                          <a:ln>
                            <a:noFill/>
                          </a:ln>
                          <a:solidFill>
                            <a:prstClr val="black"/>
                          </a:solidFill>
                          <a:effectLst/>
                          <a:uLnTx/>
                          <a:uFillTx/>
                          <a:latin typeface="+mn-lt"/>
                          <a:ea typeface="+mn-ea"/>
                          <a:cs typeface="+mn-cs"/>
                        </a:rPr>
                        <a:t>
 Watch our live streaming tomorrow (Friday) at 12.00 PM with Diana from @dnaplusme who will be talking about the importance of DNA testing. Stay tuned for more information and any live questions you may have on health, suitable foods, workouts, and preventative diseases! #dnaplusme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488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- 2018-05-09 15:16:58 </a:t>
                      </a:r>
                      <a:r>
                        <a:rPr kumimoji="0" lang="en-US" sz="1000" b="0" i="0" u="none" strike="noStrike" kern="1200" cap="none" spc="0" normalizeH="0" baseline="0" noProof="0">
                          <a:ln>
                            <a:noFill/>
                          </a:ln>
                          <a:solidFill>
                            <a:prstClr val="black"/>
                          </a:solidFill>
                          <a:effectLst/>
                          <a:uLnTx/>
                          <a:uFillTx/>
                          <a:latin typeface="+mn-lt"/>
                          <a:ea typeface="+mn-ea"/>
                          <a:cs typeface="+mn-cs"/>
                        </a:rPr>
                        <a:t>
 With Summer coming, it's time to burn some fat and build muscle! Boot Camp is the ultimate workout to get it done. Join Moe starting this Friday as he will challenge you with short-but-intense cardio intervals, full-body strength moves, and an extra dose of ab work.
Don't forget to check our live schedule on the MINDBODY app to book your spot, or give us a call on 01-792469! #bootcamp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2581604"/>
                  </a:ext>
                </a:extLst>
              </a:tr>
            </a:tbl>
          </a:graphicData>
        </a:graphic>
      </p:graphicFrame>
      <p:sp>
        <p:nvSpPr>
          <p:cNvPr id="4" name="Text Placeholder 3">
            <a:extLst>
              <a:ext uri="{FF2B5EF4-FFF2-40B4-BE49-F238E27FC236}">
                <a16:creationId xmlns:a16="http://schemas.microsoft.com/office/drawing/2014/main" id="{7ECAB6AB-AEE1-4321-9705-2B3CF4ECC12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91711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E901-63AB-4B60-9AEA-73F86838FB0B}"/>
              </a:ext>
            </a:extLst>
          </p:cNvPr>
          <p:cNvSpPr>
            <a:spLocks noGrp="1"/>
          </p:cNvSpPr>
          <p:nvPr>
            <p:ph type="title"/>
          </p:nvPr>
        </p:nvSpPr>
        <p:spPr/>
        <p:txBody>
          <a:bodyPr/>
          <a:lstStyle/>
          <a:p>
            <a:r>
              <a:rPr lang="en-US"/>
              <a:t>Instagram Posts Table | mondayfitness - 9 of 10</a:t>
            </a:r>
          </a:p>
        </p:txBody>
      </p:sp>
      <p:graphicFrame>
        <p:nvGraphicFramePr>
          <p:cNvPr id="5" name="Table Placeholder 4">
            <a:extLst>
              <a:ext uri="{FF2B5EF4-FFF2-40B4-BE49-F238E27FC236}">
                <a16:creationId xmlns:a16="http://schemas.microsoft.com/office/drawing/2014/main" id="{B32BC122-461B-4CA4-BBFC-3D216E3B1F94}"/>
              </a:ext>
            </a:extLst>
          </p:cNvPr>
          <p:cNvGraphicFramePr>
            <a:graphicFrameLocks noGrp="1"/>
          </p:cNvGraphicFramePr>
          <p:nvPr>
            <p:ph type="tbl" sz="quarter" idx="13"/>
            <p:extLst>
              <p:ext uri="{D42A27DB-BD31-4B8C-83A1-F6EECF244321}">
                <p14:modId xmlns:p14="http://schemas.microsoft.com/office/powerpoint/2010/main" val="4234743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43370726"/>
                    </a:ext>
                  </a:extLst>
                </a:gridCol>
                <a:gridCol w="987552">
                  <a:extLst>
                    <a:ext uri="{9D8B030D-6E8A-4147-A177-3AD203B41FA5}">
                      <a16:colId xmlns:a16="http://schemas.microsoft.com/office/drawing/2014/main" val="4109252876"/>
                    </a:ext>
                  </a:extLst>
                </a:gridCol>
                <a:gridCol w="987552">
                  <a:extLst>
                    <a:ext uri="{9D8B030D-6E8A-4147-A177-3AD203B41FA5}">
                      <a16:colId xmlns:a16="http://schemas.microsoft.com/office/drawing/2014/main" val="688662444"/>
                    </a:ext>
                  </a:extLst>
                </a:gridCol>
                <a:gridCol w="987552">
                  <a:extLst>
                    <a:ext uri="{9D8B030D-6E8A-4147-A177-3AD203B41FA5}">
                      <a16:colId xmlns:a16="http://schemas.microsoft.com/office/drawing/2014/main" val="1390954894"/>
                    </a:ext>
                  </a:extLst>
                </a:gridCol>
                <a:gridCol w="987552">
                  <a:extLst>
                    <a:ext uri="{9D8B030D-6E8A-4147-A177-3AD203B41FA5}">
                      <a16:colId xmlns:a16="http://schemas.microsoft.com/office/drawing/2014/main" val="428924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042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- 2018-05-08 15:21:15 </a:t>
                      </a:r>
                      <a:r>
                        <a:rPr kumimoji="0" lang="en-US" sz="1000" b="0" i="0" u="none" strike="noStrike" kern="1200" cap="none" spc="0" normalizeH="0" baseline="0" noProof="0">
                          <a:ln>
                            <a:noFill/>
                          </a:ln>
                          <a:solidFill>
                            <a:prstClr val="black"/>
                          </a:solidFill>
                          <a:effectLst/>
                          <a:uLnTx/>
                          <a:uFillTx/>
                          <a:latin typeface="+mn-lt"/>
                          <a:ea typeface="+mn-ea"/>
                          <a:cs typeface="+mn-cs"/>
                        </a:rPr>
                        <a:t>
 Ending it strong and grounded before Ramadan kicks off! Join us this coming Monday, the 14th of May, from 6.30 PM till 8.30 PM for a high intensity STRONG workout and an empowering POWER YOGA session while watching the sunset. What better way to end the day?
The schedule is as follows:
- STRONG with Mira at 6.30 PM*
- POWER YOGA with Tracy at 7.30 PM
*Please bring gloves with you!
Cool off with one of our fresh cold pressed juices while enjoying the sunset!
Prices:
- 20$ per class
- 30$ for both classes
Hurry and sign up by calling us on 01-792469 or book your spot on the MINDBODY app!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271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- 2018-05-07 17:02:28 </a:t>
                      </a:r>
                      <a:r>
                        <a:rPr kumimoji="0" lang="en-US" sz="1000" b="0" i="0" u="none" strike="noStrike" kern="1200" cap="none" spc="0" normalizeH="0" baseline="0" noProof="0">
                          <a:ln>
                            <a:noFill/>
                          </a:ln>
                          <a:solidFill>
                            <a:prstClr val="black"/>
                          </a:solidFill>
                          <a:effectLst/>
                          <a:uLnTx/>
                          <a:uFillTx/>
                          <a:latin typeface="+mn-lt"/>
                          <a:ea typeface="+mn-ea"/>
                          <a:cs typeface="+mn-cs"/>
                        </a:rPr>
                        <a:t>
 Varley provides you with high performance gear in stylish cuts! You can now shop their latest activewear right here at the Studio. #varley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4478172"/>
                  </a:ext>
                </a:extLst>
              </a:tr>
            </a:tbl>
          </a:graphicData>
        </a:graphic>
      </p:graphicFrame>
      <p:sp>
        <p:nvSpPr>
          <p:cNvPr id="4" name="Text Placeholder 3">
            <a:extLst>
              <a:ext uri="{FF2B5EF4-FFF2-40B4-BE49-F238E27FC236}">
                <a16:creationId xmlns:a16="http://schemas.microsoft.com/office/drawing/2014/main" id="{6A1FE324-82FA-4D59-9CD8-6F9870F42A5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68532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D787-32BA-4070-A662-ACD030EB5D1E}"/>
              </a:ext>
            </a:extLst>
          </p:cNvPr>
          <p:cNvSpPr>
            <a:spLocks noGrp="1"/>
          </p:cNvSpPr>
          <p:nvPr>
            <p:ph type="title"/>
          </p:nvPr>
        </p:nvSpPr>
        <p:spPr/>
        <p:txBody>
          <a:bodyPr/>
          <a:lstStyle/>
          <a:p>
            <a:r>
              <a:rPr lang="en-US"/>
              <a:t>Instagram Posts Table | mondayfitness - 10 of 10</a:t>
            </a:r>
          </a:p>
        </p:txBody>
      </p:sp>
      <p:graphicFrame>
        <p:nvGraphicFramePr>
          <p:cNvPr id="5" name="Table Placeholder 4">
            <a:extLst>
              <a:ext uri="{FF2B5EF4-FFF2-40B4-BE49-F238E27FC236}">
                <a16:creationId xmlns:a16="http://schemas.microsoft.com/office/drawing/2014/main" id="{238C10FA-293A-41F1-8EC9-C812A906D65B}"/>
              </a:ext>
            </a:extLst>
          </p:cNvPr>
          <p:cNvGraphicFramePr>
            <a:graphicFrameLocks noGrp="1"/>
          </p:cNvGraphicFramePr>
          <p:nvPr>
            <p:ph type="tbl" sz="quarter" idx="13"/>
            <p:extLst>
              <p:ext uri="{D42A27DB-BD31-4B8C-83A1-F6EECF244321}">
                <p14:modId xmlns:p14="http://schemas.microsoft.com/office/powerpoint/2010/main" val="1770897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4643844"/>
                    </a:ext>
                  </a:extLst>
                </a:gridCol>
                <a:gridCol w="987552">
                  <a:extLst>
                    <a:ext uri="{9D8B030D-6E8A-4147-A177-3AD203B41FA5}">
                      <a16:colId xmlns:a16="http://schemas.microsoft.com/office/drawing/2014/main" val="624704115"/>
                    </a:ext>
                  </a:extLst>
                </a:gridCol>
                <a:gridCol w="987552">
                  <a:extLst>
                    <a:ext uri="{9D8B030D-6E8A-4147-A177-3AD203B41FA5}">
                      <a16:colId xmlns:a16="http://schemas.microsoft.com/office/drawing/2014/main" val="3856781689"/>
                    </a:ext>
                  </a:extLst>
                </a:gridCol>
                <a:gridCol w="987552">
                  <a:extLst>
                    <a:ext uri="{9D8B030D-6E8A-4147-A177-3AD203B41FA5}">
                      <a16:colId xmlns:a16="http://schemas.microsoft.com/office/drawing/2014/main" val="3631327603"/>
                    </a:ext>
                  </a:extLst>
                </a:gridCol>
                <a:gridCol w="987552">
                  <a:extLst>
                    <a:ext uri="{9D8B030D-6E8A-4147-A177-3AD203B41FA5}">
                      <a16:colId xmlns:a16="http://schemas.microsoft.com/office/drawing/2014/main" val="84580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464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- 2018-05-05 09:28:18 </a:t>
                      </a:r>
                      <a:r>
                        <a:rPr kumimoji="0" lang="en-US" sz="1000" b="0" i="0" u="none" strike="noStrike" kern="1200" cap="none" spc="0" normalizeH="0" baseline="0" noProof="0">
                          <a:ln>
                            <a:noFill/>
                          </a:ln>
                          <a:solidFill>
                            <a:prstClr val="black"/>
                          </a:solidFill>
                          <a:effectLst/>
                          <a:uLnTx/>
                          <a:uFillTx/>
                          <a:latin typeface="+mn-lt"/>
                          <a:ea typeface="+mn-ea"/>
                          <a:cs typeface="+mn-cs"/>
                        </a:rPr>
                        <a:t>
 We are hiring!
Our team is looking for an enthusiastic Female Personal Trainer with a positive attitude.
Send your CV to start@mondaybeirut.com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1870700"/>
                  </a:ext>
                </a:extLst>
              </a:tr>
            </a:tbl>
          </a:graphicData>
        </a:graphic>
      </p:graphicFrame>
      <p:sp>
        <p:nvSpPr>
          <p:cNvPr id="4" name="Text Placeholder 3">
            <a:extLst>
              <a:ext uri="{FF2B5EF4-FFF2-40B4-BE49-F238E27FC236}">
                <a16:creationId xmlns:a16="http://schemas.microsoft.com/office/drawing/2014/main" id="{E601D725-190C-456A-A04B-02349929A7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24164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3C7F9-C749-4AF3-B071-D724F7ED6D0C}"/>
              </a:ext>
            </a:extLst>
          </p:cNvPr>
          <p:cNvSpPr>
            <a:spLocks noGrp="1"/>
          </p:cNvSpPr>
          <p:nvPr>
            <p:ph type="title"/>
          </p:nvPr>
        </p:nvSpPr>
        <p:spPr/>
        <p:txBody>
          <a:bodyPr/>
          <a:lstStyle/>
          <a:p>
            <a:r>
              <a:rPr lang="en-US"/>
              <a:t>Instagram Interaction Rate | mondayfitness</a:t>
            </a:r>
          </a:p>
        </p:txBody>
      </p:sp>
      <p:graphicFrame>
        <p:nvGraphicFramePr>
          <p:cNvPr id="6" name="Chart Placeholder 5">
            <a:extLst>
              <a:ext uri="{FF2B5EF4-FFF2-40B4-BE49-F238E27FC236}">
                <a16:creationId xmlns:a16="http://schemas.microsoft.com/office/drawing/2014/main" id="{21C51AE8-6B71-45ED-80D7-27FC12FA9EAC}"/>
              </a:ext>
            </a:extLst>
          </p:cNvPr>
          <p:cNvGraphicFramePr>
            <a:graphicFrameLocks noGrp="1"/>
          </p:cNvGraphicFramePr>
          <p:nvPr>
            <p:ph type="chart" sz="quarter" idx="13"/>
            <p:extLst>
              <p:ext uri="{D42A27DB-BD31-4B8C-83A1-F6EECF244321}">
                <p14:modId xmlns:p14="http://schemas.microsoft.com/office/powerpoint/2010/main" val="2898447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6A3AAB-6301-4AD3-955F-2A80257F2AF0}"/>
              </a:ext>
            </a:extLst>
          </p:cNvPr>
          <p:cNvSpPr>
            <a:spLocks noGrp="1"/>
          </p:cNvSpPr>
          <p:nvPr>
            <p:ph type="body" sz="quarter" idx="14"/>
          </p:nvPr>
        </p:nvSpPr>
        <p:spPr/>
        <p:txBody>
          <a:bodyPr/>
          <a:lstStyle/>
          <a:p>
            <a:r>
              <a:rPr lang="en-US"/>
              <a:t>05/01/2018 - 07/01/2018</a:t>
            </a:r>
          </a:p>
        </p:txBody>
      </p:sp>
      <p:sp>
        <p:nvSpPr>
          <p:cNvPr id="5" name="Footer Placeholder 4">
            <a:extLst>
              <a:ext uri="{FF2B5EF4-FFF2-40B4-BE49-F238E27FC236}">
                <a16:creationId xmlns:a16="http://schemas.microsoft.com/office/drawing/2014/main" id="{F5A2AC8C-318E-4CC7-BC28-0AD2F9F3FC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7152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195B-0074-45C9-9248-984CA2C58C36}"/>
              </a:ext>
            </a:extLst>
          </p:cNvPr>
          <p:cNvSpPr>
            <a:spLocks noGrp="1"/>
          </p:cNvSpPr>
          <p:nvPr>
            <p:ph type="title"/>
          </p:nvPr>
        </p:nvSpPr>
        <p:spPr/>
        <p:txBody>
          <a:bodyPr/>
          <a:lstStyle/>
          <a:p>
            <a:r>
              <a:rPr lang="en-US"/>
              <a:t>Instagram Average Interactions Per Post | mondayfitness</a:t>
            </a:r>
          </a:p>
        </p:txBody>
      </p:sp>
      <p:graphicFrame>
        <p:nvGraphicFramePr>
          <p:cNvPr id="6" name="Chart Placeholder 5">
            <a:extLst>
              <a:ext uri="{FF2B5EF4-FFF2-40B4-BE49-F238E27FC236}">
                <a16:creationId xmlns:a16="http://schemas.microsoft.com/office/drawing/2014/main" id="{9ABC420F-6DF2-4763-BC99-1FA5E4F88D00}"/>
              </a:ext>
            </a:extLst>
          </p:cNvPr>
          <p:cNvGraphicFramePr>
            <a:graphicFrameLocks noGrp="1"/>
          </p:cNvGraphicFramePr>
          <p:nvPr>
            <p:ph type="chart" sz="quarter" idx="13"/>
            <p:extLst>
              <p:ext uri="{D42A27DB-BD31-4B8C-83A1-F6EECF244321}">
                <p14:modId xmlns:p14="http://schemas.microsoft.com/office/powerpoint/2010/main" val="1059216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796BA4-D5C1-4950-8BF2-10DE2BAEC50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0B9F890-9A8C-43D8-988F-AC5F1F14D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4298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475</Words>
  <Application>Microsoft Office PowerPoint</Application>
  <PresentationFormat>On-screen Show (4:3)</PresentationFormat>
  <Paragraphs>230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Instagram - Overview</vt:lpstr>
      <vt:lpstr>Instagram Key Metrics Table | mondayfitness</vt:lpstr>
      <vt:lpstr>Instagram Followers Total | mondayfitness</vt:lpstr>
      <vt:lpstr>Instagram Followers Change Rate | mondayfitness</vt:lpstr>
      <vt:lpstr>Instagram Posts Table | mondayfitness - 1 of 10</vt:lpstr>
      <vt:lpstr>Instagram Posts Table | mondayfitness - 2 of 10</vt:lpstr>
      <vt:lpstr>Instagram Posts Table | mondayfitness - 3 of 10</vt:lpstr>
      <vt:lpstr>Instagram Posts Table | mondayfitness - 4 of 10</vt:lpstr>
      <vt:lpstr>Instagram Posts Table | mondayfitness - 5 of 10</vt:lpstr>
      <vt:lpstr>Instagram Posts Table | mondayfitness - 6 of 10</vt:lpstr>
      <vt:lpstr>Instagram Posts Table | mondayfitness - 7 of 10</vt:lpstr>
      <vt:lpstr>Instagram Posts Table | mondayfitness - 8 of 10</vt:lpstr>
      <vt:lpstr>Instagram Posts Table | mondayfitness - 9 of 10</vt:lpstr>
      <vt:lpstr>Instagram Posts Table | mondayfitness - 10 of 10</vt:lpstr>
      <vt:lpstr>Instagram Interaction Rate | mondayfitness</vt:lpstr>
      <vt:lpstr>Instagram Average Interactions Per Post | mondayfitness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2018-06-06T21:21:05Z</dcterms:created>
  <dcterms:modified xsi:type="dcterms:W3CDTF">2018-06-06T21:21:32Z</dcterms:modified>
</cp:coreProperties>
</file>