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7" r:id="rId31"/>
    <p:sldId id="288" r:id="rId32"/>
    <p:sldId id="289" r:id="rId33"/>
    <p:sldId id="290" r:id="rId34"/>
    <p:sldId id="291" r:id="rId35"/>
  </p:sldIdLst>
  <p:sldSz cx="9144000" cy="6858000" type="screen4x3"/>
  <p:notesSz cx="6858000" cy="9144000"/>
  <p:embeddedFontLst>
    <p:embeddedFont>
      <p:font typeface="Calibri" panose="020F0502020204030204" pitchFamily="34" charset="0"/>
      <p:regular r:id="rId36"/>
      <p:bold r:id="rId37"/>
      <p:italic r:id="rId38"/>
      <p:boldItalic r:id="rId3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2.fntdata"/><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Monday Studio</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8.4817642069550003E-2</c:v>
                </c:pt>
                <c:pt idx="1">
                  <c:v>0</c:v>
                </c:pt>
                <c:pt idx="2">
                  <c:v>0</c:v>
                </c:pt>
                <c:pt idx="3">
                  <c:v>0</c:v>
                </c:pt>
                <c:pt idx="4">
                  <c:v>0</c:v>
                </c:pt>
                <c:pt idx="5">
                  <c:v>0.33898305084746</c:v>
                </c:pt>
                <c:pt idx="6">
                  <c:v>0</c:v>
                </c:pt>
                <c:pt idx="7">
                  <c:v>-8.4459459459458999E-2</c:v>
                </c:pt>
                <c:pt idx="8">
                  <c:v>0</c:v>
                </c:pt>
                <c:pt idx="9">
                  <c:v>8.4530853761623004E-2</c:v>
                </c:pt>
                <c:pt idx="10">
                  <c:v>0</c:v>
                </c:pt>
                <c:pt idx="11">
                  <c:v>0</c:v>
                </c:pt>
                <c:pt idx="12">
                  <c:v>0</c:v>
                </c:pt>
                <c:pt idx="13">
                  <c:v>0</c:v>
                </c:pt>
                <c:pt idx="14">
                  <c:v>0</c:v>
                </c:pt>
                <c:pt idx="15">
                  <c:v>0.25337837837838001</c:v>
                </c:pt>
                <c:pt idx="16">
                  <c:v>0</c:v>
                </c:pt>
                <c:pt idx="17">
                  <c:v>0</c:v>
                </c:pt>
                <c:pt idx="18">
                  <c:v>0</c:v>
                </c:pt>
                <c:pt idx="19">
                  <c:v>0</c:v>
                </c:pt>
                <c:pt idx="20">
                  <c:v>0</c:v>
                </c:pt>
                <c:pt idx="21">
                  <c:v>0</c:v>
                </c:pt>
                <c:pt idx="22">
                  <c:v>0</c:v>
                </c:pt>
                <c:pt idx="23">
                  <c:v>8.4245998315080006E-2</c:v>
                </c:pt>
                <c:pt idx="24">
                  <c:v>0</c:v>
                </c:pt>
                <c:pt idx="25">
                  <c:v>8.4175084175084E-2</c:v>
                </c:pt>
                <c:pt idx="26">
                  <c:v>0</c:v>
                </c:pt>
                <c:pt idx="27">
                  <c:v>8.4104289318754993E-2</c:v>
                </c:pt>
                <c:pt idx="28">
                  <c:v>0</c:v>
                </c:pt>
                <c:pt idx="29">
                  <c:v>8.4033613445378005E-2</c:v>
                </c:pt>
                <c:pt idx="30">
                  <c:v>0</c:v>
                </c:pt>
              </c:numCache>
            </c:numRef>
          </c:val>
          <c:smooth val="0"/>
          <c:extLst>
            <c:ext xmlns:c16="http://schemas.microsoft.com/office/drawing/2014/chart" uri="{C3380CC4-5D6E-409C-BE32-E72D297353CC}">
              <c16:uniqueId val="{00000000-D0CE-4E9A-B067-F46EAB02B6DD}"/>
            </c:ext>
          </c:extLst>
        </c:ser>
        <c:dLbls>
          <c:showLegendKey val="0"/>
          <c:showVal val="0"/>
          <c:showCatName val="0"/>
          <c:showSerName val="0"/>
          <c:showPercent val="0"/>
          <c:showBubbleSize val="0"/>
        </c:dLbls>
        <c:smooth val="0"/>
        <c:axId val="340651576"/>
        <c:axId val="340648952"/>
      </c:lineChart>
      <c:dateAx>
        <c:axId val="3406515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648952"/>
        <c:crosses val="autoZero"/>
        <c:auto val="1"/>
        <c:lblOffset val="100"/>
        <c:baseTimeUnit val="days"/>
      </c:dateAx>
      <c:valAx>
        <c:axId val="340648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651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Monday Studio</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1180</c:v>
                </c:pt>
                <c:pt idx="1">
                  <c:v>1180</c:v>
                </c:pt>
                <c:pt idx="2">
                  <c:v>1181</c:v>
                </c:pt>
                <c:pt idx="3">
                  <c:v>1181</c:v>
                </c:pt>
                <c:pt idx="4">
                  <c:v>1181</c:v>
                </c:pt>
                <c:pt idx="5">
                  <c:v>1184</c:v>
                </c:pt>
                <c:pt idx="6">
                  <c:v>1183</c:v>
                </c:pt>
                <c:pt idx="7">
                  <c:v>1184</c:v>
                </c:pt>
                <c:pt idx="8">
                  <c:v>1183</c:v>
                </c:pt>
                <c:pt idx="9">
                  <c:v>1184</c:v>
                </c:pt>
                <c:pt idx="10">
                  <c:v>1184</c:v>
                </c:pt>
                <c:pt idx="11">
                  <c:v>1184</c:v>
                </c:pt>
                <c:pt idx="12">
                  <c:v>1184</c:v>
                </c:pt>
                <c:pt idx="13">
                  <c:v>1184</c:v>
                </c:pt>
                <c:pt idx="14">
                  <c:v>1184</c:v>
                </c:pt>
                <c:pt idx="15">
                  <c:v>1187</c:v>
                </c:pt>
                <c:pt idx="16">
                  <c:v>1187</c:v>
                </c:pt>
                <c:pt idx="17">
                  <c:v>1187</c:v>
                </c:pt>
                <c:pt idx="18">
                  <c:v>1187</c:v>
                </c:pt>
                <c:pt idx="19">
                  <c:v>1187</c:v>
                </c:pt>
                <c:pt idx="20">
                  <c:v>1187</c:v>
                </c:pt>
                <c:pt idx="21">
                  <c:v>1187</c:v>
                </c:pt>
                <c:pt idx="22">
                  <c:v>1188</c:v>
                </c:pt>
                <c:pt idx="23">
                  <c:v>1189</c:v>
                </c:pt>
                <c:pt idx="24">
                  <c:v>1190</c:v>
                </c:pt>
                <c:pt idx="25">
                  <c:v>1190</c:v>
                </c:pt>
                <c:pt idx="26">
                  <c:v>1190</c:v>
                </c:pt>
                <c:pt idx="27">
                  <c:v>1190</c:v>
                </c:pt>
                <c:pt idx="28">
                  <c:v>1191</c:v>
                </c:pt>
                <c:pt idx="29">
                  <c:v>1192</c:v>
                </c:pt>
                <c:pt idx="30">
                  <c:v>1192</c:v>
                </c:pt>
              </c:numCache>
            </c:numRef>
          </c:val>
          <c:smooth val="0"/>
          <c:extLst>
            <c:ext xmlns:c16="http://schemas.microsoft.com/office/drawing/2014/chart" uri="{C3380CC4-5D6E-409C-BE32-E72D297353CC}">
              <c16:uniqueId val="{00000000-0CA2-4E51-8888-70E888E93D35}"/>
            </c:ext>
          </c:extLst>
        </c:ser>
        <c:dLbls>
          <c:showLegendKey val="0"/>
          <c:showVal val="0"/>
          <c:showCatName val="0"/>
          <c:showSerName val="0"/>
          <c:showPercent val="0"/>
          <c:showBubbleSize val="0"/>
        </c:dLbls>
        <c:smooth val="0"/>
        <c:axId val="173054184"/>
        <c:axId val="173047952"/>
      </c:lineChart>
      <c:dateAx>
        <c:axId val="1730541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3047952"/>
        <c:crosses val="autoZero"/>
        <c:auto val="1"/>
        <c:lblOffset val="100"/>
        <c:baseTimeUnit val="days"/>
      </c:dateAx>
      <c:valAx>
        <c:axId val="173047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3054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Photo</c:v>
                </c:pt>
              </c:strCache>
            </c:strRef>
          </c:tx>
          <c:spPr>
            <a:solidFill>
              <a:schemeClr val="accent1"/>
            </a:solidFill>
            <a:ln>
              <a:noFill/>
            </a:ln>
            <a:effectLst/>
          </c:spPr>
          <c:invertIfNegative val="0"/>
          <c:cat>
            <c:strRef>
              <c:f>Sheet1!$A$2</c:f>
              <c:strCache>
                <c:ptCount val="1"/>
                <c:pt idx="0">
                  <c:v>Monday Studio</c:v>
                </c:pt>
              </c:strCache>
            </c:strRef>
          </c:cat>
          <c:val>
            <c:numRef>
              <c:f>Sheet1!$B$2</c:f>
              <c:numCache>
                <c:formatCode>General</c:formatCode>
                <c:ptCount val="1"/>
                <c:pt idx="0">
                  <c:v>25</c:v>
                </c:pt>
              </c:numCache>
            </c:numRef>
          </c:val>
          <c:extLst>
            <c:ext xmlns:c16="http://schemas.microsoft.com/office/drawing/2014/chart" uri="{C3380CC4-5D6E-409C-BE32-E72D297353CC}">
              <c16:uniqueId val="{00000000-6DA6-4E1D-A46C-B95BAC3511E7}"/>
            </c:ext>
          </c:extLst>
        </c:ser>
        <c:ser>
          <c:idx val="1"/>
          <c:order val="1"/>
          <c:tx>
            <c:strRef>
              <c:f>Sheet1!$C$1</c:f>
              <c:strCache>
                <c:ptCount val="1"/>
                <c:pt idx="0">
                  <c:v>Video</c:v>
                </c:pt>
              </c:strCache>
            </c:strRef>
          </c:tx>
          <c:spPr>
            <a:solidFill>
              <a:schemeClr val="accent2"/>
            </a:solidFill>
            <a:ln>
              <a:noFill/>
            </a:ln>
            <a:effectLst/>
          </c:spPr>
          <c:invertIfNegative val="0"/>
          <c:cat>
            <c:strRef>
              <c:f>Sheet1!$A$2</c:f>
              <c:strCache>
                <c:ptCount val="1"/>
                <c:pt idx="0">
                  <c:v>Monday Studio</c:v>
                </c:pt>
              </c:strCache>
            </c:strRef>
          </c:cat>
          <c:val>
            <c:numRef>
              <c:f>Sheet1!$C$2</c:f>
              <c:numCache>
                <c:formatCode>General</c:formatCode>
                <c:ptCount val="1"/>
                <c:pt idx="0">
                  <c:v>5</c:v>
                </c:pt>
              </c:numCache>
            </c:numRef>
          </c:val>
          <c:extLst>
            <c:ext xmlns:c16="http://schemas.microsoft.com/office/drawing/2014/chart" uri="{C3380CC4-5D6E-409C-BE32-E72D297353CC}">
              <c16:uniqueId val="{00000001-6DA6-4E1D-A46C-B95BAC3511E7}"/>
            </c:ext>
          </c:extLst>
        </c:ser>
        <c:dLbls>
          <c:showLegendKey val="0"/>
          <c:showVal val="0"/>
          <c:showCatName val="0"/>
          <c:showSerName val="0"/>
          <c:showPercent val="0"/>
          <c:showBubbleSize val="0"/>
        </c:dLbls>
        <c:gapWidth val="150"/>
        <c:overlap val="100"/>
        <c:axId val="511613296"/>
        <c:axId val="511612968"/>
      </c:barChart>
      <c:catAx>
        <c:axId val="5116132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1612968"/>
        <c:crosses val="autoZero"/>
        <c:auto val="1"/>
        <c:lblAlgn val="ctr"/>
        <c:lblOffset val="100"/>
        <c:noMultiLvlLbl val="0"/>
      </c:catAx>
      <c:valAx>
        <c:axId val="51161296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1613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Monday Studio</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0</c:v>
                </c:pt>
                <c:pt idx="1">
                  <c:v>0.67796610169492</c:v>
                </c:pt>
                <c:pt idx="2">
                  <c:v>0</c:v>
                </c:pt>
                <c:pt idx="3">
                  <c:v>0</c:v>
                </c:pt>
                <c:pt idx="4">
                  <c:v>0.42372881355932002</c:v>
                </c:pt>
                <c:pt idx="5">
                  <c:v>0</c:v>
                </c:pt>
                <c:pt idx="6">
                  <c:v>0</c:v>
                </c:pt>
                <c:pt idx="7">
                  <c:v>2.7472527472527002</c:v>
                </c:pt>
                <c:pt idx="8">
                  <c:v>0.16906170752325</c:v>
                </c:pt>
                <c:pt idx="9">
                  <c:v>8.4530853761623004E-2</c:v>
                </c:pt>
                <c:pt idx="10">
                  <c:v>0.16891891891892</c:v>
                </c:pt>
                <c:pt idx="11">
                  <c:v>0.33783783783783999</c:v>
                </c:pt>
                <c:pt idx="12">
                  <c:v>0</c:v>
                </c:pt>
                <c:pt idx="13">
                  <c:v>0.25337837837838001</c:v>
                </c:pt>
                <c:pt idx="14">
                  <c:v>0</c:v>
                </c:pt>
                <c:pt idx="15">
                  <c:v>0.25316455696203</c:v>
                </c:pt>
                <c:pt idx="16">
                  <c:v>8.4245998315080006E-2</c:v>
                </c:pt>
                <c:pt idx="17">
                  <c:v>8.4245998315080006E-2</c:v>
                </c:pt>
                <c:pt idx="18">
                  <c:v>0.16849199663016001</c:v>
                </c:pt>
                <c:pt idx="19">
                  <c:v>8.4245998315080006E-2</c:v>
                </c:pt>
                <c:pt idx="20">
                  <c:v>0.25273799494524002</c:v>
                </c:pt>
                <c:pt idx="21">
                  <c:v>0</c:v>
                </c:pt>
                <c:pt idx="22">
                  <c:v>0</c:v>
                </c:pt>
                <c:pt idx="23">
                  <c:v>0</c:v>
                </c:pt>
                <c:pt idx="24">
                  <c:v>0</c:v>
                </c:pt>
                <c:pt idx="25">
                  <c:v>0</c:v>
                </c:pt>
                <c:pt idx="26">
                  <c:v>0</c:v>
                </c:pt>
                <c:pt idx="27">
                  <c:v>0</c:v>
                </c:pt>
                <c:pt idx="28">
                  <c:v>0</c:v>
                </c:pt>
                <c:pt idx="29">
                  <c:v>0</c:v>
                </c:pt>
                <c:pt idx="30">
                  <c:v>0.12594458438287001</c:v>
                </c:pt>
              </c:numCache>
            </c:numRef>
          </c:val>
          <c:smooth val="0"/>
          <c:extLst>
            <c:ext xmlns:c16="http://schemas.microsoft.com/office/drawing/2014/chart" uri="{C3380CC4-5D6E-409C-BE32-E72D297353CC}">
              <c16:uniqueId val="{00000000-79E5-44B6-A77A-DC348C316EFB}"/>
            </c:ext>
          </c:extLst>
        </c:ser>
        <c:dLbls>
          <c:showLegendKey val="0"/>
          <c:showVal val="0"/>
          <c:showCatName val="0"/>
          <c:showSerName val="0"/>
          <c:showPercent val="0"/>
          <c:showBubbleSize val="0"/>
        </c:dLbls>
        <c:smooth val="0"/>
        <c:axId val="511608376"/>
        <c:axId val="511610672"/>
      </c:lineChart>
      <c:dateAx>
        <c:axId val="5116083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1610672"/>
        <c:crosses val="autoZero"/>
        <c:auto val="1"/>
        <c:lblOffset val="100"/>
        <c:baseTimeUnit val="days"/>
      </c:dateAx>
      <c:valAx>
        <c:axId val="511610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1608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Monday Studio</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0.25316455696203</c:v>
                </c:pt>
                <c:pt idx="1">
                  <c:v>0.78360458107293995</c:v>
                </c:pt>
                <c:pt idx="2">
                  <c:v>0.27004219409282998</c:v>
                </c:pt>
                <c:pt idx="3">
                  <c:v>7.0323488045007002E-2</c:v>
                </c:pt>
                <c:pt idx="4">
                  <c:v>8.4388185654008005E-2</c:v>
                </c:pt>
                <c:pt idx="5">
                  <c:v>0.23206751054852001</c:v>
                </c:pt>
                <c:pt idx="6">
                  <c:v>2.8129395218002999E-2</c:v>
                </c:pt>
              </c:numCache>
            </c:numRef>
          </c:val>
          <c:extLst>
            <c:ext xmlns:c16="http://schemas.microsoft.com/office/drawing/2014/chart" uri="{C3380CC4-5D6E-409C-BE32-E72D297353CC}">
              <c16:uniqueId val="{00000000-B657-4751-8455-CAC0156146A2}"/>
            </c:ext>
          </c:extLst>
        </c:ser>
        <c:dLbls>
          <c:showLegendKey val="0"/>
          <c:showVal val="0"/>
          <c:showCatName val="0"/>
          <c:showSerName val="0"/>
          <c:showPercent val="0"/>
          <c:showBubbleSize val="0"/>
        </c:dLbls>
        <c:gapWidth val="219"/>
        <c:overlap val="-27"/>
        <c:axId val="511569672"/>
        <c:axId val="511571312"/>
      </c:barChart>
      <c:catAx>
        <c:axId val="5115696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1571312"/>
        <c:crosses val="autoZero"/>
        <c:auto val="1"/>
        <c:lblAlgn val="ctr"/>
        <c:lblOffset val="100"/>
        <c:noMultiLvlLbl val="0"/>
      </c:catAx>
      <c:valAx>
        <c:axId val="511571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1569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Monday Studio</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4.2194092827004002E-2</c:v>
                </c:pt>
                <c:pt idx="1">
                  <c:v>0.16877637130802001</c:v>
                </c:pt>
                <c:pt idx="2">
                  <c:v>0</c:v>
                </c:pt>
                <c:pt idx="3">
                  <c:v>0</c:v>
                </c:pt>
                <c:pt idx="4">
                  <c:v>0</c:v>
                </c:pt>
                <c:pt idx="5">
                  <c:v>0</c:v>
                </c:pt>
                <c:pt idx="6">
                  <c:v>0</c:v>
                </c:pt>
                <c:pt idx="7">
                  <c:v>0</c:v>
                </c:pt>
                <c:pt idx="8">
                  <c:v>0</c:v>
                </c:pt>
                <c:pt idx="9">
                  <c:v>0.42194092827003998</c:v>
                </c:pt>
                <c:pt idx="10">
                  <c:v>0</c:v>
                </c:pt>
                <c:pt idx="11">
                  <c:v>2.8129395218002999E-2</c:v>
                </c:pt>
                <c:pt idx="12">
                  <c:v>0.33755274261603002</c:v>
                </c:pt>
                <c:pt idx="13">
                  <c:v>0.30942334739803001</c:v>
                </c:pt>
                <c:pt idx="14">
                  <c:v>0</c:v>
                </c:pt>
                <c:pt idx="15">
                  <c:v>1.4345991561181</c:v>
                </c:pt>
                <c:pt idx="16">
                  <c:v>0.11251758087201</c:v>
                </c:pt>
                <c:pt idx="17">
                  <c:v>0</c:v>
                </c:pt>
                <c:pt idx="18">
                  <c:v>8.4388185654008005E-2</c:v>
                </c:pt>
                <c:pt idx="19">
                  <c:v>4.2194092827004002E-2</c:v>
                </c:pt>
                <c:pt idx="20">
                  <c:v>0</c:v>
                </c:pt>
                <c:pt idx="21">
                  <c:v>0</c:v>
                </c:pt>
                <c:pt idx="22">
                  <c:v>0.19690576652601999</c:v>
                </c:pt>
                <c:pt idx="23">
                  <c:v>0</c:v>
                </c:pt>
              </c:numCache>
            </c:numRef>
          </c:val>
          <c:smooth val="0"/>
          <c:extLst>
            <c:ext xmlns:c16="http://schemas.microsoft.com/office/drawing/2014/chart" uri="{C3380CC4-5D6E-409C-BE32-E72D297353CC}">
              <c16:uniqueId val="{00000000-C087-4BB6-AD5C-9FC4CDFCB57D}"/>
            </c:ext>
          </c:extLst>
        </c:ser>
        <c:dLbls>
          <c:showLegendKey val="0"/>
          <c:showVal val="0"/>
          <c:showCatName val="0"/>
          <c:showSerName val="0"/>
          <c:showPercent val="0"/>
          <c:showBubbleSize val="0"/>
        </c:dLbls>
        <c:smooth val="0"/>
        <c:axId val="511564424"/>
        <c:axId val="511567376"/>
      </c:lineChart>
      <c:catAx>
        <c:axId val="5115644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1567376"/>
        <c:crosses val="autoZero"/>
        <c:auto val="1"/>
        <c:lblAlgn val="ctr"/>
        <c:lblOffset val="100"/>
        <c:noMultiLvlLbl val="0"/>
      </c:catAx>
      <c:valAx>
        <c:axId val="511567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1564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Monday Studio</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0</c:v>
                </c:pt>
                <c:pt idx="1">
                  <c:v>0</c:v>
                </c:pt>
                <c:pt idx="2">
                  <c:v>0</c:v>
                </c:pt>
                <c:pt idx="3">
                  <c:v>0</c:v>
                </c:pt>
                <c:pt idx="4">
                  <c:v>3</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0-4717-4CD1-91A8-CDD4E27D3D9A}"/>
            </c:ext>
          </c:extLst>
        </c:ser>
        <c:dLbls>
          <c:showLegendKey val="0"/>
          <c:showVal val="0"/>
          <c:showCatName val="0"/>
          <c:showSerName val="0"/>
          <c:showPercent val="0"/>
          <c:showBubbleSize val="0"/>
        </c:dLbls>
        <c:smooth val="0"/>
        <c:axId val="511561800"/>
        <c:axId val="511565736"/>
      </c:lineChart>
      <c:dateAx>
        <c:axId val="5115618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1565736"/>
        <c:crosses val="autoZero"/>
        <c:auto val="1"/>
        <c:lblOffset val="100"/>
        <c:baseTimeUnit val="days"/>
      </c:dateAx>
      <c:valAx>
        <c:axId val="511565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1561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Monday Studio</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0</c:v>
                </c:pt>
                <c:pt idx="1">
                  <c:v>0</c:v>
                </c:pt>
                <c:pt idx="2">
                  <c:v>0</c:v>
                </c:pt>
                <c:pt idx="3">
                  <c:v>0</c:v>
                </c:pt>
                <c:pt idx="4">
                  <c:v>1</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0-B498-460B-BECE-A972F6DBD118}"/>
            </c:ext>
          </c:extLst>
        </c:ser>
        <c:dLbls>
          <c:showLegendKey val="0"/>
          <c:showVal val="0"/>
          <c:showCatName val="0"/>
          <c:showSerName val="0"/>
          <c:showPercent val="0"/>
          <c:showBubbleSize val="0"/>
        </c:dLbls>
        <c:smooth val="0"/>
        <c:axId val="511570328"/>
        <c:axId val="511562456"/>
      </c:lineChart>
      <c:dateAx>
        <c:axId val="5115703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1562456"/>
        <c:crosses val="autoZero"/>
        <c:auto val="1"/>
        <c:lblOffset val="100"/>
        <c:baseTimeUnit val="days"/>
      </c:dateAx>
      <c:valAx>
        <c:axId val="511562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1570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Monday Studio</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0</c:v>
                </c:pt>
                <c:pt idx="1">
                  <c:v>8</c:v>
                </c:pt>
                <c:pt idx="2">
                  <c:v>0</c:v>
                </c:pt>
                <c:pt idx="3">
                  <c:v>0</c:v>
                </c:pt>
                <c:pt idx="4">
                  <c:v>1</c:v>
                </c:pt>
                <c:pt idx="5">
                  <c:v>0</c:v>
                </c:pt>
                <c:pt idx="6">
                  <c:v>0</c:v>
                </c:pt>
                <c:pt idx="7">
                  <c:v>32</c:v>
                </c:pt>
                <c:pt idx="8">
                  <c:v>2</c:v>
                </c:pt>
                <c:pt idx="9">
                  <c:v>1</c:v>
                </c:pt>
                <c:pt idx="10">
                  <c:v>2</c:v>
                </c:pt>
                <c:pt idx="11">
                  <c:v>4</c:v>
                </c:pt>
                <c:pt idx="12">
                  <c:v>0</c:v>
                </c:pt>
                <c:pt idx="13">
                  <c:v>3</c:v>
                </c:pt>
                <c:pt idx="14">
                  <c:v>0</c:v>
                </c:pt>
                <c:pt idx="15">
                  <c:v>2</c:v>
                </c:pt>
                <c:pt idx="16">
                  <c:v>1</c:v>
                </c:pt>
                <c:pt idx="17">
                  <c:v>1</c:v>
                </c:pt>
                <c:pt idx="18">
                  <c:v>2</c:v>
                </c:pt>
                <c:pt idx="19">
                  <c:v>1</c:v>
                </c:pt>
                <c:pt idx="20">
                  <c:v>3</c:v>
                </c:pt>
                <c:pt idx="21">
                  <c:v>0</c:v>
                </c:pt>
                <c:pt idx="22">
                  <c:v>0</c:v>
                </c:pt>
                <c:pt idx="23">
                  <c:v>0</c:v>
                </c:pt>
                <c:pt idx="24">
                  <c:v>0</c:v>
                </c:pt>
                <c:pt idx="25">
                  <c:v>0</c:v>
                </c:pt>
                <c:pt idx="26">
                  <c:v>0</c:v>
                </c:pt>
                <c:pt idx="27">
                  <c:v>0</c:v>
                </c:pt>
                <c:pt idx="28">
                  <c:v>0</c:v>
                </c:pt>
                <c:pt idx="29">
                  <c:v>0</c:v>
                </c:pt>
                <c:pt idx="30">
                  <c:v>1</c:v>
                </c:pt>
              </c:numCache>
            </c:numRef>
          </c:val>
          <c:smooth val="0"/>
          <c:extLst>
            <c:ext xmlns:c16="http://schemas.microsoft.com/office/drawing/2014/chart" uri="{C3380CC4-5D6E-409C-BE32-E72D297353CC}">
              <c16:uniqueId val="{00000000-35AC-475D-81B0-127217381FF5}"/>
            </c:ext>
          </c:extLst>
        </c:ser>
        <c:dLbls>
          <c:showLegendKey val="0"/>
          <c:showVal val="0"/>
          <c:showCatName val="0"/>
          <c:showSerName val="0"/>
          <c:showPercent val="0"/>
          <c:showBubbleSize val="0"/>
        </c:dLbls>
        <c:smooth val="0"/>
        <c:axId val="511576888"/>
        <c:axId val="511575904"/>
      </c:lineChart>
      <c:dateAx>
        <c:axId val="5115768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1575904"/>
        <c:crosses val="autoZero"/>
        <c:auto val="1"/>
        <c:lblOffset val="100"/>
        <c:baseTimeUnit val="days"/>
      </c:dateAx>
      <c:valAx>
        <c:axId val="5115759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1576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Monday Studio</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12</c:v>
                </c:pt>
                <c:pt idx="1">
                  <c:v>15</c:v>
                </c:pt>
                <c:pt idx="2">
                  <c:v>6</c:v>
                </c:pt>
                <c:pt idx="3">
                  <c:v>6</c:v>
                </c:pt>
                <c:pt idx="4">
                  <c:v>35</c:v>
                </c:pt>
                <c:pt idx="5">
                  <c:v>54</c:v>
                </c:pt>
                <c:pt idx="6">
                  <c:v>17</c:v>
                </c:pt>
                <c:pt idx="7">
                  <c:v>28</c:v>
                </c:pt>
                <c:pt idx="8">
                  <c:v>23</c:v>
                </c:pt>
                <c:pt idx="9">
                  <c:v>23</c:v>
                </c:pt>
                <c:pt idx="10">
                  <c:v>24</c:v>
                </c:pt>
                <c:pt idx="11">
                  <c:v>24</c:v>
                </c:pt>
                <c:pt idx="12">
                  <c:v>11</c:v>
                </c:pt>
                <c:pt idx="13">
                  <c:v>7</c:v>
                </c:pt>
                <c:pt idx="14">
                  <c:v>2</c:v>
                </c:pt>
                <c:pt idx="15">
                  <c:v>12</c:v>
                </c:pt>
                <c:pt idx="16">
                  <c:v>13</c:v>
                </c:pt>
                <c:pt idx="17">
                  <c:v>11</c:v>
                </c:pt>
                <c:pt idx="18">
                  <c:v>2</c:v>
                </c:pt>
                <c:pt idx="19">
                  <c:v>3</c:v>
                </c:pt>
                <c:pt idx="20">
                  <c:v>6</c:v>
                </c:pt>
                <c:pt idx="21">
                  <c:v>5</c:v>
                </c:pt>
                <c:pt idx="22">
                  <c:v>5</c:v>
                </c:pt>
                <c:pt idx="23">
                  <c:v>5</c:v>
                </c:pt>
                <c:pt idx="24">
                  <c:v>1</c:v>
                </c:pt>
                <c:pt idx="25">
                  <c:v>3</c:v>
                </c:pt>
                <c:pt idx="26">
                  <c:v>3</c:v>
                </c:pt>
                <c:pt idx="27">
                  <c:v>5</c:v>
                </c:pt>
                <c:pt idx="28">
                  <c:v>7</c:v>
                </c:pt>
                <c:pt idx="29">
                  <c:v>10</c:v>
                </c:pt>
                <c:pt idx="30">
                  <c:v>6</c:v>
                </c:pt>
              </c:numCache>
            </c:numRef>
          </c:val>
          <c:smooth val="0"/>
          <c:extLst>
            <c:ext xmlns:c16="http://schemas.microsoft.com/office/drawing/2014/chart" uri="{C3380CC4-5D6E-409C-BE32-E72D297353CC}">
              <c16:uniqueId val="{00000000-97DF-4BCC-A9A2-E90183A529A2}"/>
            </c:ext>
          </c:extLst>
        </c:ser>
        <c:dLbls>
          <c:showLegendKey val="0"/>
          <c:showVal val="0"/>
          <c:showCatName val="0"/>
          <c:showSerName val="0"/>
          <c:showPercent val="0"/>
          <c:showBubbleSize val="0"/>
        </c:dLbls>
        <c:smooth val="0"/>
        <c:axId val="393445064"/>
        <c:axId val="393438504"/>
      </c:lineChart>
      <c:dateAx>
        <c:axId val="3934450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438504"/>
        <c:crosses val="autoZero"/>
        <c:auto val="1"/>
        <c:lblOffset val="100"/>
        <c:baseTimeUnit val="days"/>
      </c:dateAx>
      <c:valAx>
        <c:axId val="393438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445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Monday Studio</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104</c:v>
                </c:pt>
                <c:pt idx="1">
                  <c:v>130</c:v>
                </c:pt>
                <c:pt idx="2">
                  <c:v>100</c:v>
                </c:pt>
                <c:pt idx="3">
                  <c:v>86</c:v>
                </c:pt>
                <c:pt idx="4">
                  <c:v>1096</c:v>
                </c:pt>
                <c:pt idx="5">
                  <c:v>1820</c:v>
                </c:pt>
                <c:pt idx="6">
                  <c:v>485</c:v>
                </c:pt>
                <c:pt idx="7">
                  <c:v>781</c:v>
                </c:pt>
                <c:pt idx="8">
                  <c:v>1591</c:v>
                </c:pt>
                <c:pt idx="9">
                  <c:v>1314</c:v>
                </c:pt>
                <c:pt idx="10">
                  <c:v>1688</c:v>
                </c:pt>
                <c:pt idx="11">
                  <c:v>2130</c:v>
                </c:pt>
                <c:pt idx="12">
                  <c:v>1518</c:v>
                </c:pt>
                <c:pt idx="13">
                  <c:v>196</c:v>
                </c:pt>
                <c:pt idx="14">
                  <c:v>128</c:v>
                </c:pt>
                <c:pt idx="15">
                  <c:v>151</c:v>
                </c:pt>
                <c:pt idx="16">
                  <c:v>169</c:v>
                </c:pt>
                <c:pt idx="17">
                  <c:v>171</c:v>
                </c:pt>
                <c:pt idx="18">
                  <c:v>107</c:v>
                </c:pt>
                <c:pt idx="19">
                  <c:v>124</c:v>
                </c:pt>
                <c:pt idx="20">
                  <c:v>202</c:v>
                </c:pt>
                <c:pt idx="21">
                  <c:v>140</c:v>
                </c:pt>
                <c:pt idx="22">
                  <c:v>129</c:v>
                </c:pt>
                <c:pt idx="23">
                  <c:v>96</c:v>
                </c:pt>
                <c:pt idx="24">
                  <c:v>75</c:v>
                </c:pt>
                <c:pt idx="25">
                  <c:v>97</c:v>
                </c:pt>
                <c:pt idx="26">
                  <c:v>97</c:v>
                </c:pt>
                <c:pt idx="27">
                  <c:v>96</c:v>
                </c:pt>
                <c:pt idx="28">
                  <c:v>226</c:v>
                </c:pt>
                <c:pt idx="29">
                  <c:v>182</c:v>
                </c:pt>
                <c:pt idx="30">
                  <c:v>185</c:v>
                </c:pt>
              </c:numCache>
            </c:numRef>
          </c:val>
          <c:smooth val="0"/>
          <c:extLst>
            <c:ext xmlns:c16="http://schemas.microsoft.com/office/drawing/2014/chart" uri="{C3380CC4-5D6E-409C-BE32-E72D297353CC}">
              <c16:uniqueId val="{00000000-4C38-441D-8946-3FE69179012F}"/>
            </c:ext>
          </c:extLst>
        </c:ser>
        <c:dLbls>
          <c:showLegendKey val="0"/>
          <c:showVal val="0"/>
          <c:showCatName val="0"/>
          <c:showSerName val="0"/>
          <c:showPercent val="0"/>
          <c:showBubbleSize val="0"/>
        </c:dLbls>
        <c:smooth val="0"/>
        <c:axId val="393451952"/>
        <c:axId val="393447032"/>
      </c:lineChart>
      <c:dateAx>
        <c:axId val="3934519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447032"/>
        <c:crosses val="autoZero"/>
        <c:auto val="1"/>
        <c:lblOffset val="100"/>
        <c:baseTimeUnit val="days"/>
      </c:dateAx>
      <c:valAx>
        <c:axId val="393447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451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468E61-EFF5-441B-939F-C30A2B4E1082}"/>
              </a:ext>
            </a:extLst>
          </p:cNvPr>
          <p:cNvSpPr>
            <a:spLocks noGrp="1"/>
          </p:cNvSpPr>
          <p:nvPr>
            <p:ph type="ctrTitle"/>
          </p:nvPr>
        </p:nvSpPr>
        <p:spPr/>
        <p:txBody>
          <a:bodyPr/>
          <a:lstStyle/>
          <a:p>
            <a:r>
              <a:rPr lang="en-US"/>
              <a:t>Facebook - My Dashboard</a:t>
            </a:r>
          </a:p>
        </p:txBody>
      </p:sp>
      <p:sp>
        <p:nvSpPr>
          <p:cNvPr id="3" name="Subtitle 2">
            <a:extLst>
              <a:ext uri="{FF2B5EF4-FFF2-40B4-BE49-F238E27FC236}">
                <a16:creationId xmlns:a16="http://schemas.microsoft.com/office/drawing/2014/main" id="{A4BA2EAE-C52B-472B-BA8C-AEA9D6CCEE77}"/>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16735366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79C107-A0E5-43C2-8FA9-4AE80BA247F4}"/>
              </a:ext>
            </a:extLst>
          </p:cNvPr>
          <p:cNvSpPr>
            <a:spLocks noGrp="1"/>
          </p:cNvSpPr>
          <p:nvPr>
            <p:ph type="title"/>
          </p:nvPr>
        </p:nvSpPr>
        <p:spPr/>
        <p:txBody>
          <a:bodyPr/>
          <a:lstStyle/>
          <a:p>
            <a:r>
              <a:rPr lang="en-US"/>
              <a:t>Facebook Key Metrics Table | Monday Studio</a:t>
            </a:r>
          </a:p>
        </p:txBody>
      </p:sp>
      <p:graphicFrame>
        <p:nvGraphicFramePr>
          <p:cNvPr id="5" name="Table Placeholder 4">
            <a:extLst>
              <a:ext uri="{FF2B5EF4-FFF2-40B4-BE49-F238E27FC236}">
                <a16:creationId xmlns:a16="http://schemas.microsoft.com/office/drawing/2014/main" id="{43B9D715-2DA3-48A8-9177-F29814F6390B}"/>
              </a:ext>
            </a:extLst>
          </p:cNvPr>
          <p:cNvGraphicFramePr>
            <a:graphicFrameLocks noGrp="1"/>
          </p:cNvGraphicFramePr>
          <p:nvPr>
            <p:ph type="tbl" sz="quarter" idx="13"/>
            <p:extLst>
              <p:ext uri="{D42A27DB-BD31-4B8C-83A1-F6EECF244321}">
                <p14:modId xmlns:p14="http://schemas.microsoft.com/office/powerpoint/2010/main" val="6142081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21715">
                  <a:extLst>
                    <a:ext uri="{9D8B030D-6E8A-4147-A177-3AD203B41FA5}">
                      <a16:colId xmlns:a16="http://schemas.microsoft.com/office/drawing/2014/main" val="4048177859"/>
                    </a:ext>
                  </a:extLst>
                </a:gridCol>
                <a:gridCol w="304495">
                  <a:extLst>
                    <a:ext uri="{9D8B030D-6E8A-4147-A177-3AD203B41FA5}">
                      <a16:colId xmlns:a16="http://schemas.microsoft.com/office/drawing/2014/main" val="1877381891"/>
                    </a:ext>
                  </a:extLst>
                </a:gridCol>
                <a:gridCol w="304495">
                  <a:extLst>
                    <a:ext uri="{9D8B030D-6E8A-4147-A177-3AD203B41FA5}">
                      <a16:colId xmlns:a16="http://schemas.microsoft.com/office/drawing/2014/main" val="305075433"/>
                    </a:ext>
                  </a:extLst>
                </a:gridCol>
                <a:gridCol w="304495">
                  <a:extLst>
                    <a:ext uri="{9D8B030D-6E8A-4147-A177-3AD203B41FA5}">
                      <a16:colId xmlns:a16="http://schemas.microsoft.com/office/drawing/2014/main" val="472246168"/>
                    </a:ext>
                  </a:extLst>
                </a:gridCol>
                <a:gridCol w="304495">
                  <a:extLst>
                    <a:ext uri="{9D8B030D-6E8A-4147-A177-3AD203B41FA5}">
                      <a16:colId xmlns:a16="http://schemas.microsoft.com/office/drawing/2014/main" val="28404722"/>
                    </a:ext>
                  </a:extLst>
                </a:gridCol>
                <a:gridCol w="304495">
                  <a:extLst>
                    <a:ext uri="{9D8B030D-6E8A-4147-A177-3AD203B41FA5}">
                      <a16:colId xmlns:a16="http://schemas.microsoft.com/office/drawing/2014/main" val="3455766208"/>
                    </a:ext>
                  </a:extLst>
                </a:gridCol>
                <a:gridCol w="304495">
                  <a:extLst>
                    <a:ext uri="{9D8B030D-6E8A-4147-A177-3AD203B41FA5}">
                      <a16:colId xmlns:a16="http://schemas.microsoft.com/office/drawing/2014/main" val="4238020289"/>
                    </a:ext>
                  </a:extLst>
                </a:gridCol>
                <a:gridCol w="304495">
                  <a:extLst>
                    <a:ext uri="{9D8B030D-6E8A-4147-A177-3AD203B41FA5}">
                      <a16:colId xmlns:a16="http://schemas.microsoft.com/office/drawing/2014/main" val="908526567"/>
                    </a:ext>
                  </a:extLst>
                </a:gridCol>
                <a:gridCol w="304495">
                  <a:extLst>
                    <a:ext uri="{9D8B030D-6E8A-4147-A177-3AD203B41FA5}">
                      <a16:colId xmlns:a16="http://schemas.microsoft.com/office/drawing/2014/main" val="701049852"/>
                    </a:ext>
                  </a:extLst>
                </a:gridCol>
                <a:gridCol w="304495">
                  <a:extLst>
                    <a:ext uri="{9D8B030D-6E8A-4147-A177-3AD203B41FA5}">
                      <a16:colId xmlns:a16="http://schemas.microsoft.com/office/drawing/2014/main" val="4052130035"/>
                    </a:ext>
                  </a:extLst>
                </a:gridCol>
                <a:gridCol w="304495">
                  <a:extLst>
                    <a:ext uri="{9D8B030D-6E8A-4147-A177-3AD203B41FA5}">
                      <a16:colId xmlns:a16="http://schemas.microsoft.com/office/drawing/2014/main" val="3332751502"/>
                    </a:ext>
                  </a:extLst>
                </a:gridCol>
                <a:gridCol w="304495">
                  <a:extLst>
                    <a:ext uri="{9D8B030D-6E8A-4147-A177-3AD203B41FA5}">
                      <a16:colId xmlns:a16="http://schemas.microsoft.com/office/drawing/2014/main" val="1929988315"/>
                    </a:ext>
                  </a:extLst>
                </a:gridCol>
                <a:gridCol w="304495">
                  <a:extLst>
                    <a:ext uri="{9D8B030D-6E8A-4147-A177-3AD203B41FA5}">
                      <a16:colId xmlns:a16="http://schemas.microsoft.com/office/drawing/2014/main" val="2704946089"/>
                    </a:ext>
                  </a:extLst>
                </a:gridCol>
                <a:gridCol w="304495">
                  <a:extLst>
                    <a:ext uri="{9D8B030D-6E8A-4147-A177-3AD203B41FA5}">
                      <a16:colId xmlns:a16="http://schemas.microsoft.com/office/drawing/2014/main" val="2659850513"/>
                    </a:ext>
                  </a:extLst>
                </a:gridCol>
                <a:gridCol w="304495">
                  <a:extLst>
                    <a:ext uri="{9D8B030D-6E8A-4147-A177-3AD203B41FA5}">
                      <a16:colId xmlns:a16="http://schemas.microsoft.com/office/drawing/2014/main" val="363283897"/>
                    </a:ext>
                  </a:extLst>
                </a:gridCol>
                <a:gridCol w="304495">
                  <a:extLst>
                    <a:ext uri="{9D8B030D-6E8A-4147-A177-3AD203B41FA5}">
                      <a16:colId xmlns:a16="http://schemas.microsoft.com/office/drawing/2014/main" val="1232239822"/>
                    </a:ext>
                  </a:extLst>
                </a:gridCol>
                <a:gridCol w="304495">
                  <a:extLst>
                    <a:ext uri="{9D8B030D-6E8A-4147-A177-3AD203B41FA5}">
                      <a16:colId xmlns:a16="http://schemas.microsoft.com/office/drawing/2014/main" val="3412200805"/>
                    </a:ext>
                  </a:extLst>
                </a:gridCol>
                <a:gridCol w="304495">
                  <a:extLst>
                    <a:ext uri="{9D8B030D-6E8A-4147-A177-3AD203B41FA5}">
                      <a16:colId xmlns:a16="http://schemas.microsoft.com/office/drawing/2014/main" val="3824260952"/>
                    </a:ext>
                  </a:extLst>
                </a:gridCol>
                <a:gridCol w="304495">
                  <a:extLst>
                    <a:ext uri="{9D8B030D-6E8A-4147-A177-3AD203B41FA5}">
                      <a16:colId xmlns:a16="http://schemas.microsoft.com/office/drawing/2014/main" val="2963988844"/>
                    </a:ext>
                  </a:extLst>
                </a:gridCol>
                <a:gridCol w="304495">
                  <a:extLst>
                    <a:ext uri="{9D8B030D-6E8A-4147-A177-3AD203B41FA5}">
                      <a16:colId xmlns:a16="http://schemas.microsoft.com/office/drawing/2014/main" val="3417873807"/>
                    </a:ext>
                  </a:extLst>
                </a:gridCol>
                <a:gridCol w="304495">
                  <a:extLst>
                    <a:ext uri="{9D8B030D-6E8A-4147-A177-3AD203B41FA5}">
                      <a16:colId xmlns:a16="http://schemas.microsoft.com/office/drawing/2014/main" val="2208863818"/>
                    </a:ext>
                  </a:extLst>
                </a:gridCol>
                <a:gridCol w="304495">
                  <a:extLst>
                    <a:ext uri="{9D8B030D-6E8A-4147-A177-3AD203B41FA5}">
                      <a16:colId xmlns:a16="http://schemas.microsoft.com/office/drawing/2014/main" val="1582325605"/>
                    </a:ext>
                  </a:extLst>
                </a:gridCol>
                <a:gridCol w="304495">
                  <a:extLst>
                    <a:ext uri="{9D8B030D-6E8A-4147-A177-3AD203B41FA5}">
                      <a16:colId xmlns:a16="http://schemas.microsoft.com/office/drawing/2014/main" val="1939575545"/>
                    </a:ext>
                  </a:extLst>
                </a:gridCol>
                <a:gridCol w="304495">
                  <a:extLst>
                    <a:ext uri="{9D8B030D-6E8A-4147-A177-3AD203B41FA5}">
                      <a16:colId xmlns:a16="http://schemas.microsoft.com/office/drawing/2014/main" val="3907329489"/>
                    </a:ext>
                  </a:extLst>
                </a:gridCol>
                <a:gridCol w="304495">
                  <a:extLst>
                    <a:ext uri="{9D8B030D-6E8A-4147-A177-3AD203B41FA5}">
                      <a16:colId xmlns:a16="http://schemas.microsoft.com/office/drawing/2014/main" val="2719669730"/>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Global Fans</a:t>
                      </a:r>
                    </a:p>
                  </a:txBody>
                  <a:tcPr/>
                </a:tc>
                <a:tc>
                  <a:txBody>
                    <a:bodyPr/>
                    <a:lstStyle/>
                    <a:p>
                      <a:r>
                        <a:rPr lang="en-US" sz="1000"/>
                        <a:t>+/-</a:t>
                      </a:r>
                    </a:p>
                  </a:txBody>
                  <a:tcPr/>
                </a:tc>
                <a:tc>
                  <a:txBody>
                    <a:bodyPr/>
                    <a:lstStyle/>
                    <a:p>
                      <a:r>
                        <a:rPr lang="en-US" sz="1000"/>
                        <a:t>Posts</a:t>
                      </a:r>
                    </a:p>
                  </a:txBody>
                  <a:tcPr/>
                </a:tc>
                <a:tc>
                  <a:txBody>
                    <a:bodyPr/>
                    <a:lstStyle/>
                    <a:p>
                      <a:r>
                        <a:rPr lang="en-US" sz="1000"/>
                        <a:t>Link Posts</a:t>
                      </a:r>
                    </a:p>
                  </a:txBody>
                  <a:tcPr/>
                </a:tc>
                <a:tc>
                  <a:txBody>
                    <a:bodyPr/>
                    <a:lstStyle/>
                    <a:p>
                      <a:r>
                        <a:rPr lang="en-US" sz="1000"/>
                        <a:t>Photo Posts</a:t>
                      </a:r>
                    </a:p>
                  </a:txBody>
                  <a:tcPr/>
                </a:tc>
                <a:tc>
                  <a:txBody>
                    <a:bodyPr/>
                    <a:lstStyle/>
                    <a:p>
                      <a:r>
                        <a:rPr lang="en-US" sz="1000"/>
                        <a:t>Status Posts</a:t>
                      </a:r>
                    </a:p>
                  </a:txBody>
                  <a:tcPr/>
                </a:tc>
                <a:tc>
                  <a:txBody>
                    <a:bodyPr/>
                    <a:lstStyle/>
                    <a:p>
                      <a:r>
                        <a:rPr lang="en-US" sz="1000"/>
                        <a:t>Video 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Likes</a:t>
                      </a:r>
                    </a:p>
                  </a:txBody>
                  <a:tcPr/>
                </a:tc>
                <a:tc>
                  <a:txBody>
                    <a:bodyPr/>
                    <a:lstStyle/>
                    <a:p>
                      <a:r>
                        <a:rPr lang="en-US" sz="1000"/>
                        <a:t>Love</a:t>
                      </a:r>
                    </a:p>
                  </a:txBody>
                  <a:tcPr/>
                </a:tc>
                <a:tc>
                  <a:txBody>
                    <a:bodyPr/>
                    <a:lstStyle/>
                    <a:p>
                      <a:r>
                        <a:rPr lang="en-US" sz="1000"/>
                        <a:t>Haha</a:t>
                      </a:r>
                    </a:p>
                  </a:txBody>
                  <a:tcPr/>
                </a:tc>
                <a:tc>
                  <a:txBody>
                    <a:bodyPr/>
                    <a:lstStyle/>
                    <a:p>
                      <a:r>
                        <a:rPr lang="en-US" sz="1000"/>
                        <a:t>Wow</a:t>
                      </a:r>
                    </a:p>
                  </a:txBody>
                  <a:tcPr/>
                </a:tc>
                <a:tc>
                  <a:txBody>
                    <a:bodyPr/>
                    <a:lstStyle/>
                    <a:p>
                      <a:r>
                        <a:rPr lang="en-US" sz="1000"/>
                        <a:t>Sad</a:t>
                      </a:r>
                    </a:p>
                  </a:txBody>
                  <a:tcPr/>
                </a:tc>
                <a:tc>
                  <a:txBody>
                    <a:bodyPr/>
                    <a:lstStyle/>
                    <a:p>
                      <a:r>
                        <a:rPr lang="en-US" sz="1000"/>
                        <a:t>Angry</a:t>
                      </a:r>
                    </a:p>
                  </a:txBody>
                  <a:tcPr/>
                </a:tc>
                <a:tc>
                  <a:txBody>
                    <a:bodyPr/>
                    <a:lstStyle/>
                    <a:p>
                      <a:r>
                        <a:rPr lang="en-US" sz="1000"/>
                        <a:t>Comments</a:t>
                      </a:r>
                    </a:p>
                  </a:txBody>
                  <a:tcPr/>
                </a:tc>
                <a:tc>
                  <a:txBody>
                    <a:bodyPr/>
                    <a:lstStyle/>
                    <a:p>
                      <a:r>
                        <a:rPr lang="en-US" sz="1000"/>
                        <a:t>Shares</a:t>
                      </a:r>
                    </a:p>
                  </a:txBody>
                  <a:tcPr/>
                </a:tc>
                <a:tc>
                  <a:txBody>
                    <a:bodyPr/>
                    <a:lstStyle/>
                    <a:p>
                      <a:r>
                        <a:rPr lang="en-US" sz="1000"/>
                        <a:t>Total Interactions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240864183"/>
                  </a:ext>
                </a:extLst>
              </a:tr>
              <a:tr h="370840">
                <a:tc>
                  <a:txBody>
                    <a:bodyPr/>
                    <a:lstStyle/>
                    <a:p>
                      <a:r>
                        <a:rPr lang="en-US" sz="1000"/>
                        <a:t>Monday Studio</a:t>
                      </a:r>
                    </a:p>
                  </a:txBody>
                  <a:tcPr/>
                </a:tc>
                <a:tc>
                  <a:txBody>
                    <a:bodyPr/>
                    <a:lstStyle/>
                    <a:p>
                      <a:r>
                        <a:rPr lang="en-US" sz="1000"/>
                        <a:t>1191</a:t>
                      </a:r>
                    </a:p>
                  </a:txBody>
                  <a:tcPr/>
                </a:tc>
                <a:tc>
                  <a:txBody>
                    <a:bodyPr/>
                    <a:lstStyle/>
                    <a:p>
                      <a:r>
                        <a:rPr lang="en-US" sz="1000"/>
                        <a:t>12</a:t>
                      </a:r>
                    </a:p>
                  </a:txBody>
                  <a:tcPr/>
                </a:tc>
                <a:tc>
                  <a:txBody>
                    <a:bodyPr/>
                    <a:lstStyle/>
                    <a:p>
                      <a:r>
                        <a:rPr lang="en-US" sz="1000"/>
                        <a:t>1191</a:t>
                      </a:r>
                    </a:p>
                  </a:txBody>
                  <a:tcPr/>
                </a:tc>
                <a:tc>
                  <a:txBody>
                    <a:bodyPr/>
                    <a:lstStyle/>
                    <a:p>
                      <a:r>
                        <a:rPr lang="en-US" sz="1000"/>
                        <a:t>12</a:t>
                      </a:r>
                    </a:p>
                  </a:txBody>
                  <a:tcPr/>
                </a:tc>
                <a:tc>
                  <a:txBody>
                    <a:bodyPr/>
                    <a:lstStyle/>
                    <a:p>
                      <a:r>
                        <a:rPr lang="en-US" sz="1000"/>
                        <a:t>30</a:t>
                      </a:r>
                    </a:p>
                  </a:txBody>
                  <a:tcPr/>
                </a:tc>
                <a:tc>
                  <a:txBody>
                    <a:bodyPr/>
                    <a:lstStyle/>
                    <a:p>
                      <a:r>
                        <a:rPr lang="en-US" sz="1000"/>
                        <a:t>0</a:t>
                      </a:r>
                    </a:p>
                  </a:txBody>
                  <a:tcPr/>
                </a:tc>
                <a:tc>
                  <a:txBody>
                    <a:bodyPr/>
                    <a:lstStyle/>
                    <a:p>
                      <a:r>
                        <a:rPr lang="en-US" sz="1000"/>
                        <a:t>25</a:t>
                      </a:r>
                    </a:p>
                  </a:txBody>
                  <a:tcPr/>
                </a:tc>
                <a:tc>
                  <a:txBody>
                    <a:bodyPr/>
                    <a:lstStyle/>
                    <a:p>
                      <a:r>
                        <a:rPr lang="en-US" sz="1000"/>
                        <a:t>0</a:t>
                      </a:r>
                    </a:p>
                  </a:txBody>
                  <a:tcPr/>
                </a:tc>
                <a:tc>
                  <a:txBody>
                    <a:bodyPr/>
                    <a:lstStyle/>
                    <a:p>
                      <a:r>
                        <a:rPr lang="en-US" sz="1000"/>
                        <a:t>5</a:t>
                      </a:r>
                    </a:p>
                  </a:txBody>
                  <a:tcPr/>
                </a:tc>
                <a:tc>
                  <a:txBody>
                    <a:bodyPr/>
                    <a:lstStyle/>
                    <a:p>
                      <a:r>
                        <a:rPr lang="en-US" sz="1000"/>
                        <a:t>101</a:t>
                      </a:r>
                    </a:p>
                  </a:txBody>
                  <a:tcPr/>
                </a:tc>
                <a:tc>
                  <a:txBody>
                    <a:bodyPr/>
                    <a:lstStyle/>
                    <a:p>
                      <a:r>
                        <a:rPr lang="en-US" sz="1000"/>
                        <a:t>0</a:t>
                      </a:r>
                    </a:p>
                  </a:txBody>
                  <a:tcPr/>
                </a:tc>
                <a:tc>
                  <a:txBody>
                    <a:bodyPr/>
                    <a:lstStyle/>
                    <a:p>
                      <a:r>
                        <a:rPr lang="en-US" sz="1000"/>
                        <a:t>99</a:t>
                      </a:r>
                    </a:p>
                  </a:txBody>
                  <a:tcPr/>
                </a:tc>
                <a:tc>
                  <a:txBody>
                    <a:bodyPr/>
                    <a:lstStyle/>
                    <a:p>
                      <a:r>
                        <a:rPr lang="en-US" sz="1000"/>
                        <a:t>1</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tc>
                  <a:txBody>
                    <a:bodyPr/>
                    <a:lstStyle/>
                    <a:p>
                      <a:r>
                        <a:rPr lang="en-US" sz="1000"/>
                        <a:t>3</a:t>
                      </a:r>
                    </a:p>
                  </a:txBody>
                  <a:tcPr/>
                </a:tc>
                <a:tc>
                  <a:txBody>
                    <a:bodyPr/>
                    <a:lstStyle/>
                    <a:p>
                      <a:r>
                        <a:rPr lang="en-US" sz="1000"/>
                        <a:t>3</a:t>
                      </a:r>
                    </a:p>
                  </a:txBody>
                  <a:tcPr/>
                </a:tc>
                <a:tc>
                  <a:txBody>
                    <a:bodyPr/>
                    <a:lstStyle/>
                    <a:p>
                      <a:r>
                        <a:rPr lang="en-US" sz="1000"/>
                        <a:t>107</a:t>
                      </a:r>
                    </a:p>
                  </a:txBody>
                  <a:tcPr/>
                </a:tc>
                <a:tc>
                  <a:txBody>
                    <a:bodyPr/>
                    <a:lstStyle/>
                    <a:p>
                      <a:r>
                        <a:rPr lang="en-US" sz="1000"/>
                        <a:t>0</a:t>
                      </a:r>
                    </a:p>
                  </a:txBody>
                  <a:tcPr/>
                </a:tc>
                <a:tc>
                  <a:txBody>
                    <a:bodyPr/>
                    <a:lstStyle/>
                    <a:p>
                      <a:r>
                        <a:rPr lang="en-US" sz="1000"/>
                        <a:t>0</a:t>
                      </a:r>
                    </a:p>
                  </a:txBody>
                  <a:tcPr/>
                </a:tc>
                <a:tc>
                  <a:txBody>
                    <a:bodyPr/>
                    <a:lstStyle/>
                    <a:p>
                      <a:r>
                        <a:rPr lang="en-US" sz="1000"/>
                        <a:t>0.3010 %</a:t>
                      </a:r>
                    </a:p>
                  </a:txBody>
                  <a:tcPr/>
                </a:tc>
                <a:tc>
                  <a:txBody>
                    <a:bodyPr/>
                    <a:lstStyle/>
                    <a:p>
                      <a:r>
                        <a:rPr lang="en-US" sz="1000"/>
                        <a:t>0.0 %</a:t>
                      </a:r>
                    </a:p>
                  </a:txBody>
                  <a:tcPr/>
                </a:tc>
                <a:extLst>
                  <a:ext uri="{0D108BD9-81ED-4DB2-BD59-A6C34878D82A}">
                    <a16:rowId xmlns:a16="http://schemas.microsoft.com/office/drawing/2014/main" val="2759071562"/>
                  </a:ext>
                </a:extLst>
              </a:tr>
            </a:tbl>
          </a:graphicData>
        </a:graphic>
      </p:graphicFrame>
      <p:sp>
        <p:nvSpPr>
          <p:cNvPr id="4" name="Text Placeholder 3">
            <a:extLst>
              <a:ext uri="{FF2B5EF4-FFF2-40B4-BE49-F238E27FC236}">
                <a16:creationId xmlns:a16="http://schemas.microsoft.com/office/drawing/2014/main" id="{E019825D-F33D-4E03-A2D6-F67A0A6A564F}"/>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3239238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00D402-D78F-4D1D-B683-1075F6CB4094}"/>
              </a:ext>
            </a:extLst>
          </p:cNvPr>
          <p:cNvSpPr>
            <a:spLocks noGrp="1"/>
          </p:cNvSpPr>
          <p:nvPr>
            <p:ph type="title"/>
          </p:nvPr>
        </p:nvSpPr>
        <p:spPr/>
        <p:txBody>
          <a:bodyPr/>
          <a:lstStyle/>
          <a:p>
            <a:r>
              <a:rPr lang="en-US"/>
              <a:t>Facebook Fans Change Rate | Monday Studio</a:t>
            </a:r>
          </a:p>
        </p:txBody>
      </p:sp>
      <p:graphicFrame>
        <p:nvGraphicFramePr>
          <p:cNvPr id="6" name="Chart Placeholder 5">
            <a:extLst>
              <a:ext uri="{FF2B5EF4-FFF2-40B4-BE49-F238E27FC236}">
                <a16:creationId xmlns:a16="http://schemas.microsoft.com/office/drawing/2014/main" id="{75992072-A4E7-449A-AC09-8AC164B1DD99}"/>
              </a:ext>
            </a:extLst>
          </p:cNvPr>
          <p:cNvGraphicFramePr>
            <a:graphicFrameLocks noGrp="1"/>
          </p:cNvGraphicFramePr>
          <p:nvPr>
            <p:ph type="chart" sz="quarter" idx="13"/>
            <p:extLst>
              <p:ext uri="{D42A27DB-BD31-4B8C-83A1-F6EECF244321}">
                <p14:modId xmlns:p14="http://schemas.microsoft.com/office/powerpoint/2010/main" val="24164288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EF5596B-F6C5-4E1C-B990-0D645F155FCB}"/>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9B3F32EE-EDE9-41B8-992A-7EE02129C26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757480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A90C3B-F556-4135-8C3A-C2DF6B6519FC}"/>
              </a:ext>
            </a:extLst>
          </p:cNvPr>
          <p:cNvSpPr>
            <a:spLocks noGrp="1"/>
          </p:cNvSpPr>
          <p:nvPr>
            <p:ph type="title"/>
          </p:nvPr>
        </p:nvSpPr>
        <p:spPr/>
        <p:txBody>
          <a:bodyPr/>
          <a:lstStyle/>
          <a:p>
            <a:r>
              <a:rPr lang="en-US"/>
              <a:t>Facebook Fans Total | Monday Studio</a:t>
            </a:r>
          </a:p>
        </p:txBody>
      </p:sp>
      <p:graphicFrame>
        <p:nvGraphicFramePr>
          <p:cNvPr id="6" name="Chart Placeholder 5">
            <a:extLst>
              <a:ext uri="{FF2B5EF4-FFF2-40B4-BE49-F238E27FC236}">
                <a16:creationId xmlns:a16="http://schemas.microsoft.com/office/drawing/2014/main" id="{D3DC86C0-6121-4B2F-BF92-601DAC9E3595}"/>
              </a:ext>
            </a:extLst>
          </p:cNvPr>
          <p:cNvGraphicFramePr>
            <a:graphicFrameLocks noGrp="1"/>
          </p:cNvGraphicFramePr>
          <p:nvPr>
            <p:ph type="chart" sz="quarter" idx="13"/>
            <p:extLst>
              <p:ext uri="{D42A27DB-BD31-4B8C-83A1-F6EECF244321}">
                <p14:modId xmlns:p14="http://schemas.microsoft.com/office/powerpoint/2010/main" val="12755292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B9D762E-9219-49CE-A7C9-277D69F08619}"/>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DE057D8C-20BE-4334-870E-8EFE592CC7F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609652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A52064-354E-4B27-A613-A56C6E0AAB5F}"/>
              </a:ext>
            </a:extLst>
          </p:cNvPr>
          <p:cNvSpPr>
            <a:spLocks noGrp="1"/>
          </p:cNvSpPr>
          <p:nvPr>
            <p:ph type="title"/>
          </p:nvPr>
        </p:nvSpPr>
        <p:spPr/>
        <p:txBody>
          <a:bodyPr/>
          <a:lstStyle/>
          <a:p>
            <a:r>
              <a:rPr lang="en-US"/>
              <a:t>Facebook Own Posts Table | Monday Studio - 1 of 18</a:t>
            </a:r>
          </a:p>
        </p:txBody>
      </p:sp>
      <p:graphicFrame>
        <p:nvGraphicFramePr>
          <p:cNvPr id="5" name="Table Placeholder 4">
            <a:extLst>
              <a:ext uri="{FF2B5EF4-FFF2-40B4-BE49-F238E27FC236}">
                <a16:creationId xmlns:a16="http://schemas.microsoft.com/office/drawing/2014/main" id="{CCD89934-6DF1-4240-BD9A-69522411FAB4}"/>
              </a:ext>
            </a:extLst>
          </p:cNvPr>
          <p:cNvGraphicFramePr>
            <a:graphicFrameLocks noGrp="1"/>
          </p:cNvGraphicFramePr>
          <p:nvPr>
            <p:ph type="tbl" sz="quarter" idx="13"/>
            <p:extLst>
              <p:ext uri="{D42A27DB-BD31-4B8C-83A1-F6EECF244321}">
                <p14:modId xmlns:p14="http://schemas.microsoft.com/office/powerpoint/2010/main" val="32633385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103206396"/>
                    </a:ext>
                  </a:extLst>
                </a:gridCol>
                <a:gridCol w="370332">
                  <a:extLst>
                    <a:ext uri="{9D8B030D-6E8A-4147-A177-3AD203B41FA5}">
                      <a16:colId xmlns:a16="http://schemas.microsoft.com/office/drawing/2014/main" val="3992841104"/>
                    </a:ext>
                  </a:extLst>
                </a:gridCol>
                <a:gridCol w="370332">
                  <a:extLst>
                    <a:ext uri="{9D8B030D-6E8A-4147-A177-3AD203B41FA5}">
                      <a16:colId xmlns:a16="http://schemas.microsoft.com/office/drawing/2014/main" val="24535060"/>
                    </a:ext>
                  </a:extLst>
                </a:gridCol>
                <a:gridCol w="370332">
                  <a:extLst>
                    <a:ext uri="{9D8B030D-6E8A-4147-A177-3AD203B41FA5}">
                      <a16:colId xmlns:a16="http://schemas.microsoft.com/office/drawing/2014/main" val="2398938452"/>
                    </a:ext>
                  </a:extLst>
                </a:gridCol>
                <a:gridCol w="329184">
                  <a:extLst>
                    <a:ext uri="{9D8B030D-6E8A-4147-A177-3AD203B41FA5}">
                      <a16:colId xmlns:a16="http://schemas.microsoft.com/office/drawing/2014/main" val="1966251952"/>
                    </a:ext>
                  </a:extLst>
                </a:gridCol>
                <a:gridCol w="329184">
                  <a:extLst>
                    <a:ext uri="{9D8B030D-6E8A-4147-A177-3AD203B41FA5}">
                      <a16:colId xmlns:a16="http://schemas.microsoft.com/office/drawing/2014/main" val="1749891232"/>
                    </a:ext>
                  </a:extLst>
                </a:gridCol>
                <a:gridCol w="329184">
                  <a:extLst>
                    <a:ext uri="{9D8B030D-6E8A-4147-A177-3AD203B41FA5}">
                      <a16:colId xmlns:a16="http://schemas.microsoft.com/office/drawing/2014/main" val="3007759708"/>
                    </a:ext>
                  </a:extLst>
                </a:gridCol>
                <a:gridCol w="329184">
                  <a:extLst>
                    <a:ext uri="{9D8B030D-6E8A-4147-A177-3AD203B41FA5}">
                      <a16:colId xmlns:a16="http://schemas.microsoft.com/office/drawing/2014/main" val="4166158558"/>
                    </a:ext>
                  </a:extLst>
                </a:gridCol>
                <a:gridCol w="329184">
                  <a:extLst>
                    <a:ext uri="{9D8B030D-6E8A-4147-A177-3AD203B41FA5}">
                      <a16:colId xmlns:a16="http://schemas.microsoft.com/office/drawing/2014/main" val="4286443544"/>
                    </a:ext>
                  </a:extLst>
                </a:gridCol>
                <a:gridCol w="329184">
                  <a:extLst>
                    <a:ext uri="{9D8B030D-6E8A-4147-A177-3AD203B41FA5}">
                      <a16:colId xmlns:a16="http://schemas.microsoft.com/office/drawing/2014/main" val="2081176638"/>
                    </a:ext>
                  </a:extLst>
                </a:gridCol>
                <a:gridCol w="329184">
                  <a:extLst>
                    <a:ext uri="{9D8B030D-6E8A-4147-A177-3AD203B41FA5}">
                      <a16:colId xmlns:a16="http://schemas.microsoft.com/office/drawing/2014/main" val="308438429"/>
                    </a:ext>
                  </a:extLst>
                </a:gridCol>
                <a:gridCol w="329184">
                  <a:extLst>
                    <a:ext uri="{9D8B030D-6E8A-4147-A177-3AD203B41FA5}">
                      <a16:colId xmlns:a16="http://schemas.microsoft.com/office/drawing/2014/main" val="248154946"/>
                    </a:ext>
                  </a:extLst>
                </a:gridCol>
                <a:gridCol w="329184">
                  <a:extLst>
                    <a:ext uri="{9D8B030D-6E8A-4147-A177-3AD203B41FA5}">
                      <a16:colId xmlns:a16="http://schemas.microsoft.com/office/drawing/2014/main" val="4212669463"/>
                    </a:ext>
                  </a:extLst>
                </a:gridCol>
                <a:gridCol w="370332">
                  <a:extLst>
                    <a:ext uri="{9D8B030D-6E8A-4147-A177-3AD203B41FA5}">
                      <a16:colId xmlns:a16="http://schemas.microsoft.com/office/drawing/2014/main" val="1071347565"/>
                    </a:ext>
                  </a:extLst>
                </a:gridCol>
                <a:gridCol w="370332">
                  <a:extLst>
                    <a:ext uri="{9D8B030D-6E8A-4147-A177-3AD203B41FA5}">
                      <a16:colId xmlns:a16="http://schemas.microsoft.com/office/drawing/2014/main" val="190565439"/>
                    </a:ext>
                  </a:extLst>
                </a:gridCol>
                <a:gridCol w="329184">
                  <a:extLst>
                    <a:ext uri="{9D8B030D-6E8A-4147-A177-3AD203B41FA5}">
                      <a16:colId xmlns:a16="http://schemas.microsoft.com/office/drawing/2014/main" val="905520086"/>
                    </a:ext>
                  </a:extLst>
                </a:gridCol>
                <a:gridCol w="329184">
                  <a:extLst>
                    <a:ext uri="{9D8B030D-6E8A-4147-A177-3AD203B41FA5}">
                      <a16:colId xmlns:a16="http://schemas.microsoft.com/office/drawing/2014/main" val="4090377098"/>
                    </a:ext>
                  </a:extLst>
                </a:gridCol>
                <a:gridCol w="370332">
                  <a:extLst>
                    <a:ext uri="{9D8B030D-6E8A-4147-A177-3AD203B41FA5}">
                      <a16:colId xmlns:a16="http://schemas.microsoft.com/office/drawing/2014/main" val="32770279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810012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Monday Studio - 2018-05-31 19:27:00 </a:t>
                      </a:r>
                      <a:r>
                        <a:rPr kumimoji="0" lang="en-US" sz="1000" b="0" i="0" u="none" strike="noStrike" kern="1200" cap="none" spc="0" normalizeH="0" baseline="0" noProof="0">
                          <a:ln>
                            <a:noFill/>
                          </a:ln>
                          <a:solidFill>
                            <a:prstClr val="black"/>
                          </a:solidFill>
                          <a:effectLst/>
                          <a:uLnTx/>
                          <a:uFillTx/>
                          <a:latin typeface="+mn-lt"/>
                          <a:ea typeface="+mn-ea"/>
                          <a:cs typeface="+mn-cs"/>
                        </a:rPr>
                        <a:t> 
 Increase your protein intake with "Organic Whey Protein" from The Organic Protein Company by adding it to your smoothies, mixing it into your favorite recipes, or simply mixing it with milk or water! Available at the Studio. #organicwheyprotein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238394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Monday Studio - 2018-05-31 01:16:17 </a:t>
                      </a:r>
                      <a:r>
                        <a:rPr kumimoji="0" lang="en-US" sz="1000" b="0" i="0" u="none" strike="noStrike" kern="1200" cap="none" spc="0" normalizeH="0" baseline="0" noProof="0">
                          <a:ln>
                            <a:noFill/>
                          </a:ln>
                          <a:solidFill>
                            <a:prstClr val="black"/>
                          </a:solidFill>
                          <a:effectLst/>
                          <a:uLnTx/>
                          <a:uFillTx/>
                          <a:latin typeface="+mn-lt"/>
                          <a:ea typeface="+mn-ea"/>
                          <a:cs typeface="+mn-cs"/>
                        </a:rPr>
                        <a:t> 
 Get that Pilates body by joining Raghda every Friday at 9.00 AM, Monday at 12.00 PM and Tuesday at 10.00 AM for a Pilates Core session! This workout is designed to flatten the tummy while strengthening the entire core and balancing the body’s strength and flexibility.
Hurry up and book your spot! #pilatescore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45134801"/>
                  </a:ext>
                </a:extLst>
              </a:tr>
            </a:tbl>
          </a:graphicData>
        </a:graphic>
      </p:graphicFrame>
      <p:sp>
        <p:nvSpPr>
          <p:cNvPr id="4" name="Text Placeholder 3">
            <a:extLst>
              <a:ext uri="{FF2B5EF4-FFF2-40B4-BE49-F238E27FC236}">
                <a16:creationId xmlns:a16="http://schemas.microsoft.com/office/drawing/2014/main" id="{197F0838-C86D-4450-94D9-D9CF555502BD}"/>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9138453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CAB7D8-0FB3-477B-8C18-22CE72C2DCD1}"/>
              </a:ext>
            </a:extLst>
          </p:cNvPr>
          <p:cNvSpPr>
            <a:spLocks noGrp="1"/>
          </p:cNvSpPr>
          <p:nvPr>
            <p:ph type="title"/>
          </p:nvPr>
        </p:nvSpPr>
        <p:spPr/>
        <p:txBody>
          <a:bodyPr/>
          <a:lstStyle/>
          <a:p>
            <a:r>
              <a:rPr lang="en-US"/>
              <a:t>Facebook Own Posts Table | Monday Studio - 2 of 18</a:t>
            </a:r>
          </a:p>
        </p:txBody>
      </p:sp>
      <p:graphicFrame>
        <p:nvGraphicFramePr>
          <p:cNvPr id="5" name="Table Placeholder 4">
            <a:extLst>
              <a:ext uri="{FF2B5EF4-FFF2-40B4-BE49-F238E27FC236}">
                <a16:creationId xmlns:a16="http://schemas.microsoft.com/office/drawing/2014/main" id="{832096E7-64D2-4AE1-A779-72A839A6BEDA}"/>
              </a:ext>
            </a:extLst>
          </p:cNvPr>
          <p:cNvGraphicFramePr>
            <a:graphicFrameLocks noGrp="1"/>
          </p:cNvGraphicFramePr>
          <p:nvPr>
            <p:ph type="tbl" sz="quarter" idx="13"/>
            <p:extLst>
              <p:ext uri="{D42A27DB-BD31-4B8C-83A1-F6EECF244321}">
                <p14:modId xmlns:p14="http://schemas.microsoft.com/office/powerpoint/2010/main" val="16165486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581994287"/>
                    </a:ext>
                  </a:extLst>
                </a:gridCol>
                <a:gridCol w="370332">
                  <a:extLst>
                    <a:ext uri="{9D8B030D-6E8A-4147-A177-3AD203B41FA5}">
                      <a16:colId xmlns:a16="http://schemas.microsoft.com/office/drawing/2014/main" val="1824373705"/>
                    </a:ext>
                  </a:extLst>
                </a:gridCol>
                <a:gridCol w="370332">
                  <a:extLst>
                    <a:ext uri="{9D8B030D-6E8A-4147-A177-3AD203B41FA5}">
                      <a16:colId xmlns:a16="http://schemas.microsoft.com/office/drawing/2014/main" val="4049516338"/>
                    </a:ext>
                  </a:extLst>
                </a:gridCol>
                <a:gridCol w="370332">
                  <a:extLst>
                    <a:ext uri="{9D8B030D-6E8A-4147-A177-3AD203B41FA5}">
                      <a16:colId xmlns:a16="http://schemas.microsoft.com/office/drawing/2014/main" val="3920429076"/>
                    </a:ext>
                  </a:extLst>
                </a:gridCol>
                <a:gridCol w="329184">
                  <a:extLst>
                    <a:ext uri="{9D8B030D-6E8A-4147-A177-3AD203B41FA5}">
                      <a16:colId xmlns:a16="http://schemas.microsoft.com/office/drawing/2014/main" val="2527920027"/>
                    </a:ext>
                  </a:extLst>
                </a:gridCol>
                <a:gridCol w="329184">
                  <a:extLst>
                    <a:ext uri="{9D8B030D-6E8A-4147-A177-3AD203B41FA5}">
                      <a16:colId xmlns:a16="http://schemas.microsoft.com/office/drawing/2014/main" val="2310077521"/>
                    </a:ext>
                  </a:extLst>
                </a:gridCol>
                <a:gridCol w="329184">
                  <a:extLst>
                    <a:ext uri="{9D8B030D-6E8A-4147-A177-3AD203B41FA5}">
                      <a16:colId xmlns:a16="http://schemas.microsoft.com/office/drawing/2014/main" val="1131699464"/>
                    </a:ext>
                  </a:extLst>
                </a:gridCol>
                <a:gridCol w="329184">
                  <a:extLst>
                    <a:ext uri="{9D8B030D-6E8A-4147-A177-3AD203B41FA5}">
                      <a16:colId xmlns:a16="http://schemas.microsoft.com/office/drawing/2014/main" val="1302062937"/>
                    </a:ext>
                  </a:extLst>
                </a:gridCol>
                <a:gridCol w="329184">
                  <a:extLst>
                    <a:ext uri="{9D8B030D-6E8A-4147-A177-3AD203B41FA5}">
                      <a16:colId xmlns:a16="http://schemas.microsoft.com/office/drawing/2014/main" val="262658042"/>
                    </a:ext>
                  </a:extLst>
                </a:gridCol>
                <a:gridCol w="329184">
                  <a:extLst>
                    <a:ext uri="{9D8B030D-6E8A-4147-A177-3AD203B41FA5}">
                      <a16:colId xmlns:a16="http://schemas.microsoft.com/office/drawing/2014/main" val="1074594421"/>
                    </a:ext>
                  </a:extLst>
                </a:gridCol>
                <a:gridCol w="329184">
                  <a:extLst>
                    <a:ext uri="{9D8B030D-6E8A-4147-A177-3AD203B41FA5}">
                      <a16:colId xmlns:a16="http://schemas.microsoft.com/office/drawing/2014/main" val="4131443704"/>
                    </a:ext>
                  </a:extLst>
                </a:gridCol>
                <a:gridCol w="329184">
                  <a:extLst>
                    <a:ext uri="{9D8B030D-6E8A-4147-A177-3AD203B41FA5}">
                      <a16:colId xmlns:a16="http://schemas.microsoft.com/office/drawing/2014/main" val="1820164251"/>
                    </a:ext>
                  </a:extLst>
                </a:gridCol>
                <a:gridCol w="329184">
                  <a:extLst>
                    <a:ext uri="{9D8B030D-6E8A-4147-A177-3AD203B41FA5}">
                      <a16:colId xmlns:a16="http://schemas.microsoft.com/office/drawing/2014/main" val="690262601"/>
                    </a:ext>
                  </a:extLst>
                </a:gridCol>
                <a:gridCol w="370332">
                  <a:extLst>
                    <a:ext uri="{9D8B030D-6E8A-4147-A177-3AD203B41FA5}">
                      <a16:colId xmlns:a16="http://schemas.microsoft.com/office/drawing/2014/main" val="2343934807"/>
                    </a:ext>
                  </a:extLst>
                </a:gridCol>
                <a:gridCol w="370332">
                  <a:extLst>
                    <a:ext uri="{9D8B030D-6E8A-4147-A177-3AD203B41FA5}">
                      <a16:colId xmlns:a16="http://schemas.microsoft.com/office/drawing/2014/main" val="1551395053"/>
                    </a:ext>
                  </a:extLst>
                </a:gridCol>
                <a:gridCol w="329184">
                  <a:extLst>
                    <a:ext uri="{9D8B030D-6E8A-4147-A177-3AD203B41FA5}">
                      <a16:colId xmlns:a16="http://schemas.microsoft.com/office/drawing/2014/main" val="673879172"/>
                    </a:ext>
                  </a:extLst>
                </a:gridCol>
                <a:gridCol w="329184">
                  <a:extLst>
                    <a:ext uri="{9D8B030D-6E8A-4147-A177-3AD203B41FA5}">
                      <a16:colId xmlns:a16="http://schemas.microsoft.com/office/drawing/2014/main" val="357787966"/>
                    </a:ext>
                  </a:extLst>
                </a:gridCol>
                <a:gridCol w="370332">
                  <a:extLst>
                    <a:ext uri="{9D8B030D-6E8A-4147-A177-3AD203B41FA5}">
                      <a16:colId xmlns:a16="http://schemas.microsoft.com/office/drawing/2014/main" val="42912007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424623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Monday Studio - 2018-05-29 17:26:52 </a:t>
                      </a:r>
                      <a:r>
                        <a:rPr kumimoji="0" lang="en-US" sz="1000" b="0" i="0" u="none" strike="noStrike" kern="1200" cap="none" spc="0" normalizeH="0" baseline="0" noProof="0">
                          <a:ln>
                            <a:noFill/>
                          </a:ln>
                          <a:solidFill>
                            <a:prstClr val="black"/>
                          </a:solidFill>
                          <a:effectLst/>
                          <a:uLnTx/>
                          <a:uFillTx/>
                          <a:latin typeface="+mn-lt"/>
                          <a:ea typeface="+mn-ea"/>
                          <a:cs typeface="+mn-cs"/>
                        </a:rPr>
                        <a:t> 
 Bite into these tasty paleo/vegan Bounty Bars for your post-iftar snack to satisfy your sweet tooth! #tastytuesday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95320463"/>
                  </a:ext>
                </a:extLst>
              </a:tr>
            </a:tbl>
          </a:graphicData>
        </a:graphic>
      </p:graphicFrame>
      <p:sp>
        <p:nvSpPr>
          <p:cNvPr id="4" name="Text Placeholder 3">
            <a:extLst>
              <a:ext uri="{FF2B5EF4-FFF2-40B4-BE49-F238E27FC236}">
                <a16:creationId xmlns:a16="http://schemas.microsoft.com/office/drawing/2014/main" id="{029A7A66-2748-4DB7-9546-1155D50352CF}"/>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3089791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8C0324-33E9-4B5A-B2E9-E02CCEA86819}"/>
              </a:ext>
            </a:extLst>
          </p:cNvPr>
          <p:cNvSpPr>
            <a:spLocks noGrp="1"/>
          </p:cNvSpPr>
          <p:nvPr>
            <p:ph type="title"/>
          </p:nvPr>
        </p:nvSpPr>
        <p:spPr/>
        <p:txBody>
          <a:bodyPr/>
          <a:lstStyle/>
          <a:p>
            <a:r>
              <a:rPr lang="en-US"/>
              <a:t>Facebook Own Posts Table | Monday Studio - 3 of 18</a:t>
            </a:r>
          </a:p>
        </p:txBody>
      </p:sp>
      <p:graphicFrame>
        <p:nvGraphicFramePr>
          <p:cNvPr id="5" name="Table Placeholder 4">
            <a:extLst>
              <a:ext uri="{FF2B5EF4-FFF2-40B4-BE49-F238E27FC236}">
                <a16:creationId xmlns:a16="http://schemas.microsoft.com/office/drawing/2014/main" id="{53B87A10-64E3-43D3-B718-14E2E797FAF0}"/>
              </a:ext>
            </a:extLst>
          </p:cNvPr>
          <p:cNvGraphicFramePr>
            <a:graphicFrameLocks noGrp="1"/>
          </p:cNvGraphicFramePr>
          <p:nvPr>
            <p:ph type="tbl" sz="quarter" idx="13"/>
            <p:extLst>
              <p:ext uri="{D42A27DB-BD31-4B8C-83A1-F6EECF244321}">
                <p14:modId xmlns:p14="http://schemas.microsoft.com/office/powerpoint/2010/main" val="19285442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124853429"/>
                    </a:ext>
                  </a:extLst>
                </a:gridCol>
                <a:gridCol w="370332">
                  <a:extLst>
                    <a:ext uri="{9D8B030D-6E8A-4147-A177-3AD203B41FA5}">
                      <a16:colId xmlns:a16="http://schemas.microsoft.com/office/drawing/2014/main" val="3680434966"/>
                    </a:ext>
                  </a:extLst>
                </a:gridCol>
                <a:gridCol w="370332">
                  <a:extLst>
                    <a:ext uri="{9D8B030D-6E8A-4147-A177-3AD203B41FA5}">
                      <a16:colId xmlns:a16="http://schemas.microsoft.com/office/drawing/2014/main" val="1083989997"/>
                    </a:ext>
                  </a:extLst>
                </a:gridCol>
                <a:gridCol w="370332">
                  <a:extLst>
                    <a:ext uri="{9D8B030D-6E8A-4147-A177-3AD203B41FA5}">
                      <a16:colId xmlns:a16="http://schemas.microsoft.com/office/drawing/2014/main" val="3113453025"/>
                    </a:ext>
                  </a:extLst>
                </a:gridCol>
                <a:gridCol w="329184">
                  <a:extLst>
                    <a:ext uri="{9D8B030D-6E8A-4147-A177-3AD203B41FA5}">
                      <a16:colId xmlns:a16="http://schemas.microsoft.com/office/drawing/2014/main" val="954062162"/>
                    </a:ext>
                  </a:extLst>
                </a:gridCol>
                <a:gridCol w="329184">
                  <a:extLst>
                    <a:ext uri="{9D8B030D-6E8A-4147-A177-3AD203B41FA5}">
                      <a16:colId xmlns:a16="http://schemas.microsoft.com/office/drawing/2014/main" val="173573690"/>
                    </a:ext>
                  </a:extLst>
                </a:gridCol>
                <a:gridCol w="329184">
                  <a:extLst>
                    <a:ext uri="{9D8B030D-6E8A-4147-A177-3AD203B41FA5}">
                      <a16:colId xmlns:a16="http://schemas.microsoft.com/office/drawing/2014/main" val="199128680"/>
                    </a:ext>
                  </a:extLst>
                </a:gridCol>
                <a:gridCol w="329184">
                  <a:extLst>
                    <a:ext uri="{9D8B030D-6E8A-4147-A177-3AD203B41FA5}">
                      <a16:colId xmlns:a16="http://schemas.microsoft.com/office/drawing/2014/main" val="4218860118"/>
                    </a:ext>
                  </a:extLst>
                </a:gridCol>
                <a:gridCol w="329184">
                  <a:extLst>
                    <a:ext uri="{9D8B030D-6E8A-4147-A177-3AD203B41FA5}">
                      <a16:colId xmlns:a16="http://schemas.microsoft.com/office/drawing/2014/main" val="2550430579"/>
                    </a:ext>
                  </a:extLst>
                </a:gridCol>
                <a:gridCol w="329184">
                  <a:extLst>
                    <a:ext uri="{9D8B030D-6E8A-4147-A177-3AD203B41FA5}">
                      <a16:colId xmlns:a16="http://schemas.microsoft.com/office/drawing/2014/main" val="325324404"/>
                    </a:ext>
                  </a:extLst>
                </a:gridCol>
                <a:gridCol w="329184">
                  <a:extLst>
                    <a:ext uri="{9D8B030D-6E8A-4147-A177-3AD203B41FA5}">
                      <a16:colId xmlns:a16="http://schemas.microsoft.com/office/drawing/2014/main" val="1946780760"/>
                    </a:ext>
                  </a:extLst>
                </a:gridCol>
                <a:gridCol w="329184">
                  <a:extLst>
                    <a:ext uri="{9D8B030D-6E8A-4147-A177-3AD203B41FA5}">
                      <a16:colId xmlns:a16="http://schemas.microsoft.com/office/drawing/2014/main" val="105493689"/>
                    </a:ext>
                  </a:extLst>
                </a:gridCol>
                <a:gridCol w="329184">
                  <a:extLst>
                    <a:ext uri="{9D8B030D-6E8A-4147-A177-3AD203B41FA5}">
                      <a16:colId xmlns:a16="http://schemas.microsoft.com/office/drawing/2014/main" val="1728918321"/>
                    </a:ext>
                  </a:extLst>
                </a:gridCol>
                <a:gridCol w="370332">
                  <a:extLst>
                    <a:ext uri="{9D8B030D-6E8A-4147-A177-3AD203B41FA5}">
                      <a16:colId xmlns:a16="http://schemas.microsoft.com/office/drawing/2014/main" val="292143268"/>
                    </a:ext>
                  </a:extLst>
                </a:gridCol>
                <a:gridCol w="370332">
                  <a:extLst>
                    <a:ext uri="{9D8B030D-6E8A-4147-A177-3AD203B41FA5}">
                      <a16:colId xmlns:a16="http://schemas.microsoft.com/office/drawing/2014/main" val="745742965"/>
                    </a:ext>
                  </a:extLst>
                </a:gridCol>
                <a:gridCol w="329184">
                  <a:extLst>
                    <a:ext uri="{9D8B030D-6E8A-4147-A177-3AD203B41FA5}">
                      <a16:colId xmlns:a16="http://schemas.microsoft.com/office/drawing/2014/main" val="2609335554"/>
                    </a:ext>
                  </a:extLst>
                </a:gridCol>
                <a:gridCol w="329184">
                  <a:extLst>
                    <a:ext uri="{9D8B030D-6E8A-4147-A177-3AD203B41FA5}">
                      <a16:colId xmlns:a16="http://schemas.microsoft.com/office/drawing/2014/main" val="1171995465"/>
                    </a:ext>
                  </a:extLst>
                </a:gridCol>
                <a:gridCol w="370332">
                  <a:extLst>
                    <a:ext uri="{9D8B030D-6E8A-4147-A177-3AD203B41FA5}">
                      <a16:colId xmlns:a16="http://schemas.microsoft.com/office/drawing/2014/main" val="37137316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660408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Monday Studio - 2018-05-29 00:54:55 </a:t>
                      </a:r>
                      <a:r>
                        <a:rPr kumimoji="0" lang="en-US" sz="1000" b="0" i="0" u="none" strike="noStrike" kern="1200" cap="none" spc="0" normalizeH="0" baseline="0" noProof="0">
                          <a:ln>
                            <a:noFill/>
                          </a:ln>
                          <a:solidFill>
                            <a:prstClr val="black"/>
                          </a:solidFill>
                          <a:effectLst/>
                          <a:uLnTx/>
                          <a:uFillTx/>
                          <a:latin typeface="+mn-lt"/>
                          <a:ea typeface="+mn-ea"/>
                          <a:cs typeface="+mn-cs"/>
                        </a:rPr>
                        <a:t> 
 Meet the Monday team!
"My name is Raghda, Stott Pilates instructor at Monday Studio. I used to have a professional career in the commercial world of importing &amp; exporting clothing and leather goods, although I always had a passion for sports, such as skiing, kick boxing, body pump, etc. Eventually, I decided to train to become a specialized Stott Pilates instructor and I now have:
- A certificate in Matt Pilates
- A certificate in Reformer Pilates
- A certificate in Barre (Fundamental &amp; Advanced)
- A certificate in Prenatal Pilates
- A certificate in Cadillac 
Come and join me everyday at Monday studio for a challenging workout of:
- Pilates Core
- Pilates Fusion &amp; Barre
- Interval Body Blast (Body Burn)
- Megalates
Check the MINDBODY app for our live schedule to book your spot and join in on the fun!" - Raghda Ramadan #mondayteam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20864901"/>
                  </a:ext>
                </a:extLst>
              </a:tr>
            </a:tbl>
          </a:graphicData>
        </a:graphic>
      </p:graphicFrame>
      <p:sp>
        <p:nvSpPr>
          <p:cNvPr id="4" name="Text Placeholder 3">
            <a:extLst>
              <a:ext uri="{FF2B5EF4-FFF2-40B4-BE49-F238E27FC236}">
                <a16:creationId xmlns:a16="http://schemas.microsoft.com/office/drawing/2014/main" id="{EC7D966B-8196-4C65-B56A-257A5CA95CA0}"/>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5239709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6A02AD-A5F0-4F7B-861C-02A60EA9B636}"/>
              </a:ext>
            </a:extLst>
          </p:cNvPr>
          <p:cNvSpPr>
            <a:spLocks noGrp="1"/>
          </p:cNvSpPr>
          <p:nvPr>
            <p:ph type="title"/>
          </p:nvPr>
        </p:nvSpPr>
        <p:spPr/>
        <p:txBody>
          <a:bodyPr/>
          <a:lstStyle/>
          <a:p>
            <a:r>
              <a:rPr lang="en-US"/>
              <a:t>Facebook Own Posts Table | Monday Studio - 4 of 18</a:t>
            </a:r>
          </a:p>
        </p:txBody>
      </p:sp>
      <p:graphicFrame>
        <p:nvGraphicFramePr>
          <p:cNvPr id="5" name="Table Placeholder 4">
            <a:extLst>
              <a:ext uri="{FF2B5EF4-FFF2-40B4-BE49-F238E27FC236}">
                <a16:creationId xmlns:a16="http://schemas.microsoft.com/office/drawing/2014/main" id="{CBDA73F6-6D88-4A78-A1B1-BBCA5FDE023E}"/>
              </a:ext>
            </a:extLst>
          </p:cNvPr>
          <p:cNvGraphicFramePr>
            <a:graphicFrameLocks noGrp="1"/>
          </p:cNvGraphicFramePr>
          <p:nvPr>
            <p:ph type="tbl" sz="quarter" idx="13"/>
            <p:extLst>
              <p:ext uri="{D42A27DB-BD31-4B8C-83A1-F6EECF244321}">
                <p14:modId xmlns:p14="http://schemas.microsoft.com/office/powerpoint/2010/main" val="32082408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695842428"/>
                    </a:ext>
                  </a:extLst>
                </a:gridCol>
                <a:gridCol w="370332">
                  <a:extLst>
                    <a:ext uri="{9D8B030D-6E8A-4147-A177-3AD203B41FA5}">
                      <a16:colId xmlns:a16="http://schemas.microsoft.com/office/drawing/2014/main" val="1096485136"/>
                    </a:ext>
                  </a:extLst>
                </a:gridCol>
                <a:gridCol w="370332">
                  <a:extLst>
                    <a:ext uri="{9D8B030D-6E8A-4147-A177-3AD203B41FA5}">
                      <a16:colId xmlns:a16="http://schemas.microsoft.com/office/drawing/2014/main" val="2948760229"/>
                    </a:ext>
                  </a:extLst>
                </a:gridCol>
                <a:gridCol w="370332">
                  <a:extLst>
                    <a:ext uri="{9D8B030D-6E8A-4147-A177-3AD203B41FA5}">
                      <a16:colId xmlns:a16="http://schemas.microsoft.com/office/drawing/2014/main" val="3624828667"/>
                    </a:ext>
                  </a:extLst>
                </a:gridCol>
                <a:gridCol w="329184">
                  <a:extLst>
                    <a:ext uri="{9D8B030D-6E8A-4147-A177-3AD203B41FA5}">
                      <a16:colId xmlns:a16="http://schemas.microsoft.com/office/drawing/2014/main" val="423942985"/>
                    </a:ext>
                  </a:extLst>
                </a:gridCol>
                <a:gridCol w="329184">
                  <a:extLst>
                    <a:ext uri="{9D8B030D-6E8A-4147-A177-3AD203B41FA5}">
                      <a16:colId xmlns:a16="http://schemas.microsoft.com/office/drawing/2014/main" val="391069296"/>
                    </a:ext>
                  </a:extLst>
                </a:gridCol>
                <a:gridCol w="329184">
                  <a:extLst>
                    <a:ext uri="{9D8B030D-6E8A-4147-A177-3AD203B41FA5}">
                      <a16:colId xmlns:a16="http://schemas.microsoft.com/office/drawing/2014/main" val="2343810149"/>
                    </a:ext>
                  </a:extLst>
                </a:gridCol>
                <a:gridCol w="329184">
                  <a:extLst>
                    <a:ext uri="{9D8B030D-6E8A-4147-A177-3AD203B41FA5}">
                      <a16:colId xmlns:a16="http://schemas.microsoft.com/office/drawing/2014/main" val="2858343105"/>
                    </a:ext>
                  </a:extLst>
                </a:gridCol>
                <a:gridCol w="329184">
                  <a:extLst>
                    <a:ext uri="{9D8B030D-6E8A-4147-A177-3AD203B41FA5}">
                      <a16:colId xmlns:a16="http://schemas.microsoft.com/office/drawing/2014/main" val="544734508"/>
                    </a:ext>
                  </a:extLst>
                </a:gridCol>
                <a:gridCol w="329184">
                  <a:extLst>
                    <a:ext uri="{9D8B030D-6E8A-4147-A177-3AD203B41FA5}">
                      <a16:colId xmlns:a16="http://schemas.microsoft.com/office/drawing/2014/main" val="2310727132"/>
                    </a:ext>
                  </a:extLst>
                </a:gridCol>
                <a:gridCol w="329184">
                  <a:extLst>
                    <a:ext uri="{9D8B030D-6E8A-4147-A177-3AD203B41FA5}">
                      <a16:colId xmlns:a16="http://schemas.microsoft.com/office/drawing/2014/main" val="112808425"/>
                    </a:ext>
                  </a:extLst>
                </a:gridCol>
                <a:gridCol w="329184">
                  <a:extLst>
                    <a:ext uri="{9D8B030D-6E8A-4147-A177-3AD203B41FA5}">
                      <a16:colId xmlns:a16="http://schemas.microsoft.com/office/drawing/2014/main" val="2415107055"/>
                    </a:ext>
                  </a:extLst>
                </a:gridCol>
                <a:gridCol w="329184">
                  <a:extLst>
                    <a:ext uri="{9D8B030D-6E8A-4147-A177-3AD203B41FA5}">
                      <a16:colId xmlns:a16="http://schemas.microsoft.com/office/drawing/2014/main" val="2569720007"/>
                    </a:ext>
                  </a:extLst>
                </a:gridCol>
                <a:gridCol w="370332">
                  <a:extLst>
                    <a:ext uri="{9D8B030D-6E8A-4147-A177-3AD203B41FA5}">
                      <a16:colId xmlns:a16="http://schemas.microsoft.com/office/drawing/2014/main" val="3514217223"/>
                    </a:ext>
                  </a:extLst>
                </a:gridCol>
                <a:gridCol w="370332">
                  <a:extLst>
                    <a:ext uri="{9D8B030D-6E8A-4147-A177-3AD203B41FA5}">
                      <a16:colId xmlns:a16="http://schemas.microsoft.com/office/drawing/2014/main" val="4053402890"/>
                    </a:ext>
                  </a:extLst>
                </a:gridCol>
                <a:gridCol w="329184">
                  <a:extLst>
                    <a:ext uri="{9D8B030D-6E8A-4147-A177-3AD203B41FA5}">
                      <a16:colId xmlns:a16="http://schemas.microsoft.com/office/drawing/2014/main" val="271356956"/>
                    </a:ext>
                  </a:extLst>
                </a:gridCol>
                <a:gridCol w="329184">
                  <a:extLst>
                    <a:ext uri="{9D8B030D-6E8A-4147-A177-3AD203B41FA5}">
                      <a16:colId xmlns:a16="http://schemas.microsoft.com/office/drawing/2014/main" val="4133551568"/>
                    </a:ext>
                  </a:extLst>
                </a:gridCol>
                <a:gridCol w="370332">
                  <a:extLst>
                    <a:ext uri="{9D8B030D-6E8A-4147-A177-3AD203B41FA5}">
                      <a16:colId xmlns:a16="http://schemas.microsoft.com/office/drawing/2014/main" val="19876211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23716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Monday Studio - 2018-05-27 11:36:43 </a:t>
                      </a:r>
                      <a:r>
                        <a:rPr kumimoji="0" lang="en-US" sz="1000" b="0" i="0" u="none" strike="noStrike" kern="1200" cap="none" spc="0" normalizeH="0" baseline="0" noProof="0">
                          <a:ln>
                            <a:noFill/>
                          </a:ln>
                          <a:solidFill>
                            <a:prstClr val="black"/>
                          </a:solidFill>
                          <a:effectLst/>
                          <a:uLnTx/>
                          <a:uFillTx/>
                          <a:latin typeface="+mn-lt"/>
                          <a:ea typeface="+mn-ea"/>
                          <a:cs typeface="+mn-cs"/>
                        </a:rPr>
                        <a:t> 
 A JUICE FOR EVERY PURPOSE!
From the flavor and the blast of vitamins, to the detoxifying and cleansing, our cold pressed juices are as healthy as they are delicious! Enjoy these refreshing drinks at our juice bar. #coldpressedjuice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256726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Monday Studio - 2018-05-26 16:21:14 </a:t>
                      </a:r>
                      <a:r>
                        <a:rPr kumimoji="0" lang="en-US" sz="1000" b="0" i="0" u="none" strike="noStrike" kern="1200" cap="none" spc="0" normalizeH="0" baseline="0" noProof="0">
                          <a:ln>
                            <a:noFill/>
                          </a:ln>
                          <a:solidFill>
                            <a:prstClr val="black"/>
                          </a:solidFill>
                          <a:effectLst/>
                          <a:uLnTx/>
                          <a:uFillTx/>
                          <a:latin typeface="+mn-lt"/>
                          <a:ea typeface="+mn-ea"/>
                          <a:cs typeface="+mn-cs"/>
                        </a:rPr>
                        <a:t> 
 Mondayers, make sure to stay active and end your day strong right before iftar with a strengthening, lengthening and toning Megaformer session! We sure are! #megaformer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45145896"/>
                  </a:ext>
                </a:extLst>
              </a:tr>
            </a:tbl>
          </a:graphicData>
        </a:graphic>
      </p:graphicFrame>
      <p:sp>
        <p:nvSpPr>
          <p:cNvPr id="4" name="Text Placeholder 3">
            <a:extLst>
              <a:ext uri="{FF2B5EF4-FFF2-40B4-BE49-F238E27FC236}">
                <a16:creationId xmlns:a16="http://schemas.microsoft.com/office/drawing/2014/main" id="{23892D29-CA17-4F06-BCF6-741D274C0216}"/>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2200444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2AF9C4-0107-49A2-A0BF-CA85C9C122C8}"/>
              </a:ext>
            </a:extLst>
          </p:cNvPr>
          <p:cNvSpPr>
            <a:spLocks noGrp="1"/>
          </p:cNvSpPr>
          <p:nvPr>
            <p:ph type="title"/>
          </p:nvPr>
        </p:nvSpPr>
        <p:spPr/>
        <p:txBody>
          <a:bodyPr/>
          <a:lstStyle/>
          <a:p>
            <a:r>
              <a:rPr lang="en-US"/>
              <a:t>Facebook Own Posts Table | Monday Studio - 5 of 18</a:t>
            </a:r>
          </a:p>
        </p:txBody>
      </p:sp>
      <p:graphicFrame>
        <p:nvGraphicFramePr>
          <p:cNvPr id="5" name="Table Placeholder 4">
            <a:extLst>
              <a:ext uri="{FF2B5EF4-FFF2-40B4-BE49-F238E27FC236}">
                <a16:creationId xmlns:a16="http://schemas.microsoft.com/office/drawing/2014/main" id="{5497B134-54B7-439C-A715-D3703E40D8D6}"/>
              </a:ext>
            </a:extLst>
          </p:cNvPr>
          <p:cNvGraphicFramePr>
            <a:graphicFrameLocks noGrp="1"/>
          </p:cNvGraphicFramePr>
          <p:nvPr>
            <p:ph type="tbl" sz="quarter" idx="13"/>
            <p:extLst>
              <p:ext uri="{D42A27DB-BD31-4B8C-83A1-F6EECF244321}">
                <p14:modId xmlns:p14="http://schemas.microsoft.com/office/powerpoint/2010/main" val="588997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965031045"/>
                    </a:ext>
                  </a:extLst>
                </a:gridCol>
                <a:gridCol w="370332">
                  <a:extLst>
                    <a:ext uri="{9D8B030D-6E8A-4147-A177-3AD203B41FA5}">
                      <a16:colId xmlns:a16="http://schemas.microsoft.com/office/drawing/2014/main" val="3991820347"/>
                    </a:ext>
                  </a:extLst>
                </a:gridCol>
                <a:gridCol w="370332">
                  <a:extLst>
                    <a:ext uri="{9D8B030D-6E8A-4147-A177-3AD203B41FA5}">
                      <a16:colId xmlns:a16="http://schemas.microsoft.com/office/drawing/2014/main" val="971717646"/>
                    </a:ext>
                  </a:extLst>
                </a:gridCol>
                <a:gridCol w="370332">
                  <a:extLst>
                    <a:ext uri="{9D8B030D-6E8A-4147-A177-3AD203B41FA5}">
                      <a16:colId xmlns:a16="http://schemas.microsoft.com/office/drawing/2014/main" val="1167437963"/>
                    </a:ext>
                  </a:extLst>
                </a:gridCol>
                <a:gridCol w="329184">
                  <a:extLst>
                    <a:ext uri="{9D8B030D-6E8A-4147-A177-3AD203B41FA5}">
                      <a16:colId xmlns:a16="http://schemas.microsoft.com/office/drawing/2014/main" val="575422612"/>
                    </a:ext>
                  </a:extLst>
                </a:gridCol>
                <a:gridCol w="329184">
                  <a:extLst>
                    <a:ext uri="{9D8B030D-6E8A-4147-A177-3AD203B41FA5}">
                      <a16:colId xmlns:a16="http://schemas.microsoft.com/office/drawing/2014/main" val="1986197470"/>
                    </a:ext>
                  </a:extLst>
                </a:gridCol>
                <a:gridCol w="329184">
                  <a:extLst>
                    <a:ext uri="{9D8B030D-6E8A-4147-A177-3AD203B41FA5}">
                      <a16:colId xmlns:a16="http://schemas.microsoft.com/office/drawing/2014/main" val="55130275"/>
                    </a:ext>
                  </a:extLst>
                </a:gridCol>
                <a:gridCol w="329184">
                  <a:extLst>
                    <a:ext uri="{9D8B030D-6E8A-4147-A177-3AD203B41FA5}">
                      <a16:colId xmlns:a16="http://schemas.microsoft.com/office/drawing/2014/main" val="3086959004"/>
                    </a:ext>
                  </a:extLst>
                </a:gridCol>
                <a:gridCol w="329184">
                  <a:extLst>
                    <a:ext uri="{9D8B030D-6E8A-4147-A177-3AD203B41FA5}">
                      <a16:colId xmlns:a16="http://schemas.microsoft.com/office/drawing/2014/main" val="1615718307"/>
                    </a:ext>
                  </a:extLst>
                </a:gridCol>
                <a:gridCol w="329184">
                  <a:extLst>
                    <a:ext uri="{9D8B030D-6E8A-4147-A177-3AD203B41FA5}">
                      <a16:colId xmlns:a16="http://schemas.microsoft.com/office/drawing/2014/main" val="2498396436"/>
                    </a:ext>
                  </a:extLst>
                </a:gridCol>
                <a:gridCol w="329184">
                  <a:extLst>
                    <a:ext uri="{9D8B030D-6E8A-4147-A177-3AD203B41FA5}">
                      <a16:colId xmlns:a16="http://schemas.microsoft.com/office/drawing/2014/main" val="967510637"/>
                    </a:ext>
                  </a:extLst>
                </a:gridCol>
                <a:gridCol w="329184">
                  <a:extLst>
                    <a:ext uri="{9D8B030D-6E8A-4147-A177-3AD203B41FA5}">
                      <a16:colId xmlns:a16="http://schemas.microsoft.com/office/drawing/2014/main" val="3168036198"/>
                    </a:ext>
                  </a:extLst>
                </a:gridCol>
                <a:gridCol w="329184">
                  <a:extLst>
                    <a:ext uri="{9D8B030D-6E8A-4147-A177-3AD203B41FA5}">
                      <a16:colId xmlns:a16="http://schemas.microsoft.com/office/drawing/2014/main" val="4230308762"/>
                    </a:ext>
                  </a:extLst>
                </a:gridCol>
                <a:gridCol w="370332">
                  <a:extLst>
                    <a:ext uri="{9D8B030D-6E8A-4147-A177-3AD203B41FA5}">
                      <a16:colId xmlns:a16="http://schemas.microsoft.com/office/drawing/2014/main" val="2128445703"/>
                    </a:ext>
                  </a:extLst>
                </a:gridCol>
                <a:gridCol w="370332">
                  <a:extLst>
                    <a:ext uri="{9D8B030D-6E8A-4147-A177-3AD203B41FA5}">
                      <a16:colId xmlns:a16="http://schemas.microsoft.com/office/drawing/2014/main" val="3592927319"/>
                    </a:ext>
                  </a:extLst>
                </a:gridCol>
                <a:gridCol w="329184">
                  <a:extLst>
                    <a:ext uri="{9D8B030D-6E8A-4147-A177-3AD203B41FA5}">
                      <a16:colId xmlns:a16="http://schemas.microsoft.com/office/drawing/2014/main" val="388232050"/>
                    </a:ext>
                  </a:extLst>
                </a:gridCol>
                <a:gridCol w="329184">
                  <a:extLst>
                    <a:ext uri="{9D8B030D-6E8A-4147-A177-3AD203B41FA5}">
                      <a16:colId xmlns:a16="http://schemas.microsoft.com/office/drawing/2014/main" val="891618651"/>
                    </a:ext>
                  </a:extLst>
                </a:gridCol>
                <a:gridCol w="370332">
                  <a:extLst>
                    <a:ext uri="{9D8B030D-6E8A-4147-A177-3AD203B41FA5}">
                      <a16:colId xmlns:a16="http://schemas.microsoft.com/office/drawing/2014/main" val="9805337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835320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Monday Studio - 2018-05-24 19:18:03 </a:t>
                      </a:r>
                      <a:r>
                        <a:rPr kumimoji="0" lang="en-US" sz="1000" b="0" i="0" u="none" strike="noStrike" kern="1200" cap="none" spc="0" normalizeH="0" baseline="0" noProof="0">
                          <a:ln>
                            <a:noFill/>
                          </a:ln>
                          <a:solidFill>
                            <a:prstClr val="black"/>
                          </a:solidFill>
                          <a:effectLst/>
                          <a:uLnTx/>
                          <a:uFillTx/>
                          <a:latin typeface="+mn-lt"/>
                          <a:ea typeface="+mn-ea"/>
                          <a:cs typeface="+mn-cs"/>
                        </a:rPr>
                        <a:t> 
 You can now find Narganics' natural &amp; organic skincare products right here at the Studio. #Repost Narganics
• • •
Now available 50ml Satin Body Oil. An infusion of Jasmine into an innovative dry oil blend to soften, smooth and scent skin. Easily absorbs and leaves a satin finish to skin.�ACTIVE INGREDIENTS: 
#APRICOTKERNELOIL: Moisturizing, nourishing and revitalizing properties. Softens skin. #COCONUTOIL: Nourishes and smoothens skin. 
#SUNFLOWEROIL: Acts as a moisturizer, by helping the body cells retain water inside them. How to use: 
#Moisturize Skin: Simply apply on towel-dried skin after bath or shower. Leaves a glistening effect without the greasy feel.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85254064"/>
                  </a:ext>
                </a:extLst>
              </a:tr>
            </a:tbl>
          </a:graphicData>
        </a:graphic>
      </p:graphicFrame>
      <p:sp>
        <p:nvSpPr>
          <p:cNvPr id="4" name="Text Placeholder 3">
            <a:extLst>
              <a:ext uri="{FF2B5EF4-FFF2-40B4-BE49-F238E27FC236}">
                <a16:creationId xmlns:a16="http://schemas.microsoft.com/office/drawing/2014/main" id="{47029753-3CE6-4E19-8B0F-3BF00766B754}"/>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9602431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19D0E2-DF4C-4081-97DF-BA72AF13BB40}"/>
              </a:ext>
            </a:extLst>
          </p:cNvPr>
          <p:cNvSpPr>
            <a:spLocks noGrp="1"/>
          </p:cNvSpPr>
          <p:nvPr>
            <p:ph type="title"/>
          </p:nvPr>
        </p:nvSpPr>
        <p:spPr/>
        <p:txBody>
          <a:bodyPr/>
          <a:lstStyle/>
          <a:p>
            <a:r>
              <a:rPr lang="en-US"/>
              <a:t>Facebook Own Posts Table | Monday Studio - 6 of 18</a:t>
            </a:r>
          </a:p>
        </p:txBody>
      </p:sp>
      <p:graphicFrame>
        <p:nvGraphicFramePr>
          <p:cNvPr id="5" name="Table Placeholder 4">
            <a:extLst>
              <a:ext uri="{FF2B5EF4-FFF2-40B4-BE49-F238E27FC236}">
                <a16:creationId xmlns:a16="http://schemas.microsoft.com/office/drawing/2014/main" id="{DC14D0D5-C38D-4A74-A1A9-49CE328BF881}"/>
              </a:ext>
            </a:extLst>
          </p:cNvPr>
          <p:cNvGraphicFramePr>
            <a:graphicFrameLocks noGrp="1"/>
          </p:cNvGraphicFramePr>
          <p:nvPr>
            <p:ph type="tbl" sz="quarter" idx="13"/>
            <p:extLst>
              <p:ext uri="{D42A27DB-BD31-4B8C-83A1-F6EECF244321}">
                <p14:modId xmlns:p14="http://schemas.microsoft.com/office/powerpoint/2010/main" val="31294321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41933776"/>
                    </a:ext>
                  </a:extLst>
                </a:gridCol>
                <a:gridCol w="370332">
                  <a:extLst>
                    <a:ext uri="{9D8B030D-6E8A-4147-A177-3AD203B41FA5}">
                      <a16:colId xmlns:a16="http://schemas.microsoft.com/office/drawing/2014/main" val="1033436101"/>
                    </a:ext>
                  </a:extLst>
                </a:gridCol>
                <a:gridCol w="370332">
                  <a:extLst>
                    <a:ext uri="{9D8B030D-6E8A-4147-A177-3AD203B41FA5}">
                      <a16:colId xmlns:a16="http://schemas.microsoft.com/office/drawing/2014/main" val="2942341273"/>
                    </a:ext>
                  </a:extLst>
                </a:gridCol>
                <a:gridCol w="370332">
                  <a:extLst>
                    <a:ext uri="{9D8B030D-6E8A-4147-A177-3AD203B41FA5}">
                      <a16:colId xmlns:a16="http://schemas.microsoft.com/office/drawing/2014/main" val="3839128357"/>
                    </a:ext>
                  </a:extLst>
                </a:gridCol>
                <a:gridCol w="329184">
                  <a:extLst>
                    <a:ext uri="{9D8B030D-6E8A-4147-A177-3AD203B41FA5}">
                      <a16:colId xmlns:a16="http://schemas.microsoft.com/office/drawing/2014/main" val="1995304521"/>
                    </a:ext>
                  </a:extLst>
                </a:gridCol>
                <a:gridCol w="329184">
                  <a:extLst>
                    <a:ext uri="{9D8B030D-6E8A-4147-A177-3AD203B41FA5}">
                      <a16:colId xmlns:a16="http://schemas.microsoft.com/office/drawing/2014/main" val="1684880369"/>
                    </a:ext>
                  </a:extLst>
                </a:gridCol>
                <a:gridCol w="329184">
                  <a:extLst>
                    <a:ext uri="{9D8B030D-6E8A-4147-A177-3AD203B41FA5}">
                      <a16:colId xmlns:a16="http://schemas.microsoft.com/office/drawing/2014/main" val="3393768814"/>
                    </a:ext>
                  </a:extLst>
                </a:gridCol>
                <a:gridCol w="329184">
                  <a:extLst>
                    <a:ext uri="{9D8B030D-6E8A-4147-A177-3AD203B41FA5}">
                      <a16:colId xmlns:a16="http://schemas.microsoft.com/office/drawing/2014/main" val="765869651"/>
                    </a:ext>
                  </a:extLst>
                </a:gridCol>
                <a:gridCol w="329184">
                  <a:extLst>
                    <a:ext uri="{9D8B030D-6E8A-4147-A177-3AD203B41FA5}">
                      <a16:colId xmlns:a16="http://schemas.microsoft.com/office/drawing/2014/main" val="326470277"/>
                    </a:ext>
                  </a:extLst>
                </a:gridCol>
                <a:gridCol w="329184">
                  <a:extLst>
                    <a:ext uri="{9D8B030D-6E8A-4147-A177-3AD203B41FA5}">
                      <a16:colId xmlns:a16="http://schemas.microsoft.com/office/drawing/2014/main" val="271487037"/>
                    </a:ext>
                  </a:extLst>
                </a:gridCol>
                <a:gridCol w="329184">
                  <a:extLst>
                    <a:ext uri="{9D8B030D-6E8A-4147-A177-3AD203B41FA5}">
                      <a16:colId xmlns:a16="http://schemas.microsoft.com/office/drawing/2014/main" val="1133703279"/>
                    </a:ext>
                  </a:extLst>
                </a:gridCol>
                <a:gridCol w="329184">
                  <a:extLst>
                    <a:ext uri="{9D8B030D-6E8A-4147-A177-3AD203B41FA5}">
                      <a16:colId xmlns:a16="http://schemas.microsoft.com/office/drawing/2014/main" val="2430112811"/>
                    </a:ext>
                  </a:extLst>
                </a:gridCol>
                <a:gridCol w="329184">
                  <a:extLst>
                    <a:ext uri="{9D8B030D-6E8A-4147-A177-3AD203B41FA5}">
                      <a16:colId xmlns:a16="http://schemas.microsoft.com/office/drawing/2014/main" val="2163687126"/>
                    </a:ext>
                  </a:extLst>
                </a:gridCol>
                <a:gridCol w="370332">
                  <a:extLst>
                    <a:ext uri="{9D8B030D-6E8A-4147-A177-3AD203B41FA5}">
                      <a16:colId xmlns:a16="http://schemas.microsoft.com/office/drawing/2014/main" val="1521118047"/>
                    </a:ext>
                  </a:extLst>
                </a:gridCol>
                <a:gridCol w="370332">
                  <a:extLst>
                    <a:ext uri="{9D8B030D-6E8A-4147-A177-3AD203B41FA5}">
                      <a16:colId xmlns:a16="http://schemas.microsoft.com/office/drawing/2014/main" val="502990730"/>
                    </a:ext>
                  </a:extLst>
                </a:gridCol>
                <a:gridCol w="329184">
                  <a:extLst>
                    <a:ext uri="{9D8B030D-6E8A-4147-A177-3AD203B41FA5}">
                      <a16:colId xmlns:a16="http://schemas.microsoft.com/office/drawing/2014/main" val="2710996758"/>
                    </a:ext>
                  </a:extLst>
                </a:gridCol>
                <a:gridCol w="329184">
                  <a:extLst>
                    <a:ext uri="{9D8B030D-6E8A-4147-A177-3AD203B41FA5}">
                      <a16:colId xmlns:a16="http://schemas.microsoft.com/office/drawing/2014/main" val="2184035148"/>
                    </a:ext>
                  </a:extLst>
                </a:gridCol>
                <a:gridCol w="370332">
                  <a:extLst>
                    <a:ext uri="{9D8B030D-6E8A-4147-A177-3AD203B41FA5}">
                      <a16:colId xmlns:a16="http://schemas.microsoft.com/office/drawing/2014/main" val="9871932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261265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Monday Studio - 2018-05-23 21:53:45 </a:t>
                      </a:r>
                      <a:r>
                        <a:rPr kumimoji="0" lang="en-US" sz="1000" b="0" i="0" u="none" strike="noStrike" kern="1200" cap="none" spc="0" normalizeH="0" baseline="0" noProof="0">
                          <a:ln>
                            <a:noFill/>
                          </a:ln>
                          <a:solidFill>
                            <a:prstClr val="black"/>
                          </a:solidFill>
                          <a:effectLst/>
                          <a:uLnTx/>
                          <a:uFillTx/>
                          <a:latin typeface="+mn-lt"/>
                          <a:ea typeface="+mn-ea"/>
                          <a:cs typeface="+mn-cs"/>
                        </a:rPr>
                        <a:t> 
 Keep it fresh, cold, or hot with our range of Asobu's bottles! The "Flavour It" glass bottle is ideal for preparing a fruit infused water that tastes just like summer to keep cool when outdoors or during your workout. The "Oasis" bottle will make sure your coffee stays hot on your way to the Studio! Swipe left to see more.
Photo credit @asobubottle
#asobu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004718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Monday Studio - 2018-05-22 13:56:59 </a:t>
                      </a:r>
                      <a:r>
                        <a:rPr kumimoji="0" lang="en-US" sz="1000" b="0" i="0" u="none" strike="noStrike" kern="1200" cap="none" spc="0" normalizeH="0" baseline="0" noProof="0">
                          <a:ln>
                            <a:noFill/>
                          </a:ln>
                          <a:solidFill>
                            <a:prstClr val="black"/>
                          </a:solidFill>
                          <a:effectLst/>
                          <a:uLnTx/>
                          <a:uFillTx/>
                          <a:latin typeface="+mn-lt"/>
                          <a:ea typeface="+mn-ea"/>
                          <a:cs typeface="+mn-cs"/>
                        </a:rPr>
                        <a:t> 
 If you're a fan of Twix, this one's for you! A perfectly healthy and delicious snack by Tracy Assaad Tamer to have in between your workouts. Don't forget to grab one from our snack bar! #twix #tastytuesday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69016507"/>
                  </a:ext>
                </a:extLst>
              </a:tr>
            </a:tbl>
          </a:graphicData>
        </a:graphic>
      </p:graphicFrame>
      <p:sp>
        <p:nvSpPr>
          <p:cNvPr id="4" name="Text Placeholder 3">
            <a:extLst>
              <a:ext uri="{FF2B5EF4-FFF2-40B4-BE49-F238E27FC236}">
                <a16:creationId xmlns:a16="http://schemas.microsoft.com/office/drawing/2014/main" id="{21771218-98AE-4774-BCCE-29511DA76325}"/>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4570233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A88474-A97B-4C10-9F25-4CFD27000754}"/>
              </a:ext>
            </a:extLst>
          </p:cNvPr>
          <p:cNvSpPr>
            <a:spLocks noGrp="1"/>
          </p:cNvSpPr>
          <p:nvPr>
            <p:ph type="title"/>
          </p:nvPr>
        </p:nvSpPr>
        <p:spPr/>
        <p:txBody>
          <a:bodyPr/>
          <a:lstStyle/>
          <a:p>
            <a:r>
              <a:rPr lang="en-US"/>
              <a:t>Facebook Own Posts Table | Monday Studio - 7 of 18</a:t>
            </a:r>
          </a:p>
        </p:txBody>
      </p:sp>
      <p:graphicFrame>
        <p:nvGraphicFramePr>
          <p:cNvPr id="5" name="Table Placeholder 4">
            <a:extLst>
              <a:ext uri="{FF2B5EF4-FFF2-40B4-BE49-F238E27FC236}">
                <a16:creationId xmlns:a16="http://schemas.microsoft.com/office/drawing/2014/main" id="{E379B5A0-18B2-41B0-B0FD-1A39D4E62461}"/>
              </a:ext>
            </a:extLst>
          </p:cNvPr>
          <p:cNvGraphicFramePr>
            <a:graphicFrameLocks noGrp="1"/>
          </p:cNvGraphicFramePr>
          <p:nvPr>
            <p:ph type="tbl" sz="quarter" idx="13"/>
            <p:extLst>
              <p:ext uri="{D42A27DB-BD31-4B8C-83A1-F6EECF244321}">
                <p14:modId xmlns:p14="http://schemas.microsoft.com/office/powerpoint/2010/main" val="31652183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61890442"/>
                    </a:ext>
                  </a:extLst>
                </a:gridCol>
                <a:gridCol w="370332">
                  <a:extLst>
                    <a:ext uri="{9D8B030D-6E8A-4147-A177-3AD203B41FA5}">
                      <a16:colId xmlns:a16="http://schemas.microsoft.com/office/drawing/2014/main" val="3807869403"/>
                    </a:ext>
                  </a:extLst>
                </a:gridCol>
                <a:gridCol w="370332">
                  <a:extLst>
                    <a:ext uri="{9D8B030D-6E8A-4147-A177-3AD203B41FA5}">
                      <a16:colId xmlns:a16="http://schemas.microsoft.com/office/drawing/2014/main" val="1444476107"/>
                    </a:ext>
                  </a:extLst>
                </a:gridCol>
                <a:gridCol w="370332">
                  <a:extLst>
                    <a:ext uri="{9D8B030D-6E8A-4147-A177-3AD203B41FA5}">
                      <a16:colId xmlns:a16="http://schemas.microsoft.com/office/drawing/2014/main" val="921404804"/>
                    </a:ext>
                  </a:extLst>
                </a:gridCol>
                <a:gridCol w="329184">
                  <a:extLst>
                    <a:ext uri="{9D8B030D-6E8A-4147-A177-3AD203B41FA5}">
                      <a16:colId xmlns:a16="http://schemas.microsoft.com/office/drawing/2014/main" val="2070248157"/>
                    </a:ext>
                  </a:extLst>
                </a:gridCol>
                <a:gridCol w="329184">
                  <a:extLst>
                    <a:ext uri="{9D8B030D-6E8A-4147-A177-3AD203B41FA5}">
                      <a16:colId xmlns:a16="http://schemas.microsoft.com/office/drawing/2014/main" val="2431854689"/>
                    </a:ext>
                  </a:extLst>
                </a:gridCol>
                <a:gridCol w="329184">
                  <a:extLst>
                    <a:ext uri="{9D8B030D-6E8A-4147-A177-3AD203B41FA5}">
                      <a16:colId xmlns:a16="http://schemas.microsoft.com/office/drawing/2014/main" val="1097243126"/>
                    </a:ext>
                  </a:extLst>
                </a:gridCol>
                <a:gridCol w="329184">
                  <a:extLst>
                    <a:ext uri="{9D8B030D-6E8A-4147-A177-3AD203B41FA5}">
                      <a16:colId xmlns:a16="http://schemas.microsoft.com/office/drawing/2014/main" val="1253641019"/>
                    </a:ext>
                  </a:extLst>
                </a:gridCol>
                <a:gridCol w="329184">
                  <a:extLst>
                    <a:ext uri="{9D8B030D-6E8A-4147-A177-3AD203B41FA5}">
                      <a16:colId xmlns:a16="http://schemas.microsoft.com/office/drawing/2014/main" val="2473744183"/>
                    </a:ext>
                  </a:extLst>
                </a:gridCol>
                <a:gridCol w="329184">
                  <a:extLst>
                    <a:ext uri="{9D8B030D-6E8A-4147-A177-3AD203B41FA5}">
                      <a16:colId xmlns:a16="http://schemas.microsoft.com/office/drawing/2014/main" val="777218989"/>
                    </a:ext>
                  </a:extLst>
                </a:gridCol>
                <a:gridCol w="329184">
                  <a:extLst>
                    <a:ext uri="{9D8B030D-6E8A-4147-A177-3AD203B41FA5}">
                      <a16:colId xmlns:a16="http://schemas.microsoft.com/office/drawing/2014/main" val="588526197"/>
                    </a:ext>
                  </a:extLst>
                </a:gridCol>
                <a:gridCol w="329184">
                  <a:extLst>
                    <a:ext uri="{9D8B030D-6E8A-4147-A177-3AD203B41FA5}">
                      <a16:colId xmlns:a16="http://schemas.microsoft.com/office/drawing/2014/main" val="2105422475"/>
                    </a:ext>
                  </a:extLst>
                </a:gridCol>
                <a:gridCol w="329184">
                  <a:extLst>
                    <a:ext uri="{9D8B030D-6E8A-4147-A177-3AD203B41FA5}">
                      <a16:colId xmlns:a16="http://schemas.microsoft.com/office/drawing/2014/main" val="645874216"/>
                    </a:ext>
                  </a:extLst>
                </a:gridCol>
                <a:gridCol w="370332">
                  <a:extLst>
                    <a:ext uri="{9D8B030D-6E8A-4147-A177-3AD203B41FA5}">
                      <a16:colId xmlns:a16="http://schemas.microsoft.com/office/drawing/2014/main" val="729439930"/>
                    </a:ext>
                  </a:extLst>
                </a:gridCol>
                <a:gridCol w="370332">
                  <a:extLst>
                    <a:ext uri="{9D8B030D-6E8A-4147-A177-3AD203B41FA5}">
                      <a16:colId xmlns:a16="http://schemas.microsoft.com/office/drawing/2014/main" val="2333904642"/>
                    </a:ext>
                  </a:extLst>
                </a:gridCol>
                <a:gridCol w="329184">
                  <a:extLst>
                    <a:ext uri="{9D8B030D-6E8A-4147-A177-3AD203B41FA5}">
                      <a16:colId xmlns:a16="http://schemas.microsoft.com/office/drawing/2014/main" val="1556137408"/>
                    </a:ext>
                  </a:extLst>
                </a:gridCol>
                <a:gridCol w="329184">
                  <a:extLst>
                    <a:ext uri="{9D8B030D-6E8A-4147-A177-3AD203B41FA5}">
                      <a16:colId xmlns:a16="http://schemas.microsoft.com/office/drawing/2014/main" val="2598415198"/>
                    </a:ext>
                  </a:extLst>
                </a:gridCol>
                <a:gridCol w="370332">
                  <a:extLst>
                    <a:ext uri="{9D8B030D-6E8A-4147-A177-3AD203B41FA5}">
                      <a16:colId xmlns:a16="http://schemas.microsoft.com/office/drawing/2014/main" val="25803393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940113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Monday Studio - 2018-05-21 13:28:51 </a:t>
                      </a:r>
                      <a:r>
                        <a:rPr kumimoji="0" lang="en-US" sz="1000" b="0" i="0" u="none" strike="noStrike" kern="1200" cap="none" spc="0" normalizeH="0" baseline="0" noProof="0">
                          <a:ln>
                            <a:noFill/>
                          </a:ln>
                          <a:solidFill>
                            <a:prstClr val="black"/>
                          </a:solidFill>
                          <a:effectLst/>
                          <a:uLnTx/>
                          <a:uFillTx/>
                          <a:latin typeface="+mn-lt"/>
                          <a:ea typeface="+mn-ea"/>
                          <a:cs typeface="+mn-cs"/>
                        </a:rPr>
                        <a:t> 
 Our chosen Mega Move of the Month "Soul Train" is an oblique exercise that works both oblique sides and abdominals through the pulling of the carriage back and forth. Hit the Studio and get ready to sculpt those oblique lines! #megamoveofthemonth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391031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Monday Studio - 2018-05-20 22:15:12 </a:t>
                      </a:r>
                      <a:r>
                        <a:rPr kumimoji="0" lang="en-US" sz="1000" b="0" i="0" u="none" strike="noStrike" kern="1200" cap="none" spc="0" normalizeH="0" baseline="0" noProof="0">
                          <a:ln>
                            <a:noFill/>
                          </a:ln>
                          <a:solidFill>
                            <a:prstClr val="black"/>
                          </a:solidFill>
                          <a:effectLst/>
                          <a:uLnTx/>
                          <a:uFillTx/>
                          <a:latin typeface="+mn-lt"/>
                          <a:ea typeface="+mn-ea"/>
                          <a:cs typeface="+mn-cs"/>
                        </a:rPr>
                        <a:t> 
 Shop the ideal Ramadan gift box from Eshmoon with delicious gluten free, sugar free, dairy free, vegan treats including Honey Nigella, Dates Molasses, Molinga Hot Chocolate, Chocolate Almond Dates, and Date Chocolate Pills. Available at the Studio! #ramadangiftbox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77222262"/>
                  </a:ext>
                </a:extLst>
              </a:tr>
            </a:tbl>
          </a:graphicData>
        </a:graphic>
      </p:graphicFrame>
      <p:sp>
        <p:nvSpPr>
          <p:cNvPr id="4" name="Text Placeholder 3">
            <a:extLst>
              <a:ext uri="{FF2B5EF4-FFF2-40B4-BE49-F238E27FC236}">
                <a16:creationId xmlns:a16="http://schemas.microsoft.com/office/drawing/2014/main" id="{C5E4DF8E-3A2F-47B9-9670-C3DC74CDC0F0}"/>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775407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3807B7-9FC4-48D8-8DED-28BE8EF192BB}"/>
              </a:ext>
            </a:extLst>
          </p:cNvPr>
          <p:cNvSpPr>
            <a:spLocks noGrp="1"/>
          </p:cNvSpPr>
          <p:nvPr>
            <p:ph type="title"/>
          </p:nvPr>
        </p:nvSpPr>
        <p:spPr/>
        <p:txBody>
          <a:bodyPr/>
          <a:lstStyle/>
          <a:p>
            <a:r>
              <a:rPr lang="en-US"/>
              <a:t>Facebook Own Posts Table | Monday Studio - 8 of 18</a:t>
            </a:r>
          </a:p>
        </p:txBody>
      </p:sp>
      <p:graphicFrame>
        <p:nvGraphicFramePr>
          <p:cNvPr id="5" name="Table Placeholder 4">
            <a:extLst>
              <a:ext uri="{FF2B5EF4-FFF2-40B4-BE49-F238E27FC236}">
                <a16:creationId xmlns:a16="http://schemas.microsoft.com/office/drawing/2014/main" id="{187D0150-324F-4ABE-89FF-581805D3E2C5}"/>
              </a:ext>
            </a:extLst>
          </p:cNvPr>
          <p:cNvGraphicFramePr>
            <a:graphicFrameLocks noGrp="1"/>
          </p:cNvGraphicFramePr>
          <p:nvPr>
            <p:ph type="tbl" sz="quarter" idx="13"/>
            <p:extLst>
              <p:ext uri="{D42A27DB-BD31-4B8C-83A1-F6EECF244321}">
                <p14:modId xmlns:p14="http://schemas.microsoft.com/office/powerpoint/2010/main" val="37850379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356158578"/>
                    </a:ext>
                  </a:extLst>
                </a:gridCol>
                <a:gridCol w="370332">
                  <a:extLst>
                    <a:ext uri="{9D8B030D-6E8A-4147-A177-3AD203B41FA5}">
                      <a16:colId xmlns:a16="http://schemas.microsoft.com/office/drawing/2014/main" val="2856256567"/>
                    </a:ext>
                  </a:extLst>
                </a:gridCol>
                <a:gridCol w="370332">
                  <a:extLst>
                    <a:ext uri="{9D8B030D-6E8A-4147-A177-3AD203B41FA5}">
                      <a16:colId xmlns:a16="http://schemas.microsoft.com/office/drawing/2014/main" val="3593481174"/>
                    </a:ext>
                  </a:extLst>
                </a:gridCol>
                <a:gridCol w="370332">
                  <a:extLst>
                    <a:ext uri="{9D8B030D-6E8A-4147-A177-3AD203B41FA5}">
                      <a16:colId xmlns:a16="http://schemas.microsoft.com/office/drawing/2014/main" val="1592660688"/>
                    </a:ext>
                  </a:extLst>
                </a:gridCol>
                <a:gridCol w="329184">
                  <a:extLst>
                    <a:ext uri="{9D8B030D-6E8A-4147-A177-3AD203B41FA5}">
                      <a16:colId xmlns:a16="http://schemas.microsoft.com/office/drawing/2014/main" val="3072806956"/>
                    </a:ext>
                  </a:extLst>
                </a:gridCol>
                <a:gridCol w="329184">
                  <a:extLst>
                    <a:ext uri="{9D8B030D-6E8A-4147-A177-3AD203B41FA5}">
                      <a16:colId xmlns:a16="http://schemas.microsoft.com/office/drawing/2014/main" val="3127454968"/>
                    </a:ext>
                  </a:extLst>
                </a:gridCol>
                <a:gridCol w="329184">
                  <a:extLst>
                    <a:ext uri="{9D8B030D-6E8A-4147-A177-3AD203B41FA5}">
                      <a16:colId xmlns:a16="http://schemas.microsoft.com/office/drawing/2014/main" val="3233610941"/>
                    </a:ext>
                  </a:extLst>
                </a:gridCol>
                <a:gridCol w="329184">
                  <a:extLst>
                    <a:ext uri="{9D8B030D-6E8A-4147-A177-3AD203B41FA5}">
                      <a16:colId xmlns:a16="http://schemas.microsoft.com/office/drawing/2014/main" val="722503875"/>
                    </a:ext>
                  </a:extLst>
                </a:gridCol>
                <a:gridCol w="329184">
                  <a:extLst>
                    <a:ext uri="{9D8B030D-6E8A-4147-A177-3AD203B41FA5}">
                      <a16:colId xmlns:a16="http://schemas.microsoft.com/office/drawing/2014/main" val="829955677"/>
                    </a:ext>
                  </a:extLst>
                </a:gridCol>
                <a:gridCol w="329184">
                  <a:extLst>
                    <a:ext uri="{9D8B030D-6E8A-4147-A177-3AD203B41FA5}">
                      <a16:colId xmlns:a16="http://schemas.microsoft.com/office/drawing/2014/main" val="1560455220"/>
                    </a:ext>
                  </a:extLst>
                </a:gridCol>
                <a:gridCol w="329184">
                  <a:extLst>
                    <a:ext uri="{9D8B030D-6E8A-4147-A177-3AD203B41FA5}">
                      <a16:colId xmlns:a16="http://schemas.microsoft.com/office/drawing/2014/main" val="2527144263"/>
                    </a:ext>
                  </a:extLst>
                </a:gridCol>
                <a:gridCol w="329184">
                  <a:extLst>
                    <a:ext uri="{9D8B030D-6E8A-4147-A177-3AD203B41FA5}">
                      <a16:colId xmlns:a16="http://schemas.microsoft.com/office/drawing/2014/main" val="4279513455"/>
                    </a:ext>
                  </a:extLst>
                </a:gridCol>
                <a:gridCol w="329184">
                  <a:extLst>
                    <a:ext uri="{9D8B030D-6E8A-4147-A177-3AD203B41FA5}">
                      <a16:colId xmlns:a16="http://schemas.microsoft.com/office/drawing/2014/main" val="857736063"/>
                    </a:ext>
                  </a:extLst>
                </a:gridCol>
                <a:gridCol w="370332">
                  <a:extLst>
                    <a:ext uri="{9D8B030D-6E8A-4147-A177-3AD203B41FA5}">
                      <a16:colId xmlns:a16="http://schemas.microsoft.com/office/drawing/2014/main" val="376811212"/>
                    </a:ext>
                  </a:extLst>
                </a:gridCol>
                <a:gridCol w="370332">
                  <a:extLst>
                    <a:ext uri="{9D8B030D-6E8A-4147-A177-3AD203B41FA5}">
                      <a16:colId xmlns:a16="http://schemas.microsoft.com/office/drawing/2014/main" val="326454600"/>
                    </a:ext>
                  </a:extLst>
                </a:gridCol>
                <a:gridCol w="329184">
                  <a:extLst>
                    <a:ext uri="{9D8B030D-6E8A-4147-A177-3AD203B41FA5}">
                      <a16:colId xmlns:a16="http://schemas.microsoft.com/office/drawing/2014/main" val="304333142"/>
                    </a:ext>
                  </a:extLst>
                </a:gridCol>
                <a:gridCol w="329184">
                  <a:extLst>
                    <a:ext uri="{9D8B030D-6E8A-4147-A177-3AD203B41FA5}">
                      <a16:colId xmlns:a16="http://schemas.microsoft.com/office/drawing/2014/main" val="945392196"/>
                    </a:ext>
                  </a:extLst>
                </a:gridCol>
                <a:gridCol w="370332">
                  <a:extLst>
                    <a:ext uri="{9D8B030D-6E8A-4147-A177-3AD203B41FA5}">
                      <a16:colId xmlns:a16="http://schemas.microsoft.com/office/drawing/2014/main" val="12635549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118644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Monday Studio - 2018-05-19 18:12:58 </a:t>
                      </a:r>
                      <a:r>
                        <a:rPr kumimoji="0" lang="en-US" sz="1000" b="0" i="0" u="none" strike="noStrike" kern="1200" cap="none" spc="0" normalizeH="0" baseline="0" noProof="0">
                          <a:ln>
                            <a:noFill/>
                          </a:ln>
                          <a:solidFill>
                            <a:prstClr val="black"/>
                          </a:solidFill>
                          <a:effectLst/>
                          <a:uLnTx/>
                          <a:uFillTx/>
                          <a:latin typeface="+mn-lt"/>
                          <a:ea typeface="+mn-ea"/>
                          <a:cs typeface="+mn-cs"/>
                        </a:rPr>
                        <a:t> 
 Step into the Studio in style and workout in Altogiro's Brazilian fitness apparel brand that offers colourful, trendy, and bold pieces for the modern athletic woman. #Repost Altogirolebanon.
• • •
Altogiro is now available at Monday Studio shop now #altogirolebanon #altogirofitness #mondaystudio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31324789"/>
                  </a:ext>
                </a:extLst>
              </a:tr>
            </a:tbl>
          </a:graphicData>
        </a:graphic>
      </p:graphicFrame>
      <p:sp>
        <p:nvSpPr>
          <p:cNvPr id="4" name="Text Placeholder 3">
            <a:extLst>
              <a:ext uri="{FF2B5EF4-FFF2-40B4-BE49-F238E27FC236}">
                <a16:creationId xmlns:a16="http://schemas.microsoft.com/office/drawing/2014/main" id="{F9305E18-5DF5-4541-A152-06A262508418}"/>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9046532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E3E436-9453-46A1-B631-E47EBAEDFD99}"/>
              </a:ext>
            </a:extLst>
          </p:cNvPr>
          <p:cNvSpPr>
            <a:spLocks noGrp="1"/>
          </p:cNvSpPr>
          <p:nvPr>
            <p:ph type="title"/>
          </p:nvPr>
        </p:nvSpPr>
        <p:spPr/>
        <p:txBody>
          <a:bodyPr/>
          <a:lstStyle/>
          <a:p>
            <a:r>
              <a:rPr lang="en-US"/>
              <a:t>Facebook Own Posts Table | Monday Studio - 9 of 18</a:t>
            </a:r>
          </a:p>
        </p:txBody>
      </p:sp>
      <p:graphicFrame>
        <p:nvGraphicFramePr>
          <p:cNvPr id="5" name="Table Placeholder 4">
            <a:extLst>
              <a:ext uri="{FF2B5EF4-FFF2-40B4-BE49-F238E27FC236}">
                <a16:creationId xmlns:a16="http://schemas.microsoft.com/office/drawing/2014/main" id="{A4BFBE06-4890-40E7-8974-A703E013C434}"/>
              </a:ext>
            </a:extLst>
          </p:cNvPr>
          <p:cNvGraphicFramePr>
            <a:graphicFrameLocks noGrp="1"/>
          </p:cNvGraphicFramePr>
          <p:nvPr>
            <p:ph type="tbl" sz="quarter" idx="13"/>
            <p:extLst>
              <p:ext uri="{D42A27DB-BD31-4B8C-83A1-F6EECF244321}">
                <p14:modId xmlns:p14="http://schemas.microsoft.com/office/powerpoint/2010/main" val="18205949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958336571"/>
                    </a:ext>
                  </a:extLst>
                </a:gridCol>
                <a:gridCol w="370332">
                  <a:extLst>
                    <a:ext uri="{9D8B030D-6E8A-4147-A177-3AD203B41FA5}">
                      <a16:colId xmlns:a16="http://schemas.microsoft.com/office/drawing/2014/main" val="2727323051"/>
                    </a:ext>
                  </a:extLst>
                </a:gridCol>
                <a:gridCol w="370332">
                  <a:extLst>
                    <a:ext uri="{9D8B030D-6E8A-4147-A177-3AD203B41FA5}">
                      <a16:colId xmlns:a16="http://schemas.microsoft.com/office/drawing/2014/main" val="3307808985"/>
                    </a:ext>
                  </a:extLst>
                </a:gridCol>
                <a:gridCol w="370332">
                  <a:extLst>
                    <a:ext uri="{9D8B030D-6E8A-4147-A177-3AD203B41FA5}">
                      <a16:colId xmlns:a16="http://schemas.microsoft.com/office/drawing/2014/main" val="2119320411"/>
                    </a:ext>
                  </a:extLst>
                </a:gridCol>
                <a:gridCol w="329184">
                  <a:extLst>
                    <a:ext uri="{9D8B030D-6E8A-4147-A177-3AD203B41FA5}">
                      <a16:colId xmlns:a16="http://schemas.microsoft.com/office/drawing/2014/main" val="2552942635"/>
                    </a:ext>
                  </a:extLst>
                </a:gridCol>
                <a:gridCol w="329184">
                  <a:extLst>
                    <a:ext uri="{9D8B030D-6E8A-4147-A177-3AD203B41FA5}">
                      <a16:colId xmlns:a16="http://schemas.microsoft.com/office/drawing/2014/main" val="121360155"/>
                    </a:ext>
                  </a:extLst>
                </a:gridCol>
                <a:gridCol w="329184">
                  <a:extLst>
                    <a:ext uri="{9D8B030D-6E8A-4147-A177-3AD203B41FA5}">
                      <a16:colId xmlns:a16="http://schemas.microsoft.com/office/drawing/2014/main" val="547053482"/>
                    </a:ext>
                  </a:extLst>
                </a:gridCol>
                <a:gridCol w="329184">
                  <a:extLst>
                    <a:ext uri="{9D8B030D-6E8A-4147-A177-3AD203B41FA5}">
                      <a16:colId xmlns:a16="http://schemas.microsoft.com/office/drawing/2014/main" val="3882746304"/>
                    </a:ext>
                  </a:extLst>
                </a:gridCol>
                <a:gridCol w="329184">
                  <a:extLst>
                    <a:ext uri="{9D8B030D-6E8A-4147-A177-3AD203B41FA5}">
                      <a16:colId xmlns:a16="http://schemas.microsoft.com/office/drawing/2014/main" val="81895005"/>
                    </a:ext>
                  </a:extLst>
                </a:gridCol>
                <a:gridCol w="329184">
                  <a:extLst>
                    <a:ext uri="{9D8B030D-6E8A-4147-A177-3AD203B41FA5}">
                      <a16:colId xmlns:a16="http://schemas.microsoft.com/office/drawing/2014/main" val="1554082717"/>
                    </a:ext>
                  </a:extLst>
                </a:gridCol>
                <a:gridCol w="329184">
                  <a:extLst>
                    <a:ext uri="{9D8B030D-6E8A-4147-A177-3AD203B41FA5}">
                      <a16:colId xmlns:a16="http://schemas.microsoft.com/office/drawing/2014/main" val="586202554"/>
                    </a:ext>
                  </a:extLst>
                </a:gridCol>
                <a:gridCol w="329184">
                  <a:extLst>
                    <a:ext uri="{9D8B030D-6E8A-4147-A177-3AD203B41FA5}">
                      <a16:colId xmlns:a16="http://schemas.microsoft.com/office/drawing/2014/main" val="1963547530"/>
                    </a:ext>
                  </a:extLst>
                </a:gridCol>
                <a:gridCol w="329184">
                  <a:extLst>
                    <a:ext uri="{9D8B030D-6E8A-4147-A177-3AD203B41FA5}">
                      <a16:colId xmlns:a16="http://schemas.microsoft.com/office/drawing/2014/main" val="859646236"/>
                    </a:ext>
                  </a:extLst>
                </a:gridCol>
                <a:gridCol w="370332">
                  <a:extLst>
                    <a:ext uri="{9D8B030D-6E8A-4147-A177-3AD203B41FA5}">
                      <a16:colId xmlns:a16="http://schemas.microsoft.com/office/drawing/2014/main" val="3156099596"/>
                    </a:ext>
                  </a:extLst>
                </a:gridCol>
                <a:gridCol w="370332">
                  <a:extLst>
                    <a:ext uri="{9D8B030D-6E8A-4147-A177-3AD203B41FA5}">
                      <a16:colId xmlns:a16="http://schemas.microsoft.com/office/drawing/2014/main" val="133634492"/>
                    </a:ext>
                  </a:extLst>
                </a:gridCol>
                <a:gridCol w="329184">
                  <a:extLst>
                    <a:ext uri="{9D8B030D-6E8A-4147-A177-3AD203B41FA5}">
                      <a16:colId xmlns:a16="http://schemas.microsoft.com/office/drawing/2014/main" val="2630962756"/>
                    </a:ext>
                  </a:extLst>
                </a:gridCol>
                <a:gridCol w="329184">
                  <a:extLst>
                    <a:ext uri="{9D8B030D-6E8A-4147-A177-3AD203B41FA5}">
                      <a16:colId xmlns:a16="http://schemas.microsoft.com/office/drawing/2014/main" val="320056634"/>
                    </a:ext>
                  </a:extLst>
                </a:gridCol>
                <a:gridCol w="370332">
                  <a:extLst>
                    <a:ext uri="{9D8B030D-6E8A-4147-A177-3AD203B41FA5}">
                      <a16:colId xmlns:a16="http://schemas.microsoft.com/office/drawing/2014/main" val="24124169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105965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Monday Studio - 2018-05-18 18:12:16 </a:t>
                      </a:r>
                      <a:r>
                        <a:rPr kumimoji="0" lang="en-US" sz="1000" b="0" i="0" u="none" strike="noStrike" kern="1200" cap="none" spc="0" normalizeH="0" baseline="0" noProof="0">
                          <a:ln>
                            <a:noFill/>
                          </a:ln>
                          <a:solidFill>
                            <a:prstClr val="black"/>
                          </a:solidFill>
                          <a:effectLst/>
                          <a:uLnTx/>
                          <a:uFillTx/>
                          <a:latin typeface="+mn-lt"/>
                          <a:ea typeface="+mn-ea"/>
                          <a:cs typeface="+mn-cs"/>
                        </a:rPr>
                        <a:t> 
 Meet our client of the month Hala and her trainer Stephanie!
Stephanie: My favorite go-to strategy is to collect ‘before’ pictures of clients and then capture video footage of them in their lives now. The “before” pictures are a stark contrast to the liveliness and fun of the video showing the clients living a new lifestyle. 
Hala and I have tied our testimonials to specific goals and objectives... we are on the way to success!
Hala: Monday’s friendly environment and trainers make my workouts very enjoyable. Its all about positivity - Stephanie’s motivation and constant support pushes me to achieve more than I thought I could. It's the kind of environment that makes you want to become the best version of yourself. #clientofthemonth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37316912"/>
                  </a:ext>
                </a:extLst>
              </a:tr>
            </a:tbl>
          </a:graphicData>
        </a:graphic>
      </p:graphicFrame>
      <p:sp>
        <p:nvSpPr>
          <p:cNvPr id="4" name="Text Placeholder 3">
            <a:extLst>
              <a:ext uri="{FF2B5EF4-FFF2-40B4-BE49-F238E27FC236}">
                <a16:creationId xmlns:a16="http://schemas.microsoft.com/office/drawing/2014/main" id="{E4E18970-4F48-4803-B9D7-B6B8FEC5FEF2}"/>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602422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ADBF99-00E8-43E8-85DE-2F425FD87CFC}"/>
              </a:ext>
            </a:extLst>
          </p:cNvPr>
          <p:cNvSpPr>
            <a:spLocks noGrp="1"/>
          </p:cNvSpPr>
          <p:nvPr>
            <p:ph type="title"/>
          </p:nvPr>
        </p:nvSpPr>
        <p:spPr/>
        <p:txBody>
          <a:bodyPr/>
          <a:lstStyle/>
          <a:p>
            <a:r>
              <a:rPr lang="en-US"/>
              <a:t>Facebook Own Posts Table | Monday Studio - 10 of 18</a:t>
            </a:r>
          </a:p>
        </p:txBody>
      </p:sp>
      <p:graphicFrame>
        <p:nvGraphicFramePr>
          <p:cNvPr id="5" name="Table Placeholder 4">
            <a:extLst>
              <a:ext uri="{FF2B5EF4-FFF2-40B4-BE49-F238E27FC236}">
                <a16:creationId xmlns:a16="http://schemas.microsoft.com/office/drawing/2014/main" id="{8F4D4A1B-E6C9-446A-96E8-3D3F2E72E741}"/>
              </a:ext>
            </a:extLst>
          </p:cNvPr>
          <p:cNvGraphicFramePr>
            <a:graphicFrameLocks noGrp="1"/>
          </p:cNvGraphicFramePr>
          <p:nvPr>
            <p:ph type="tbl" sz="quarter" idx="13"/>
            <p:extLst>
              <p:ext uri="{D42A27DB-BD31-4B8C-83A1-F6EECF244321}">
                <p14:modId xmlns:p14="http://schemas.microsoft.com/office/powerpoint/2010/main" val="8572774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662337579"/>
                    </a:ext>
                  </a:extLst>
                </a:gridCol>
                <a:gridCol w="370332">
                  <a:extLst>
                    <a:ext uri="{9D8B030D-6E8A-4147-A177-3AD203B41FA5}">
                      <a16:colId xmlns:a16="http://schemas.microsoft.com/office/drawing/2014/main" val="1049302649"/>
                    </a:ext>
                  </a:extLst>
                </a:gridCol>
                <a:gridCol w="370332">
                  <a:extLst>
                    <a:ext uri="{9D8B030D-6E8A-4147-A177-3AD203B41FA5}">
                      <a16:colId xmlns:a16="http://schemas.microsoft.com/office/drawing/2014/main" val="2231451418"/>
                    </a:ext>
                  </a:extLst>
                </a:gridCol>
                <a:gridCol w="370332">
                  <a:extLst>
                    <a:ext uri="{9D8B030D-6E8A-4147-A177-3AD203B41FA5}">
                      <a16:colId xmlns:a16="http://schemas.microsoft.com/office/drawing/2014/main" val="2484866922"/>
                    </a:ext>
                  </a:extLst>
                </a:gridCol>
                <a:gridCol w="329184">
                  <a:extLst>
                    <a:ext uri="{9D8B030D-6E8A-4147-A177-3AD203B41FA5}">
                      <a16:colId xmlns:a16="http://schemas.microsoft.com/office/drawing/2014/main" val="4129723118"/>
                    </a:ext>
                  </a:extLst>
                </a:gridCol>
                <a:gridCol w="329184">
                  <a:extLst>
                    <a:ext uri="{9D8B030D-6E8A-4147-A177-3AD203B41FA5}">
                      <a16:colId xmlns:a16="http://schemas.microsoft.com/office/drawing/2014/main" val="213968542"/>
                    </a:ext>
                  </a:extLst>
                </a:gridCol>
                <a:gridCol w="329184">
                  <a:extLst>
                    <a:ext uri="{9D8B030D-6E8A-4147-A177-3AD203B41FA5}">
                      <a16:colId xmlns:a16="http://schemas.microsoft.com/office/drawing/2014/main" val="2200053823"/>
                    </a:ext>
                  </a:extLst>
                </a:gridCol>
                <a:gridCol w="329184">
                  <a:extLst>
                    <a:ext uri="{9D8B030D-6E8A-4147-A177-3AD203B41FA5}">
                      <a16:colId xmlns:a16="http://schemas.microsoft.com/office/drawing/2014/main" val="444255916"/>
                    </a:ext>
                  </a:extLst>
                </a:gridCol>
                <a:gridCol w="329184">
                  <a:extLst>
                    <a:ext uri="{9D8B030D-6E8A-4147-A177-3AD203B41FA5}">
                      <a16:colId xmlns:a16="http://schemas.microsoft.com/office/drawing/2014/main" val="2239156202"/>
                    </a:ext>
                  </a:extLst>
                </a:gridCol>
                <a:gridCol w="329184">
                  <a:extLst>
                    <a:ext uri="{9D8B030D-6E8A-4147-A177-3AD203B41FA5}">
                      <a16:colId xmlns:a16="http://schemas.microsoft.com/office/drawing/2014/main" val="3982122311"/>
                    </a:ext>
                  </a:extLst>
                </a:gridCol>
                <a:gridCol w="329184">
                  <a:extLst>
                    <a:ext uri="{9D8B030D-6E8A-4147-A177-3AD203B41FA5}">
                      <a16:colId xmlns:a16="http://schemas.microsoft.com/office/drawing/2014/main" val="2799735743"/>
                    </a:ext>
                  </a:extLst>
                </a:gridCol>
                <a:gridCol w="329184">
                  <a:extLst>
                    <a:ext uri="{9D8B030D-6E8A-4147-A177-3AD203B41FA5}">
                      <a16:colId xmlns:a16="http://schemas.microsoft.com/office/drawing/2014/main" val="2711206615"/>
                    </a:ext>
                  </a:extLst>
                </a:gridCol>
                <a:gridCol w="329184">
                  <a:extLst>
                    <a:ext uri="{9D8B030D-6E8A-4147-A177-3AD203B41FA5}">
                      <a16:colId xmlns:a16="http://schemas.microsoft.com/office/drawing/2014/main" val="3653831609"/>
                    </a:ext>
                  </a:extLst>
                </a:gridCol>
                <a:gridCol w="370332">
                  <a:extLst>
                    <a:ext uri="{9D8B030D-6E8A-4147-A177-3AD203B41FA5}">
                      <a16:colId xmlns:a16="http://schemas.microsoft.com/office/drawing/2014/main" val="3462735791"/>
                    </a:ext>
                  </a:extLst>
                </a:gridCol>
                <a:gridCol w="370332">
                  <a:extLst>
                    <a:ext uri="{9D8B030D-6E8A-4147-A177-3AD203B41FA5}">
                      <a16:colId xmlns:a16="http://schemas.microsoft.com/office/drawing/2014/main" val="3907459551"/>
                    </a:ext>
                  </a:extLst>
                </a:gridCol>
                <a:gridCol w="329184">
                  <a:extLst>
                    <a:ext uri="{9D8B030D-6E8A-4147-A177-3AD203B41FA5}">
                      <a16:colId xmlns:a16="http://schemas.microsoft.com/office/drawing/2014/main" val="1701480736"/>
                    </a:ext>
                  </a:extLst>
                </a:gridCol>
                <a:gridCol w="329184">
                  <a:extLst>
                    <a:ext uri="{9D8B030D-6E8A-4147-A177-3AD203B41FA5}">
                      <a16:colId xmlns:a16="http://schemas.microsoft.com/office/drawing/2014/main" val="300363690"/>
                    </a:ext>
                  </a:extLst>
                </a:gridCol>
                <a:gridCol w="370332">
                  <a:extLst>
                    <a:ext uri="{9D8B030D-6E8A-4147-A177-3AD203B41FA5}">
                      <a16:colId xmlns:a16="http://schemas.microsoft.com/office/drawing/2014/main" val="38746881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386600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Monday Studio - 2018-05-17 11:00:10 </a:t>
                      </a:r>
                      <a:r>
                        <a:rPr kumimoji="0" lang="en-US" sz="1000" b="0" i="0" u="none" strike="noStrike" kern="1200" cap="none" spc="0" normalizeH="0" baseline="0" noProof="0">
                          <a:ln>
                            <a:noFill/>
                          </a:ln>
                          <a:solidFill>
                            <a:prstClr val="black"/>
                          </a:solidFill>
                          <a:effectLst/>
                          <a:uLnTx/>
                          <a:uFillTx/>
                          <a:latin typeface="+mn-lt"/>
                          <a:ea typeface="+mn-ea"/>
                          <a:cs typeface="+mn-cs"/>
                        </a:rPr>
                        <a:t> 
 For the month of Ramadan, we have tailored the perfect package to replenish lost nutrients and keep you healthy while fasting.
REVIVE - Energy + Hydrate + Detox - a rose hibiscus and pistachio iced tea Latté - a great way to break your fast.
THRIVE - a perfect snack that will keep your sugar levels at bay while satisfying your sweet cravings.
DIGEST - a perfect suhoor drink to support your digestive system and liver detoxification whilst providing you with the right vitamins to support your energy levels.
Happy Ramadan!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17723413"/>
                  </a:ext>
                </a:extLst>
              </a:tr>
            </a:tbl>
          </a:graphicData>
        </a:graphic>
      </p:graphicFrame>
      <p:sp>
        <p:nvSpPr>
          <p:cNvPr id="4" name="Text Placeholder 3">
            <a:extLst>
              <a:ext uri="{FF2B5EF4-FFF2-40B4-BE49-F238E27FC236}">
                <a16:creationId xmlns:a16="http://schemas.microsoft.com/office/drawing/2014/main" id="{B98B20E0-30BC-4559-AEF8-4C10D70FF9CE}"/>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40042966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65ED12-EFD0-4531-88F7-4DDC6F0FAAFD}"/>
              </a:ext>
            </a:extLst>
          </p:cNvPr>
          <p:cNvSpPr>
            <a:spLocks noGrp="1"/>
          </p:cNvSpPr>
          <p:nvPr>
            <p:ph type="title"/>
          </p:nvPr>
        </p:nvSpPr>
        <p:spPr/>
        <p:txBody>
          <a:bodyPr/>
          <a:lstStyle/>
          <a:p>
            <a:r>
              <a:rPr lang="en-US"/>
              <a:t>Facebook Own Posts Table | Monday Studio - 11 of 18</a:t>
            </a:r>
          </a:p>
        </p:txBody>
      </p:sp>
      <p:graphicFrame>
        <p:nvGraphicFramePr>
          <p:cNvPr id="5" name="Table Placeholder 4">
            <a:extLst>
              <a:ext uri="{FF2B5EF4-FFF2-40B4-BE49-F238E27FC236}">
                <a16:creationId xmlns:a16="http://schemas.microsoft.com/office/drawing/2014/main" id="{648053EC-0765-4020-B4BE-35A0DA3D88C9}"/>
              </a:ext>
            </a:extLst>
          </p:cNvPr>
          <p:cNvGraphicFramePr>
            <a:graphicFrameLocks noGrp="1"/>
          </p:cNvGraphicFramePr>
          <p:nvPr>
            <p:ph type="tbl" sz="quarter" idx="13"/>
            <p:extLst>
              <p:ext uri="{D42A27DB-BD31-4B8C-83A1-F6EECF244321}">
                <p14:modId xmlns:p14="http://schemas.microsoft.com/office/powerpoint/2010/main" val="34472530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591677572"/>
                    </a:ext>
                  </a:extLst>
                </a:gridCol>
                <a:gridCol w="370332">
                  <a:extLst>
                    <a:ext uri="{9D8B030D-6E8A-4147-A177-3AD203B41FA5}">
                      <a16:colId xmlns:a16="http://schemas.microsoft.com/office/drawing/2014/main" val="3294561430"/>
                    </a:ext>
                  </a:extLst>
                </a:gridCol>
                <a:gridCol w="370332">
                  <a:extLst>
                    <a:ext uri="{9D8B030D-6E8A-4147-A177-3AD203B41FA5}">
                      <a16:colId xmlns:a16="http://schemas.microsoft.com/office/drawing/2014/main" val="2311857476"/>
                    </a:ext>
                  </a:extLst>
                </a:gridCol>
                <a:gridCol w="370332">
                  <a:extLst>
                    <a:ext uri="{9D8B030D-6E8A-4147-A177-3AD203B41FA5}">
                      <a16:colId xmlns:a16="http://schemas.microsoft.com/office/drawing/2014/main" val="1980099539"/>
                    </a:ext>
                  </a:extLst>
                </a:gridCol>
                <a:gridCol w="329184">
                  <a:extLst>
                    <a:ext uri="{9D8B030D-6E8A-4147-A177-3AD203B41FA5}">
                      <a16:colId xmlns:a16="http://schemas.microsoft.com/office/drawing/2014/main" val="2572975476"/>
                    </a:ext>
                  </a:extLst>
                </a:gridCol>
                <a:gridCol w="329184">
                  <a:extLst>
                    <a:ext uri="{9D8B030D-6E8A-4147-A177-3AD203B41FA5}">
                      <a16:colId xmlns:a16="http://schemas.microsoft.com/office/drawing/2014/main" val="1663932385"/>
                    </a:ext>
                  </a:extLst>
                </a:gridCol>
                <a:gridCol w="329184">
                  <a:extLst>
                    <a:ext uri="{9D8B030D-6E8A-4147-A177-3AD203B41FA5}">
                      <a16:colId xmlns:a16="http://schemas.microsoft.com/office/drawing/2014/main" val="2139529277"/>
                    </a:ext>
                  </a:extLst>
                </a:gridCol>
                <a:gridCol w="329184">
                  <a:extLst>
                    <a:ext uri="{9D8B030D-6E8A-4147-A177-3AD203B41FA5}">
                      <a16:colId xmlns:a16="http://schemas.microsoft.com/office/drawing/2014/main" val="590616329"/>
                    </a:ext>
                  </a:extLst>
                </a:gridCol>
                <a:gridCol w="329184">
                  <a:extLst>
                    <a:ext uri="{9D8B030D-6E8A-4147-A177-3AD203B41FA5}">
                      <a16:colId xmlns:a16="http://schemas.microsoft.com/office/drawing/2014/main" val="3884345217"/>
                    </a:ext>
                  </a:extLst>
                </a:gridCol>
                <a:gridCol w="329184">
                  <a:extLst>
                    <a:ext uri="{9D8B030D-6E8A-4147-A177-3AD203B41FA5}">
                      <a16:colId xmlns:a16="http://schemas.microsoft.com/office/drawing/2014/main" val="1187283622"/>
                    </a:ext>
                  </a:extLst>
                </a:gridCol>
                <a:gridCol w="329184">
                  <a:extLst>
                    <a:ext uri="{9D8B030D-6E8A-4147-A177-3AD203B41FA5}">
                      <a16:colId xmlns:a16="http://schemas.microsoft.com/office/drawing/2014/main" val="496325873"/>
                    </a:ext>
                  </a:extLst>
                </a:gridCol>
                <a:gridCol w="329184">
                  <a:extLst>
                    <a:ext uri="{9D8B030D-6E8A-4147-A177-3AD203B41FA5}">
                      <a16:colId xmlns:a16="http://schemas.microsoft.com/office/drawing/2014/main" val="3297801079"/>
                    </a:ext>
                  </a:extLst>
                </a:gridCol>
                <a:gridCol w="329184">
                  <a:extLst>
                    <a:ext uri="{9D8B030D-6E8A-4147-A177-3AD203B41FA5}">
                      <a16:colId xmlns:a16="http://schemas.microsoft.com/office/drawing/2014/main" val="1576497687"/>
                    </a:ext>
                  </a:extLst>
                </a:gridCol>
                <a:gridCol w="370332">
                  <a:extLst>
                    <a:ext uri="{9D8B030D-6E8A-4147-A177-3AD203B41FA5}">
                      <a16:colId xmlns:a16="http://schemas.microsoft.com/office/drawing/2014/main" val="951806454"/>
                    </a:ext>
                  </a:extLst>
                </a:gridCol>
                <a:gridCol w="370332">
                  <a:extLst>
                    <a:ext uri="{9D8B030D-6E8A-4147-A177-3AD203B41FA5}">
                      <a16:colId xmlns:a16="http://schemas.microsoft.com/office/drawing/2014/main" val="938787398"/>
                    </a:ext>
                  </a:extLst>
                </a:gridCol>
                <a:gridCol w="329184">
                  <a:extLst>
                    <a:ext uri="{9D8B030D-6E8A-4147-A177-3AD203B41FA5}">
                      <a16:colId xmlns:a16="http://schemas.microsoft.com/office/drawing/2014/main" val="3230816226"/>
                    </a:ext>
                  </a:extLst>
                </a:gridCol>
                <a:gridCol w="329184">
                  <a:extLst>
                    <a:ext uri="{9D8B030D-6E8A-4147-A177-3AD203B41FA5}">
                      <a16:colId xmlns:a16="http://schemas.microsoft.com/office/drawing/2014/main" val="2585819882"/>
                    </a:ext>
                  </a:extLst>
                </a:gridCol>
                <a:gridCol w="370332">
                  <a:extLst>
                    <a:ext uri="{9D8B030D-6E8A-4147-A177-3AD203B41FA5}">
                      <a16:colId xmlns:a16="http://schemas.microsoft.com/office/drawing/2014/main" val="16065634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635439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Monday Studio - 2018-05-16 22:53:23 </a:t>
                      </a:r>
                      <a:r>
                        <a:rPr kumimoji="0" lang="en-US" sz="1000" b="0" i="0" u="none" strike="noStrike" kern="1200" cap="none" spc="0" normalizeH="0" baseline="0" noProof="0">
                          <a:ln>
                            <a:noFill/>
                          </a:ln>
                          <a:solidFill>
                            <a:prstClr val="black"/>
                          </a:solidFill>
                          <a:effectLst/>
                          <a:uLnTx/>
                          <a:uFillTx/>
                          <a:latin typeface="+mn-lt"/>
                          <a:ea typeface="+mn-ea"/>
                          <a:cs typeface="+mn-cs"/>
                        </a:rPr>
                        <a:t> 
 Here's a little recap of our event earlier this week at Coral Beach Hotel &amp; Resort where Mira gave an intense STRONG masterclass by the beach followed by a sunset POWER YOGA session with Tracy. The best way to end the day feeling GREAT!
For all those who couldn't make it, we are looking forward to have you join us next time!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94078342"/>
                  </a:ext>
                </a:extLst>
              </a:tr>
            </a:tbl>
          </a:graphicData>
        </a:graphic>
      </p:graphicFrame>
      <p:sp>
        <p:nvSpPr>
          <p:cNvPr id="4" name="Text Placeholder 3">
            <a:extLst>
              <a:ext uri="{FF2B5EF4-FFF2-40B4-BE49-F238E27FC236}">
                <a16:creationId xmlns:a16="http://schemas.microsoft.com/office/drawing/2014/main" id="{59582E7C-25A3-431E-925B-96AEA8FF59AB}"/>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41735923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F28B2C-BFB9-45CC-B48C-68C2FC3B5786}"/>
              </a:ext>
            </a:extLst>
          </p:cNvPr>
          <p:cNvSpPr>
            <a:spLocks noGrp="1"/>
          </p:cNvSpPr>
          <p:nvPr>
            <p:ph type="title"/>
          </p:nvPr>
        </p:nvSpPr>
        <p:spPr/>
        <p:txBody>
          <a:bodyPr/>
          <a:lstStyle/>
          <a:p>
            <a:r>
              <a:rPr lang="en-US"/>
              <a:t>Facebook Own Posts Table | Monday Studio - 12 of 18</a:t>
            </a:r>
          </a:p>
        </p:txBody>
      </p:sp>
      <p:graphicFrame>
        <p:nvGraphicFramePr>
          <p:cNvPr id="5" name="Table Placeholder 4">
            <a:extLst>
              <a:ext uri="{FF2B5EF4-FFF2-40B4-BE49-F238E27FC236}">
                <a16:creationId xmlns:a16="http://schemas.microsoft.com/office/drawing/2014/main" id="{B822744B-EEE7-4B76-AB25-4952D6CE40B7}"/>
              </a:ext>
            </a:extLst>
          </p:cNvPr>
          <p:cNvGraphicFramePr>
            <a:graphicFrameLocks noGrp="1"/>
          </p:cNvGraphicFramePr>
          <p:nvPr>
            <p:ph type="tbl" sz="quarter" idx="13"/>
            <p:extLst>
              <p:ext uri="{D42A27DB-BD31-4B8C-83A1-F6EECF244321}">
                <p14:modId xmlns:p14="http://schemas.microsoft.com/office/powerpoint/2010/main" val="16684521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667791538"/>
                    </a:ext>
                  </a:extLst>
                </a:gridCol>
                <a:gridCol w="370332">
                  <a:extLst>
                    <a:ext uri="{9D8B030D-6E8A-4147-A177-3AD203B41FA5}">
                      <a16:colId xmlns:a16="http://schemas.microsoft.com/office/drawing/2014/main" val="2513171839"/>
                    </a:ext>
                  </a:extLst>
                </a:gridCol>
                <a:gridCol w="370332">
                  <a:extLst>
                    <a:ext uri="{9D8B030D-6E8A-4147-A177-3AD203B41FA5}">
                      <a16:colId xmlns:a16="http://schemas.microsoft.com/office/drawing/2014/main" val="4041731749"/>
                    </a:ext>
                  </a:extLst>
                </a:gridCol>
                <a:gridCol w="370332">
                  <a:extLst>
                    <a:ext uri="{9D8B030D-6E8A-4147-A177-3AD203B41FA5}">
                      <a16:colId xmlns:a16="http://schemas.microsoft.com/office/drawing/2014/main" val="2683060125"/>
                    </a:ext>
                  </a:extLst>
                </a:gridCol>
                <a:gridCol w="329184">
                  <a:extLst>
                    <a:ext uri="{9D8B030D-6E8A-4147-A177-3AD203B41FA5}">
                      <a16:colId xmlns:a16="http://schemas.microsoft.com/office/drawing/2014/main" val="3798365453"/>
                    </a:ext>
                  </a:extLst>
                </a:gridCol>
                <a:gridCol w="329184">
                  <a:extLst>
                    <a:ext uri="{9D8B030D-6E8A-4147-A177-3AD203B41FA5}">
                      <a16:colId xmlns:a16="http://schemas.microsoft.com/office/drawing/2014/main" val="2452634985"/>
                    </a:ext>
                  </a:extLst>
                </a:gridCol>
                <a:gridCol w="329184">
                  <a:extLst>
                    <a:ext uri="{9D8B030D-6E8A-4147-A177-3AD203B41FA5}">
                      <a16:colId xmlns:a16="http://schemas.microsoft.com/office/drawing/2014/main" val="1512747007"/>
                    </a:ext>
                  </a:extLst>
                </a:gridCol>
                <a:gridCol w="329184">
                  <a:extLst>
                    <a:ext uri="{9D8B030D-6E8A-4147-A177-3AD203B41FA5}">
                      <a16:colId xmlns:a16="http://schemas.microsoft.com/office/drawing/2014/main" val="1281543185"/>
                    </a:ext>
                  </a:extLst>
                </a:gridCol>
                <a:gridCol w="329184">
                  <a:extLst>
                    <a:ext uri="{9D8B030D-6E8A-4147-A177-3AD203B41FA5}">
                      <a16:colId xmlns:a16="http://schemas.microsoft.com/office/drawing/2014/main" val="2748974537"/>
                    </a:ext>
                  </a:extLst>
                </a:gridCol>
                <a:gridCol w="329184">
                  <a:extLst>
                    <a:ext uri="{9D8B030D-6E8A-4147-A177-3AD203B41FA5}">
                      <a16:colId xmlns:a16="http://schemas.microsoft.com/office/drawing/2014/main" val="2898318378"/>
                    </a:ext>
                  </a:extLst>
                </a:gridCol>
                <a:gridCol w="329184">
                  <a:extLst>
                    <a:ext uri="{9D8B030D-6E8A-4147-A177-3AD203B41FA5}">
                      <a16:colId xmlns:a16="http://schemas.microsoft.com/office/drawing/2014/main" val="2469179590"/>
                    </a:ext>
                  </a:extLst>
                </a:gridCol>
                <a:gridCol w="329184">
                  <a:extLst>
                    <a:ext uri="{9D8B030D-6E8A-4147-A177-3AD203B41FA5}">
                      <a16:colId xmlns:a16="http://schemas.microsoft.com/office/drawing/2014/main" val="1364325161"/>
                    </a:ext>
                  </a:extLst>
                </a:gridCol>
                <a:gridCol w="329184">
                  <a:extLst>
                    <a:ext uri="{9D8B030D-6E8A-4147-A177-3AD203B41FA5}">
                      <a16:colId xmlns:a16="http://schemas.microsoft.com/office/drawing/2014/main" val="1003398088"/>
                    </a:ext>
                  </a:extLst>
                </a:gridCol>
                <a:gridCol w="370332">
                  <a:extLst>
                    <a:ext uri="{9D8B030D-6E8A-4147-A177-3AD203B41FA5}">
                      <a16:colId xmlns:a16="http://schemas.microsoft.com/office/drawing/2014/main" val="1021502289"/>
                    </a:ext>
                  </a:extLst>
                </a:gridCol>
                <a:gridCol w="370332">
                  <a:extLst>
                    <a:ext uri="{9D8B030D-6E8A-4147-A177-3AD203B41FA5}">
                      <a16:colId xmlns:a16="http://schemas.microsoft.com/office/drawing/2014/main" val="2130908638"/>
                    </a:ext>
                  </a:extLst>
                </a:gridCol>
                <a:gridCol w="329184">
                  <a:extLst>
                    <a:ext uri="{9D8B030D-6E8A-4147-A177-3AD203B41FA5}">
                      <a16:colId xmlns:a16="http://schemas.microsoft.com/office/drawing/2014/main" val="1486172051"/>
                    </a:ext>
                  </a:extLst>
                </a:gridCol>
                <a:gridCol w="329184">
                  <a:extLst>
                    <a:ext uri="{9D8B030D-6E8A-4147-A177-3AD203B41FA5}">
                      <a16:colId xmlns:a16="http://schemas.microsoft.com/office/drawing/2014/main" val="2242596338"/>
                    </a:ext>
                  </a:extLst>
                </a:gridCol>
                <a:gridCol w="370332">
                  <a:extLst>
                    <a:ext uri="{9D8B030D-6E8A-4147-A177-3AD203B41FA5}">
                      <a16:colId xmlns:a16="http://schemas.microsoft.com/office/drawing/2014/main" val="2027812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658465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Monday Studio - 2018-05-16 22:35:30 </a:t>
                      </a:r>
                      <a:r>
                        <a:rPr kumimoji="0" lang="en-US" sz="1000" b="0" i="0" u="none" strike="noStrike" kern="1200" cap="none" spc="0" normalizeH="0" baseline="0" noProof="0">
                          <a:ln>
                            <a:noFill/>
                          </a:ln>
                          <a:solidFill>
                            <a:prstClr val="black"/>
                          </a:solidFill>
                          <a:effectLst/>
                          <a:uLnTx/>
                          <a:uFillTx/>
                          <a:latin typeface="+mn-lt"/>
                          <a:ea typeface="+mn-ea"/>
                          <a:cs typeface="+mn-cs"/>
                        </a:rPr>
                        <a:t> 
 Here's a little recap of our event earlier this week at Coral Beach Hotel &amp; Resort where Mira gave an intense STRONG masterclass by the beach followed by a sunset POWER YOGA session with Tracy. The best way to end the day feeling GREAT!
For all those who couldn't make it, we are looking forward to have you join us next time!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028880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Monday Studio - 2018-05-15 15:19:38 </a:t>
                      </a:r>
                      <a:r>
                        <a:rPr kumimoji="0" lang="en-US" sz="1000" b="0" i="0" u="none" strike="noStrike" kern="1200" cap="none" spc="0" normalizeH="0" baseline="0" noProof="0">
                          <a:ln>
                            <a:noFill/>
                          </a:ln>
                          <a:solidFill>
                            <a:prstClr val="black"/>
                          </a:solidFill>
                          <a:effectLst/>
                          <a:uLnTx/>
                          <a:uFillTx/>
                          <a:latin typeface="+mn-lt"/>
                          <a:ea typeface="+mn-ea"/>
                          <a:cs typeface="+mn-cs"/>
                        </a:rPr>
                        <a:t> 
 Tracy Assaad Tamer's healthy Snickers Bars will satisfy any sweet tooth! Make sure to grab a bite on your way out 😋 #snickersbars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29965569"/>
                  </a:ext>
                </a:extLst>
              </a:tr>
            </a:tbl>
          </a:graphicData>
        </a:graphic>
      </p:graphicFrame>
      <p:sp>
        <p:nvSpPr>
          <p:cNvPr id="4" name="Text Placeholder 3">
            <a:extLst>
              <a:ext uri="{FF2B5EF4-FFF2-40B4-BE49-F238E27FC236}">
                <a16:creationId xmlns:a16="http://schemas.microsoft.com/office/drawing/2014/main" id="{3970B2BF-393A-4AC0-999F-2B98B1541104}"/>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4462324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BD4C35-9030-49CD-966D-77BDAAFA2766}"/>
              </a:ext>
            </a:extLst>
          </p:cNvPr>
          <p:cNvSpPr>
            <a:spLocks noGrp="1"/>
          </p:cNvSpPr>
          <p:nvPr>
            <p:ph type="title"/>
          </p:nvPr>
        </p:nvSpPr>
        <p:spPr/>
        <p:txBody>
          <a:bodyPr/>
          <a:lstStyle/>
          <a:p>
            <a:r>
              <a:rPr lang="en-US"/>
              <a:t>Facebook Own Posts Table | Monday Studio - 13 of 18</a:t>
            </a:r>
          </a:p>
        </p:txBody>
      </p:sp>
      <p:graphicFrame>
        <p:nvGraphicFramePr>
          <p:cNvPr id="5" name="Table Placeholder 4">
            <a:extLst>
              <a:ext uri="{FF2B5EF4-FFF2-40B4-BE49-F238E27FC236}">
                <a16:creationId xmlns:a16="http://schemas.microsoft.com/office/drawing/2014/main" id="{E0BB7AEB-54DE-4F24-9ED0-B0E20C69B2C8}"/>
              </a:ext>
            </a:extLst>
          </p:cNvPr>
          <p:cNvGraphicFramePr>
            <a:graphicFrameLocks noGrp="1"/>
          </p:cNvGraphicFramePr>
          <p:nvPr>
            <p:ph type="tbl" sz="quarter" idx="13"/>
            <p:extLst>
              <p:ext uri="{D42A27DB-BD31-4B8C-83A1-F6EECF244321}">
                <p14:modId xmlns:p14="http://schemas.microsoft.com/office/powerpoint/2010/main" val="35998061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321104998"/>
                    </a:ext>
                  </a:extLst>
                </a:gridCol>
                <a:gridCol w="370332">
                  <a:extLst>
                    <a:ext uri="{9D8B030D-6E8A-4147-A177-3AD203B41FA5}">
                      <a16:colId xmlns:a16="http://schemas.microsoft.com/office/drawing/2014/main" val="927188236"/>
                    </a:ext>
                  </a:extLst>
                </a:gridCol>
                <a:gridCol w="370332">
                  <a:extLst>
                    <a:ext uri="{9D8B030D-6E8A-4147-A177-3AD203B41FA5}">
                      <a16:colId xmlns:a16="http://schemas.microsoft.com/office/drawing/2014/main" val="2673694190"/>
                    </a:ext>
                  </a:extLst>
                </a:gridCol>
                <a:gridCol w="370332">
                  <a:extLst>
                    <a:ext uri="{9D8B030D-6E8A-4147-A177-3AD203B41FA5}">
                      <a16:colId xmlns:a16="http://schemas.microsoft.com/office/drawing/2014/main" val="44398805"/>
                    </a:ext>
                  </a:extLst>
                </a:gridCol>
                <a:gridCol w="329184">
                  <a:extLst>
                    <a:ext uri="{9D8B030D-6E8A-4147-A177-3AD203B41FA5}">
                      <a16:colId xmlns:a16="http://schemas.microsoft.com/office/drawing/2014/main" val="1092223359"/>
                    </a:ext>
                  </a:extLst>
                </a:gridCol>
                <a:gridCol w="329184">
                  <a:extLst>
                    <a:ext uri="{9D8B030D-6E8A-4147-A177-3AD203B41FA5}">
                      <a16:colId xmlns:a16="http://schemas.microsoft.com/office/drawing/2014/main" val="3494655448"/>
                    </a:ext>
                  </a:extLst>
                </a:gridCol>
                <a:gridCol w="329184">
                  <a:extLst>
                    <a:ext uri="{9D8B030D-6E8A-4147-A177-3AD203B41FA5}">
                      <a16:colId xmlns:a16="http://schemas.microsoft.com/office/drawing/2014/main" val="135599566"/>
                    </a:ext>
                  </a:extLst>
                </a:gridCol>
                <a:gridCol w="329184">
                  <a:extLst>
                    <a:ext uri="{9D8B030D-6E8A-4147-A177-3AD203B41FA5}">
                      <a16:colId xmlns:a16="http://schemas.microsoft.com/office/drawing/2014/main" val="1452391628"/>
                    </a:ext>
                  </a:extLst>
                </a:gridCol>
                <a:gridCol w="329184">
                  <a:extLst>
                    <a:ext uri="{9D8B030D-6E8A-4147-A177-3AD203B41FA5}">
                      <a16:colId xmlns:a16="http://schemas.microsoft.com/office/drawing/2014/main" val="3196326373"/>
                    </a:ext>
                  </a:extLst>
                </a:gridCol>
                <a:gridCol w="329184">
                  <a:extLst>
                    <a:ext uri="{9D8B030D-6E8A-4147-A177-3AD203B41FA5}">
                      <a16:colId xmlns:a16="http://schemas.microsoft.com/office/drawing/2014/main" val="2092984394"/>
                    </a:ext>
                  </a:extLst>
                </a:gridCol>
                <a:gridCol w="329184">
                  <a:extLst>
                    <a:ext uri="{9D8B030D-6E8A-4147-A177-3AD203B41FA5}">
                      <a16:colId xmlns:a16="http://schemas.microsoft.com/office/drawing/2014/main" val="195463348"/>
                    </a:ext>
                  </a:extLst>
                </a:gridCol>
                <a:gridCol w="329184">
                  <a:extLst>
                    <a:ext uri="{9D8B030D-6E8A-4147-A177-3AD203B41FA5}">
                      <a16:colId xmlns:a16="http://schemas.microsoft.com/office/drawing/2014/main" val="3961161646"/>
                    </a:ext>
                  </a:extLst>
                </a:gridCol>
                <a:gridCol w="329184">
                  <a:extLst>
                    <a:ext uri="{9D8B030D-6E8A-4147-A177-3AD203B41FA5}">
                      <a16:colId xmlns:a16="http://schemas.microsoft.com/office/drawing/2014/main" val="1213981043"/>
                    </a:ext>
                  </a:extLst>
                </a:gridCol>
                <a:gridCol w="370332">
                  <a:extLst>
                    <a:ext uri="{9D8B030D-6E8A-4147-A177-3AD203B41FA5}">
                      <a16:colId xmlns:a16="http://schemas.microsoft.com/office/drawing/2014/main" val="2019239551"/>
                    </a:ext>
                  </a:extLst>
                </a:gridCol>
                <a:gridCol w="370332">
                  <a:extLst>
                    <a:ext uri="{9D8B030D-6E8A-4147-A177-3AD203B41FA5}">
                      <a16:colId xmlns:a16="http://schemas.microsoft.com/office/drawing/2014/main" val="2892338275"/>
                    </a:ext>
                  </a:extLst>
                </a:gridCol>
                <a:gridCol w="329184">
                  <a:extLst>
                    <a:ext uri="{9D8B030D-6E8A-4147-A177-3AD203B41FA5}">
                      <a16:colId xmlns:a16="http://schemas.microsoft.com/office/drawing/2014/main" val="952051317"/>
                    </a:ext>
                  </a:extLst>
                </a:gridCol>
                <a:gridCol w="329184">
                  <a:extLst>
                    <a:ext uri="{9D8B030D-6E8A-4147-A177-3AD203B41FA5}">
                      <a16:colId xmlns:a16="http://schemas.microsoft.com/office/drawing/2014/main" val="436173616"/>
                    </a:ext>
                  </a:extLst>
                </a:gridCol>
                <a:gridCol w="370332">
                  <a:extLst>
                    <a:ext uri="{9D8B030D-6E8A-4147-A177-3AD203B41FA5}">
                      <a16:colId xmlns:a16="http://schemas.microsoft.com/office/drawing/2014/main" val="11764999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398840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Monday Studio - 2018-05-14 16:07:32 </a:t>
                      </a:r>
                      <a:r>
                        <a:rPr kumimoji="0" lang="en-US" sz="1000" b="0" i="0" u="none" strike="noStrike" kern="1200" cap="none" spc="0" normalizeH="0" baseline="0" noProof="0">
                          <a:ln>
                            <a:noFill/>
                          </a:ln>
                          <a:solidFill>
                            <a:prstClr val="black"/>
                          </a:solidFill>
                          <a:effectLst/>
                          <a:uLnTx/>
                          <a:uFillTx/>
                          <a:latin typeface="+mn-lt"/>
                          <a:ea typeface="+mn-ea"/>
                          <a:cs typeface="+mn-cs"/>
                        </a:rPr>
                        <a:t> 
 Meet the Monday team!
An inspirational and passionate trainer, Moudi will do whatever it takes to make sure you become the fittest version of yourself! #mondayteam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36239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Monday Studio - 2018-05-13 11:00:01 </a:t>
                      </a:r>
                      <a:r>
                        <a:rPr kumimoji="0" lang="en-US" sz="1000" b="0" i="0" u="none" strike="noStrike" kern="1200" cap="none" spc="0" normalizeH="0" baseline="0" noProof="0">
                          <a:ln>
                            <a:noFill/>
                          </a:ln>
                          <a:solidFill>
                            <a:prstClr val="black"/>
                          </a:solidFill>
                          <a:effectLst/>
                          <a:uLnTx/>
                          <a:uFillTx/>
                          <a:latin typeface="+mn-lt"/>
                          <a:ea typeface="+mn-ea"/>
                          <a:cs typeface="+mn-cs"/>
                        </a:rPr>
                        <a:t> 
 It's tomorrow! If you haven't signed up yet, go to the MINDBODY app to book your spot. See you all there!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491082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Monday Studio - 2018-05-12 12:09:56 </a:t>
                      </a:r>
                      <a:r>
                        <a:rPr kumimoji="0" lang="en-US" sz="1000" b="0" i="0" u="none" strike="noStrike" kern="1200" cap="none" spc="0" normalizeH="0" baseline="0" noProof="0">
                          <a:ln>
                            <a:noFill/>
                          </a:ln>
                          <a:solidFill>
                            <a:prstClr val="black"/>
                          </a:solidFill>
                          <a:effectLst/>
                          <a:uLnTx/>
                          <a:uFillTx/>
                          <a:latin typeface="+mn-lt"/>
                          <a:ea typeface="+mn-ea"/>
                          <a:cs typeface="+mn-cs"/>
                        </a:rPr>
                        <a:t> 
 Ballerina princess dreams come true when your little one dances on her toes in her very own tutu! 🙆
Sign her up to our weekly Ballet class every Tuesday at 4.00 PM. #balletkids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01608648"/>
                  </a:ext>
                </a:extLst>
              </a:tr>
            </a:tbl>
          </a:graphicData>
        </a:graphic>
      </p:graphicFrame>
      <p:sp>
        <p:nvSpPr>
          <p:cNvPr id="4" name="Text Placeholder 3">
            <a:extLst>
              <a:ext uri="{FF2B5EF4-FFF2-40B4-BE49-F238E27FC236}">
                <a16:creationId xmlns:a16="http://schemas.microsoft.com/office/drawing/2014/main" id="{2BA7BEBE-F2AB-4F86-83BF-AEF33C90181A}"/>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5242529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4DA33F-CFAB-4610-88CC-FF76A33EBC48}"/>
              </a:ext>
            </a:extLst>
          </p:cNvPr>
          <p:cNvSpPr>
            <a:spLocks noGrp="1"/>
          </p:cNvSpPr>
          <p:nvPr>
            <p:ph type="title"/>
          </p:nvPr>
        </p:nvSpPr>
        <p:spPr/>
        <p:txBody>
          <a:bodyPr/>
          <a:lstStyle/>
          <a:p>
            <a:r>
              <a:rPr lang="en-US"/>
              <a:t>Facebook Own Posts Table | Monday Studio - 14 of 18</a:t>
            </a:r>
          </a:p>
        </p:txBody>
      </p:sp>
      <p:graphicFrame>
        <p:nvGraphicFramePr>
          <p:cNvPr id="5" name="Table Placeholder 4">
            <a:extLst>
              <a:ext uri="{FF2B5EF4-FFF2-40B4-BE49-F238E27FC236}">
                <a16:creationId xmlns:a16="http://schemas.microsoft.com/office/drawing/2014/main" id="{49A26A45-8ECD-49F5-948B-5E62FABADDD1}"/>
              </a:ext>
            </a:extLst>
          </p:cNvPr>
          <p:cNvGraphicFramePr>
            <a:graphicFrameLocks noGrp="1"/>
          </p:cNvGraphicFramePr>
          <p:nvPr>
            <p:ph type="tbl" sz="quarter" idx="13"/>
            <p:extLst>
              <p:ext uri="{D42A27DB-BD31-4B8C-83A1-F6EECF244321}">
                <p14:modId xmlns:p14="http://schemas.microsoft.com/office/powerpoint/2010/main" val="37691432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831805942"/>
                    </a:ext>
                  </a:extLst>
                </a:gridCol>
                <a:gridCol w="370332">
                  <a:extLst>
                    <a:ext uri="{9D8B030D-6E8A-4147-A177-3AD203B41FA5}">
                      <a16:colId xmlns:a16="http://schemas.microsoft.com/office/drawing/2014/main" val="680224099"/>
                    </a:ext>
                  </a:extLst>
                </a:gridCol>
                <a:gridCol w="370332">
                  <a:extLst>
                    <a:ext uri="{9D8B030D-6E8A-4147-A177-3AD203B41FA5}">
                      <a16:colId xmlns:a16="http://schemas.microsoft.com/office/drawing/2014/main" val="954739647"/>
                    </a:ext>
                  </a:extLst>
                </a:gridCol>
                <a:gridCol w="370332">
                  <a:extLst>
                    <a:ext uri="{9D8B030D-6E8A-4147-A177-3AD203B41FA5}">
                      <a16:colId xmlns:a16="http://schemas.microsoft.com/office/drawing/2014/main" val="2008071315"/>
                    </a:ext>
                  </a:extLst>
                </a:gridCol>
                <a:gridCol w="329184">
                  <a:extLst>
                    <a:ext uri="{9D8B030D-6E8A-4147-A177-3AD203B41FA5}">
                      <a16:colId xmlns:a16="http://schemas.microsoft.com/office/drawing/2014/main" val="2562976354"/>
                    </a:ext>
                  </a:extLst>
                </a:gridCol>
                <a:gridCol w="329184">
                  <a:extLst>
                    <a:ext uri="{9D8B030D-6E8A-4147-A177-3AD203B41FA5}">
                      <a16:colId xmlns:a16="http://schemas.microsoft.com/office/drawing/2014/main" val="1721158421"/>
                    </a:ext>
                  </a:extLst>
                </a:gridCol>
                <a:gridCol w="329184">
                  <a:extLst>
                    <a:ext uri="{9D8B030D-6E8A-4147-A177-3AD203B41FA5}">
                      <a16:colId xmlns:a16="http://schemas.microsoft.com/office/drawing/2014/main" val="2678683553"/>
                    </a:ext>
                  </a:extLst>
                </a:gridCol>
                <a:gridCol w="329184">
                  <a:extLst>
                    <a:ext uri="{9D8B030D-6E8A-4147-A177-3AD203B41FA5}">
                      <a16:colId xmlns:a16="http://schemas.microsoft.com/office/drawing/2014/main" val="270485372"/>
                    </a:ext>
                  </a:extLst>
                </a:gridCol>
                <a:gridCol w="329184">
                  <a:extLst>
                    <a:ext uri="{9D8B030D-6E8A-4147-A177-3AD203B41FA5}">
                      <a16:colId xmlns:a16="http://schemas.microsoft.com/office/drawing/2014/main" val="376647575"/>
                    </a:ext>
                  </a:extLst>
                </a:gridCol>
                <a:gridCol w="329184">
                  <a:extLst>
                    <a:ext uri="{9D8B030D-6E8A-4147-A177-3AD203B41FA5}">
                      <a16:colId xmlns:a16="http://schemas.microsoft.com/office/drawing/2014/main" val="15937044"/>
                    </a:ext>
                  </a:extLst>
                </a:gridCol>
                <a:gridCol w="329184">
                  <a:extLst>
                    <a:ext uri="{9D8B030D-6E8A-4147-A177-3AD203B41FA5}">
                      <a16:colId xmlns:a16="http://schemas.microsoft.com/office/drawing/2014/main" val="1770118018"/>
                    </a:ext>
                  </a:extLst>
                </a:gridCol>
                <a:gridCol w="329184">
                  <a:extLst>
                    <a:ext uri="{9D8B030D-6E8A-4147-A177-3AD203B41FA5}">
                      <a16:colId xmlns:a16="http://schemas.microsoft.com/office/drawing/2014/main" val="341562751"/>
                    </a:ext>
                  </a:extLst>
                </a:gridCol>
                <a:gridCol w="329184">
                  <a:extLst>
                    <a:ext uri="{9D8B030D-6E8A-4147-A177-3AD203B41FA5}">
                      <a16:colId xmlns:a16="http://schemas.microsoft.com/office/drawing/2014/main" val="1478801950"/>
                    </a:ext>
                  </a:extLst>
                </a:gridCol>
                <a:gridCol w="370332">
                  <a:extLst>
                    <a:ext uri="{9D8B030D-6E8A-4147-A177-3AD203B41FA5}">
                      <a16:colId xmlns:a16="http://schemas.microsoft.com/office/drawing/2014/main" val="4072254666"/>
                    </a:ext>
                  </a:extLst>
                </a:gridCol>
                <a:gridCol w="370332">
                  <a:extLst>
                    <a:ext uri="{9D8B030D-6E8A-4147-A177-3AD203B41FA5}">
                      <a16:colId xmlns:a16="http://schemas.microsoft.com/office/drawing/2014/main" val="2742390371"/>
                    </a:ext>
                  </a:extLst>
                </a:gridCol>
                <a:gridCol w="329184">
                  <a:extLst>
                    <a:ext uri="{9D8B030D-6E8A-4147-A177-3AD203B41FA5}">
                      <a16:colId xmlns:a16="http://schemas.microsoft.com/office/drawing/2014/main" val="1028049467"/>
                    </a:ext>
                  </a:extLst>
                </a:gridCol>
                <a:gridCol w="329184">
                  <a:extLst>
                    <a:ext uri="{9D8B030D-6E8A-4147-A177-3AD203B41FA5}">
                      <a16:colId xmlns:a16="http://schemas.microsoft.com/office/drawing/2014/main" val="3015546127"/>
                    </a:ext>
                  </a:extLst>
                </a:gridCol>
                <a:gridCol w="370332">
                  <a:extLst>
                    <a:ext uri="{9D8B030D-6E8A-4147-A177-3AD203B41FA5}">
                      <a16:colId xmlns:a16="http://schemas.microsoft.com/office/drawing/2014/main" val="11681911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427202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Monday Studio - 2018-05-11 15:03:43 </a:t>
                      </a:r>
                      <a:r>
                        <a:rPr kumimoji="0" lang="en-US" sz="1000" b="0" i="0" u="none" strike="noStrike" kern="1200" cap="none" spc="0" normalizeH="0" baseline="0" noProof="0">
                          <a:ln>
                            <a:noFill/>
                          </a:ln>
                          <a:solidFill>
                            <a:prstClr val="black"/>
                          </a:solidFill>
                          <a:effectLst/>
                          <a:uLnTx/>
                          <a:uFillTx/>
                          <a:latin typeface="+mn-lt"/>
                          <a:ea typeface="+mn-ea"/>
                          <a:cs typeface="+mn-cs"/>
                        </a:rPr>
                        <a:t> 
 Come flow with Maria in a Pilates Meet Yoga session every Monday to start your week Mindfully! This class consists of fusing basic principles of Yoga, Dance and Pilates through mindful continuous movements to develop balance, inner strength, mobility and control.
Don't forget to book your spot! #pilatesmeetyoga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94382630"/>
                  </a:ext>
                </a:extLst>
              </a:tr>
            </a:tbl>
          </a:graphicData>
        </a:graphic>
      </p:graphicFrame>
      <p:sp>
        <p:nvSpPr>
          <p:cNvPr id="4" name="Text Placeholder 3">
            <a:extLst>
              <a:ext uri="{FF2B5EF4-FFF2-40B4-BE49-F238E27FC236}">
                <a16:creationId xmlns:a16="http://schemas.microsoft.com/office/drawing/2014/main" id="{53102311-65C6-472F-BBA9-222F5AEC5C76}"/>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3463457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2EFFF8-4FE4-4BA6-AE6C-8B8D8C5F7CBD}"/>
              </a:ext>
            </a:extLst>
          </p:cNvPr>
          <p:cNvSpPr>
            <a:spLocks noGrp="1"/>
          </p:cNvSpPr>
          <p:nvPr>
            <p:ph type="title"/>
          </p:nvPr>
        </p:nvSpPr>
        <p:spPr/>
        <p:txBody>
          <a:bodyPr/>
          <a:lstStyle/>
          <a:p>
            <a:r>
              <a:rPr lang="en-US"/>
              <a:t>Facebook Own Posts Table | Monday Studio - 15 of 18</a:t>
            </a:r>
          </a:p>
        </p:txBody>
      </p:sp>
      <p:graphicFrame>
        <p:nvGraphicFramePr>
          <p:cNvPr id="5" name="Table Placeholder 4">
            <a:extLst>
              <a:ext uri="{FF2B5EF4-FFF2-40B4-BE49-F238E27FC236}">
                <a16:creationId xmlns:a16="http://schemas.microsoft.com/office/drawing/2014/main" id="{F365228A-EB1E-4EBD-9C56-C811F4E4EF15}"/>
              </a:ext>
            </a:extLst>
          </p:cNvPr>
          <p:cNvGraphicFramePr>
            <a:graphicFrameLocks noGrp="1"/>
          </p:cNvGraphicFramePr>
          <p:nvPr>
            <p:ph type="tbl" sz="quarter" idx="13"/>
            <p:extLst>
              <p:ext uri="{D42A27DB-BD31-4B8C-83A1-F6EECF244321}">
                <p14:modId xmlns:p14="http://schemas.microsoft.com/office/powerpoint/2010/main" val="7108316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99480363"/>
                    </a:ext>
                  </a:extLst>
                </a:gridCol>
                <a:gridCol w="370332">
                  <a:extLst>
                    <a:ext uri="{9D8B030D-6E8A-4147-A177-3AD203B41FA5}">
                      <a16:colId xmlns:a16="http://schemas.microsoft.com/office/drawing/2014/main" val="1981767638"/>
                    </a:ext>
                  </a:extLst>
                </a:gridCol>
                <a:gridCol w="370332">
                  <a:extLst>
                    <a:ext uri="{9D8B030D-6E8A-4147-A177-3AD203B41FA5}">
                      <a16:colId xmlns:a16="http://schemas.microsoft.com/office/drawing/2014/main" val="2882486453"/>
                    </a:ext>
                  </a:extLst>
                </a:gridCol>
                <a:gridCol w="370332">
                  <a:extLst>
                    <a:ext uri="{9D8B030D-6E8A-4147-A177-3AD203B41FA5}">
                      <a16:colId xmlns:a16="http://schemas.microsoft.com/office/drawing/2014/main" val="2088816668"/>
                    </a:ext>
                  </a:extLst>
                </a:gridCol>
                <a:gridCol w="329184">
                  <a:extLst>
                    <a:ext uri="{9D8B030D-6E8A-4147-A177-3AD203B41FA5}">
                      <a16:colId xmlns:a16="http://schemas.microsoft.com/office/drawing/2014/main" val="2302530143"/>
                    </a:ext>
                  </a:extLst>
                </a:gridCol>
                <a:gridCol w="329184">
                  <a:extLst>
                    <a:ext uri="{9D8B030D-6E8A-4147-A177-3AD203B41FA5}">
                      <a16:colId xmlns:a16="http://schemas.microsoft.com/office/drawing/2014/main" val="723998813"/>
                    </a:ext>
                  </a:extLst>
                </a:gridCol>
                <a:gridCol w="329184">
                  <a:extLst>
                    <a:ext uri="{9D8B030D-6E8A-4147-A177-3AD203B41FA5}">
                      <a16:colId xmlns:a16="http://schemas.microsoft.com/office/drawing/2014/main" val="4267577931"/>
                    </a:ext>
                  </a:extLst>
                </a:gridCol>
                <a:gridCol w="329184">
                  <a:extLst>
                    <a:ext uri="{9D8B030D-6E8A-4147-A177-3AD203B41FA5}">
                      <a16:colId xmlns:a16="http://schemas.microsoft.com/office/drawing/2014/main" val="764574051"/>
                    </a:ext>
                  </a:extLst>
                </a:gridCol>
                <a:gridCol w="329184">
                  <a:extLst>
                    <a:ext uri="{9D8B030D-6E8A-4147-A177-3AD203B41FA5}">
                      <a16:colId xmlns:a16="http://schemas.microsoft.com/office/drawing/2014/main" val="487131408"/>
                    </a:ext>
                  </a:extLst>
                </a:gridCol>
                <a:gridCol w="329184">
                  <a:extLst>
                    <a:ext uri="{9D8B030D-6E8A-4147-A177-3AD203B41FA5}">
                      <a16:colId xmlns:a16="http://schemas.microsoft.com/office/drawing/2014/main" val="3725314880"/>
                    </a:ext>
                  </a:extLst>
                </a:gridCol>
                <a:gridCol w="329184">
                  <a:extLst>
                    <a:ext uri="{9D8B030D-6E8A-4147-A177-3AD203B41FA5}">
                      <a16:colId xmlns:a16="http://schemas.microsoft.com/office/drawing/2014/main" val="3814707309"/>
                    </a:ext>
                  </a:extLst>
                </a:gridCol>
                <a:gridCol w="329184">
                  <a:extLst>
                    <a:ext uri="{9D8B030D-6E8A-4147-A177-3AD203B41FA5}">
                      <a16:colId xmlns:a16="http://schemas.microsoft.com/office/drawing/2014/main" val="4289621131"/>
                    </a:ext>
                  </a:extLst>
                </a:gridCol>
                <a:gridCol w="329184">
                  <a:extLst>
                    <a:ext uri="{9D8B030D-6E8A-4147-A177-3AD203B41FA5}">
                      <a16:colId xmlns:a16="http://schemas.microsoft.com/office/drawing/2014/main" val="204411552"/>
                    </a:ext>
                  </a:extLst>
                </a:gridCol>
                <a:gridCol w="370332">
                  <a:extLst>
                    <a:ext uri="{9D8B030D-6E8A-4147-A177-3AD203B41FA5}">
                      <a16:colId xmlns:a16="http://schemas.microsoft.com/office/drawing/2014/main" val="2336055655"/>
                    </a:ext>
                  </a:extLst>
                </a:gridCol>
                <a:gridCol w="370332">
                  <a:extLst>
                    <a:ext uri="{9D8B030D-6E8A-4147-A177-3AD203B41FA5}">
                      <a16:colId xmlns:a16="http://schemas.microsoft.com/office/drawing/2014/main" val="1093192554"/>
                    </a:ext>
                  </a:extLst>
                </a:gridCol>
                <a:gridCol w="329184">
                  <a:extLst>
                    <a:ext uri="{9D8B030D-6E8A-4147-A177-3AD203B41FA5}">
                      <a16:colId xmlns:a16="http://schemas.microsoft.com/office/drawing/2014/main" val="3264476863"/>
                    </a:ext>
                  </a:extLst>
                </a:gridCol>
                <a:gridCol w="329184">
                  <a:extLst>
                    <a:ext uri="{9D8B030D-6E8A-4147-A177-3AD203B41FA5}">
                      <a16:colId xmlns:a16="http://schemas.microsoft.com/office/drawing/2014/main" val="1031922392"/>
                    </a:ext>
                  </a:extLst>
                </a:gridCol>
                <a:gridCol w="370332">
                  <a:extLst>
                    <a:ext uri="{9D8B030D-6E8A-4147-A177-3AD203B41FA5}">
                      <a16:colId xmlns:a16="http://schemas.microsoft.com/office/drawing/2014/main" val="31932289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699391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Monday Studio - 2018-05-10 16:24:16 </a:t>
                      </a:r>
                      <a:r>
                        <a:rPr kumimoji="0" lang="en-US" sz="1000" b="0" i="0" u="none" strike="noStrike" kern="1200" cap="none" spc="0" normalizeH="0" baseline="0" noProof="0">
                          <a:ln>
                            <a:noFill/>
                          </a:ln>
                          <a:solidFill>
                            <a:prstClr val="black"/>
                          </a:solidFill>
                          <a:effectLst/>
                          <a:uLnTx/>
                          <a:uFillTx/>
                          <a:latin typeface="+mn-lt"/>
                          <a:ea typeface="+mn-ea"/>
                          <a:cs typeface="+mn-cs"/>
                        </a:rPr>
                        <a:t> 
 Watch our live streaming on our Instagram page tomorrow (Friday) at 12.00 PM with Diana from Dna Plus me who will be talking about the importance of DNA testing. Stay tuned for more information and any live questions you may have on health, suitable foods, workouts, and preventative diseases! #dnaplusme #traingrowglow
https://www.instagram.com/mondayfitness/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5239038"/>
                  </a:ext>
                </a:extLst>
              </a:tr>
            </a:tbl>
          </a:graphicData>
        </a:graphic>
      </p:graphicFrame>
      <p:sp>
        <p:nvSpPr>
          <p:cNvPr id="4" name="Text Placeholder 3">
            <a:extLst>
              <a:ext uri="{FF2B5EF4-FFF2-40B4-BE49-F238E27FC236}">
                <a16:creationId xmlns:a16="http://schemas.microsoft.com/office/drawing/2014/main" id="{0C39E79B-43AE-4C81-9439-35B083326009}"/>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0884993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97F8FC-C0D2-41AA-B779-3BEF05907B2D}"/>
              </a:ext>
            </a:extLst>
          </p:cNvPr>
          <p:cNvSpPr>
            <a:spLocks noGrp="1"/>
          </p:cNvSpPr>
          <p:nvPr>
            <p:ph type="title"/>
          </p:nvPr>
        </p:nvSpPr>
        <p:spPr/>
        <p:txBody>
          <a:bodyPr/>
          <a:lstStyle/>
          <a:p>
            <a:r>
              <a:rPr lang="en-US"/>
              <a:t>Facebook Own Posts Table | Monday Studio - 16 of 18</a:t>
            </a:r>
          </a:p>
        </p:txBody>
      </p:sp>
      <p:graphicFrame>
        <p:nvGraphicFramePr>
          <p:cNvPr id="5" name="Table Placeholder 4">
            <a:extLst>
              <a:ext uri="{FF2B5EF4-FFF2-40B4-BE49-F238E27FC236}">
                <a16:creationId xmlns:a16="http://schemas.microsoft.com/office/drawing/2014/main" id="{C893EE30-147E-4CA4-B762-5859EF19A25D}"/>
              </a:ext>
            </a:extLst>
          </p:cNvPr>
          <p:cNvGraphicFramePr>
            <a:graphicFrameLocks noGrp="1"/>
          </p:cNvGraphicFramePr>
          <p:nvPr>
            <p:ph type="tbl" sz="quarter" idx="13"/>
            <p:extLst>
              <p:ext uri="{D42A27DB-BD31-4B8C-83A1-F6EECF244321}">
                <p14:modId xmlns:p14="http://schemas.microsoft.com/office/powerpoint/2010/main" val="13926733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932193858"/>
                    </a:ext>
                  </a:extLst>
                </a:gridCol>
                <a:gridCol w="370332">
                  <a:extLst>
                    <a:ext uri="{9D8B030D-6E8A-4147-A177-3AD203B41FA5}">
                      <a16:colId xmlns:a16="http://schemas.microsoft.com/office/drawing/2014/main" val="1629855812"/>
                    </a:ext>
                  </a:extLst>
                </a:gridCol>
                <a:gridCol w="370332">
                  <a:extLst>
                    <a:ext uri="{9D8B030D-6E8A-4147-A177-3AD203B41FA5}">
                      <a16:colId xmlns:a16="http://schemas.microsoft.com/office/drawing/2014/main" val="1473025073"/>
                    </a:ext>
                  </a:extLst>
                </a:gridCol>
                <a:gridCol w="370332">
                  <a:extLst>
                    <a:ext uri="{9D8B030D-6E8A-4147-A177-3AD203B41FA5}">
                      <a16:colId xmlns:a16="http://schemas.microsoft.com/office/drawing/2014/main" val="1542493477"/>
                    </a:ext>
                  </a:extLst>
                </a:gridCol>
                <a:gridCol w="329184">
                  <a:extLst>
                    <a:ext uri="{9D8B030D-6E8A-4147-A177-3AD203B41FA5}">
                      <a16:colId xmlns:a16="http://schemas.microsoft.com/office/drawing/2014/main" val="2755919082"/>
                    </a:ext>
                  </a:extLst>
                </a:gridCol>
                <a:gridCol w="329184">
                  <a:extLst>
                    <a:ext uri="{9D8B030D-6E8A-4147-A177-3AD203B41FA5}">
                      <a16:colId xmlns:a16="http://schemas.microsoft.com/office/drawing/2014/main" val="2589773564"/>
                    </a:ext>
                  </a:extLst>
                </a:gridCol>
                <a:gridCol w="329184">
                  <a:extLst>
                    <a:ext uri="{9D8B030D-6E8A-4147-A177-3AD203B41FA5}">
                      <a16:colId xmlns:a16="http://schemas.microsoft.com/office/drawing/2014/main" val="3097304775"/>
                    </a:ext>
                  </a:extLst>
                </a:gridCol>
                <a:gridCol w="329184">
                  <a:extLst>
                    <a:ext uri="{9D8B030D-6E8A-4147-A177-3AD203B41FA5}">
                      <a16:colId xmlns:a16="http://schemas.microsoft.com/office/drawing/2014/main" val="3077316411"/>
                    </a:ext>
                  </a:extLst>
                </a:gridCol>
                <a:gridCol w="329184">
                  <a:extLst>
                    <a:ext uri="{9D8B030D-6E8A-4147-A177-3AD203B41FA5}">
                      <a16:colId xmlns:a16="http://schemas.microsoft.com/office/drawing/2014/main" val="3893525427"/>
                    </a:ext>
                  </a:extLst>
                </a:gridCol>
                <a:gridCol w="329184">
                  <a:extLst>
                    <a:ext uri="{9D8B030D-6E8A-4147-A177-3AD203B41FA5}">
                      <a16:colId xmlns:a16="http://schemas.microsoft.com/office/drawing/2014/main" val="3892308987"/>
                    </a:ext>
                  </a:extLst>
                </a:gridCol>
                <a:gridCol w="329184">
                  <a:extLst>
                    <a:ext uri="{9D8B030D-6E8A-4147-A177-3AD203B41FA5}">
                      <a16:colId xmlns:a16="http://schemas.microsoft.com/office/drawing/2014/main" val="3956687"/>
                    </a:ext>
                  </a:extLst>
                </a:gridCol>
                <a:gridCol w="329184">
                  <a:extLst>
                    <a:ext uri="{9D8B030D-6E8A-4147-A177-3AD203B41FA5}">
                      <a16:colId xmlns:a16="http://schemas.microsoft.com/office/drawing/2014/main" val="220539436"/>
                    </a:ext>
                  </a:extLst>
                </a:gridCol>
                <a:gridCol w="329184">
                  <a:extLst>
                    <a:ext uri="{9D8B030D-6E8A-4147-A177-3AD203B41FA5}">
                      <a16:colId xmlns:a16="http://schemas.microsoft.com/office/drawing/2014/main" val="2517844219"/>
                    </a:ext>
                  </a:extLst>
                </a:gridCol>
                <a:gridCol w="370332">
                  <a:extLst>
                    <a:ext uri="{9D8B030D-6E8A-4147-A177-3AD203B41FA5}">
                      <a16:colId xmlns:a16="http://schemas.microsoft.com/office/drawing/2014/main" val="3208854992"/>
                    </a:ext>
                  </a:extLst>
                </a:gridCol>
                <a:gridCol w="370332">
                  <a:extLst>
                    <a:ext uri="{9D8B030D-6E8A-4147-A177-3AD203B41FA5}">
                      <a16:colId xmlns:a16="http://schemas.microsoft.com/office/drawing/2014/main" val="1078218939"/>
                    </a:ext>
                  </a:extLst>
                </a:gridCol>
                <a:gridCol w="329184">
                  <a:extLst>
                    <a:ext uri="{9D8B030D-6E8A-4147-A177-3AD203B41FA5}">
                      <a16:colId xmlns:a16="http://schemas.microsoft.com/office/drawing/2014/main" val="2199883282"/>
                    </a:ext>
                  </a:extLst>
                </a:gridCol>
                <a:gridCol w="329184">
                  <a:extLst>
                    <a:ext uri="{9D8B030D-6E8A-4147-A177-3AD203B41FA5}">
                      <a16:colId xmlns:a16="http://schemas.microsoft.com/office/drawing/2014/main" val="3009433977"/>
                    </a:ext>
                  </a:extLst>
                </a:gridCol>
                <a:gridCol w="370332">
                  <a:extLst>
                    <a:ext uri="{9D8B030D-6E8A-4147-A177-3AD203B41FA5}">
                      <a16:colId xmlns:a16="http://schemas.microsoft.com/office/drawing/2014/main" val="24411309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00892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Monday Studio - 2018-05-09 15:23:35 </a:t>
                      </a:r>
                      <a:r>
                        <a:rPr kumimoji="0" lang="en-US" sz="1000" b="0" i="0" u="none" strike="noStrike" kern="1200" cap="none" spc="0" normalizeH="0" baseline="0" noProof="0">
                          <a:ln>
                            <a:noFill/>
                          </a:ln>
                          <a:solidFill>
                            <a:prstClr val="black"/>
                          </a:solidFill>
                          <a:effectLst/>
                          <a:uLnTx/>
                          <a:uFillTx/>
                          <a:latin typeface="+mn-lt"/>
                          <a:ea typeface="+mn-ea"/>
                          <a:cs typeface="+mn-cs"/>
                        </a:rPr>
                        <a:t> 
 With Summer coming, it's time to burn some fat and build muscle! Boot Camp is the ultimate workout to get it done. Join Moe starting this Friday as he will challenge you with short-but-intense cardio intervals, full-body strength moves, and an extra dose of ab work.
Don't forget to check our live schedule on the MINDBODY app to book your spot, or give us a call on 01-792469! #bootcamp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29130090"/>
                  </a:ext>
                </a:extLst>
              </a:tr>
            </a:tbl>
          </a:graphicData>
        </a:graphic>
      </p:graphicFrame>
      <p:sp>
        <p:nvSpPr>
          <p:cNvPr id="4" name="Text Placeholder 3">
            <a:extLst>
              <a:ext uri="{FF2B5EF4-FFF2-40B4-BE49-F238E27FC236}">
                <a16:creationId xmlns:a16="http://schemas.microsoft.com/office/drawing/2014/main" id="{DE0098B3-0F47-4E11-8D3A-636EE4FB3259}"/>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6114847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D14CFC-D0B9-4E24-A9C3-8370DFF3176E}"/>
              </a:ext>
            </a:extLst>
          </p:cNvPr>
          <p:cNvSpPr>
            <a:spLocks noGrp="1"/>
          </p:cNvSpPr>
          <p:nvPr>
            <p:ph type="title"/>
          </p:nvPr>
        </p:nvSpPr>
        <p:spPr/>
        <p:txBody>
          <a:bodyPr/>
          <a:lstStyle/>
          <a:p>
            <a:r>
              <a:rPr lang="en-US"/>
              <a:t>Facebook Own Posts Table | Monday Studio - 17 of 18</a:t>
            </a:r>
          </a:p>
        </p:txBody>
      </p:sp>
      <p:graphicFrame>
        <p:nvGraphicFramePr>
          <p:cNvPr id="5" name="Table Placeholder 4">
            <a:extLst>
              <a:ext uri="{FF2B5EF4-FFF2-40B4-BE49-F238E27FC236}">
                <a16:creationId xmlns:a16="http://schemas.microsoft.com/office/drawing/2014/main" id="{719D89E7-298E-43CC-B925-0834BBC20A8F}"/>
              </a:ext>
            </a:extLst>
          </p:cNvPr>
          <p:cNvGraphicFramePr>
            <a:graphicFrameLocks noGrp="1"/>
          </p:cNvGraphicFramePr>
          <p:nvPr>
            <p:ph type="tbl" sz="quarter" idx="13"/>
            <p:extLst>
              <p:ext uri="{D42A27DB-BD31-4B8C-83A1-F6EECF244321}">
                <p14:modId xmlns:p14="http://schemas.microsoft.com/office/powerpoint/2010/main" val="4234903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865727424"/>
                    </a:ext>
                  </a:extLst>
                </a:gridCol>
                <a:gridCol w="370332">
                  <a:extLst>
                    <a:ext uri="{9D8B030D-6E8A-4147-A177-3AD203B41FA5}">
                      <a16:colId xmlns:a16="http://schemas.microsoft.com/office/drawing/2014/main" val="3781880584"/>
                    </a:ext>
                  </a:extLst>
                </a:gridCol>
                <a:gridCol w="370332">
                  <a:extLst>
                    <a:ext uri="{9D8B030D-6E8A-4147-A177-3AD203B41FA5}">
                      <a16:colId xmlns:a16="http://schemas.microsoft.com/office/drawing/2014/main" val="3461652847"/>
                    </a:ext>
                  </a:extLst>
                </a:gridCol>
                <a:gridCol w="370332">
                  <a:extLst>
                    <a:ext uri="{9D8B030D-6E8A-4147-A177-3AD203B41FA5}">
                      <a16:colId xmlns:a16="http://schemas.microsoft.com/office/drawing/2014/main" val="3710723664"/>
                    </a:ext>
                  </a:extLst>
                </a:gridCol>
                <a:gridCol w="329184">
                  <a:extLst>
                    <a:ext uri="{9D8B030D-6E8A-4147-A177-3AD203B41FA5}">
                      <a16:colId xmlns:a16="http://schemas.microsoft.com/office/drawing/2014/main" val="3064454938"/>
                    </a:ext>
                  </a:extLst>
                </a:gridCol>
                <a:gridCol w="329184">
                  <a:extLst>
                    <a:ext uri="{9D8B030D-6E8A-4147-A177-3AD203B41FA5}">
                      <a16:colId xmlns:a16="http://schemas.microsoft.com/office/drawing/2014/main" val="545459414"/>
                    </a:ext>
                  </a:extLst>
                </a:gridCol>
                <a:gridCol w="329184">
                  <a:extLst>
                    <a:ext uri="{9D8B030D-6E8A-4147-A177-3AD203B41FA5}">
                      <a16:colId xmlns:a16="http://schemas.microsoft.com/office/drawing/2014/main" val="1334817632"/>
                    </a:ext>
                  </a:extLst>
                </a:gridCol>
                <a:gridCol w="329184">
                  <a:extLst>
                    <a:ext uri="{9D8B030D-6E8A-4147-A177-3AD203B41FA5}">
                      <a16:colId xmlns:a16="http://schemas.microsoft.com/office/drawing/2014/main" val="3585955472"/>
                    </a:ext>
                  </a:extLst>
                </a:gridCol>
                <a:gridCol w="329184">
                  <a:extLst>
                    <a:ext uri="{9D8B030D-6E8A-4147-A177-3AD203B41FA5}">
                      <a16:colId xmlns:a16="http://schemas.microsoft.com/office/drawing/2014/main" val="2874972184"/>
                    </a:ext>
                  </a:extLst>
                </a:gridCol>
                <a:gridCol w="329184">
                  <a:extLst>
                    <a:ext uri="{9D8B030D-6E8A-4147-A177-3AD203B41FA5}">
                      <a16:colId xmlns:a16="http://schemas.microsoft.com/office/drawing/2014/main" val="2484870185"/>
                    </a:ext>
                  </a:extLst>
                </a:gridCol>
                <a:gridCol w="329184">
                  <a:extLst>
                    <a:ext uri="{9D8B030D-6E8A-4147-A177-3AD203B41FA5}">
                      <a16:colId xmlns:a16="http://schemas.microsoft.com/office/drawing/2014/main" val="605078158"/>
                    </a:ext>
                  </a:extLst>
                </a:gridCol>
                <a:gridCol w="329184">
                  <a:extLst>
                    <a:ext uri="{9D8B030D-6E8A-4147-A177-3AD203B41FA5}">
                      <a16:colId xmlns:a16="http://schemas.microsoft.com/office/drawing/2014/main" val="3617917785"/>
                    </a:ext>
                  </a:extLst>
                </a:gridCol>
                <a:gridCol w="329184">
                  <a:extLst>
                    <a:ext uri="{9D8B030D-6E8A-4147-A177-3AD203B41FA5}">
                      <a16:colId xmlns:a16="http://schemas.microsoft.com/office/drawing/2014/main" val="133647045"/>
                    </a:ext>
                  </a:extLst>
                </a:gridCol>
                <a:gridCol w="370332">
                  <a:extLst>
                    <a:ext uri="{9D8B030D-6E8A-4147-A177-3AD203B41FA5}">
                      <a16:colId xmlns:a16="http://schemas.microsoft.com/office/drawing/2014/main" val="1452534314"/>
                    </a:ext>
                  </a:extLst>
                </a:gridCol>
                <a:gridCol w="370332">
                  <a:extLst>
                    <a:ext uri="{9D8B030D-6E8A-4147-A177-3AD203B41FA5}">
                      <a16:colId xmlns:a16="http://schemas.microsoft.com/office/drawing/2014/main" val="281950566"/>
                    </a:ext>
                  </a:extLst>
                </a:gridCol>
                <a:gridCol w="329184">
                  <a:extLst>
                    <a:ext uri="{9D8B030D-6E8A-4147-A177-3AD203B41FA5}">
                      <a16:colId xmlns:a16="http://schemas.microsoft.com/office/drawing/2014/main" val="3696867386"/>
                    </a:ext>
                  </a:extLst>
                </a:gridCol>
                <a:gridCol w="329184">
                  <a:extLst>
                    <a:ext uri="{9D8B030D-6E8A-4147-A177-3AD203B41FA5}">
                      <a16:colId xmlns:a16="http://schemas.microsoft.com/office/drawing/2014/main" val="896443849"/>
                    </a:ext>
                  </a:extLst>
                </a:gridCol>
                <a:gridCol w="370332">
                  <a:extLst>
                    <a:ext uri="{9D8B030D-6E8A-4147-A177-3AD203B41FA5}">
                      <a16:colId xmlns:a16="http://schemas.microsoft.com/office/drawing/2014/main" val="30702711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881234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Monday Studio - 2018-05-08 15:52:24 </a:t>
                      </a:r>
                      <a:r>
                        <a:rPr kumimoji="0" lang="en-US" sz="1000" b="0" i="0" u="none" strike="noStrike" kern="1200" cap="none" spc="0" normalizeH="0" baseline="0" noProof="0">
                          <a:ln>
                            <a:noFill/>
                          </a:ln>
                          <a:solidFill>
                            <a:prstClr val="black"/>
                          </a:solidFill>
                          <a:effectLst/>
                          <a:uLnTx/>
                          <a:uFillTx/>
                          <a:latin typeface="+mn-lt"/>
                          <a:ea typeface="+mn-ea"/>
                          <a:cs typeface="+mn-cs"/>
                        </a:rPr>
                        <a:t> 
 Ending it strong and grounded before Ramadan kicks off! Join us this coming Monday, the 14th of May, from 6.30 PM till 8.30 PM for a high intensity STRONG workout and an empowering POWER YOGA session while watching the sunset. What better way to end the day?
The schedule is as follows:
- STRONG with Mira at 6.30 PM*
- POWER YOGA with Tracy at 7.30 PM
*Please bring gloves with you!
Cool off with one of our fresh cold pressed juices while enjoying the sunset!
Prices:
- 20$ per class
- 30$ for both classes
Hurry and sign up by calling us on 01-792469 or book your spot on the MINDBODY app!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5.4100 %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18478070"/>
                  </a:ext>
                </a:extLst>
              </a:tr>
            </a:tbl>
          </a:graphicData>
        </a:graphic>
      </p:graphicFrame>
      <p:sp>
        <p:nvSpPr>
          <p:cNvPr id="4" name="Text Placeholder 3">
            <a:extLst>
              <a:ext uri="{FF2B5EF4-FFF2-40B4-BE49-F238E27FC236}">
                <a16:creationId xmlns:a16="http://schemas.microsoft.com/office/drawing/2014/main" id="{AE5A6251-0F98-4709-91DB-0EE0F3D47584}"/>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9918454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F3A86F-123E-48FF-AE34-10777A380D7F}"/>
              </a:ext>
            </a:extLst>
          </p:cNvPr>
          <p:cNvSpPr>
            <a:spLocks noGrp="1"/>
          </p:cNvSpPr>
          <p:nvPr>
            <p:ph type="title"/>
          </p:nvPr>
        </p:nvSpPr>
        <p:spPr/>
        <p:txBody>
          <a:bodyPr/>
          <a:lstStyle/>
          <a:p>
            <a:r>
              <a:rPr lang="en-US"/>
              <a:t>Facebook Own Posts Table | Monday Studio - 18 of 18</a:t>
            </a:r>
          </a:p>
        </p:txBody>
      </p:sp>
      <p:graphicFrame>
        <p:nvGraphicFramePr>
          <p:cNvPr id="5" name="Table Placeholder 4">
            <a:extLst>
              <a:ext uri="{FF2B5EF4-FFF2-40B4-BE49-F238E27FC236}">
                <a16:creationId xmlns:a16="http://schemas.microsoft.com/office/drawing/2014/main" id="{B59E84EF-4708-4B9D-BCCC-6BCF66E14AB4}"/>
              </a:ext>
            </a:extLst>
          </p:cNvPr>
          <p:cNvGraphicFramePr>
            <a:graphicFrameLocks noGrp="1"/>
          </p:cNvGraphicFramePr>
          <p:nvPr>
            <p:ph type="tbl" sz="quarter" idx="13"/>
            <p:extLst>
              <p:ext uri="{D42A27DB-BD31-4B8C-83A1-F6EECF244321}">
                <p14:modId xmlns:p14="http://schemas.microsoft.com/office/powerpoint/2010/main" val="18261112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519641902"/>
                    </a:ext>
                  </a:extLst>
                </a:gridCol>
                <a:gridCol w="370332">
                  <a:extLst>
                    <a:ext uri="{9D8B030D-6E8A-4147-A177-3AD203B41FA5}">
                      <a16:colId xmlns:a16="http://schemas.microsoft.com/office/drawing/2014/main" val="1503543944"/>
                    </a:ext>
                  </a:extLst>
                </a:gridCol>
                <a:gridCol w="370332">
                  <a:extLst>
                    <a:ext uri="{9D8B030D-6E8A-4147-A177-3AD203B41FA5}">
                      <a16:colId xmlns:a16="http://schemas.microsoft.com/office/drawing/2014/main" val="2376875645"/>
                    </a:ext>
                  </a:extLst>
                </a:gridCol>
                <a:gridCol w="370332">
                  <a:extLst>
                    <a:ext uri="{9D8B030D-6E8A-4147-A177-3AD203B41FA5}">
                      <a16:colId xmlns:a16="http://schemas.microsoft.com/office/drawing/2014/main" val="3301865756"/>
                    </a:ext>
                  </a:extLst>
                </a:gridCol>
                <a:gridCol w="329184">
                  <a:extLst>
                    <a:ext uri="{9D8B030D-6E8A-4147-A177-3AD203B41FA5}">
                      <a16:colId xmlns:a16="http://schemas.microsoft.com/office/drawing/2014/main" val="2925197716"/>
                    </a:ext>
                  </a:extLst>
                </a:gridCol>
                <a:gridCol w="329184">
                  <a:extLst>
                    <a:ext uri="{9D8B030D-6E8A-4147-A177-3AD203B41FA5}">
                      <a16:colId xmlns:a16="http://schemas.microsoft.com/office/drawing/2014/main" val="3784506875"/>
                    </a:ext>
                  </a:extLst>
                </a:gridCol>
                <a:gridCol w="329184">
                  <a:extLst>
                    <a:ext uri="{9D8B030D-6E8A-4147-A177-3AD203B41FA5}">
                      <a16:colId xmlns:a16="http://schemas.microsoft.com/office/drawing/2014/main" val="4072370739"/>
                    </a:ext>
                  </a:extLst>
                </a:gridCol>
                <a:gridCol w="329184">
                  <a:extLst>
                    <a:ext uri="{9D8B030D-6E8A-4147-A177-3AD203B41FA5}">
                      <a16:colId xmlns:a16="http://schemas.microsoft.com/office/drawing/2014/main" val="3005751535"/>
                    </a:ext>
                  </a:extLst>
                </a:gridCol>
                <a:gridCol w="329184">
                  <a:extLst>
                    <a:ext uri="{9D8B030D-6E8A-4147-A177-3AD203B41FA5}">
                      <a16:colId xmlns:a16="http://schemas.microsoft.com/office/drawing/2014/main" val="687962595"/>
                    </a:ext>
                  </a:extLst>
                </a:gridCol>
                <a:gridCol w="329184">
                  <a:extLst>
                    <a:ext uri="{9D8B030D-6E8A-4147-A177-3AD203B41FA5}">
                      <a16:colId xmlns:a16="http://schemas.microsoft.com/office/drawing/2014/main" val="891318347"/>
                    </a:ext>
                  </a:extLst>
                </a:gridCol>
                <a:gridCol w="329184">
                  <a:extLst>
                    <a:ext uri="{9D8B030D-6E8A-4147-A177-3AD203B41FA5}">
                      <a16:colId xmlns:a16="http://schemas.microsoft.com/office/drawing/2014/main" val="4098811057"/>
                    </a:ext>
                  </a:extLst>
                </a:gridCol>
                <a:gridCol w="329184">
                  <a:extLst>
                    <a:ext uri="{9D8B030D-6E8A-4147-A177-3AD203B41FA5}">
                      <a16:colId xmlns:a16="http://schemas.microsoft.com/office/drawing/2014/main" val="463667868"/>
                    </a:ext>
                  </a:extLst>
                </a:gridCol>
                <a:gridCol w="329184">
                  <a:extLst>
                    <a:ext uri="{9D8B030D-6E8A-4147-A177-3AD203B41FA5}">
                      <a16:colId xmlns:a16="http://schemas.microsoft.com/office/drawing/2014/main" val="3870638893"/>
                    </a:ext>
                  </a:extLst>
                </a:gridCol>
                <a:gridCol w="370332">
                  <a:extLst>
                    <a:ext uri="{9D8B030D-6E8A-4147-A177-3AD203B41FA5}">
                      <a16:colId xmlns:a16="http://schemas.microsoft.com/office/drawing/2014/main" val="735362946"/>
                    </a:ext>
                  </a:extLst>
                </a:gridCol>
                <a:gridCol w="370332">
                  <a:extLst>
                    <a:ext uri="{9D8B030D-6E8A-4147-A177-3AD203B41FA5}">
                      <a16:colId xmlns:a16="http://schemas.microsoft.com/office/drawing/2014/main" val="1856472594"/>
                    </a:ext>
                  </a:extLst>
                </a:gridCol>
                <a:gridCol w="329184">
                  <a:extLst>
                    <a:ext uri="{9D8B030D-6E8A-4147-A177-3AD203B41FA5}">
                      <a16:colId xmlns:a16="http://schemas.microsoft.com/office/drawing/2014/main" val="1351961962"/>
                    </a:ext>
                  </a:extLst>
                </a:gridCol>
                <a:gridCol w="329184">
                  <a:extLst>
                    <a:ext uri="{9D8B030D-6E8A-4147-A177-3AD203B41FA5}">
                      <a16:colId xmlns:a16="http://schemas.microsoft.com/office/drawing/2014/main" val="1081664619"/>
                    </a:ext>
                  </a:extLst>
                </a:gridCol>
                <a:gridCol w="370332">
                  <a:extLst>
                    <a:ext uri="{9D8B030D-6E8A-4147-A177-3AD203B41FA5}">
                      <a16:colId xmlns:a16="http://schemas.microsoft.com/office/drawing/2014/main" val="29830421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055807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Monday Studio - 2018-05-08 00:36:01 </a:t>
                      </a:r>
                      <a:r>
                        <a:rPr kumimoji="0" lang="en-US" sz="1000" b="0" i="0" u="none" strike="noStrike" kern="1200" cap="none" spc="0" normalizeH="0" baseline="0" noProof="0">
                          <a:ln>
                            <a:noFill/>
                          </a:ln>
                          <a:solidFill>
                            <a:prstClr val="black"/>
                          </a:solidFill>
                          <a:effectLst/>
                          <a:uLnTx/>
                          <a:uFillTx/>
                          <a:latin typeface="+mn-lt"/>
                          <a:ea typeface="+mn-ea"/>
                          <a:cs typeface="+mn-cs"/>
                        </a:rPr>
                        <a:t> 
 Varley provides you with high performance gear in stylish cuts! You can now shop their latest activewear right here at the Studio. #varley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5082113"/>
                  </a:ext>
                </a:extLst>
              </a:tr>
            </a:tbl>
          </a:graphicData>
        </a:graphic>
      </p:graphicFrame>
      <p:sp>
        <p:nvSpPr>
          <p:cNvPr id="4" name="Text Placeholder 3">
            <a:extLst>
              <a:ext uri="{FF2B5EF4-FFF2-40B4-BE49-F238E27FC236}">
                <a16:creationId xmlns:a16="http://schemas.microsoft.com/office/drawing/2014/main" id="{6BB8C9E6-F2F3-4E2D-A6F5-B62F4846CC28}"/>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6967924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4D9BFE-B4BE-4A06-BB74-83397179AE25}"/>
              </a:ext>
            </a:extLst>
          </p:cNvPr>
          <p:cNvSpPr>
            <a:spLocks noGrp="1"/>
          </p:cNvSpPr>
          <p:nvPr>
            <p:ph type="title"/>
          </p:nvPr>
        </p:nvSpPr>
        <p:spPr/>
        <p:txBody>
          <a:bodyPr/>
          <a:lstStyle/>
          <a:p>
            <a:r>
              <a:rPr lang="en-US"/>
              <a:t>Facebook Post Type Distribution Per Profile | Monday Studio</a:t>
            </a:r>
          </a:p>
        </p:txBody>
      </p:sp>
      <p:graphicFrame>
        <p:nvGraphicFramePr>
          <p:cNvPr id="6" name="Chart Placeholder 5">
            <a:extLst>
              <a:ext uri="{FF2B5EF4-FFF2-40B4-BE49-F238E27FC236}">
                <a16:creationId xmlns:a16="http://schemas.microsoft.com/office/drawing/2014/main" id="{947E1CB2-C5A9-4182-B2EB-909145E004B0}"/>
              </a:ext>
            </a:extLst>
          </p:cNvPr>
          <p:cNvGraphicFramePr>
            <a:graphicFrameLocks noGrp="1"/>
          </p:cNvGraphicFramePr>
          <p:nvPr>
            <p:ph type="chart" sz="quarter" idx="13"/>
            <p:extLst>
              <p:ext uri="{D42A27DB-BD31-4B8C-83A1-F6EECF244321}">
                <p14:modId xmlns:p14="http://schemas.microsoft.com/office/powerpoint/2010/main" val="38634217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43BF8AE-8039-43F7-82C3-404135831EC8}"/>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058EA7FB-3664-4619-8DF4-8C3B29B66ED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2811721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FB79FF-57F6-4ECE-899D-402613D20B8F}"/>
              </a:ext>
            </a:extLst>
          </p:cNvPr>
          <p:cNvSpPr>
            <a:spLocks noGrp="1"/>
          </p:cNvSpPr>
          <p:nvPr>
            <p:ph type="title"/>
          </p:nvPr>
        </p:nvSpPr>
        <p:spPr/>
        <p:txBody>
          <a:bodyPr/>
          <a:lstStyle/>
          <a:p>
            <a:r>
              <a:rPr lang="en-US"/>
              <a:t>Facebook Interaction Rate | Monday Studio</a:t>
            </a:r>
          </a:p>
        </p:txBody>
      </p:sp>
      <p:graphicFrame>
        <p:nvGraphicFramePr>
          <p:cNvPr id="6" name="Chart Placeholder 5">
            <a:extLst>
              <a:ext uri="{FF2B5EF4-FFF2-40B4-BE49-F238E27FC236}">
                <a16:creationId xmlns:a16="http://schemas.microsoft.com/office/drawing/2014/main" id="{6B29DE40-5835-45C5-B957-7E12D49E0E2A}"/>
              </a:ext>
            </a:extLst>
          </p:cNvPr>
          <p:cNvGraphicFramePr>
            <a:graphicFrameLocks noGrp="1"/>
          </p:cNvGraphicFramePr>
          <p:nvPr>
            <p:ph type="chart" sz="quarter" idx="13"/>
            <p:extLst>
              <p:ext uri="{D42A27DB-BD31-4B8C-83A1-F6EECF244321}">
                <p14:modId xmlns:p14="http://schemas.microsoft.com/office/powerpoint/2010/main" val="18224424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0CE0FA1-3506-4E87-824E-D7CD7C09D360}"/>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4650630E-DFDA-49B8-920C-8CC93CB3758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965559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8BCE08-B2C1-4715-BB2B-02B1FF478A93}"/>
              </a:ext>
            </a:extLst>
          </p:cNvPr>
          <p:cNvSpPr>
            <a:spLocks noGrp="1"/>
          </p:cNvSpPr>
          <p:nvPr>
            <p:ph type="title"/>
          </p:nvPr>
        </p:nvSpPr>
        <p:spPr/>
        <p:txBody>
          <a:bodyPr/>
          <a:lstStyle/>
          <a:p>
            <a:r>
              <a:rPr lang="en-US"/>
              <a:t>Facebook Interaction Rate By Weekday | Monday Studio</a:t>
            </a:r>
          </a:p>
        </p:txBody>
      </p:sp>
      <p:graphicFrame>
        <p:nvGraphicFramePr>
          <p:cNvPr id="6" name="Chart Placeholder 5">
            <a:extLst>
              <a:ext uri="{FF2B5EF4-FFF2-40B4-BE49-F238E27FC236}">
                <a16:creationId xmlns:a16="http://schemas.microsoft.com/office/drawing/2014/main" id="{7F682F38-39DC-489A-8343-C33E4DFEE096}"/>
              </a:ext>
            </a:extLst>
          </p:cNvPr>
          <p:cNvGraphicFramePr>
            <a:graphicFrameLocks noGrp="1"/>
          </p:cNvGraphicFramePr>
          <p:nvPr>
            <p:ph type="chart" sz="quarter" idx="13"/>
            <p:extLst>
              <p:ext uri="{D42A27DB-BD31-4B8C-83A1-F6EECF244321}">
                <p14:modId xmlns:p14="http://schemas.microsoft.com/office/powerpoint/2010/main" val="28346813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08C959D-CDD9-4CA4-B810-50C380FD003D}"/>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F997DAB8-ED63-4C00-8B25-72930B0935A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378528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98A2B7-C4BE-47C4-8B58-D56BE770D3CD}"/>
              </a:ext>
            </a:extLst>
          </p:cNvPr>
          <p:cNvSpPr>
            <a:spLocks noGrp="1"/>
          </p:cNvSpPr>
          <p:nvPr>
            <p:ph type="title"/>
          </p:nvPr>
        </p:nvSpPr>
        <p:spPr/>
        <p:txBody>
          <a:bodyPr/>
          <a:lstStyle/>
          <a:p>
            <a:r>
              <a:rPr lang="en-US"/>
              <a:t>Facebook Interaction Rate By Hour | Monday Studio</a:t>
            </a:r>
          </a:p>
        </p:txBody>
      </p:sp>
      <p:graphicFrame>
        <p:nvGraphicFramePr>
          <p:cNvPr id="6" name="Chart Placeholder 5">
            <a:extLst>
              <a:ext uri="{FF2B5EF4-FFF2-40B4-BE49-F238E27FC236}">
                <a16:creationId xmlns:a16="http://schemas.microsoft.com/office/drawing/2014/main" id="{10F47A0C-66C3-4F63-824D-056A750C369D}"/>
              </a:ext>
            </a:extLst>
          </p:cNvPr>
          <p:cNvGraphicFramePr>
            <a:graphicFrameLocks noGrp="1"/>
          </p:cNvGraphicFramePr>
          <p:nvPr>
            <p:ph type="chart" sz="quarter" idx="13"/>
            <p:extLst>
              <p:ext uri="{D42A27DB-BD31-4B8C-83A1-F6EECF244321}">
                <p14:modId xmlns:p14="http://schemas.microsoft.com/office/powerpoint/2010/main" val="39321381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1D35490-BFCF-49CB-B55B-98F7A6E624F4}"/>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A98A1970-8733-405A-8AF1-6132893CB0F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566603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20D520-B4B8-4003-B663-5AB41D08B640}"/>
              </a:ext>
            </a:extLst>
          </p:cNvPr>
          <p:cNvSpPr>
            <a:spLocks noGrp="1"/>
          </p:cNvSpPr>
          <p:nvPr>
            <p:ph type="title"/>
          </p:nvPr>
        </p:nvSpPr>
        <p:spPr/>
        <p:txBody>
          <a:bodyPr/>
          <a:lstStyle/>
          <a:p>
            <a:r>
              <a:rPr lang="en-US"/>
              <a:t>Facebook Average Shares Per Post | Monday Studio</a:t>
            </a:r>
          </a:p>
        </p:txBody>
      </p:sp>
      <p:graphicFrame>
        <p:nvGraphicFramePr>
          <p:cNvPr id="6" name="Chart Placeholder 5">
            <a:extLst>
              <a:ext uri="{FF2B5EF4-FFF2-40B4-BE49-F238E27FC236}">
                <a16:creationId xmlns:a16="http://schemas.microsoft.com/office/drawing/2014/main" id="{FBCBB0FC-AA4F-42B6-AF5E-ACDDD9502A8D}"/>
              </a:ext>
            </a:extLst>
          </p:cNvPr>
          <p:cNvGraphicFramePr>
            <a:graphicFrameLocks noGrp="1"/>
          </p:cNvGraphicFramePr>
          <p:nvPr>
            <p:ph type="chart" sz="quarter" idx="13"/>
            <p:extLst>
              <p:ext uri="{D42A27DB-BD31-4B8C-83A1-F6EECF244321}">
                <p14:modId xmlns:p14="http://schemas.microsoft.com/office/powerpoint/2010/main" val="12540551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F6071A8-6E8C-4A12-8ED5-9DC729E64090}"/>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45E6EA5A-CCBB-4F4D-AD8D-E1A9D8A9E04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4516901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B0965A-8E5F-4627-9434-14E06B549E36}"/>
              </a:ext>
            </a:extLst>
          </p:cNvPr>
          <p:cNvSpPr>
            <a:spLocks noGrp="1"/>
          </p:cNvSpPr>
          <p:nvPr>
            <p:ph type="title"/>
          </p:nvPr>
        </p:nvSpPr>
        <p:spPr/>
        <p:txBody>
          <a:bodyPr/>
          <a:lstStyle/>
          <a:p>
            <a:r>
              <a:rPr lang="en-US"/>
              <a:t>Facebook Average Comments Per Post | Monday Studio</a:t>
            </a:r>
          </a:p>
        </p:txBody>
      </p:sp>
      <p:graphicFrame>
        <p:nvGraphicFramePr>
          <p:cNvPr id="6" name="Chart Placeholder 5">
            <a:extLst>
              <a:ext uri="{FF2B5EF4-FFF2-40B4-BE49-F238E27FC236}">
                <a16:creationId xmlns:a16="http://schemas.microsoft.com/office/drawing/2014/main" id="{FA1B474E-868F-4DD9-A1C8-2C4F3BDB675B}"/>
              </a:ext>
            </a:extLst>
          </p:cNvPr>
          <p:cNvGraphicFramePr>
            <a:graphicFrameLocks noGrp="1"/>
          </p:cNvGraphicFramePr>
          <p:nvPr>
            <p:ph type="chart" sz="quarter" idx="13"/>
            <p:extLst>
              <p:ext uri="{D42A27DB-BD31-4B8C-83A1-F6EECF244321}">
                <p14:modId xmlns:p14="http://schemas.microsoft.com/office/powerpoint/2010/main" val="9409344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F3E6C33-5D86-4A1A-8871-7EAFC3E7775E}"/>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9B59B13E-3D36-4F05-9ECC-25908109474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4123260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8C4D29-400F-4771-8BC4-79768E0D8AE0}"/>
              </a:ext>
            </a:extLst>
          </p:cNvPr>
          <p:cNvSpPr>
            <a:spLocks noGrp="1"/>
          </p:cNvSpPr>
          <p:nvPr>
            <p:ph type="title"/>
          </p:nvPr>
        </p:nvSpPr>
        <p:spPr/>
        <p:txBody>
          <a:bodyPr/>
          <a:lstStyle/>
          <a:p>
            <a:r>
              <a:rPr lang="en-US"/>
              <a:t>Facebook Average Reactions Per Post | Monday Studio</a:t>
            </a:r>
          </a:p>
        </p:txBody>
      </p:sp>
      <p:graphicFrame>
        <p:nvGraphicFramePr>
          <p:cNvPr id="6" name="Chart Placeholder 5">
            <a:extLst>
              <a:ext uri="{FF2B5EF4-FFF2-40B4-BE49-F238E27FC236}">
                <a16:creationId xmlns:a16="http://schemas.microsoft.com/office/drawing/2014/main" id="{F8312F6D-7EE1-4680-BE29-DE3C6D310FBF}"/>
              </a:ext>
            </a:extLst>
          </p:cNvPr>
          <p:cNvGraphicFramePr>
            <a:graphicFrameLocks noGrp="1"/>
          </p:cNvGraphicFramePr>
          <p:nvPr>
            <p:ph type="chart" sz="quarter" idx="13"/>
            <p:extLst>
              <p:ext uri="{D42A27DB-BD31-4B8C-83A1-F6EECF244321}">
                <p14:modId xmlns:p14="http://schemas.microsoft.com/office/powerpoint/2010/main" val="13686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D3D9775-7C3B-4F4A-AA2B-E310B3BFBF7A}"/>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66AE318C-87C0-4CDA-9DBD-2847FAC575C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596779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FB6A97-4C8D-4A6D-BBEC-70C9FE18B3D1}"/>
              </a:ext>
            </a:extLst>
          </p:cNvPr>
          <p:cNvSpPr>
            <a:spLocks noGrp="1"/>
          </p:cNvSpPr>
          <p:nvPr>
            <p:ph type="title"/>
          </p:nvPr>
        </p:nvSpPr>
        <p:spPr/>
        <p:txBody>
          <a:bodyPr/>
          <a:lstStyle/>
          <a:p>
            <a:r>
              <a:rPr lang="en-US"/>
              <a:t>Facebook Fans By City Table | Monday Studio - 1 of 3</a:t>
            </a:r>
          </a:p>
        </p:txBody>
      </p:sp>
      <p:graphicFrame>
        <p:nvGraphicFramePr>
          <p:cNvPr id="5" name="Table Placeholder 4">
            <a:extLst>
              <a:ext uri="{FF2B5EF4-FFF2-40B4-BE49-F238E27FC236}">
                <a16:creationId xmlns:a16="http://schemas.microsoft.com/office/drawing/2014/main" id="{781A8E93-0E86-470E-A5AD-D1A11ABC00EE}"/>
              </a:ext>
            </a:extLst>
          </p:cNvPr>
          <p:cNvGraphicFramePr>
            <a:graphicFrameLocks noGrp="1"/>
          </p:cNvGraphicFramePr>
          <p:nvPr>
            <p:ph type="tbl" sz="quarter" idx="13"/>
            <p:extLst>
              <p:ext uri="{D42A27DB-BD31-4B8C-83A1-F6EECF244321}">
                <p14:modId xmlns:p14="http://schemas.microsoft.com/office/powerpoint/2010/main" val="15899670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719930393"/>
                    </a:ext>
                  </a:extLst>
                </a:gridCol>
                <a:gridCol w="1645920">
                  <a:extLst>
                    <a:ext uri="{9D8B030D-6E8A-4147-A177-3AD203B41FA5}">
                      <a16:colId xmlns:a16="http://schemas.microsoft.com/office/drawing/2014/main" val="4084572813"/>
                    </a:ext>
                  </a:extLst>
                </a:gridCol>
                <a:gridCol w="1645920">
                  <a:extLst>
                    <a:ext uri="{9D8B030D-6E8A-4147-A177-3AD203B41FA5}">
                      <a16:colId xmlns:a16="http://schemas.microsoft.com/office/drawing/2014/main" val="25645195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1043482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Beirut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64.1 %</a:t>
                      </a:r>
                    </a:p>
                  </a:txBody>
                  <a:tcPr/>
                </a:tc>
                <a:extLst>
                  <a:ext uri="{0D108BD9-81ED-4DB2-BD59-A6C34878D82A}">
                    <a16:rowId xmlns:a16="http://schemas.microsoft.com/office/drawing/2014/main" val="29707652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2.6 %</a:t>
                      </a:r>
                    </a:p>
                  </a:txBody>
                  <a:tcPr/>
                </a:tc>
                <a:extLst>
                  <a:ext uri="{0D108BD9-81ED-4DB2-BD59-A6C34878D82A}">
                    <a16:rowId xmlns:a16="http://schemas.microsoft.com/office/drawing/2014/main" val="20127460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Aley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28598878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Baabda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34971773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Saïda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7789756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Zahlé</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6630413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London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30599243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10363130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Kasrouane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40146309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Montreal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0.5 %</a:t>
                      </a:r>
                    </a:p>
                  </a:txBody>
                  <a:tcPr/>
                </a:tc>
                <a:extLst>
                  <a:ext uri="{0D108BD9-81ED-4DB2-BD59-A6C34878D82A}">
                    <a16:rowId xmlns:a16="http://schemas.microsoft.com/office/drawing/2014/main" val="2988080233"/>
                  </a:ext>
                </a:extLst>
              </a:tr>
            </a:tbl>
          </a:graphicData>
        </a:graphic>
      </p:graphicFrame>
      <p:sp>
        <p:nvSpPr>
          <p:cNvPr id="4" name="Text Placeholder 3">
            <a:extLst>
              <a:ext uri="{FF2B5EF4-FFF2-40B4-BE49-F238E27FC236}">
                <a16:creationId xmlns:a16="http://schemas.microsoft.com/office/drawing/2014/main" id="{9822B8FE-2678-48FD-99F9-06788838DEAA}"/>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59980315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26B34F-26F2-482D-B0E6-45E51B7921D2}"/>
              </a:ext>
            </a:extLst>
          </p:cNvPr>
          <p:cNvSpPr>
            <a:spLocks noGrp="1"/>
          </p:cNvSpPr>
          <p:nvPr>
            <p:ph type="title"/>
          </p:nvPr>
        </p:nvSpPr>
        <p:spPr/>
        <p:txBody>
          <a:bodyPr/>
          <a:lstStyle/>
          <a:p>
            <a:r>
              <a:rPr lang="en-US"/>
              <a:t>Facebook Fans By City Table | Monday Studio - 2 of 3</a:t>
            </a:r>
          </a:p>
        </p:txBody>
      </p:sp>
      <p:graphicFrame>
        <p:nvGraphicFramePr>
          <p:cNvPr id="5" name="Table Placeholder 4">
            <a:extLst>
              <a:ext uri="{FF2B5EF4-FFF2-40B4-BE49-F238E27FC236}">
                <a16:creationId xmlns:a16="http://schemas.microsoft.com/office/drawing/2014/main" id="{7052161C-CA21-4371-98E2-1134F465EA9F}"/>
              </a:ext>
            </a:extLst>
          </p:cNvPr>
          <p:cNvGraphicFramePr>
            <a:graphicFrameLocks noGrp="1"/>
          </p:cNvGraphicFramePr>
          <p:nvPr>
            <p:ph type="tbl" sz="quarter" idx="13"/>
            <p:extLst>
              <p:ext uri="{D42A27DB-BD31-4B8C-83A1-F6EECF244321}">
                <p14:modId xmlns:p14="http://schemas.microsoft.com/office/powerpoint/2010/main" val="22182824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188250281"/>
                    </a:ext>
                  </a:extLst>
                </a:gridCol>
                <a:gridCol w="1645920">
                  <a:extLst>
                    <a:ext uri="{9D8B030D-6E8A-4147-A177-3AD203B41FA5}">
                      <a16:colId xmlns:a16="http://schemas.microsoft.com/office/drawing/2014/main" val="3186311772"/>
                    </a:ext>
                  </a:extLst>
                </a:gridCol>
                <a:gridCol w="1645920">
                  <a:extLst>
                    <a:ext uri="{9D8B030D-6E8A-4147-A177-3AD203B41FA5}">
                      <a16:colId xmlns:a16="http://schemas.microsoft.com/office/drawing/2014/main" val="42636594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4319928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Jeddah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0.5 %</a:t>
                      </a:r>
                    </a:p>
                  </a:txBody>
                  <a:tcPr/>
                </a:tc>
                <a:extLst>
                  <a:ext uri="{0D108BD9-81ED-4DB2-BD59-A6C34878D82A}">
                    <a16:rowId xmlns:a16="http://schemas.microsoft.com/office/drawing/2014/main" val="14576814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`Akkar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0.5 %</a:t>
                      </a:r>
                    </a:p>
                  </a:txBody>
                  <a:tcPr/>
                </a:tc>
                <a:extLst>
                  <a:ext uri="{0D108BD9-81ED-4DB2-BD59-A6C34878D82A}">
                    <a16:rowId xmlns:a16="http://schemas.microsoft.com/office/drawing/2014/main" val="37310569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Damascus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0.5 %</a:t>
                      </a:r>
                    </a:p>
                  </a:txBody>
                  <a:tcPr/>
                </a:tc>
                <a:extLst>
                  <a:ext uri="{0D108BD9-81ED-4DB2-BD59-A6C34878D82A}">
                    <a16:rowId xmlns:a16="http://schemas.microsoft.com/office/drawing/2014/main" val="21053970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Chouf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0.4 %</a:t>
                      </a:r>
                    </a:p>
                  </a:txBody>
                  <a:tcPr/>
                </a:tc>
                <a:extLst>
                  <a:ext uri="{0D108BD9-81ED-4DB2-BD59-A6C34878D82A}">
                    <a16:rowId xmlns:a16="http://schemas.microsoft.com/office/drawing/2014/main" val="17487353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Nabatîyé</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0.4 %</a:t>
                      </a:r>
                    </a:p>
                  </a:txBody>
                  <a:tcPr/>
                </a:tc>
                <a:extLst>
                  <a:ext uri="{0D108BD9-81ED-4DB2-BD59-A6C34878D82A}">
                    <a16:rowId xmlns:a16="http://schemas.microsoft.com/office/drawing/2014/main" val="38009296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Burj Hammud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0.4 %</a:t>
                      </a:r>
                    </a:p>
                  </a:txBody>
                  <a:tcPr/>
                </a:tc>
                <a:extLst>
                  <a:ext uri="{0D108BD9-81ED-4DB2-BD59-A6C34878D82A}">
                    <a16:rowId xmlns:a16="http://schemas.microsoft.com/office/drawing/2014/main" val="36255316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Batroûn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0.4 %</a:t>
                      </a:r>
                    </a:p>
                  </a:txBody>
                  <a:tcPr/>
                </a:tc>
                <a:extLst>
                  <a:ext uri="{0D108BD9-81ED-4DB2-BD59-A6C34878D82A}">
                    <a16:rowId xmlns:a16="http://schemas.microsoft.com/office/drawing/2014/main" val="35629773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Cairo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0.3 %</a:t>
                      </a:r>
                    </a:p>
                  </a:txBody>
                  <a:tcPr/>
                </a:tc>
                <a:extLst>
                  <a:ext uri="{0D108BD9-81ED-4DB2-BD59-A6C34878D82A}">
                    <a16:rowId xmlns:a16="http://schemas.microsoft.com/office/drawing/2014/main" val="40293661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Amman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0.3 %</a:t>
                      </a:r>
                    </a:p>
                  </a:txBody>
                  <a:tcPr/>
                </a:tc>
                <a:extLst>
                  <a:ext uri="{0D108BD9-81ED-4DB2-BD59-A6C34878D82A}">
                    <a16:rowId xmlns:a16="http://schemas.microsoft.com/office/drawing/2014/main" val="33721461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Seattle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0.3 %</a:t>
                      </a:r>
                    </a:p>
                  </a:txBody>
                  <a:tcPr/>
                </a:tc>
                <a:extLst>
                  <a:ext uri="{0D108BD9-81ED-4DB2-BD59-A6C34878D82A}">
                    <a16:rowId xmlns:a16="http://schemas.microsoft.com/office/drawing/2014/main" val="2066235211"/>
                  </a:ext>
                </a:extLst>
              </a:tr>
            </a:tbl>
          </a:graphicData>
        </a:graphic>
      </p:graphicFrame>
      <p:sp>
        <p:nvSpPr>
          <p:cNvPr id="4" name="Text Placeholder 3">
            <a:extLst>
              <a:ext uri="{FF2B5EF4-FFF2-40B4-BE49-F238E27FC236}">
                <a16:creationId xmlns:a16="http://schemas.microsoft.com/office/drawing/2014/main" id="{4AECADB9-BA22-485C-BB8E-9957C64DFB54}"/>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09915345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6DA6D9-80D1-4BF3-B3B9-DF5BBDE65B2C}"/>
              </a:ext>
            </a:extLst>
          </p:cNvPr>
          <p:cNvSpPr>
            <a:spLocks noGrp="1"/>
          </p:cNvSpPr>
          <p:nvPr>
            <p:ph type="title"/>
          </p:nvPr>
        </p:nvSpPr>
        <p:spPr/>
        <p:txBody>
          <a:bodyPr/>
          <a:lstStyle/>
          <a:p>
            <a:r>
              <a:rPr lang="en-US"/>
              <a:t>Facebook Fans By City Table | Monday Studio - 3 of 3</a:t>
            </a:r>
          </a:p>
        </p:txBody>
      </p:sp>
      <p:graphicFrame>
        <p:nvGraphicFramePr>
          <p:cNvPr id="5" name="Table Placeholder 4">
            <a:extLst>
              <a:ext uri="{FF2B5EF4-FFF2-40B4-BE49-F238E27FC236}">
                <a16:creationId xmlns:a16="http://schemas.microsoft.com/office/drawing/2014/main" id="{3280F42A-4BE8-4930-AB54-13F300BB340E}"/>
              </a:ext>
            </a:extLst>
          </p:cNvPr>
          <p:cNvGraphicFramePr>
            <a:graphicFrameLocks noGrp="1"/>
          </p:cNvGraphicFramePr>
          <p:nvPr>
            <p:ph type="tbl" sz="quarter" idx="13"/>
            <p:extLst>
              <p:ext uri="{D42A27DB-BD31-4B8C-83A1-F6EECF244321}">
                <p14:modId xmlns:p14="http://schemas.microsoft.com/office/powerpoint/2010/main" val="24578952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062580773"/>
                    </a:ext>
                  </a:extLst>
                </a:gridCol>
                <a:gridCol w="1645920">
                  <a:extLst>
                    <a:ext uri="{9D8B030D-6E8A-4147-A177-3AD203B41FA5}">
                      <a16:colId xmlns:a16="http://schemas.microsoft.com/office/drawing/2014/main" val="1253269661"/>
                    </a:ext>
                  </a:extLst>
                </a:gridCol>
                <a:gridCol w="1645920">
                  <a:extLst>
                    <a:ext uri="{9D8B030D-6E8A-4147-A177-3AD203B41FA5}">
                      <a16:colId xmlns:a16="http://schemas.microsoft.com/office/drawing/2014/main" val="26217943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6377638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Vancouver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0.3 %</a:t>
                      </a:r>
                    </a:p>
                  </a:txBody>
                  <a:tcPr/>
                </a:tc>
                <a:extLst>
                  <a:ext uri="{0D108BD9-81ED-4DB2-BD59-A6C34878D82A}">
                    <a16:rowId xmlns:a16="http://schemas.microsoft.com/office/drawing/2014/main" val="22993028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Accra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0.3 %</a:t>
                      </a:r>
                    </a:p>
                  </a:txBody>
                  <a:tcPr/>
                </a:tc>
                <a:extLst>
                  <a:ext uri="{0D108BD9-81ED-4DB2-BD59-A6C34878D82A}">
                    <a16:rowId xmlns:a16="http://schemas.microsoft.com/office/drawing/2014/main" val="27568482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Abu Dhabi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0.3 %</a:t>
                      </a:r>
                    </a:p>
                  </a:txBody>
                  <a:tcPr/>
                </a:tc>
                <a:extLst>
                  <a:ext uri="{0D108BD9-81ED-4DB2-BD59-A6C34878D82A}">
                    <a16:rowId xmlns:a16="http://schemas.microsoft.com/office/drawing/2014/main" val="12660252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Tyre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0.3 %</a:t>
                      </a:r>
                    </a:p>
                  </a:txBody>
                  <a:tcPr/>
                </a:tc>
                <a:extLst>
                  <a:ext uri="{0D108BD9-81ED-4DB2-BD59-A6C34878D82A}">
                    <a16:rowId xmlns:a16="http://schemas.microsoft.com/office/drawing/2014/main" val="14689157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Sydney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0.3 %</a:t>
                      </a:r>
                    </a:p>
                  </a:txBody>
                  <a:tcPr/>
                </a:tc>
                <a:extLst>
                  <a:ext uri="{0D108BD9-81ED-4DB2-BD59-A6C34878D82A}">
                    <a16:rowId xmlns:a16="http://schemas.microsoft.com/office/drawing/2014/main" val="1323751431"/>
                  </a:ext>
                </a:extLst>
              </a:tr>
            </a:tbl>
          </a:graphicData>
        </a:graphic>
      </p:graphicFrame>
      <p:sp>
        <p:nvSpPr>
          <p:cNvPr id="4" name="Text Placeholder 3">
            <a:extLst>
              <a:ext uri="{FF2B5EF4-FFF2-40B4-BE49-F238E27FC236}">
                <a16:creationId xmlns:a16="http://schemas.microsoft.com/office/drawing/2014/main" id="{180D13CA-E8A8-43BE-A764-2E3D21BA3A6F}"/>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43309048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464794-1A8D-4926-9B7C-1730A593C487}"/>
              </a:ext>
            </a:extLst>
          </p:cNvPr>
          <p:cNvSpPr>
            <a:spLocks noGrp="1"/>
          </p:cNvSpPr>
          <p:nvPr>
            <p:ph type="title"/>
          </p:nvPr>
        </p:nvSpPr>
        <p:spPr/>
        <p:txBody>
          <a:bodyPr/>
          <a:lstStyle/>
          <a:p>
            <a:r>
              <a:rPr lang="en-US"/>
              <a:t>Facebook Engaged Users | Monday Studio</a:t>
            </a:r>
          </a:p>
        </p:txBody>
      </p:sp>
      <p:graphicFrame>
        <p:nvGraphicFramePr>
          <p:cNvPr id="6" name="Chart Placeholder 5">
            <a:extLst>
              <a:ext uri="{FF2B5EF4-FFF2-40B4-BE49-F238E27FC236}">
                <a16:creationId xmlns:a16="http://schemas.microsoft.com/office/drawing/2014/main" id="{84FF4E09-9113-4E2B-9B6E-526E8B0D42A5}"/>
              </a:ext>
            </a:extLst>
          </p:cNvPr>
          <p:cNvGraphicFramePr>
            <a:graphicFrameLocks noGrp="1"/>
          </p:cNvGraphicFramePr>
          <p:nvPr>
            <p:ph type="chart" sz="quarter" idx="13"/>
            <p:extLst>
              <p:ext uri="{D42A27DB-BD31-4B8C-83A1-F6EECF244321}">
                <p14:modId xmlns:p14="http://schemas.microsoft.com/office/powerpoint/2010/main" val="16379454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61CE13F-CBC2-4AD4-BC1A-7E2C63E0B6FD}"/>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D3C5F4C1-B8C4-4D57-BE94-BFAFDD467DD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9372660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C7FCDC-E459-4AD1-BC17-8A50FD5A20BC}"/>
              </a:ext>
            </a:extLst>
          </p:cNvPr>
          <p:cNvSpPr>
            <a:spLocks noGrp="1"/>
          </p:cNvSpPr>
          <p:nvPr>
            <p:ph type="title"/>
          </p:nvPr>
        </p:nvSpPr>
        <p:spPr/>
        <p:txBody>
          <a:bodyPr/>
          <a:lstStyle/>
          <a:p>
            <a:r>
              <a:rPr lang="en-US"/>
              <a:t>Facebook Reach | Monday Studio</a:t>
            </a:r>
          </a:p>
        </p:txBody>
      </p:sp>
      <p:graphicFrame>
        <p:nvGraphicFramePr>
          <p:cNvPr id="6" name="Chart Placeholder 5">
            <a:extLst>
              <a:ext uri="{FF2B5EF4-FFF2-40B4-BE49-F238E27FC236}">
                <a16:creationId xmlns:a16="http://schemas.microsoft.com/office/drawing/2014/main" id="{F796B500-413C-448D-BD03-F061E4205CF5}"/>
              </a:ext>
            </a:extLst>
          </p:cNvPr>
          <p:cNvGraphicFramePr>
            <a:graphicFrameLocks noGrp="1"/>
          </p:cNvGraphicFramePr>
          <p:nvPr>
            <p:ph type="chart" sz="quarter" idx="13"/>
            <p:extLst>
              <p:ext uri="{D42A27DB-BD31-4B8C-83A1-F6EECF244321}">
                <p14:modId xmlns:p14="http://schemas.microsoft.com/office/powerpoint/2010/main" val="16240441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89FD9E3-9D52-436E-90E5-7B0FD6E3EF78}"/>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429F61B3-110A-4628-AF73-335D3E7DF48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3382468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1706</Words>
  <Application>Microsoft Office PowerPoint</Application>
  <PresentationFormat>On-screen Show (4:3)</PresentationFormat>
  <Paragraphs>986</Paragraphs>
  <Slides>34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34</vt:i4>
      </vt:variant>
    </vt:vector>
  </HeadingPairs>
  <TitlesOfParts>
    <vt:vector size="37" baseType="lpstr">
      <vt:lpstr>Calibri</vt:lpstr>
      <vt:lpstr>Arial</vt:lpstr>
      <vt:lpstr>quintly_template</vt:lpstr>
      <vt:lpstr>Facebook - My Dashboard</vt:lpstr>
      <vt:lpstr>Facebook Key Metrics Table | Monday Studio</vt:lpstr>
      <vt:lpstr>Facebook Fans Change Rate | Monday Studio</vt:lpstr>
      <vt:lpstr>Facebook Fans Total | Monday Studio</vt:lpstr>
      <vt:lpstr>Facebook Own Posts Table | Monday Studio - 1 of 18</vt:lpstr>
      <vt:lpstr>Facebook Own Posts Table | Monday Studio - 2 of 18</vt:lpstr>
      <vt:lpstr>Facebook Own Posts Table | Monday Studio - 3 of 18</vt:lpstr>
      <vt:lpstr>Facebook Own Posts Table | Monday Studio - 4 of 18</vt:lpstr>
      <vt:lpstr>Facebook Own Posts Table | Monday Studio - 5 of 18</vt:lpstr>
      <vt:lpstr>Facebook Own Posts Table | Monday Studio - 6 of 18</vt:lpstr>
      <vt:lpstr>Facebook Own Posts Table | Monday Studio - 7 of 18</vt:lpstr>
      <vt:lpstr>Facebook Own Posts Table | Monday Studio - 8 of 18</vt:lpstr>
      <vt:lpstr>Facebook Own Posts Table | Monday Studio - 9 of 18</vt:lpstr>
      <vt:lpstr>Facebook Own Posts Table | Monday Studio - 10 of 18</vt:lpstr>
      <vt:lpstr>Facebook Own Posts Table | Monday Studio - 11 of 18</vt:lpstr>
      <vt:lpstr>Facebook Own Posts Table | Monday Studio - 12 of 18</vt:lpstr>
      <vt:lpstr>Facebook Own Posts Table | Monday Studio - 13 of 18</vt:lpstr>
      <vt:lpstr>Facebook Own Posts Table | Monday Studio - 14 of 18</vt:lpstr>
      <vt:lpstr>Facebook Own Posts Table | Monday Studio - 15 of 18</vt:lpstr>
      <vt:lpstr>Facebook Own Posts Table | Monday Studio - 16 of 18</vt:lpstr>
      <vt:lpstr>Facebook Own Posts Table | Monday Studio - 17 of 18</vt:lpstr>
      <vt:lpstr>Facebook Own Posts Table | Monday Studio - 18 of 18</vt:lpstr>
      <vt:lpstr>Facebook Post Type Distribution Per Profile | Monday Studio</vt:lpstr>
      <vt:lpstr>Facebook Interaction Rate | Monday Studio</vt:lpstr>
      <vt:lpstr>Facebook Interaction Rate By Weekday | Monday Studio</vt:lpstr>
      <vt:lpstr>Facebook Interaction Rate By Hour | Monday Studio</vt:lpstr>
      <vt:lpstr>Facebook Average Shares Per Post | Monday Studio</vt:lpstr>
      <vt:lpstr>Facebook Average Comments Per Post | Monday Studio</vt:lpstr>
      <vt:lpstr>Facebook Average Reactions Per Post | Monday Studio</vt:lpstr>
      <vt:lpstr>Facebook Fans By City Table | Monday Studio - 1 of 3</vt:lpstr>
      <vt:lpstr>Facebook Fans By City Table | Monday Studio - 2 of 3</vt:lpstr>
      <vt:lpstr>Facebook Fans By City Table | Monday Studio - 3 of 3</vt:lpstr>
      <vt:lpstr>Facebook Engaged Users | Monday Studio</vt:lpstr>
      <vt:lpstr>Facebook Reach | Monday Studio</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 My Dashboard</dc:title>
  <dc:creator>Administrator</dc:creator>
  <cp:lastModifiedBy>Administrator</cp:lastModifiedBy>
  <cp:revision>1</cp:revision>
  <dcterms:created xsi:type="dcterms:W3CDTF">2018-06-06T20:56:20Z</dcterms:created>
  <dcterms:modified xsi:type="dcterms:W3CDTF">2018-06-06T20:57:43Z</dcterms:modified>
</cp:coreProperties>
</file>