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7382</c:v>
                </c:pt>
                <c:pt idx="1">
                  <c:v>7398</c:v>
                </c:pt>
                <c:pt idx="2">
                  <c:v>7400</c:v>
                </c:pt>
                <c:pt idx="3">
                  <c:v>7405</c:v>
                </c:pt>
                <c:pt idx="4">
                  <c:v>7415</c:v>
                </c:pt>
                <c:pt idx="5">
                  <c:v>7435</c:v>
                </c:pt>
                <c:pt idx="6">
                  <c:v>7456</c:v>
                </c:pt>
                <c:pt idx="7">
                  <c:v>7467</c:v>
                </c:pt>
                <c:pt idx="8">
                  <c:v>7473</c:v>
                </c:pt>
                <c:pt idx="9">
                  <c:v>7475</c:v>
                </c:pt>
                <c:pt idx="10">
                  <c:v>7486</c:v>
                </c:pt>
                <c:pt idx="11">
                  <c:v>7501</c:v>
                </c:pt>
                <c:pt idx="12">
                  <c:v>7510</c:v>
                </c:pt>
                <c:pt idx="13">
                  <c:v>7523</c:v>
                </c:pt>
                <c:pt idx="14">
                  <c:v>7539</c:v>
                </c:pt>
                <c:pt idx="15">
                  <c:v>7549</c:v>
                </c:pt>
                <c:pt idx="16">
                  <c:v>7564</c:v>
                </c:pt>
                <c:pt idx="17">
                  <c:v>7575</c:v>
                </c:pt>
                <c:pt idx="18">
                  <c:v>7589</c:v>
                </c:pt>
                <c:pt idx="19">
                  <c:v>7589</c:v>
                </c:pt>
                <c:pt idx="20">
                  <c:v>7594</c:v>
                </c:pt>
                <c:pt idx="21">
                  <c:v>7595</c:v>
                </c:pt>
                <c:pt idx="22">
                  <c:v>7598</c:v>
                </c:pt>
                <c:pt idx="23">
                  <c:v>7609</c:v>
                </c:pt>
                <c:pt idx="24">
                  <c:v>7615</c:v>
                </c:pt>
                <c:pt idx="25">
                  <c:v>7621</c:v>
                </c:pt>
                <c:pt idx="26">
                  <c:v>7634</c:v>
                </c:pt>
                <c:pt idx="27">
                  <c:v>7640</c:v>
                </c:pt>
                <c:pt idx="28">
                  <c:v>7640</c:v>
                </c:pt>
                <c:pt idx="29">
                  <c:v>7646</c:v>
                </c:pt>
                <c:pt idx="30">
                  <c:v>7660</c:v>
                </c:pt>
              </c:numCache>
            </c:numRef>
          </c:val>
          <c:smooth val="0"/>
          <c:extLst>
            <c:ext xmlns:c16="http://schemas.microsoft.com/office/drawing/2014/chart" uri="{C3380CC4-5D6E-409C-BE32-E72D297353CC}">
              <c16:uniqueId val="{00000000-00DA-4743-A568-05719150A761}"/>
            </c:ext>
          </c:extLst>
        </c:ser>
        <c:dLbls>
          <c:showLegendKey val="0"/>
          <c:showVal val="0"/>
          <c:showCatName val="0"/>
          <c:showSerName val="0"/>
          <c:showPercent val="0"/>
          <c:showBubbleSize val="0"/>
        </c:dLbls>
        <c:smooth val="0"/>
        <c:axId val="347598608"/>
        <c:axId val="347595656"/>
      </c:lineChart>
      <c:dateAx>
        <c:axId val="347598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595656"/>
        <c:crosses val="autoZero"/>
        <c:auto val="1"/>
        <c:lblOffset val="100"/>
        <c:baseTimeUnit val="days"/>
      </c:dateAx>
      <c:valAx>
        <c:axId val="347595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59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0.25804699171533002</c:v>
                </c:pt>
                <c:pt idx="1">
                  <c:v>0.21674342996477999</c:v>
                </c:pt>
                <c:pt idx="2">
                  <c:v>2.7034333603677001E-2</c:v>
                </c:pt>
                <c:pt idx="3">
                  <c:v>6.7567567567568002E-2</c:v>
                </c:pt>
                <c:pt idx="4">
                  <c:v>0.13504388926401001</c:v>
                </c:pt>
                <c:pt idx="5">
                  <c:v>0.26972353337829003</c:v>
                </c:pt>
                <c:pt idx="6">
                  <c:v>0.28244788164089002</c:v>
                </c:pt>
                <c:pt idx="7">
                  <c:v>0.14753218884120001</c:v>
                </c:pt>
                <c:pt idx="8">
                  <c:v>8.0353555644836996E-2</c:v>
                </c:pt>
                <c:pt idx="9">
                  <c:v>2.6763013515321999E-2</c:v>
                </c:pt>
                <c:pt idx="10">
                  <c:v>0.14715719063544999</c:v>
                </c:pt>
                <c:pt idx="11">
                  <c:v>0.20037403152551</c:v>
                </c:pt>
                <c:pt idx="12">
                  <c:v>0.11998400213304999</c:v>
                </c:pt>
                <c:pt idx="13">
                  <c:v>0.17310252996004999</c:v>
                </c:pt>
                <c:pt idx="14">
                  <c:v>0.21268111125881001</c:v>
                </c:pt>
                <c:pt idx="15">
                  <c:v>0.13264358668258</c:v>
                </c:pt>
                <c:pt idx="16">
                  <c:v>0.19870181480991</c:v>
                </c:pt>
                <c:pt idx="17">
                  <c:v>0.14542570068746999</c:v>
                </c:pt>
                <c:pt idx="18">
                  <c:v>0.18481848184818001</c:v>
                </c:pt>
                <c:pt idx="19">
                  <c:v>0</c:v>
                </c:pt>
                <c:pt idx="20">
                  <c:v>6.5884833311372001E-2</c:v>
                </c:pt>
                <c:pt idx="21">
                  <c:v>1.316829075586E-2</c:v>
                </c:pt>
                <c:pt idx="22">
                  <c:v>3.9499670836076001E-2</c:v>
                </c:pt>
                <c:pt idx="23">
                  <c:v>0.14477494077389</c:v>
                </c:pt>
                <c:pt idx="24">
                  <c:v>7.8853988697594996E-2</c:v>
                </c:pt>
                <c:pt idx="25">
                  <c:v>7.8791858174655005E-2</c:v>
                </c:pt>
                <c:pt idx="26">
                  <c:v>0.17058128854481</c:v>
                </c:pt>
                <c:pt idx="27">
                  <c:v>7.8595755829185002E-2</c:v>
                </c:pt>
                <c:pt idx="28">
                  <c:v>0</c:v>
                </c:pt>
                <c:pt idx="29">
                  <c:v>7.8534031413612995E-2</c:v>
                </c:pt>
                <c:pt idx="30">
                  <c:v>0.18310227569970999</c:v>
                </c:pt>
              </c:numCache>
            </c:numRef>
          </c:val>
          <c:smooth val="0"/>
          <c:extLst>
            <c:ext xmlns:c16="http://schemas.microsoft.com/office/drawing/2014/chart" uri="{C3380CC4-5D6E-409C-BE32-E72D297353CC}">
              <c16:uniqueId val="{00000000-E707-482F-A068-1D1D968F770B}"/>
            </c:ext>
          </c:extLst>
        </c:ser>
        <c:dLbls>
          <c:showLegendKey val="0"/>
          <c:showVal val="0"/>
          <c:showCatName val="0"/>
          <c:showSerName val="0"/>
          <c:showPercent val="0"/>
          <c:showBubbleSize val="0"/>
        </c:dLbls>
        <c:smooth val="0"/>
        <c:axId val="347598936"/>
        <c:axId val="347599920"/>
      </c:lineChart>
      <c:dateAx>
        <c:axId val="347598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599920"/>
        <c:crosses val="autoZero"/>
        <c:auto val="1"/>
        <c:lblOffset val="100"/>
        <c:baseTimeUnit val="days"/>
      </c:dateAx>
      <c:valAx>
        <c:axId val="347599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59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1.4241999999999999</c:v>
                </c:pt>
                <c:pt idx="1">
                  <c:v>1.1908000000000001</c:v>
                </c:pt>
                <c:pt idx="2">
                  <c:v>1.1353</c:v>
                </c:pt>
                <c:pt idx="3">
                  <c:v>1.0671999999999999</c:v>
                </c:pt>
                <c:pt idx="4">
                  <c:v>1.5249999999999999</c:v>
                </c:pt>
                <c:pt idx="5">
                  <c:v>0.3906</c:v>
                </c:pt>
                <c:pt idx="6">
                  <c:v>0.98050000000000004</c:v>
                </c:pt>
                <c:pt idx="7">
                  <c:v>0.76390000000000002</c:v>
                </c:pt>
                <c:pt idx="8">
                  <c:v>0.83</c:v>
                </c:pt>
                <c:pt idx="9">
                  <c:v>1.6725000000000001</c:v>
                </c:pt>
                <c:pt idx="10">
                  <c:v>1.1763999999999999</c:v>
                </c:pt>
                <c:pt idx="11">
                  <c:v>1.6414</c:v>
                </c:pt>
                <c:pt idx="12">
                  <c:v>0.46629999999999999</c:v>
                </c:pt>
                <c:pt idx="13">
                  <c:v>1.1575</c:v>
                </c:pt>
                <c:pt idx="14">
                  <c:v>1.8324</c:v>
                </c:pt>
                <c:pt idx="15">
                  <c:v>2.2932000000000001</c:v>
                </c:pt>
                <c:pt idx="16">
                  <c:v>0.80730000000000002</c:v>
                </c:pt>
                <c:pt idx="17">
                  <c:v>1.8363</c:v>
                </c:pt>
                <c:pt idx="18">
                  <c:v>1.0156000000000001</c:v>
                </c:pt>
                <c:pt idx="19">
                  <c:v>0.57979999999999998</c:v>
                </c:pt>
                <c:pt idx="20">
                  <c:v>0.96160000000000001</c:v>
                </c:pt>
                <c:pt idx="21">
                  <c:v>1.2508999999999999</c:v>
                </c:pt>
                <c:pt idx="22">
                  <c:v>0.93459999999999999</c:v>
                </c:pt>
                <c:pt idx="23">
                  <c:v>0.5655</c:v>
                </c:pt>
                <c:pt idx="24">
                  <c:v>1.9967999999999999</c:v>
                </c:pt>
                <c:pt idx="25">
                  <c:v>0.97140000000000004</c:v>
                </c:pt>
                <c:pt idx="26">
                  <c:v>0.78659999999999997</c:v>
                </c:pt>
                <c:pt idx="27">
                  <c:v>0.73329999999999995</c:v>
                </c:pt>
                <c:pt idx="28">
                  <c:v>1.0994999999999999</c:v>
                </c:pt>
                <c:pt idx="29">
                  <c:v>1.0598000000000001</c:v>
                </c:pt>
                <c:pt idx="30">
                  <c:v>0.82320000000000004</c:v>
                </c:pt>
              </c:numCache>
            </c:numRef>
          </c:val>
          <c:smooth val="0"/>
          <c:extLst>
            <c:ext xmlns:c16="http://schemas.microsoft.com/office/drawing/2014/chart" uri="{C3380CC4-5D6E-409C-BE32-E72D297353CC}">
              <c16:uniqueId val="{00000000-44CE-4626-A99B-6020F4659761}"/>
            </c:ext>
          </c:extLst>
        </c:ser>
        <c:dLbls>
          <c:showLegendKey val="0"/>
          <c:showVal val="0"/>
          <c:showCatName val="0"/>
          <c:showSerName val="0"/>
          <c:showPercent val="0"/>
          <c:showBubbleSize val="0"/>
        </c:dLbls>
        <c:smooth val="0"/>
        <c:axId val="405322216"/>
        <c:axId val="405322872"/>
      </c:lineChart>
      <c:dateAx>
        <c:axId val="405322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322872"/>
        <c:crosses val="autoZero"/>
        <c:auto val="1"/>
        <c:lblOffset val="100"/>
        <c:baseTimeUnit val="days"/>
      </c:dateAx>
      <c:valAx>
        <c:axId val="40532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32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105</c:v>
                </c:pt>
                <c:pt idx="1">
                  <c:v>88</c:v>
                </c:pt>
                <c:pt idx="2">
                  <c:v>84</c:v>
                </c:pt>
                <c:pt idx="3">
                  <c:v>79</c:v>
                </c:pt>
                <c:pt idx="4">
                  <c:v>113</c:v>
                </c:pt>
                <c:pt idx="5">
                  <c:v>29</c:v>
                </c:pt>
                <c:pt idx="6">
                  <c:v>73</c:v>
                </c:pt>
                <c:pt idx="7">
                  <c:v>57</c:v>
                </c:pt>
                <c:pt idx="8">
                  <c:v>62</c:v>
                </c:pt>
                <c:pt idx="9">
                  <c:v>125</c:v>
                </c:pt>
                <c:pt idx="10">
                  <c:v>88</c:v>
                </c:pt>
                <c:pt idx="11">
                  <c:v>123</c:v>
                </c:pt>
                <c:pt idx="12">
                  <c:v>35</c:v>
                </c:pt>
                <c:pt idx="13">
                  <c:v>87</c:v>
                </c:pt>
                <c:pt idx="14">
                  <c:v>138</c:v>
                </c:pt>
                <c:pt idx="15">
                  <c:v>173</c:v>
                </c:pt>
                <c:pt idx="16">
                  <c:v>61</c:v>
                </c:pt>
                <c:pt idx="17">
                  <c:v>139</c:v>
                </c:pt>
                <c:pt idx="18">
                  <c:v>77</c:v>
                </c:pt>
                <c:pt idx="19">
                  <c:v>44</c:v>
                </c:pt>
                <c:pt idx="20">
                  <c:v>73</c:v>
                </c:pt>
                <c:pt idx="21">
                  <c:v>95</c:v>
                </c:pt>
                <c:pt idx="22">
                  <c:v>71</c:v>
                </c:pt>
                <c:pt idx="23">
                  <c:v>43</c:v>
                </c:pt>
                <c:pt idx="24">
                  <c:v>152</c:v>
                </c:pt>
                <c:pt idx="25">
                  <c:v>74</c:v>
                </c:pt>
                <c:pt idx="26">
                  <c:v>60</c:v>
                </c:pt>
                <c:pt idx="27">
                  <c:v>56</c:v>
                </c:pt>
                <c:pt idx="28">
                  <c:v>84</c:v>
                </c:pt>
                <c:pt idx="29">
                  <c:v>81</c:v>
                </c:pt>
                <c:pt idx="30">
                  <c:v>63</c:v>
                </c:pt>
              </c:numCache>
            </c:numRef>
          </c:val>
          <c:smooth val="0"/>
          <c:extLst>
            <c:ext xmlns:c16="http://schemas.microsoft.com/office/drawing/2014/chart" uri="{C3380CC4-5D6E-409C-BE32-E72D297353CC}">
              <c16:uniqueId val="{00000000-1CEC-4E4C-8FCB-09BD246F1659}"/>
            </c:ext>
          </c:extLst>
        </c:ser>
        <c:dLbls>
          <c:showLegendKey val="0"/>
          <c:showVal val="0"/>
          <c:showCatName val="0"/>
          <c:showSerName val="0"/>
          <c:showPercent val="0"/>
          <c:showBubbleSize val="0"/>
        </c:dLbls>
        <c:smooth val="0"/>
        <c:axId val="417957112"/>
        <c:axId val="417934480"/>
      </c:lineChart>
      <c:dateAx>
        <c:axId val="417957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34480"/>
        <c:crosses val="autoZero"/>
        <c:auto val="1"/>
        <c:lblOffset val="100"/>
        <c:baseTimeUnit val="days"/>
      </c:dateAx>
      <c:valAx>
        <c:axId val="41793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57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A6211-B865-4956-B2C7-C1EC306BC9E7}"/>
              </a:ext>
            </a:extLst>
          </p:cNvPr>
          <p:cNvSpPr>
            <a:spLocks noGrp="1"/>
          </p:cNvSpPr>
          <p:nvPr>
            <p:ph type="ctrTitle"/>
          </p:nvPr>
        </p:nvSpPr>
        <p:spPr/>
        <p:txBody>
          <a:bodyPr/>
          <a:lstStyle/>
          <a:p>
            <a:r>
              <a:rPr lang="en-US"/>
              <a:t>Instagram - Overview</a:t>
            </a:r>
          </a:p>
        </p:txBody>
      </p:sp>
      <p:sp>
        <p:nvSpPr>
          <p:cNvPr id="3" name="Subtitle 2">
            <a:extLst>
              <a:ext uri="{FF2B5EF4-FFF2-40B4-BE49-F238E27FC236}">
                <a16:creationId xmlns:a16="http://schemas.microsoft.com/office/drawing/2014/main" id="{71A96452-4E14-48D5-A813-60B90E039F8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55508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1218D-20C8-4ECF-86A8-26A0CB9A9220}"/>
              </a:ext>
            </a:extLst>
          </p:cNvPr>
          <p:cNvSpPr>
            <a:spLocks noGrp="1"/>
          </p:cNvSpPr>
          <p:nvPr>
            <p:ph type="title"/>
          </p:nvPr>
        </p:nvSpPr>
        <p:spPr/>
        <p:txBody>
          <a:bodyPr/>
          <a:lstStyle/>
          <a:p>
            <a:r>
              <a:rPr lang="en-US"/>
              <a:t>Instagram Key Metrics Table | altus.me</a:t>
            </a:r>
          </a:p>
        </p:txBody>
      </p:sp>
      <p:graphicFrame>
        <p:nvGraphicFramePr>
          <p:cNvPr id="5" name="Table Placeholder 4">
            <a:extLst>
              <a:ext uri="{FF2B5EF4-FFF2-40B4-BE49-F238E27FC236}">
                <a16:creationId xmlns:a16="http://schemas.microsoft.com/office/drawing/2014/main" id="{229FA7F7-F174-4CB3-9538-365F7F2ED7BE}"/>
              </a:ext>
            </a:extLst>
          </p:cNvPr>
          <p:cNvGraphicFramePr>
            <a:graphicFrameLocks noGrp="1"/>
          </p:cNvGraphicFramePr>
          <p:nvPr>
            <p:ph type="tbl" sz="quarter" idx="13"/>
            <p:extLst>
              <p:ext uri="{D42A27DB-BD31-4B8C-83A1-F6EECF244321}">
                <p14:modId xmlns:p14="http://schemas.microsoft.com/office/powerpoint/2010/main" val="3223299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00766658"/>
                    </a:ext>
                  </a:extLst>
                </a:gridCol>
                <a:gridCol w="699516">
                  <a:extLst>
                    <a:ext uri="{9D8B030D-6E8A-4147-A177-3AD203B41FA5}">
                      <a16:colId xmlns:a16="http://schemas.microsoft.com/office/drawing/2014/main" val="3372591005"/>
                    </a:ext>
                  </a:extLst>
                </a:gridCol>
                <a:gridCol w="699516">
                  <a:extLst>
                    <a:ext uri="{9D8B030D-6E8A-4147-A177-3AD203B41FA5}">
                      <a16:colId xmlns:a16="http://schemas.microsoft.com/office/drawing/2014/main" val="3084903758"/>
                    </a:ext>
                  </a:extLst>
                </a:gridCol>
                <a:gridCol w="658368">
                  <a:extLst>
                    <a:ext uri="{9D8B030D-6E8A-4147-A177-3AD203B41FA5}">
                      <a16:colId xmlns:a16="http://schemas.microsoft.com/office/drawing/2014/main" val="3525107095"/>
                    </a:ext>
                  </a:extLst>
                </a:gridCol>
                <a:gridCol w="658368">
                  <a:extLst>
                    <a:ext uri="{9D8B030D-6E8A-4147-A177-3AD203B41FA5}">
                      <a16:colId xmlns:a16="http://schemas.microsoft.com/office/drawing/2014/main" val="3022687300"/>
                    </a:ext>
                  </a:extLst>
                </a:gridCol>
                <a:gridCol w="658368">
                  <a:extLst>
                    <a:ext uri="{9D8B030D-6E8A-4147-A177-3AD203B41FA5}">
                      <a16:colId xmlns:a16="http://schemas.microsoft.com/office/drawing/2014/main" val="3936542389"/>
                    </a:ext>
                  </a:extLst>
                </a:gridCol>
                <a:gridCol w="699516">
                  <a:extLst>
                    <a:ext uri="{9D8B030D-6E8A-4147-A177-3AD203B41FA5}">
                      <a16:colId xmlns:a16="http://schemas.microsoft.com/office/drawing/2014/main" val="212271073"/>
                    </a:ext>
                  </a:extLst>
                </a:gridCol>
                <a:gridCol w="699516">
                  <a:extLst>
                    <a:ext uri="{9D8B030D-6E8A-4147-A177-3AD203B41FA5}">
                      <a16:colId xmlns:a16="http://schemas.microsoft.com/office/drawing/2014/main" val="3623481040"/>
                    </a:ext>
                  </a:extLst>
                </a:gridCol>
                <a:gridCol w="699516">
                  <a:extLst>
                    <a:ext uri="{9D8B030D-6E8A-4147-A177-3AD203B41FA5}">
                      <a16:colId xmlns:a16="http://schemas.microsoft.com/office/drawing/2014/main" val="1954676225"/>
                    </a:ext>
                  </a:extLst>
                </a:gridCol>
                <a:gridCol w="658368">
                  <a:extLst>
                    <a:ext uri="{9D8B030D-6E8A-4147-A177-3AD203B41FA5}">
                      <a16:colId xmlns:a16="http://schemas.microsoft.com/office/drawing/2014/main" val="44428544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273511192"/>
                  </a:ext>
                </a:extLst>
              </a:tr>
              <a:tr h="370840">
                <a:tc>
                  <a:txBody>
                    <a:bodyPr/>
                    <a:lstStyle/>
                    <a:p>
                      <a:r>
                        <a:rPr lang="en-US" sz="1000"/>
                        <a:t>altus.me</a:t>
                      </a:r>
                    </a:p>
                  </a:txBody>
                  <a:tcPr/>
                </a:tc>
                <a:tc>
                  <a:txBody>
                    <a:bodyPr/>
                    <a:lstStyle/>
                    <a:p>
                      <a:r>
                        <a:rPr lang="en-US" sz="1000"/>
                        <a:t>7660</a:t>
                      </a:r>
                    </a:p>
                  </a:txBody>
                  <a:tcPr/>
                </a:tc>
                <a:tc>
                  <a:txBody>
                    <a:bodyPr/>
                    <a:lstStyle/>
                    <a:p>
                      <a:r>
                        <a:rPr lang="en-US" sz="1000"/>
                        <a:t>297</a:t>
                      </a:r>
                    </a:p>
                  </a:txBody>
                  <a:tcPr/>
                </a:tc>
                <a:tc>
                  <a:txBody>
                    <a:bodyPr/>
                    <a:lstStyle/>
                    <a:p>
                      <a:r>
                        <a:rPr lang="en-US" sz="1000"/>
                        <a:t>24</a:t>
                      </a:r>
                    </a:p>
                  </a:txBody>
                  <a:tcPr/>
                </a:tc>
                <a:tc>
                  <a:txBody>
                    <a:bodyPr/>
                    <a:lstStyle/>
                    <a:p>
                      <a:r>
                        <a:rPr lang="en-US" sz="1000"/>
                        <a:t>2</a:t>
                      </a:r>
                    </a:p>
                  </a:txBody>
                  <a:tcPr/>
                </a:tc>
                <a:tc>
                  <a:txBody>
                    <a:bodyPr/>
                    <a:lstStyle/>
                    <a:p>
                      <a:r>
                        <a:rPr lang="en-US" sz="1000"/>
                        <a:t>5</a:t>
                      </a:r>
                    </a:p>
                  </a:txBody>
                  <a:tcPr/>
                </a:tc>
                <a:tc>
                  <a:txBody>
                    <a:bodyPr/>
                    <a:lstStyle/>
                    <a:p>
                      <a:r>
                        <a:rPr lang="en-US" sz="1000"/>
                        <a:t>31</a:t>
                      </a:r>
                    </a:p>
                  </a:txBody>
                  <a:tcPr/>
                </a:tc>
                <a:tc>
                  <a:txBody>
                    <a:bodyPr/>
                    <a:lstStyle/>
                    <a:p>
                      <a:r>
                        <a:rPr lang="en-US" sz="1000"/>
                        <a:t>2609</a:t>
                      </a:r>
                    </a:p>
                  </a:txBody>
                  <a:tcPr/>
                </a:tc>
                <a:tc>
                  <a:txBody>
                    <a:bodyPr/>
                    <a:lstStyle/>
                    <a:p>
                      <a:r>
                        <a:rPr lang="en-US" sz="1000"/>
                        <a:t>23</a:t>
                      </a:r>
                    </a:p>
                  </a:txBody>
                  <a:tcPr/>
                </a:tc>
                <a:tc>
                  <a:txBody>
                    <a:bodyPr/>
                    <a:lstStyle/>
                    <a:p>
                      <a:r>
                        <a:rPr lang="en-US" sz="1000"/>
                        <a:t>1.1304 %</a:t>
                      </a:r>
                    </a:p>
                  </a:txBody>
                  <a:tcPr/>
                </a:tc>
                <a:extLst>
                  <a:ext uri="{0D108BD9-81ED-4DB2-BD59-A6C34878D82A}">
                    <a16:rowId xmlns:a16="http://schemas.microsoft.com/office/drawing/2014/main" val="865361193"/>
                  </a:ext>
                </a:extLst>
              </a:tr>
            </a:tbl>
          </a:graphicData>
        </a:graphic>
      </p:graphicFrame>
      <p:sp>
        <p:nvSpPr>
          <p:cNvPr id="4" name="Text Placeholder 3">
            <a:extLst>
              <a:ext uri="{FF2B5EF4-FFF2-40B4-BE49-F238E27FC236}">
                <a16:creationId xmlns:a16="http://schemas.microsoft.com/office/drawing/2014/main" id="{ABD01514-CD05-4476-A58C-5E516AE7CF0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730268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8944D-9475-4133-8EB0-8600B5E3330C}"/>
              </a:ext>
            </a:extLst>
          </p:cNvPr>
          <p:cNvSpPr>
            <a:spLocks noGrp="1"/>
          </p:cNvSpPr>
          <p:nvPr>
            <p:ph type="title"/>
          </p:nvPr>
        </p:nvSpPr>
        <p:spPr/>
        <p:txBody>
          <a:bodyPr/>
          <a:lstStyle/>
          <a:p>
            <a:r>
              <a:rPr lang="en-US"/>
              <a:t>Instagram Followers Total | altus.me</a:t>
            </a:r>
          </a:p>
        </p:txBody>
      </p:sp>
      <p:graphicFrame>
        <p:nvGraphicFramePr>
          <p:cNvPr id="6" name="Chart Placeholder 5">
            <a:extLst>
              <a:ext uri="{FF2B5EF4-FFF2-40B4-BE49-F238E27FC236}">
                <a16:creationId xmlns:a16="http://schemas.microsoft.com/office/drawing/2014/main" id="{B8423FB6-C39E-43BF-BFDF-16219E6805F8}"/>
              </a:ext>
            </a:extLst>
          </p:cNvPr>
          <p:cNvGraphicFramePr>
            <a:graphicFrameLocks noGrp="1"/>
          </p:cNvGraphicFramePr>
          <p:nvPr>
            <p:ph type="chart" sz="quarter" idx="13"/>
            <p:extLst>
              <p:ext uri="{D42A27DB-BD31-4B8C-83A1-F6EECF244321}">
                <p14:modId xmlns:p14="http://schemas.microsoft.com/office/powerpoint/2010/main" val="1733665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A9703C-39B4-43D0-92C3-A90452E0F8A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296C3E03-E6C2-4651-9313-9FE8910174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1935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C593C-8662-450F-B4BA-FEEA9F0465B3}"/>
              </a:ext>
            </a:extLst>
          </p:cNvPr>
          <p:cNvSpPr>
            <a:spLocks noGrp="1"/>
          </p:cNvSpPr>
          <p:nvPr>
            <p:ph type="title"/>
          </p:nvPr>
        </p:nvSpPr>
        <p:spPr/>
        <p:txBody>
          <a:bodyPr/>
          <a:lstStyle/>
          <a:p>
            <a:r>
              <a:rPr lang="en-US"/>
              <a:t>Instagram Followers Change Rate | altus.me</a:t>
            </a:r>
          </a:p>
        </p:txBody>
      </p:sp>
      <p:graphicFrame>
        <p:nvGraphicFramePr>
          <p:cNvPr id="6" name="Chart Placeholder 5">
            <a:extLst>
              <a:ext uri="{FF2B5EF4-FFF2-40B4-BE49-F238E27FC236}">
                <a16:creationId xmlns:a16="http://schemas.microsoft.com/office/drawing/2014/main" id="{110FDE27-1738-464E-AA7E-255B82563A6A}"/>
              </a:ext>
            </a:extLst>
          </p:cNvPr>
          <p:cNvGraphicFramePr>
            <a:graphicFrameLocks noGrp="1"/>
          </p:cNvGraphicFramePr>
          <p:nvPr>
            <p:ph type="chart" sz="quarter" idx="13"/>
            <p:extLst>
              <p:ext uri="{D42A27DB-BD31-4B8C-83A1-F6EECF244321}">
                <p14:modId xmlns:p14="http://schemas.microsoft.com/office/powerpoint/2010/main" val="3225657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4A293F-58BD-48D0-AF92-C6D9C07F578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2264964-9800-402E-9471-29940161CC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6966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97799-0929-4E0A-A306-A7762F651ACD}"/>
              </a:ext>
            </a:extLst>
          </p:cNvPr>
          <p:cNvSpPr>
            <a:spLocks noGrp="1"/>
          </p:cNvSpPr>
          <p:nvPr>
            <p:ph type="title"/>
          </p:nvPr>
        </p:nvSpPr>
        <p:spPr/>
        <p:txBody>
          <a:bodyPr/>
          <a:lstStyle/>
          <a:p>
            <a:r>
              <a:rPr lang="en-US"/>
              <a:t>Instagram Posts Table | altus.me - 1 of 13</a:t>
            </a:r>
          </a:p>
        </p:txBody>
      </p:sp>
      <p:graphicFrame>
        <p:nvGraphicFramePr>
          <p:cNvPr id="5" name="Table Placeholder 4">
            <a:extLst>
              <a:ext uri="{FF2B5EF4-FFF2-40B4-BE49-F238E27FC236}">
                <a16:creationId xmlns:a16="http://schemas.microsoft.com/office/drawing/2014/main" id="{B3DC804D-2712-42BE-B464-3CD192313208}"/>
              </a:ext>
            </a:extLst>
          </p:cNvPr>
          <p:cNvGraphicFramePr>
            <a:graphicFrameLocks noGrp="1"/>
          </p:cNvGraphicFramePr>
          <p:nvPr>
            <p:ph type="tbl" sz="quarter" idx="13"/>
            <p:extLst>
              <p:ext uri="{D42A27DB-BD31-4B8C-83A1-F6EECF244321}">
                <p14:modId xmlns:p14="http://schemas.microsoft.com/office/powerpoint/2010/main" val="4032340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21854166"/>
                    </a:ext>
                  </a:extLst>
                </a:gridCol>
                <a:gridCol w="987552">
                  <a:extLst>
                    <a:ext uri="{9D8B030D-6E8A-4147-A177-3AD203B41FA5}">
                      <a16:colId xmlns:a16="http://schemas.microsoft.com/office/drawing/2014/main" val="2991058672"/>
                    </a:ext>
                  </a:extLst>
                </a:gridCol>
                <a:gridCol w="987552">
                  <a:extLst>
                    <a:ext uri="{9D8B030D-6E8A-4147-A177-3AD203B41FA5}">
                      <a16:colId xmlns:a16="http://schemas.microsoft.com/office/drawing/2014/main" val="168387838"/>
                    </a:ext>
                  </a:extLst>
                </a:gridCol>
                <a:gridCol w="987552">
                  <a:extLst>
                    <a:ext uri="{9D8B030D-6E8A-4147-A177-3AD203B41FA5}">
                      <a16:colId xmlns:a16="http://schemas.microsoft.com/office/drawing/2014/main" val="3429636129"/>
                    </a:ext>
                  </a:extLst>
                </a:gridCol>
                <a:gridCol w="987552">
                  <a:extLst>
                    <a:ext uri="{9D8B030D-6E8A-4147-A177-3AD203B41FA5}">
                      <a16:colId xmlns:a16="http://schemas.microsoft.com/office/drawing/2014/main" val="1042347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1289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- 2018-05-31 20:35:54 </a:t>
                      </a:r>
                      <a:r>
                        <a:rPr kumimoji="0" lang="en-US" sz="1000" b="0" i="0" u="none" strike="noStrike" kern="1200" cap="none" spc="0" normalizeH="0" baseline="0" noProof="0">
                          <a:ln>
                            <a:noFill/>
                          </a:ln>
                          <a:solidFill>
                            <a:prstClr val="black"/>
                          </a:solidFill>
                          <a:effectLst/>
                          <a:uLnTx/>
                          <a:uFillTx/>
                          <a:latin typeface="+mn-lt"/>
                          <a:ea typeface="+mn-ea"/>
                          <a:cs typeface="+mn-cs"/>
                        </a:rPr>
                        <a:t>
 Maiori's solar lamps spotted at exclusive Canal Plus Patio at Festival de Cannes 2018. Click on the link in our bio to know more!
#luxury #furniture #interiors #interiordesign #interiordecor #homedesign #homedecor #home #design #designer #style #decor #decoration #instastyle #instadecor #instagood #maiori #festivaldecannes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57105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- 2018-05-30 15:24:17 </a:t>
                      </a:r>
                      <a:r>
                        <a:rPr kumimoji="0" lang="en-US" sz="1000" b="0" i="0" u="none" strike="noStrike" kern="1200" cap="none" spc="0" normalizeH="0" baseline="0" noProof="0">
                          <a:ln>
                            <a:noFill/>
                          </a:ln>
                          <a:solidFill>
                            <a:prstClr val="black"/>
                          </a:solidFill>
                          <a:effectLst/>
                          <a:uLnTx/>
                          <a:uFillTx/>
                          <a:latin typeface="+mn-lt"/>
                          <a:ea typeface="+mn-ea"/>
                          <a:cs typeface="+mn-cs"/>
                        </a:rPr>
                        <a:t>
 The Rita chair by Cattelan Italia - a sophisticated dining chair for the modern home.
#luxury #furniture #interiors #interiordesign #interiordecor #homedesign #homedecor #home #design #designer #style #decor #decoration #instastyle #instadecor #instagood #cattelanitalia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34811225"/>
                  </a:ext>
                </a:extLst>
              </a:tr>
            </a:tbl>
          </a:graphicData>
        </a:graphic>
      </p:graphicFrame>
      <p:sp>
        <p:nvSpPr>
          <p:cNvPr id="4" name="Text Placeholder 3">
            <a:extLst>
              <a:ext uri="{FF2B5EF4-FFF2-40B4-BE49-F238E27FC236}">
                <a16:creationId xmlns:a16="http://schemas.microsoft.com/office/drawing/2014/main" id="{B65CCAF5-2BDB-49AD-9134-FEEC5BA5E13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134188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1B3A6-F4A5-402E-9BB3-22C1CD8B3D12}"/>
              </a:ext>
            </a:extLst>
          </p:cNvPr>
          <p:cNvSpPr>
            <a:spLocks noGrp="1"/>
          </p:cNvSpPr>
          <p:nvPr>
            <p:ph type="title"/>
          </p:nvPr>
        </p:nvSpPr>
        <p:spPr/>
        <p:txBody>
          <a:bodyPr/>
          <a:lstStyle/>
          <a:p>
            <a:r>
              <a:rPr lang="en-US"/>
              <a:t>Instagram Posts Table | altus.me - 2 of 13</a:t>
            </a:r>
          </a:p>
        </p:txBody>
      </p:sp>
      <p:graphicFrame>
        <p:nvGraphicFramePr>
          <p:cNvPr id="5" name="Table Placeholder 4">
            <a:extLst>
              <a:ext uri="{FF2B5EF4-FFF2-40B4-BE49-F238E27FC236}">
                <a16:creationId xmlns:a16="http://schemas.microsoft.com/office/drawing/2014/main" id="{F6224768-3AA9-4589-8C83-16D645DD0558}"/>
              </a:ext>
            </a:extLst>
          </p:cNvPr>
          <p:cNvGraphicFramePr>
            <a:graphicFrameLocks noGrp="1"/>
          </p:cNvGraphicFramePr>
          <p:nvPr>
            <p:ph type="tbl" sz="quarter" idx="13"/>
            <p:extLst>
              <p:ext uri="{D42A27DB-BD31-4B8C-83A1-F6EECF244321}">
                <p14:modId xmlns:p14="http://schemas.microsoft.com/office/powerpoint/2010/main" val="1262879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67167819"/>
                    </a:ext>
                  </a:extLst>
                </a:gridCol>
                <a:gridCol w="987552">
                  <a:extLst>
                    <a:ext uri="{9D8B030D-6E8A-4147-A177-3AD203B41FA5}">
                      <a16:colId xmlns:a16="http://schemas.microsoft.com/office/drawing/2014/main" val="642348435"/>
                    </a:ext>
                  </a:extLst>
                </a:gridCol>
                <a:gridCol w="987552">
                  <a:extLst>
                    <a:ext uri="{9D8B030D-6E8A-4147-A177-3AD203B41FA5}">
                      <a16:colId xmlns:a16="http://schemas.microsoft.com/office/drawing/2014/main" val="1134108214"/>
                    </a:ext>
                  </a:extLst>
                </a:gridCol>
                <a:gridCol w="987552">
                  <a:extLst>
                    <a:ext uri="{9D8B030D-6E8A-4147-A177-3AD203B41FA5}">
                      <a16:colId xmlns:a16="http://schemas.microsoft.com/office/drawing/2014/main" val="1807906403"/>
                    </a:ext>
                  </a:extLst>
                </a:gridCol>
                <a:gridCol w="987552">
                  <a:extLst>
                    <a:ext uri="{9D8B030D-6E8A-4147-A177-3AD203B41FA5}">
                      <a16:colId xmlns:a16="http://schemas.microsoft.com/office/drawing/2014/main" val="1050417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8097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- 2018-05-29 16:01:09 </a:t>
                      </a:r>
                      <a:r>
                        <a:rPr kumimoji="0" lang="en-US" sz="1000" b="0" i="0" u="none" strike="noStrike" kern="1200" cap="none" spc="0" normalizeH="0" baseline="0" noProof="0">
                          <a:ln>
                            <a:noFill/>
                          </a:ln>
                          <a:solidFill>
                            <a:prstClr val="black"/>
                          </a:solidFill>
                          <a:effectLst/>
                          <a:uLnTx/>
                          <a:uFillTx/>
                          <a:latin typeface="+mn-lt"/>
                          <a:ea typeface="+mn-ea"/>
                          <a:cs typeface="+mn-cs"/>
                        </a:rPr>
                        <a:t>
 A truly unique, creative and innovative architecture project. #Repost @fondationlv
• • •
🇫🇷 [CONCOURS PHOTO] C’est à travers vos yeux que la Fondation est la plus belle. Avec le concours #MyFLV, partagez les meilleures photos de votre visite et tentez d’être sélectionné pour la prochaine campagne d’affichage de la Fondation.
• Thème : L'architecture de Frank Gehry
• Jusqu’au 5 juin : postez votre plus beau cliché HD du bâtiment sur Instagram avec le hashtag #MyFLV + suivez et tagguez @fondationlv
-
Conditions de participation via le lien en bio🔝
-
🇬🇧 The Fondation looks fantastic through your eyes. Thanks to #MyFLV contest, share
the best photos from your visit.
• Theme: Frank Gehry's architecture
• Until 5 June: post your greatest HD shots of our building on Instagram with the hashtag #MyFLV + follow and tag @fondationlv.
-
Participation conditions and required format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91974282"/>
                  </a:ext>
                </a:extLst>
              </a:tr>
            </a:tbl>
          </a:graphicData>
        </a:graphic>
      </p:graphicFrame>
      <p:sp>
        <p:nvSpPr>
          <p:cNvPr id="4" name="Text Placeholder 3">
            <a:extLst>
              <a:ext uri="{FF2B5EF4-FFF2-40B4-BE49-F238E27FC236}">
                <a16:creationId xmlns:a16="http://schemas.microsoft.com/office/drawing/2014/main" id="{62BC063E-3054-4B24-BF46-1616AB4F35B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87357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418A7-3F94-474D-84A9-7AA622A8CD59}"/>
              </a:ext>
            </a:extLst>
          </p:cNvPr>
          <p:cNvSpPr>
            <a:spLocks noGrp="1"/>
          </p:cNvSpPr>
          <p:nvPr>
            <p:ph type="title"/>
          </p:nvPr>
        </p:nvSpPr>
        <p:spPr/>
        <p:txBody>
          <a:bodyPr/>
          <a:lstStyle/>
          <a:p>
            <a:r>
              <a:rPr lang="en-US"/>
              <a:t>Instagram Posts Table | altus.me - 3 of 13</a:t>
            </a:r>
          </a:p>
        </p:txBody>
      </p:sp>
      <p:graphicFrame>
        <p:nvGraphicFramePr>
          <p:cNvPr id="5" name="Table Placeholder 4">
            <a:extLst>
              <a:ext uri="{FF2B5EF4-FFF2-40B4-BE49-F238E27FC236}">
                <a16:creationId xmlns:a16="http://schemas.microsoft.com/office/drawing/2014/main" id="{A9E11704-B71B-4BE2-88AC-B705BC2EB09F}"/>
              </a:ext>
            </a:extLst>
          </p:cNvPr>
          <p:cNvGraphicFramePr>
            <a:graphicFrameLocks noGrp="1"/>
          </p:cNvGraphicFramePr>
          <p:nvPr>
            <p:ph type="tbl" sz="quarter" idx="13"/>
            <p:extLst>
              <p:ext uri="{D42A27DB-BD31-4B8C-83A1-F6EECF244321}">
                <p14:modId xmlns:p14="http://schemas.microsoft.com/office/powerpoint/2010/main" val="600569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34370154"/>
                    </a:ext>
                  </a:extLst>
                </a:gridCol>
                <a:gridCol w="987552">
                  <a:extLst>
                    <a:ext uri="{9D8B030D-6E8A-4147-A177-3AD203B41FA5}">
                      <a16:colId xmlns:a16="http://schemas.microsoft.com/office/drawing/2014/main" val="3918837451"/>
                    </a:ext>
                  </a:extLst>
                </a:gridCol>
                <a:gridCol w="987552">
                  <a:extLst>
                    <a:ext uri="{9D8B030D-6E8A-4147-A177-3AD203B41FA5}">
                      <a16:colId xmlns:a16="http://schemas.microsoft.com/office/drawing/2014/main" val="1454503878"/>
                    </a:ext>
                  </a:extLst>
                </a:gridCol>
                <a:gridCol w="987552">
                  <a:extLst>
                    <a:ext uri="{9D8B030D-6E8A-4147-A177-3AD203B41FA5}">
                      <a16:colId xmlns:a16="http://schemas.microsoft.com/office/drawing/2014/main" val="2352643041"/>
                    </a:ext>
                  </a:extLst>
                </a:gridCol>
                <a:gridCol w="987552">
                  <a:extLst>
                    <a:ext uri="{9D8B030D-6E8A-4147-A177-3AD203B41FA5}">
                      <a16:colId xmlns:a16="http://schemas.microsoft.com/office/drawing/2014/main" val="3617335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9560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- 2018-05-28 16:23:40 </a:t>
                      </a:r>
                      <a:r>
                        <a:rPr kumimoji="0" lang="en-US" sz="1000" b="0" i="0" u="none" strike="noStrike" kern="1200" cap="none" spc="0" normalizeH="0" baseline="0" noProof="0">
                          <a:ln>
                            <a:noFill/>
                          </a:ln>
                          <a:solidFill>
                            <a:prstClr val="black"/>
                          </a:solidFill>
                          <a:effectLst/>
                          <a:uLnTx/>
                          <a:uFillTx/>
                          <a:latin typeface="+mn-lt"/>
                          <a:ea typeface="+mn-ea"/>
                          <a:cs typeface="+mn-cs"/>
                        </a:rPr>
                        <a:t>
 From its high comfort to its beautiful design and the perfect finish, a Leolux armchair is always special. #Repost @leoluxdesignfurniture
• • •
Jill, designed by Edward van Vliet, is image-defining and elegant. The design references a bygone era, inspired by 19th-century luxury hotel and home interiors. #leolux #leoluxdesignfurniture #jill #edwardvanvliet #designarmchair #designfurniture #dutchdesign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0697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- 2018-05-27 10:57:46 </a:t>
                      </a:r>
                      <a:r>
                        <a:rPr kumimoji="0" lang="en-US" sz="1000" b="0" i="0" u="none" strike="noStrike" kern="1200" cap="none" spc="0" normalizeH="0" baseline="0" noProof="0">
                          <a:ln>
                            <a:noFill/>
                          </a:ln>
                          <a:solidFill>
                            <a:prstClr val="black"/>
                          </a:solidFill>
                          <a:effectLst/>
                          <a:uLnTx/>
                          <a:uFillTx/>
                          <a:latin typeface="+mn-lt"/>
                          <a:ea typeface="+mn-ea"/>
                          <a:cs typeface="+mn-cs"/>
                        </a:rPr>
                        <a:t>
 During the Salone del Mobile in Milan, Reflex presented its luxurious and glamorous new collection in the most elegant setting. Click on the link in our bio to watch the full video.
#luxury #furniture #interiors #interiordesign #interiordecor #homedesign #homedecor #home #design #designer #style #decor #decoration #instastyle #instadecor #instagood #reflex #salonedelmobile2018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70712150"/>
                  </a:ext>
                </a:extLst>
              </a:tr>
            </a:tbl>
          </a:graphicData>
        </a:graphic>
      </p:graphicFrame>
      <p:sp>
        <p:nvSpPr>
          <p:cNvPr id="4" name="Text Placeholder 3">
            <a:extLst>
              <a:ext uri="{FF2B5EF4-FFF2-40B4-BE49-F238E27FC236}">
                <a16:creationId xmlns:a16="http://schemas.microsoft.com/office/drawing/2014/main" id="{3E238299-7601-48D1-8D10-EE9E2FFC157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758793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B0647-51B0-442F-87B3-C380DC40BC35}"/>
              </a:ext>
            </a:extLst>
          </p:cNvPr>
          <p:cNvSpPr>
            <a:spLocks noGrp="1"/>
          </p:cNvSpPr>
          <p:nvPr>
            <p:ph type="title"/>
          </p:nvPr>
        </p:nvSpPr>
        <p:spPr/>
        <p:txBody>
          <a:bodyPr/>
          <a:lstStyle/>
          <a:p>
            <a:r>
              <a:rPr lang="en-US"/>
              <a:t>Instagram Posts Table | altus.me - 4 of 13</a:t>
            </a:r>
          </a:p>
        </p:txBody>
      </p:sp>
      <p:graphicFrame>
        <p:nvGraphicFramePr>
          <p:cNvPr id="5" name="Table Placeholder 4">
            <a:extLst>
              <a:ext uri="{FF2B5EF4-FFF2-40B4-BE49-F238E27FC236}">
                <a16:creationId xmlns:a16="http://schemas.microsoft.com/office/drawing/2014/main" id="{95AC42B3-6E2E-4591-8D1E-8D920639A441}"/>
              </a:ext>
            </a:extLst>
          </p:cNvPr>
          <p:cNvGraphicFramePr>
            <a:graphicFrameLocks noGrp="1"/>
          </p:cNvGraphicFramePr>
          <p:nvPr>
            <p:ph type="tbl" sz="quarter" idx="13"/>
            <p:extLst>
              <p:ext uri="{D42A27DB-BD31-4B8C-83A1-F6EECF244321}">
                <p14:modId xmlns:p14="http://schemas.microsoft.com/office/powerpoint/2010/main" val="1977781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10560033"/>
                    </a:ext>
                  </a:extLst>
                </a:gridCol>
                <a:gridCol w="987552">
                  <a:extLst>
                    <a:ext uri="{9D8B030D-6E8A-4147-A177-3AD203B41FA5}">
                      <a16:colId xmlns:a16="http://schemas.microsoft.com/office/drawing/2014/main" val="354126299"/>
                    </a:ext>
                  </a:extLst>
                </a:gridCol>
                <a:gridCol w="987552">
                  <a:extLst>
                    <a:ext uri="{9D8B030D-6E8A-4147-A177-3AD203B41FA5}">
                      <a16:colId xmlns:a16="http://schemas.microsoft.com/office/drawing/2014/main" val="457090896"/>
                    </a:ext>
                  </a:extLst>
                </a:gridCol>
                <a:gridCol w="987552">
                  <a:extLst>
                    <a:ext uri="{9D8B030D-6E8A-4147-A177-3AD203B41FA5}">
                      <a16:colId xmlns:a16="http://schemas.microsoft.com/office/drawing/2014/main" val="3561732636"/>
                    </a:ext>
                  </a:extLst>
                </a:gridCol>
                <a:gridCol w="987552">
                  <a:extLst>
                    <a:ext uri="{9D8B030D-6E8A-4147-A177-3AD203B41FA5}">
                      <a16:colId xmlns:a16="http://schemas.microsoft.com/office/drawing/2014/main" val="17623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0942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- 2018-05-26 21:06:44 </a:t>
                      </a:r>
                      <a:r>
                        <a:rPr kumimoji="0" lang="en-US" sz="1000" b="0" i="0" u="none" strike="noStrike" kern="1200" cap="none" spc="0" normalizeH="0" baseline="0" noProof="0">
                          <a:ln>
                            <a:noFill/>
                          </a:ln>
                          <a:solidFill>
                            <a:prstClr val="black"/>
                          </a:solidFill>
                          <a:effectLst/>
                          <a:uLnTx/>
                          <a:uFillTx/>
                          <a:latin typeface="+mn-lt"/>
                          <a:ea typeface="+mn-ea"/>
                          <a:cs typeface="+mn-cs"/>
                        </a:rPr>
                        <a:t>
 It's all about those warm summer nights with good friends! Create a fresh elegance and a new idea of comfort en plein air with Driade's Hervé collection for outdoors relax.
#luxury #furniture #interiors #interiordesign #interiordecor #homedesign #homedecor #home #design #designer #style #decor #decoration #instastyle #instadecor #instagood #driade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68249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- 2018-05-25 16:48:21 </a:t>
                      </a:r>
                      <a:r>
                        <a:rPr kumimoji="0" lang="en-US" sz="1000" b="0" i="0" u="none" strike="noStrike" kern="1200" cap="none" spc="0" normalizeH="0" baseline="0" noProof="0">
                          <a:ln>
                            <a:noFill/>
                          </a:ln>
                          <a:solidFill>
                            <a:prstClr val="black"/>
                          </a:solidFill>
                          <a:effectLst/>
                          <a:uLnTx/>
                          <a:uFillTx/>
                          <a:latin typeface="+mn-lt"/>
                          <a:ea typeface="+mn-ea"/>
                          <a:cs typeface="+mn-cs"/>
                        </a:rPr>
                        <a:t>
 Life is so much easier outdoors... especially with our exclusive summer collection! Visit our showroom and be inspired to create your own dreamlike setting.
#luxury #furniture #interiors #interiordesign #interiordecor #homedesign #homedecor #home #design #designer #style #decor #decoration #instastyle #instadecor #instagood #varaschinoutdoortherapy #maiori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39624483"/>
                  </a:ext>
                </a:extLst>
              </a:tr>
            </a:tbl>
          </a:graphicData>
        </a:graphic>
      </p:graphicFrame>
      <p:sp>
        <p:nvSpPr>
          <p:cNvPr id="4" name="Text Placeholder 3">
            <a:extLst>
              <a:ext uri="{FF2B5EF4-FFF2-40B4-BE49-F238E27FC236}">
                <a16:creationId xmlns:a16="http://schemas.microsoft.com/office/drawing/2014/main" id="{405810EC-8993-4BAB-907F-D71A3CC6DED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7731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4F865-0BE7-4565-8BCB-3A6C0A7D9E89}"/>
              </a:ext>
            </a:extLst>
          </p:cNvPr>
          <p:cNvSpPr>
            <a:spLocks noGrp="1"/>
          </p:cNvSpPr>
          <p:nvPr>
            <p:ph type="title"/>
          </p:nvPr>
        </p:nvSpPr>
        <p:spPr/>
        <p:txBody>
          <a:bodyPr/>
          <a:lstStyle/>
          <a:p>
            <a:r>
              <a:rPr lang="en-US"/>
              <a:t>Instagram Posts Table | altus.me - 5 of 13</a:t>
            </a:r>
          </a:p>
        </p:txBody>
      </p:sp>
      <p:graphicFrame>
        <p:nvGraphicFramePr>
          <p:cNvPr id="5" name="Table Placeholder 4">
            <a:extLst>
              <a:ext uri="{FF2B5EF4-FFF2-40B4-BE49-F238E27FC236}">
                <a16:creationId xmlns:a16="http://schemas.microsoft.com/office/drawing/2014/main" id="{81C7DF44-5E8B-4CD2-BAE3-63F6CE4A59BA}"/>
              </a:ext>
            </a:extLst>
          </p:cNvPr>
          <p:cNvGraphicFramePr>
            <a:graphicFrameLocks noGrp="1"/>
          </p:cNvGraphicFramePr>
          <p:nvPr>
            <p:ph type="tbl" sz="quarter" idx="13"/>
            <p:extLst>
              <p:ext uri="{D42A27DB-BD31-4B8C-83A1-F6EECF244321}">
                <p14:modId xmlns:p14="http://schemas.microsoft.com/office/powerpoint/2010/main" val="3714577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97003229"/>
                    </a:ext>
                  </a:extLst>
                </a:gridCol>
                <a:gridCol w="987552">
                  <a:extLst>
                    <a:ext uri="{9D8B030D-6E8A-4147-A177-3AD203B41FA5}">
                      <a16:colId xmlns:a16="http://schemas.microsoft.com/office/drawing/2014/main" val="3420843492"/>
                    </a:ext>
                  </a:extLst>
                </a:gridCol>
                <a:gridCol w="987552">
                  <a:extLst>
                    <a:ext uri="{9D8B030D-6E8A-4147-A177-3AD203B41FA5}">
                      <a16:colId xmlns:a16="http://schemas.microsoft.com/office/drawing/2014/main" val="1513646545"/>
                    </a:ext>
                  </a:extLst>
                </a:gridCol>
                <a:gridCol w="987552">
                  <a:extLst>
                    <a:ext uri="{9D8B030D-6E8A-4147-A177-3AD203B41FA5}">
                      <a16:colId xmlns:a16="http://schemas.microsoft.com/office/drawing/2014/main" val="1431569694"/>
                    </a:ext>
                  </a:extLst>
                </a:gridCol>
                <a:gridCol w="987552">
                  <a:extLst>
                    <a:ext uri="{9D8B030D-6E8A-4147-A177-3AD203B41FA5}">
                      <a16:colId xmlns:a16="http://schemas.microsoft.com/office/drawing/2014/main" val="419911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5149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- 2018-05-24 17:29:57 </a:t>
                      </a:r>
                      <a:r>
                        <a:rPr kumimoji="0" lang="en-US" sz="1000" b="0" i="0" u="none" strike="noStrike" kern="1200" cap="none" spc="0" normalizeH="0" baseline="0" noProof="0">
                          <a:ln>
                            <a:noFill/>
                          </a:ln>
                          <a:solidFill>
                            <a:prstClr val="black"/>
                          </a:solidFill>
                          <a:effectLst/>
                          <a:uLnTx/>
                          <a:uFillTx/>
                          <a:latin typeface="+mn-lt"/>
                          <a:ea typeface="+mn-ea"/>
                          <a:cs typeface="+mn-cs"/>
                        </a:rPr>
                        <a:t>
 #Repost @segisofficial
• • •
The perfect habitat for a #Dragonfly? Nature!
The chair by @odo_fioravanti has four legs joined on the front, and a seat surface that cheats the force of gravity like a cantilever
.
.
.
.
.
.
.
.
.
.
.
.
.
.
.
.
.
#Segis #SegisDesign #instanature #nature #interiors #interiordesign #instadecor #interiorstyling #furniture #chairinspiration #designtrends #Archilovers_Decoration #designlovers #archilovers #InteriorDesign #designaddict #instadesign #SummerInspiration #bestoftheday #archidaily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93323592"/>
                  </a:ext>
                </a:extLst>
              </a:tr>
            </a:tbl>
          </a:graphicData>
        </a:graphic>
      </p:graphicFrame>
      <p:sp>
        <p:nvSpPr>
          <p:cNvPr id="4" name="Text Placeholder 3">
            <a:extLst>
              <a:ext uri="{FF2B5EF4-FFF2-40B4-BE49-F238E27FC236}">
                <a16:creationId xmlns:a16="http://schemas.microsoft.com/office/drawing/2014/main" id="{6EA68E39-86EC-4CA6-8F63-AFE030B6622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31706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B006B-F8ED-4B89-BA16-58FA4CC361C6}"/>
              </a:ext>
            </a:extLst>
          </p:cNvPr>
          <p:cNvSpPr>
            <a:spLocks noGrp="1"/>
          </p:cNvSpPr>
          <p:nvPr>
            <p:ph type="title"/>
          </p:nvPr>
        </p:nvSpPr>
        <p:spPr/>
        <p:txBody>
          <a:bodyPr/>
          <a:lstStyle/>
          <a:p>
            <a:r>
              <a:rPr lang="en-US"/>
              <a:t>Instagram Posts Table | altus.me - 6 of 13</a:t>
            </a:r>
          </a:p>
        </p:txBody>
      </p:sp>
      <p:graphicFrame>
        <p:nvGraphicFramePr>
          <p:cNvPr id="5" name="Table Placeholder 4">
            <a:extLst>
              <a:ext uri="{FF2B5EF4-FFF2-40B4-BE49-F238E27FC236}">
                <a16:creationId xmlns:a16="http://schemas.microsoft.com/office/drawing/2014/main" id="{DC4CB703-DC4F-404A-98F8-E633310399E5}"/>
              </a:ext>
            </a:extLst>
          </p:cNvPr>
          <p:cNvGraphicFramePr>
            <a:graphicFrameLocks noGrp="1"/>
          </p:cNvGraphicFramePr>
          <p:nvPr>
            <p:ph type="tbl" sz="quarter" idx="13"/>
            <p:extLst>
              <p:ext uri="{D42A27DB-BD31-4B8C-83A1-F6EECF244321}">
                <p14:modId xmlns:p14="http://schemas.microsoft.com/office/powerpoint/2010/main" val="4081388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36720790"/>
                    </a:ext>
                  </a:extLst>
                </a:gridCol>
                <a:gridCol w="987552">
                  <a:extLst>
                    <a:ext uri="{9D8B030D-6E8A-4147-A177-3AD203B41FA5}">
                      <a16:colId xmlns:a16="http://schemas.microsoft.com/office/drawing/2014/main" val="3535655002"/>
                    </a:ext>
                  </a:extLst>
                </a:gridCol>
                <a:gridCol w="987552">
                  <a:extLst>
                    <a:ext uri="{9D8B030D-6E8A-4147-A177-3AD203B41FA5}">
                      <a16:colId xmlns:a16="http://schemas.microsoft.com/office/drawing/2014/main" val="3656691737"/>
                    </a:ext>
                  </a:extLst>
                </a:gridCol>
                <a:gridCol w="987552">
                  <a:extLst>
                    <a:ext uri="{9D8B030D-6E8A-4147-A177-3AD203B41FA5}">
                      <a16:colId xmlns:a16="http://schemas.microsoft.com/office/drawing/2014/main" val="2442462016"/>
                    </a:ext>
                  </a:extLst>
                </a:gridCol>
                <a:gridCol w="987552">
                  <a:extLst>
                    <a:ext uri="{9D8B030D-6E8A-4147-A177-3AD203B41FA5}">
                      <a16:colId xmlns:a16="http://schemas.microsoft.com/office/drawing/2014/main" val="1047147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999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- 2018-05-23 13:12:22 </a:t>
                      </a:r>
                      <a:r>
                        <a:rPr kumimoji="0" lang="en-US" sz="1000" b="0" i="0" u="none" strike="noStrike" kern="1200" cap="none" spc="0" normalizeH="0" baseline="0" noProof="0">
                          <a:ln>
                            <a:noFill/>
                          </a:ln>
                          <a:solidFill>
                            <a:prstClr val="black"/>
                          </a:solidFill>
                          <a:effectLst/>
                          <a:uLnTx/>
                          <a:uFillTx/>
                          <a:latin typeface="+mn-lt"/>
                          <a:ea typeface="+mn-ea"/>
                          <a:cs typeface="+mn-cs"/>
                        </a:rPr>
                        <a:t>
 Create an inviting atmosphere in your living room with Bellice sofa by Leolux and keep your space looking fresh with vibrant colors!
#luxury #furniture #interiors #interiordesign #interiordecor #homedesign #homedecor #home #design #designer #style #decor #decoration #instastyle #instadecor #instagood #leoluxdesignfurniture #leolux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9969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- 2018-05-22 12:49:58 </a:t>
                      </a:r>
                      <a:r>
                        <a:rPr kumimoji="0" lang="en-US" sz="1000" b="0" i="0" u="none" strike="noStrike" kern="1200" cap="none" spc="0" normalizeH="0" baseline="0" noProof="0">
                          <a:ln>
                            <a:noFill/>
                          </a:ln>
                          <a:solidFill>
                            <a:prstClr val="black"/>
                          </a:solidFill>
                          <a:effectLst/>
                          <a:uLnTx/>
                          <a:uFillTx/>
                          <a:latin typeface="+mn-lt"/>
                          <a:ea typeface="+mn-ea"/>
                          <a:cs typeface="+mn-cs"/>
                        </a:rPr>
                        <a:t>
 A new Guinness record in AUB. #Repost @livelovebeirut
• • •
A new Guinness World Record by @livelove.aub @sharetheflag students who built a Lebanese flag made out of 60,000 books that will be donated later to Lebanese public schools 🇱🇧 #AUB #LiveLoveAub #LiveLoveLebanon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00474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- 2018-05-21 17:01:28 </a:t>
                      </a:r>
                      <a:r>
                        <a:rPr kumimoji="0" lang="en-US" sz="1000" b="0" i="0" u="none" strike="noStrike" kern="1200" cap="none" spc="0" normalizeH="0" baseline="0" noProof="0">
                          <a:ln>
                            <a:noFill/>
                          </a:ln>
                          <a:solidFill>
                            <a:prstClr val="black"/>
                          </a:solidFill>
                          <a:effectLst/>
                          <a:uLnTx/>
                          <a:uFillTx/>
                          <a:latin typeface="+mn-lt"/>
                          <a:ea typeface="+mn-ea"/>
                          <a:cs typeface="+mn-cs"/>
                        </a:rPr>
                        <a:t>
 Liven up your living room with Cobra Art's photo on plexiglass "Paris s'eveille". This splendid artwork will be available in our showroom in the next two weeks, along with the rest of the collection, so make sure to pass by and choose the perfect piece of art for your home!
#luxury #furniture #interiors #interiordesign #interiordecor #homedesign #homedecor #home #design #designer #style #decor #decoration #instastyle #instadecor #instagood #cobraartcompany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27452154"/>
                  </a:ext>
                </a:extLst>
              </a:tr>
            </a:tbl>
          </a:graphicData>
        </a:graphic>
      </p:graphicFrame>
      <p:sp>
        <p:nvSpPr>
          <p:cNvPr id="4" name="Text Placeholder 3">
            <a:extLst>
              <a:ext uri="{FF2B5EF4-FFF2-40B4-BE49-F238E27FC236}">
                <a16:creationId xmlns:a16="http://schemas.microsoft.com/office/drawing/2014/main" id="{5C52B4FD-8051-4A0C-A78D-197F592FAC1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047667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E1467-3BF5-4CFC-B936-60CAA824F09E}"/>
              </a:ext>
            </a:extLst>
          </p:cNvPr>
          <p:cNvSpPr>
            <a:spLocks noGrp="1"/>
          </p:cNvSpPr>
          <p:nvPr>
            <p:ph type="title"/>
          </p:nvPr>
        </p:nvSpPr>
        <p:spPr/>
        <p:txBody>
          <a:bodyPr/>
          <a:lstStyle/>
          <a:p>
            <a:r>
              <a:rPr lang="en-US"/>
              <a:t>Instagram Posts Table | altus.me - 7 of 13</a:t>
            </a:r>
          </a:p>
        </p:txBody>
      </p:sp>
      <p:graphicFrame>
        <p:nvGraphicFramePr>
          <p:cNvPr id="5" name="Table Placeholder 4">
            <a:extLst>
              <a:ext uri="{FF2B5EF4-FFF2-40B4-BE49-F238E27FC236}">
                <a16:creationId xmlns:a16="http://schemas.microsoft.com/office/drawing/2014/main" id="{035C9E83-10B2-490F-862E-EE8AE811B4B1}"/>
              </a:ext>
            </a:extLst>
          </p:cNvPr>
          <p:cNvGraphicFramePr>
            <a:graphicFrameLocks noGrp="1"/>
          </p:cNvGraphicFramePr>
          <p:nvPr>
            <p:ph type="tbl" sz="quarter" idx="13"/>
            <p:extLst>
              <p:ext uri="{D42A27DB-BD31-4B8C-83A1-F6EECF244321}">
                <p14:modId xmlns:p14="http://schemas.microsoft.com/office/powerpoint/2010/main" val="527550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75979997"/>
                    </a:ext>
                  </a:extLst>
                </a:gridCol>
                <a:gridCol w="987552">
                  <a:extLst>
                    <a:ext uri="{9D8B030D-6E8A-4147-A177-3AD203B41FA5}">
                      <a16:colId xmlns:a16="http://schemas.microsoft.com/office/drawing/2014/main" val="4085825280"/>
                    </a:ext>
                  </a:extLst>
                </a:gridCol>
                <a:gridCol w="987552">
                  <a:extLst>
                    <a:ext uri="{9D8B030D-6E8A-4147-A177-3AD203B41FA5}">
                      <a16:colId xmlns:a16="http://schemas.microsoft.com/office/drawing/2014/main" val="120033351"/>
                    </a:ext>
                  </a:extLst>
                </a:gridCol>
                <a:gridCol w="987552">
                  <a:extLst>
                    <a:ext uri="{9D8B030D-6E8A-4147-A177-3AD203B41FA5}">
                      <a16:colId xmlns:a16="http://schemas.microsoft.com/office/drawing/2014/main" val="3904520730"/>
                    </a:ext>
                  </a:extLst>
                </a:gridCol>
                <a:gridCol w="987552">
                  <a:extLst>
                    <a:ext uri="{9D8B030D-6E8A-4147-A177-3AD203B41FA5}">
                      <a16:colId xmlns:a16="http://schemas.microsoft.com/office/drawing/2014/main" val="3070469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3794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- 2018-05-20 17:36:03 </a:t>
                      </a:r>
                      <a:r>
                        <a:rPr kumimoji="0" lang="en-US" sz="1000" b="0" i="0" u="none" strike="noStrike" kern="1200" cap="none" spc="0" normalizeH="0" baseline="0" noProof="0">
                          <a:ln>
                            <a:noFill/>
                          </a:ln>
                          <a:solidFill>
                            <a:prstClr val="black"/>
                          </a:solidFill>
                          <a:effectLst/>
                          <a:uLnTx/>
                          <a:uFillTx/>
                          <a:latin typeface="+mn-lt"/>
                          <a:ea typeface="+mn-ea"/>
                          <a:cs typeface="+mn-cs"/>
                        </a:rPr>
                        <a:t>
 Walter Knoll introduces its new Ishino table by showing us the inspiration behind this impressive piece of furniture.
#luxury #furniture #interiors #interiordesign #interiordecor #homedesign #homedecor #home #design #designer #style #decor #decoration #instastyle #instadecor #instagood #walterknoll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64486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- 2018-05-19 17:21:44 </a:t>
                      </a:r>
                      <a:r>
                        <a:rPr kumimoji="0" lang="en-US" sz="1000" b="0" i="0" u="none" strike="noStrike" kern="1200" cap="none" spc="0" normalizeH="0" baseline="0" noProof="0">
                          <a:ln>
                            <a:noFill/>
                          </a:ln>
                          <a:solidFill>
                            <a:prstClr val="black"/>
                          </a:solidFill>
                          <a:effectLst/>
                          <a:uLnTx/>
                          <a:uFillTx/>
                          <a:latin typeface="+mn-lt"/>
                          <a:ea typeface="+mn-ea"/>
                          <a:cs typeface="+mn-cs"/>
                        </a:rPr>
                        <a:t>
 Thanks to its deep, plush seating with curved lines, Manutti's Kobo lounge chair of exceptional quality and beautiful design is extremely comfortable. Ideal to create a relaxing haven in your garden.
#luxury #furniture #interiors #interiordesign #interiordecor #homedesign #homedecor #home #design #designer #style #decor #decoration #instastyle #instadecor #instagood #manutti #outdoorfurniture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68594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- 2018-05-18 14:30:39 </a:t>
                      </a:r>
                      <a:r>
                        <a:rPr kumimoji="0" lang="en-US" sz="1000" b="0" i="0" u="none" strike="noStrike" kern="1200" cap="none" spc="0" normalizeH="0" baseline="0" noProof="0">
                          <a:ln>
                            <a:noFill/>
                          </a:ln>
                          <a:solidFill>
                            <a:prstClr val="black"/>
                          </a:solidFill>
                          <a:effectLst/>
                          <a:uLnTx/>
                          <a:uFillTx/>
                          <a:latin typeface="+mn-lt"/>
                          <a:ea typeface="+mn-ea"/>
                          <a:cs typeface="+mn-cs"/>
                        </a:rPr>
                        <a:t>
 Cattelan Italia's unique designs match perfectly with Arketipo's distinctive furniture, creating a luxurious atmosphere. #Repost @cattelanitalia
• • •
Harlem bookcase.
#cattelan#cattelanitalia#harlem#bookcase#bronze#white#newcollection#2018collection#interiorstyle#interiordesigner#living#madeinitaly#furnituredesign#designhome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42788761"/>
                  </a:ext>
                </a:extLst>
              </a:tr>
            </a:tbl>
          </a:graphicData>
        </a:graphic>
      </p:graphicFrame>
      <p:sp>
        <p:nvSpPr>
          <p:cNvPr id="4" name="Text Placeholder 3">
            <a:extLst>
              <a:ext uri="{FF2B5EF4-FFF2-40B4-BE49-F238E27FC236}">
                <a16:creationId xmlns:a16="http://schemas.microsoft.com/office/drawing/2014/main" id="{B59F767B-9D8A-4439-B422-45D17F152B5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72551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F6D33-A809-4D1B-B8DE-AA294A6AF525}"/>
              </a:ext>
            </a:extLst>
          </p:cNvPr>
          <p:cNvSpPr>
            <a:spLocks noGrp="1"/>
          </p:cNvSpPr>
          <p:nvPr>
            <p:ph type="title"/>
          </p:nvPr>
        </p:nvSpPr>
        <p:spPr/>
        <p:txBody>
          <a:bodyPr/>
          <a:lstStyle/>
          <a:p>
            <a:r>
              <a:rPr lang="en-US"/>
              <a:t>Instagram Posts Table | altus.me - 8 of 13</a:t>
            </a:r>
          </a:p>
        </p:txBody>
      </p:sp>
      <p:graphicFrame>
        <p:nvGraphicFramePr>
          <p:cNvPr id="5" name="Table Placeholder 4">
            <a:extLst>
              <a:ext uri="{FF2B5EF4-FFF2-40B4-BE49-F238E27FC236}">
                <a16:creationId xmlns:a16="http://schemas.microsoft.com/office/drawing/2014/main" id="{42643F02-591D-41A6-80D4-4D0680A87927}"/>
              </a:ext>
            </a:extLst>
          </p:cNvPr>
          <p:cNvGraphicFramePr>
            <a:graphicFrameLocks noGrp="1"/>
          </p:cNvGraphicFramePr>
          <p:nvPr>
            <p:ph type="tbl" sz="quarter" idx="13"/>
            <p:extLst>
              <p:ext uri="{D42A27DB-BD31-4B8C-83A1-F6EECF244321}">
                <p14:modId xmlns:p14="http://schemas.microsoft.com/office/powerpoint/2010/main" val="569546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54796328"/>
                    </a:ext>
                  </a:extLst>
                </a:gridCol>
                <a:gridCol w="987552">
                  <a:extLst>
                    <a:ext uri="{9D8B030D-6E8A-4147-A177-3AD203B41FA5}">
                      <a16:colId xmlns:a16="http://schemas.microsoft.com/office/drawing/2014/main" val="1700397919"/>
                    </a:ext>
                  </a:extLst>
                </a:gridCol>
                <a:gridCol w="987552">
                  <a:extLst>
                    <a:ext uri="{9D8B030D-6E8A-4147-A177-3AD203B41FA5}">
                      <a16:colId xmlns:a16="http://schemas.microsoft.com/office/drawing/2014/main" val="2684203293"/>
                    </a:ext>
                  </a:extLst>
                </a:gridCol>
                <a:gridCol w="987552">
                  <a:extLst>
                    <a:ext uri="{9D8B030D-6E8A-4147-A177-3AD203B41FA5}">
                      <a16:colId xmlns:a16="http://schemas.microsoft.com/office/drawing/2014/main" val="831302434"/>
                    </a:ext>
                  </a:extLst>
                </a:gridCol>
                <a:gridCol w="987552">
                  <a:extLst>
                    <a:ext uri="{9D8B030D-6E8A-4147-A177-3AD203B41FA5}">
                      <a16:colId xmlns:a16="http://schemas.microsoft.com/office/drawing/2014/main" val="2064547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7584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- 2018-05-17 17:41:50 </a:t>
                      </a:r>
                      <a:r>
                        <a:rPr kumimoji="0" lang="en-US" sz="1000" b="0" i="0" u="none" strike="noStrike" kern="1200" cap="none" spc="0" normalizeH="0" baseline="0" noProof="0">
                          <a:ln>
                            <a:noFill/>
                          </a:ln>
                          <a:solidFill>
                            <a:prstClr val="black"/>
                          </a:solidFill>
                          <a:effectLst/>
                          <a:uLnTx/>
                          <a:uFillTx/>
                          <a:latin typeface="+mn-lt"/>
                          <a:ea typeface="+mn-ea"/>
                          <a:cs typeface="+mn-cs"/>
                        </a:rPr>
                        <a:t>
 Our summer Obsession issue is out! Make sure to grab one and find inspiration to create your ideal outdoor space with the finest creations.
#luxury #furniture #interiors #interiordesign #interiordecor #homedesign #homedecor #home #design #designer #style #decor #decoration #instastyle #instadecor #instagood #lladró #bullandstein #obsessionmag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9760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- 2018-05-16 17:00:44 </a:t>
                      </a:r>
                      <a:r>
                        <a:rPr kumimoji="0" lang="en-US" sz="1000" b="0" i="0" u="none" strike="noStrike" kern="1200" cap="none" spc="0" normalizeH="0" baseline="0" noProof="0">
                          <a:ln>
                            <a:noFill/>
                          </a:ln>
                          <a:solidFill>
                            <a:prstClr val="black"/>
                          </a:solidFill>
                          <a:effectLst/>
                          <a:uLnTx/>
                          <a:uFillTx/>
                          <a:latin typeface="+mn-lt"/>
                          <a:ea typeface="+mn-ea"/>
                          <a:cs typeface="+mn-cs"/>
                        </a:rPr>
                        <a:t>
 Moss by Arketipo is a sofa with modern and comfortable shapes that will seduce you with its simple and extremely versatile design. #Repost @arketipofirenze
• • •
Our Moss with contemporary mosaic effects on velvet...
👉🏻 www.arketipo.com
#arketipofirenze #arketipo #firenze #florence #madeinitaly #design #italiandesign #interiors #interiordesign #handmade #craftmanship #architect #homestyle #instahome #instadesign #luxury #luxuryhome #inspiration #designideas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29138918"/>
                  </a:ext>
                </a:extLst>
              </a:tr>
            </a:tbl>
          </a:graphicData>
        </a:graphic>
      </p:graphicFrame>
      <p:sp>
        <p:nvSpPr>
          <p:cNvPr id="4" name="Text Placeholder 3">
            <a:extLst>
              <a:ext uri="{FF2B5EF4-FFF2-40B4-BE49-F238E27FC236}">
                <a16:creationId xmlns:a16="http://schemas.microsoft.com/office/drawing/2014/main" id="{D7A0509A-87A6-4283-9D7C-DFFA477F113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352846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48E9-C99E-4A42-BBCB-93418946032D}"/>
              </a:ext>
            </a:extLst>
          </p:cNvPr>
          <p:cNvSpPr>
            <a:spLocks noGrp="1"/>
          </p:cNvSpPr>
          <p:nvPr>
            <p:ph type="title"/>
          </p:nvPr>
        </p:nvSpPr>
        <p:spPr/>
        <p:txBody>
          <a:bodyPr/>
          <a:lstStyle/>
          <a:p>
            <a:r>
              <a:rPr lang="en-US"/>
              <a:t>Instagram Posts Table | altus.me - 9 of 13</a:t>
            </a:r>
          </a:p>
        </p:txBody>
      </p:sp>
      <p:graphicFrame>
        <p:nvGraphicFramePr>
          <p:cNvPr id="5" name="Table Placeholder 4">
            <a:extLst>
              <a:ext uri="{FF2B5EF4-FFF2-40B4-BE49-F238E27FC236}">
                <a16:creationId xmlns:a16="http://schemas.microsoft.com/office/drawing/2014/main" id="{C2F51E8A-3CA3-4D91-A3D6-67E44F56BE59}"/>
              </a:ext>
            </a:extLst>
          </p:cNvPr>
          <p:cNvGraphicFramePr>
            <a:graphicFrameLocks noGrp="1"/>
          </p:cNvGraphicFramePr>
          <p:nvPr>
            <p:ph type="tbl" sz="quarter" idx="13"/>
            <p:extLst>
              <p:ext uri="{D42A27DB-BD31-4B8C-83A1-F6EECF244321}">
                <p14:modId xmlns:p14="http://schemas.microsoft.com/office/powerpoint/2010/main" val="1295548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37802585"/>
                    </a:ext>
                  </a:extLst>
                </a:gridCol>
                <a:gridCol w="987552">
                  <a:extLst>
                    <a:ext uri="{9D8B030D-6E8A-4147-A177-3AD203B41FA5}">
                      <a16:colId xmlns:a16="http://schemas.microsoft.com/office/drawing/2014/main" val="1076688463"/>
                    </a:ext>
                  </a:extLst>
                </a:gridCol>
                <a:gridCol w="987552">
                  <a:extLst>
                    <a:ext uri="{9D8B030D-6E8A-4147-A177-3AD203B41FA5}">
                      <a16:colId xmlns:a16="http://schemas.microsoft.com/office/drawing/2014/main" val="2493891914"/>
                    </a:ext>
                  </a:extLst>
                </a:gridCol>
                <a:gridCol w="987552">
                  <a:extLst>
                    <a:ext uri="{9D8B030D-6E8A-4147-A177-3AD203B41FA5}">
                      <a16:colId xmlns:a16="http://schemas.microsoft.com/office/drawing/2014/main" val="2173701487"/>
                    </a:ext>
                  </a:extLst>
                </a:gridCol>
                <a:gridCol w="987552">
                  <a:extLst>
                    <a:ext uri="{9D8B030D-6E8A-4147-A177-3AD203B41FA5}">
                      <a16:colId xmlns:a16="http://schemas.microsoft.com/office/drawing/2014/main" val="1552463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8968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- 2018-05-15 16:41:32 </a:t>
                      </a:r>
                      <a:r>
                        <a:rPr kumimoji="0" lang="en-US" sz="1000" b="0" i="0" u="none" strike="noStrike" kern="1200" cap="none" spc="0" normalizeH="0" baseline="0" noProof="0">
                          <a:ln>
                            <a:noFill/>
                          </a:ln>
                          <a:solidFill>
                            <a:prstClr val="black"/>
                          </a:solidFill>
                          <a:effectLst/>
                          <a:uLnTx/>
                          <a:uFillTx/>
                          <a:latin typeface="+mn-lt"/>
                          <a:ea typeface="+mn-ea"/>
                          <a:cs typeface="+mn-cs"/>
                        </a:rPr>
                        <a:t>
 One of the most distinguishable works of architecture in Beirut. #Repost @livelovearchitecture
• • •
USJ Campus de L’Innovation et du Sport / 109 Architects with Youssef Tohmé
Taken by @un.architecte.a.beyrouth
•
•
#architect #design #designer #architecture #livelovearchitecture #beirut 
#archilovers #livelovelebanon
#architecturemagazine #architectureandpeople #architecture_masters #architecturedetails #architecturephotos #instaarch #architecture #archstudent #architectural #drawing #maquette #archlife #architecturemodel #architecturestudent #architect #architects #architectureporn #architecturelovers #architecturegram #architecturedesign #architecture_best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76949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- 2018-05-14 12:19:37 </a:t>
                      </a:r>
                      <a:r>
                        <a:rPr kumimoji="0" lang="en-US" sz="1000" b="0" i="0" u="none" strike="noStrike" kern="1200" cap="none" spc="0" normalizeH="0" baseline="0" noProof="0">
                          <a:ln>
                            <a:noFill/>
                          </a:ln>
                          <a:solidFill>
                            <a:prstClr val="black"/>
                          </a:solidFill>
                          <a:effectLst/>
                          <a:uLnTx/>
                          <a:uFillTx/>
                          <a:latin typeface="+mn-lt"/>
                          <a:ea typeface="+mn-ea"/>
                          <a:cs typeface="+mn-cs"/>
                        </a:rPr>
                        <a:t>
 Get creative and make your interior stand out with Pulpo's modern and colorful designs!
#luxury #furniture #interiors #interiordesign #interiordecor #homedesign #homedecor #home #design #designer #style #decor #decoration #instastyle #instadecor #instagood #pulpo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9919874"/>
                  </a:ext>
                </a:extLst>
              </a:tr>
            </a:tbl>
          </a:graphicData>
        </a:graphic>
      </p:graphicFrame>
      <p:sp>
        <p:nvSpPr>
          <p:cNvPr id="4" name="Text Placeholder 3">
            <a:extLst>
              <a:ext uri="{FF2B5EF4-FFF2-40B4-BE49-F238E27FC236}">
                <a16:creationId xmlns:a16="http://schemas.microsoft.com/office/drawing/2014/main" id="{987BCEF2-93F9-46F2-9A46-5863451A627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011615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6E5B0-1CED-4021-BE28-E38691BC925C}"/>
              </a:ext>
            </a:extLst>
          </p:cNvPr>
          <p:cNvSpPr>
            <a:spLocks noGrp="1"/>
          </p:cNvSpPr>
          <p:nvPr>
            <p:ph type="title"/>
          </p:nvPr>
        </p:nvSpPr>
        <p:spPr/>
        <p:txBody>
          <a:bodyPr/>
          <a:lstStyle/>
          <a:p>
            <a:r>
              <a:rPr lang="en-US"/>
              <a:t>Instagram Posts Table | altus.me - 10 of 13</a:t>
            </a:r>
          </a:p>
        </p:txBody>
      </p:sp>
      <p:graphicFrame>
        <p:nvGraphicFramePr>
          <p:cNvPr id="5" name="Table Placeholder 4">
            <a:extLst>
              <a:ext uri="{FF2B5EF4-FFF2-40B4-BE49-F238E27FC236}">
                <a16:creationId xmlns:a16="http://schemas.microsoft.com/office/drawing/2014/main" id="{E8814206-6369-4EBF-9623-9A7AEE8B4969}"/>
              </a:ext>
            </a:extLst>
          </p:cNvPr>
          <p:cNvGraphicFramePr>
            <a:graphicFrameLocks noGrp="1"/>
          </p:cNvGraphicFramePr>
          <p:nvPr>
            <p:ph type="tbl" sz="quarter" idx="13"/>
            <p:extLst>
              <p:ext uri="{D42A27DB-BD31-4B8C-83A1-F6EECF244321}">
                <p14:modId xmlns:p14="http://schemas.microsoft.com/office/powerpoint/2010/main" val="1711536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46841826"/>
                    </a:ext>
                  </a:extLst>
                </a:gridCol>
                <a:gridCol w="987552">
                  <a:extLst>
                    <a:ext uri="{9D8B030D-6E8A-4147-A177-3AD203B41FA5}">
                      <a16:colId xmlns:a16="http://schemas.microsoft.com/office/drawing/2014/main" val="2827442312"/>
                    </a:ext>
                  </a:extLst>
                </a:gridCol>
                <a:gridCol w="987552">
                  <a:extLst>
                    <a:ext uri="{9D8B030D-6E8A-4147-A177-3AD203B41FA5}">
                      <a16:colId xmlns:a16="http://schemas.microsoft.com/office/drawing/2014/main" val="793302985"/>
                    </a:ext>
                  </a:extLst>
                </a:gridCol>
                <a:gridCol w="987552">
                  <a:extLst>
                    <a:ext uri="{9D8B030D-6E8A-4147-A177-3AD203B41FA5}">
                      <a16:colId xmlns:a16="http://schemas.microsoft.com/office/drawing/2014/main" val="816149723"/>
                    </a:ext>
                  </a:extLst>
                </a:gridCol>
                <a:gridCol w="987552">
                  <a:extLst>
                    <a:ext uri="{9D8B030D-6E8A-4147-A177-3AD203B41FA5}">
                      <a16:colId xmlns:a16="http://schemas.microsoft.com/office/drawing/2014/main" val="2875103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6032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- 2018-05-13 11:49:24 </a:t>
                      </a:r>
                      <a:r>
                        <a:rPr kumimoji="0" lang="en-US" sz="1000" b="0" i="0" u="none" strike="noStrike" kern="1200" cap="none" spc="0" normalizeH="0" baseline="0" noProof="0">
                          <a:ln>
                            <a:noFill/>
                          </a:ln>
                          <a:solidFill>
                            <a:prstClr val="black"/>
                          </a:solidFill>
                          <a:effectLst/>
                          <a:uLnTx/>
                          <a:uFillTx/>
                          <a:latin typeface="+mn-lt"/>
                          <a:ea typeface="+mn-ea"/>
                          <a:cs typeface="+mn-cs"/>
                        </a:rPr>
                        <a:t>
 Extremis' Acacia parasol is the perfect solution to keep the sun under control while enjoying the sunshine and cooling breeze. #Repost @extremis
• • •
BRAND NEW! 📸💥☀️ Turn Acacia parasol to follow the sun and create a shadow wherever you want. Just like the African tree of the same name, this parasol captures a maximum of sunshine with a minimum surface area. The perfect addition to our Virus range #parasoldesign #shade #parasol #outdoordesign #safari #wildlife #sculpture #acacia #innovation #banana🍌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09916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- 2018-05-12 10:20:27 </a:t>
                      </a:r>
                      <a:r>
                        <a:rPr kumimoji="0" lang="en-US" sz="1000" b="0" i="0" u="none" strike="noStrike" kern="1200" cap="none" spc="0" normalizeH="0" baseline="0" noProof="0">
                          <a:ln>
                            <a:noFill/>
                          </a:ln>
                          <a:solidFill>
                            <a:prstClr val="black"/>
                          </a:solidFill>
                          <a:effectLst/>
                          <a:uLnTx/>
                          <a:uFillTx/>
                          <a:latin typeface="+mn-lt"/>
                          <a:ea typeface="+mn-ea"/>
                          <a:cs typeface="+mn-cs"/>
                        </a:rPr>
                        <a:t>
 Tonon's novelty sofa draws our attention with its light and inviting appearance. #Repost @tononitalia
• • •
One last pic from Milano 2018! Libra sofa_298 is part of the seating program that Matteo Nunziati (@matteo_nunziati) has created together with Tonon. Great formal elegance, combined with reassuring comfort and quality.
.
.
. 
#TONON #tononitalia #thinkingitaly #interior
#interiordesign #archiproducts #designproduct #madeinitaly #madeinitaly🇮🇹 #chair #wood #quality #homedecor #luxury #luxurylife #vintage #beauty #clean #light #creativity #gif #definition #architect #living #dining #seating #highquality #libra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94299932"/>
                  </a:ext>
                </a:extLst>
              </a:tr>
            </a:tbl>
          </a:graphicData>
        </a:graphic>
      </p:graphicFrame>
      <p:sp>
        <p:nvSpPr>
          <p:cNvPr id="4" name="Text Placeholder 3">
            <a:extLst>
              <a:ext uri="{FF2B5EF4-FFF2-40B4-BE49-F238E27FC236}">
                <a16:creationId xmlns:a16="http://schemas.microsoft.com/office/drawing/2014/main" id="{701AA1E8-A29F-4739-AE00-6EAEFBD0EDB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088732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18AE7-0AD6-41AB-81F1-6BC284A646C7}"/>
              </a:ext>
            </a:extLst>
          </p:cNvPr>
          <p:cNvSpPr>
            <a:spLocks noGrp="1"/>
          </p:cNvSpPr>
          <p:nvPr>
            <p:ph type="title"/>
          </p:nvPr>
        </p:nvSpPr>
        <p:spPr/>
        <p:txBody>
          <a:bodyPr/>
          <a:lstStyle/>
          <a:p>
            <a:r>
              <a:rPr lang="en-US"/>
              <a:t>Instagram Posts Table | altus.me - 11 of 13</a:t>
            </a:r>
          </a:p>
        </p:txBody>
      </p:sp>
      <p:graphicFrame>
        <p:nvGraphicFramePr>
          <p:cNvPr id="5" name="Table Placeholder 4">
            <a:extLst>
              <a:ext uri="{FF2B5EF4-FFF2-40B4-BE49-F238E27FC236}">
                <a16:creationId xmlns:a16="http://schemas.microsoft.com/office/drawing/2014/main" id="{B081C156-80DA-49B7-9419-ECD8D2DE9DCE}"/>
              </a:ext>
            </a:extLst>
          </p:cNvPr>
          <p:cNvGraphicFramePr>
            <a:graphicFrameLocks noGrp="1"/>
          </p:cNvGraphicFramePr>
          <p:nvPr>
            <p:ph type="tbl" sz="quarter" idx="13"/>
            <p:extLst>
              <p:ext uri="{D42A27DB-BD31-4B8C-83A1-F6EECF244321}">
                <p14:modId xmlns:p14="http://schemas.microsoft.com/office/powerpoint/2010/main" val="45668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13424340"/>
                    </a:ext>
                  </a:extLst>
                </a:gridCol>
                <a:gridCol w="987552">
                  <a:extLst>
                    <a:ext uri="{9D8B030D-6E8A-4147-A177-3AD203B41FA5}">
                      <a16:colId xmlns:a16="http://schemas.microsoft.com/office/drawing/2014/main" val="96330052"/>
                    </a:ext>
                  </a:extLst>
                </a:gridCol>
                <a:gridCol w="987552">
                  <a:extLst>
                    <a:ext uri="{9D8B030D-6E8A-4147-A177-3AD203B41FA5}">
                      <a16:colId xmlns:a16="http://schemas.microsoft.com/office/drawing/2014/main" val="2538271811"/>
                    </a:ext>
                  </a:extLst>
                </a:gridCol>
                <a:gridCol w="987552">
                  <a:extLst>
                    <a:ext uri="{9D8B030D-6E8A-4147-A177-3AD203B41FA5}">
                      <a16:colId xmlns:a16="http://schemas.microsoft.com/office/drawing/2014/main" val="265534321"/>
                    </a:ext>
                  </a:extLst>
                </a:gridCol>
                <a:gridCol w="987552">
                  <a:extLst>
                    <a:ext uri="{9D8B030D-6E8A-4147-A177-3AD203B41FA5}">
                      <a16:colId xmlns:a16="http://schemas.microsoft.com/office/drawing/2014/main" val="1783461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0724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- 2018-05-11 13:39:17 </a:t>
                      </a:r>
                      <a:r>
                        <a:rPr kumimoji="0" lang="en-US" sz="1000" b="0" i="0" u="none" strike="noStrike" kern="1200" cap="none" spc="0" normalizeH="0" baseline="0" noProof="0">
                          <a:ln>
                            <a:noFill/>
                          </a:ln>
                          <a:solidFill>
                            <a:prstClr val="black"/>
                          </a:solidFill>
                          <a:effectLst/>
                          <a:uLnTx/>
                          <a:uFillTx/>
                          <a:latin typeface="+mn-lt"/>
                          <a:ea typeface="+mn-ea"/>
                          <a:cs typeface="+mn-cs"/>
                        </a:rPr>
                        <a:t>
 Bring your outdoor space to life with colorful details such as Tonon's soft and flexible lounge "Riverside", its comfortable pouf "Riverstone", and Maiori's solar-powered lamp "La Lampe".
#luxury #furniture #interiors #interiordesign #interiordecor #homedesign #homedecor #home #design #designer #style #decor #decoration #instastyle #instadecor #instagood #tonon #maiori #outdoorfurniture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10201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- 2018-05-10 16:15:53 </a:t>
                      </a:r>
                      <a:r>
                        <a:rPr kumimoji="0" lang="en-US" sz="1000" b="0" i="0" u="none" strike="noStrike" kern="1200" cap="none" spc="0" normalizeH="0" baseline="0" noProof="0">
                          <a:ln>
                            <a:noFill/>
                          </a:ln>
                          <a:solidFill>
                            <a:prstClr val="black"/>
                          </a:solidFill>
                          <a:effectLst/>
                          <a:uLnTx/>
                          <a:uFillTx/>
                          <a:latin typeface="+mn-lt"/>
                          <a:ea typeface="+mn-ea"/>
                          <a:cs typeface="+mn-cs"/>
                        </a:rPr>
                        <a:t>
 Get inspired to create an inviting living room with Cattelan Italia's innovative contemporary furniture. #Repost @cattelanitalia
• • •
Table Stratos Keramik, chairs Isabel, lamp Poseidon, sidebords Explorer, mirrors Hawaii, bookcases Fifty, table lamp Venezia #interiordesign #cattelanitalia #furnituredesign #madeinitaly🇮🇹 #makethedifference #hawaii #stratoskeramik #stratos #isabel #isabelchair #keramik #ceramica #tavoli  #tavoliceramica #specchio #madia #sidebords #bookcases #chairs #tables #design #designtables #designchairs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68478003"/>
                  </a:ext>
                </a:extLst>
              </a:tr>
            </a:tbl>
          </a:graphicData>
        </a:graphic>
      </p:graphicFrame>
      <p:sp>
        <p:nvSpPr>
          <p:cNvPr id="4" name="Text Placeholder 3">
            <a:extLst>
              <a:ext uri="{FF2B5EF4-FFF2-40B4-BE49-F238E27FC236}">
                <a16:creationId xmlns:a16="http://schemas.microsoft.com/office/drawing/2014/main" id="{AFC3D7E7-809E-4116-80A8-9647C7BD1C9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94910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A6908-F7F6-4C30-9D88-83CB1C4461FA}"/>
              </a:ext>
            </a:extLst>
          </p:cNvPr>
          <p:cNvSpPr>
            <a:spLocks noGrp="1"/>
          </p:cNvSpPr>
          <p:nvPr>
            <p:ph type="title"/>
          </p:nvPr>
        </p:nvSpPr>
        <p:spPr/>
        <p:txBody>
          <a:bodyPr/>
          <a:lstStyle/>
          <a:p>
            <a:r>
              <a:rPr lang="en-US"/>
              <a:t>Instagram Posts Table | altus.me - 12 of 13</a:t>
            </a:r>
          </a:p>
        </p:txBody>
      </p:sp>
      <p:graphicFrame>
        <p:nvGraphicFramePr>
          <p:cNvPr id="5" name="Table Placeholder 4">
            <a:extLst>
              <a:ext uri="{FF2B5EF4-FFF2-40B4-BE49-F238E27FC236}">
                <a16:creationId xmlns:a16="http://schemas.microsoft.com/office/drawing/2014/main" id="{BE93A14C-8C6B-4A96-B805-BEDD45476699}"/>
              </a:ext>
            </a:extLst>
          </p:cNvPr>
          <p:cNvGraphicFramePr>
            <a:graphicFrameLocks noGrp="1"/>
          </p:cNvGraphicFramePr>
          <p:nvPr>
            <p:ph type="tbl" sz="quarter" idx="13"/>
            <p:extLst>
              <p:ext uri="{D42A27DB-BD31-4B8C-83A1-F6EECF244321}">
                <p14:modId xmlns:p14="http://schemas.microsoft.com/office/powerpoint/2010/main" val="351092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70941644"/>
                    </a:ext>
                  </a:extLst>
                </a:gridCol>
                <a:gridCol w="987552">
                  <a:extLst>
                    <a:ext uri="{9D8B030D-6E8A-4147-A177-3AD203B41FA5}">
                      <a16:colId xmlns:a16="http://schemas.microsoft.com/office/drawing/2014/main" val="1019141331"/>
                    </a:ext>
                  </a:extLst>
                </a:gridCol>
                <a:gridCol w="987552">
                  <a:extLst>
                    <a:ext uri="{9D8B030D-6E8A-4147-A177-3AD203B41FA5}">
                      <a16:colId xmlns:a16="http://schemas.microsoft.com/office/drawing/2014/main" val="3073775758"/>
                    </a:ext>
                  </a:extLst>
                </a:gridCol>
                <a:gridCol w="987552">
                  <a:extLst>
                    <a:ext uri="{9D8B030D-6E8A-4147-A177-3AD203B41FA5}">
                      <a16:colId xmlns:a16="http://schemas.microsoft.com/office/drawing/2014/main" val="2991709280"/>
                    </a:ext>
                  </a:extLst>
                </a:gridCol>
                <a:gridCol w="987552">
                  <a:extLst>
                    <a:ext uri="{9D8B030D-6E8A-4147-A177-3AD203B41FA5}">
                      <a16:colId xmlns:a16="http://schemas.microsoft.com/office/drawing/2014/main" val="1814947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3959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- 2018-05-09 14:04:18 </a:t>
                      </a:r>
                      <a:r>
                        <a:rPr kumimoji="0" lang="en-US" sz="1000" b="0" i="0" u="none" strike="noStrike" kern="1200" cap="none" spc="0" normalizeH="0" baseline="0" noProof="0">
                          <a:ln>
                            <a:noFill/>
                          </a:ln>
                          <a:solidFill>
                            <a:prstClr val="black"/>
                          </a:solidFill>
                          <a:effectLst/>
                          <a:uLnTx/>
                          <a:uFillTx/>
                          <a:latin typeface="+mn-lt"/>
                          <a:ea typeface="+mn-ea"/>
                          <a:cs typeface="+mn-cs"/>
                        </a:rPr>
                        <a:t>
 Why not bring a little bit of Paris into your home? Or - even better - putting it right outside your door! Discover EXTREMIS' latest innovations in the most inviting atmosphere by clicking on the link in our bio.
#luxury #furniture #interiors #interiordesign #interiordecor #homedesign #homedecor #home #design #designer #style #decor #decoration #instastyle #instadecor #instagood #extremis #salonedelmobile2018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9507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- 2018-05-08 18:22:06 </a:t>
                      </a:r>
                      <a:r>
                        <a:rPr kumimoji="0" lang="en-US" sz="1000" b="0" i="0" u="none" strike="noStrike" kern="1200" cap="none" spc="0" normalizeH="0" baseline="0" noProof="0">
                          <a:ln>
                            <a:noFill/>
                          </a:ln>
                          <a:solidFill>
                            <a:prstClr val="black"/>
                          </a:solidFill>
                          <a:effectLst/>
                          <a:uLnTx/>
                          <a:uFillTx/>
                          <a:latin typeface="+mn-lt"/>
                          <a:ea typeface="+mn-ea"/>
                          <a:cs typeface="+mn-cs"/>
                        </a:rPr>
                        <a:t>
 A rewarding year for the Lebanese talent!
For the very first time, Lebanon will be the guest of honor at Maison &amp; Objet in Paris for their "Rising Talent Awards" 2018 in September where 6 talented Lebanese designers will be showcasing their creations. You'll be able to catch them again two weeks later in Beirut at the 2018 edition of Beirut Design Fair!
The lucky recipients are Carla Baz, Studio Caramel, Marc Dibeh, Carlo Massoud, Anastasia Nysten and Paola Sakr.
Click on the link in our bio to learn more.
#luxury #furniture #interiors #interiordesign #interiordecor #homedesign #homedecor #home #design #designer #style #decor #decoration #instastyle #instadecor #instagood #beirutdesignfair #maisonetobjet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69167403"/>
                  </a:ext>
                </a:extLst>
              </a:tr>
            </a:tbl>
          </a:graphicData>
        </a:graphic>
      </p:graphicFrame>
      <p:sp>
        <p:nvSpPr>
          <p:cNvPr id="4" name="Text Placeholder 3">
            <a:extLst>
              <a:ext uri="{FF2B5EF4-FFF2-40B4-BE49-F238E27FC236}">
                <a16:creationId xmlns:a16="http://schemas.microsoft.com/office/drawing/2014/main" id="{CB907270-FE45-4B2C-8892-D5128CFF6FA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709271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78EA1-1506-4479-826F-ED1BACF97CAE}"/>
              </a:ext>
            </a:extLst>
          </p:cNvPr>
          <p:cNvSpPr>
            <a:spLocks noGrp="1"/>
          </p:cNvSpPr>
          <p:nvPr>
            <p:ph type="title"/>
          </p:nvPr>
        </p:nvSpPr>
        <p:spPr/>
        <p:txBody>
          <a:bodyPr/>
          <a:lstStyle/>
          <a:p>
            <a:r>
              <a:rPr lang="en-US"/>
              <a:t>Instagram Posts Table | altus.me - 13 of 13</a:t>
            </a:r>
          </a:p>
        </p:txBody>
      </p:sp>
      <p:graphicFrame>
        <p:nvGraphicFramePr>
          <p:cNvPr id="5" name="Table Placeholder 4">
            <a:extLst>
              <a:ext uri="{FF2B5EF4-FFF2-40B4-BE49-F238E27FC236}">
                <a16:creationId xmlns:a16="http://schemas.microsoft.com/office/drawing/2014/main" id="{A2E27635-FACE-4F70-A113-06FCB21CAC69}"/>
              </a:ext>
            </a:extLst>
          </p:cNvPr>
          <p:cNvGraphicFramePr>
            <a:graphicFrameLocks noGrp="1"/>
          </p:cNvGraphicFramePr>
          <p:nvPr>
            <p:ph type="tbl" sz="quarter" idx="13"/>
            <p:extLst>
              <p:ext uri="{D42A27DB-BD31-4B8C-83A1-F6EECF244321}">
                <p14:modId xmlns:p14="http://schemas.microsoft.com/office/powerpoint/2010/main" val="2362305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80465607"/>
                    </a:ext>
                  </a:extLst>
                </a:gridCol>
                <a:gridCol w="987552">
                  <a:extLst>
                    <a:ext uri="{9D8B030D-6E8A-4147-A177-3AD203B41FA5}">
                      <a16:colId xmlns:a16="http://schemas.microsoft.com/office/drawing/2014/main" val="202716796"/>
                    </a:ext>
                  </a:extLst>
                </a:gridCol>
                <a:gridCol w="987552">
                  <a:extLst>
                    <a:ext uri="{9D8B030D-6E8A-4147-A177-3AD203B41FA5}">
                      <a16:colId xmlns:a16="http://schemas.microsoft.com/office/drawing/2014/main" val="2954099213"/>
                    </a:ext>
                  </a:extLst>
                </a:gridCol>
                <a:gridCol w="987552">
                  <a:extLst>
                    <a:ext uri="{9D8B030D-6E8A-4147-A177-3AD203B41FA5}">
                      <a16:colId xmlns:a16="http://schemas.microsoft.com/office/drawing/2014/main" val="3604350755"/>
                    </a:ext>
                  </a:extLst>
                </a:gridCol>
                <a:gridCol w="987552">
                  <a:extLst>
                    <a:ext uri="{9D8B030D-6E8A-4147-A177-3AD203B41FA5}">
                      <a16:colId xmlns:a16="http://schemas.microsoft.com/office/drawing/2014/main" val="1415854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1778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- 2018-05-07 16:42:54 </a:t>
                      </a:r>
                      <a:r>
                        <a:rPr kumimoji="0" lang="en-US" sz="1000" b="0" i="0" u="none" strike="noStrike" kern="1200" cap="none" spc="0" normalizeH="0" baseline="0" noProof="0">
                          <a:ln>
                            <a:noFill/>
                          </a:ln>
                          <a:solidFill>
                            <a:prstClr val="black"/>
                          </a:solidFill>
                          <a:effectLst/>
                          <a:uLnTx/>
                          <a:uFillTx/>
                          <a:latin typeface="+mn-lt"/>
                          <a:ea typeface="+mn-ea"/>
                          <a:cs typeface="+mn-cs"/>
                        </a:rPr>
                        <a:t>
 Nothing like sitting by the pool and soaking up the sun in Varaschin's comfortable Clever armchair.
#luxury #furniture #interiors #interiordesign #interiordecor #homedesign #homedecor #home #design #designer #style #decor #decoration #instastyle #instadecor #instagood #varaschinoutdoortherapy #varaschin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68864608"/>
                  </a:ext>
                </a:extLst>
              </a:tr>
            </a:tbl>
          </a:graphicData>
        </a:graphic>
      </p:graphicFrame>
      <p:sp>
        <p:nvSpPr>
          <p:cNvPr id="4" name="Text Placeholder 3">
            <a:extLst>
              <a:ext uri="{FF2B5EF4-FFF2-40B4-BE49-F238E27FC236}">
                <a16:creationId xmlns:a16="http://schemas.microsoft.com/office/drawing/2014/main" id="{BFA4CC9E-1735-4BE4-BEE1-4B056E90C2A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594726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E9A4E-F9E4-4BF2-985D-2045E882B323}"/>
              </a:ext>
            </a:extLst>
          </p:cNvPr>
          <p:cNvSpPr>
            <a:spLocks noGrp="1"/>
          </p:cNvSpPr>
          <p:nvPr>
            <p:ph type="title"/>
          </p:nvPr>
        </p:nvSpPr>
        <p:spPr/>
        <p:txBody>
          <a:bodyPr/>
          <a:lstStyle/>
          <a:p>
            <a:r>
              <a:rPr lang="en-US"/>
              <a:t>Instagram Interaction Rate | altus.me</a:t>
            </a:r>
          </a:p>
        </p:txBody>
      </p:sp>
      <p:graphicFrame>
        <p:nvGraphicFramePr>
          <p:cNvPr id="6" name="Chart Placeholder 5">
            <a:extLst>
              <a:ext uri="{FF2B5EF4-FFF2-40B4-BE49-F238E27FC236}">
                <a16:creationId xmlns:a16="http://schemas.microsoft.com/office/drawing/2014/main" id="{2D19D90C-5EFE-4F8D-ABA4-24746E26AC8C}"/>
              </a:ext>
            </a:extLst>
          </p:cNvPr>
          <p:cNvGraphicFramePr>
            <a:graphicFrameLocks noGrp="1"/>
          </p:cNvGraphicFramePr>
          <p:nvPr>
            <p:ph type="chart" sz="quarter" idx="13"/>
            <p:extLst>
              <p:ext uri="{D42A27DB-BD31-4B8C-83A1-F6EECF244321}">
                <p14:modId xmlns:p14="http://schemas.microsoft.com/office/powerpoint/2010/main" val="3630158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961165-2C5C-47D9-980F-E3F73181ECD4}"/>
              </a:ext>
            </a:extLst>
          </p:cNvPr>
          <p:cNvSpPr>
            <a:spLocks noGrp="1"/>
          </p:cNvSpPr>
          <p:nvPr>
            <p:ph type="body" sz="quarter" idx="14"/>
          </p:nvPr>
        </p:nvSpPr>
        <p:spPr/>
        <p:txBody>
          <a:bodyPr/>
          <a:lstStyle/>
          <a:p>
            <a:r>
              <a:rPr lang="en-US"/>
              <a:t>05/01/2018 - 07/01/2018</a:t>
            </a:r>
          </a:p>
        </p:txBody>
      </p:sp>
      <p:sp>
        <p:nvSpPr>
          <p:cNvPr id="5" name="Footer Placeholder 4">
            <a:extLst>
              <a:ext uri="{FF2B5EF4-FFF2-40B4-BE49-F238E27FC236}">
                <a16:creationId xmlns:a16="http://schemas.microsoft.com/office/drawing/2014/main" id="{5ED48219-33A7-4483-8D5A-C970DCB2D7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56889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5E223-9007-40B7-921E-672170DA3BA6}"/>
              </a:ext>
            </a:extLst>
          </p:cNvPr>
          <p:cNvSpPr>
            <a:spLocks noGrp="1"/>
          </p:cNvSpPr>
          <p:nvPr>
            <p:ph type="title"/>
          </p:nvPr>
        </p:nvSpPr>
        <p:spPr/>
        <p:txBody>
          <a:bodyPr/>
          <a:lstStyle/>
          <a:p>
            <a:r>
              <a:rPr lang="en-US"/>
              <a:t>Instagram Average Interactions Per Post | altus.me</a:t>
            </a:r>
          </a:p>
        </p:txBody>
      </p:sp>
      <p:graphicFrame>
        <p:nvGraphicFramePr>
          <p:cNvPr id="6" name="Chart Placeholder 5">
            <a:extLst>
              <a:ext uri="{FF2B5EF4-FFF2-40B4-BE49-F238E27FC236}">
                <a16:creationId xmlns:a16="http://schemas.microsoft.com/office/drawing/2014/main" id="{852F1CA8-1B6B-431B-BCA4-78AAB7FF68C4}"/>
              </a:ext>
            </a:extLst>
          </p:cNvPr>
          <p:cNvGraphicFramePr>
            <a:graphicFrameLocks noGrp="1"/>
          </p:cNvGraphicFramePr>
          <p:nvPr>
            <p:ph type="chart" sz="quarter" idx="13"/>
            <p:extLst>
              <p:ext uri="{D42A27DB-BD31-4B8C-83A1-F6EECF244321}">
                <p14:modId xmlns:p14="http://schemas.microsoft.com/office/powerpoint/2010/main" val="33689105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9104D5-7450-4604-89BE-61C6C0A2A7BB}"/>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56CBBE47-9DEC-4454-9157-9E96A8E38B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13631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614</Words>
  <Application>Microsoft Office PowerPoint</Application>
  <PresentationFormat>On-screen Show (4:3)</PresentationFormat>
  <Paragraphs>251</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Instagram - Overview</vt:lpstr>
      <vt:lpstr>Instagram Key Metrics Table | altus.me</vt:lpstr>
      <vt:lpstr>Instagram Followers Total | altus.me</vt:lpstr>
      <vt:lpstr>Instagram Followers Change Rate | altus.me</vt:lpstr>
      <vt:lpstr>Instagram Posts Table | altus.me - 1 of 13</vt:lpstr>
      <vt:lpstr>Instagram Posts Table | altus.me - 2 of 13</vt:lpstr>
      <vt:lpstr>Instagram Posts Table | altus.me - 3 of 13</vt:lpstr>
      <vt:lpstr>Instagram Posts Table | altus.me - 4 of 13</vt:lpstr>
      <vt:lpstr>Instagram Posts Table | altus.me - 5 of 13</vt:lpstr>
      <vt:lpstr>Instagram Posts Table | altus.me - 6 of 13</vt:lpstr>
      <vt:lpstr>Instagram Posts Table | altus.me - 7 of 13</vt:lpstr>
      <vt:lpstr>Instagram Posts Table | altus.me - 8 of 13</vt:lpstr>
      <vt:lpstr>Instagram Posts Table | altus.me - 9 of 13</vt:lpstr>
      <vt:lpstr>Instagram Posts Table | altus.me - 10 of 13</vt:lpstr>
      <vt:lpstr>Instagram Posts Table | altus.me - 11 of 13</vt:lpstr>
      <vt:lpstr>Instagram Posts Table | altus.me - 12 of 13</vt:lpstr>
      <vt:lpstr>Instagram Posts Table | altus.me - 13 of 13</vt:lpstr>
      <vt:lpstr>Instagram Interaction Rate | altus.me</vt:lpstr>
      <vt:lpstr>Instagram Average Interactions Per Post | altus.me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 Overview</dc:title>
  <dc:creator>Administrator</dc:creator>
  <cp:lastModifiedBy>Administrator</cp:lastModifiedBy>
  <cp:revision>1</cp:revision>
  <dcterms:created xsi:type="dcterms:W3CDTF">2018-06-06T20:38:22Z</dcterms:created>
  <dcterms:modified xsi:type="dcterms:W3CDTF">2018-06-06T20:38:50Z</dcterms:modified>
</cp:coreProperties>
</file>