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2">
                  <c:v>6998</c:v>
                </c:pt>
                <c:pt idx="3">
                  <c:v>7017</c:v>
                </c:pt>
                <c:pt idx="5">
                  <c:v>7048</c:v>
                </c:pt>
                <c:pt idx="6">
                  <c:v>7050</c:v>
                </c:pt>
                <c:pt idx="7">
                  <c:v>7065</c:v>
                </c:pt>
                <c:pt idx="8">
                  <c:v>7071</c:v>
                </c:pt>
                <c:pt idx="9">
                  <c:v>7085</c:v>
                </c:pt>
                <c:pt idx="10">
                  <c:v>7103</c:v>
                </c:pt>
                <c:pt idx="11">
                  <c:v>7114</c:v>
                </c:pt>
                <c:pt idx="12">
                  <c:v>7127</c:v>
                </c:pt>
                <c:pt idx="13">
                  <c:v>7141</c:v>
                </c:pt>
                <c:pt idx="14">
                  <c:v>7156</c:v>
                </c:pt>
                <c:pt idx="15">
                  <c:v>7170</c:v>
                </c:pt>
                <c:pt idx="16">
                  <c:v>7190</c:v>
                </c:pt>
                <c:pt idx="17">
                  <c:v>7192</c:v>
                </c:pt>
                <c:pt idx="18">
                  <c:v>7210</c:v>
                </c:pt>
                <c:pt idx="19">
                  <c:v>7229</c:v>
                </c:pt>
                <c:pt idx="20">
                  <c:v>7250</c:v>
                </c:pt>
                <c:pt idx="21">
                  <c:v>7268</c:v>
                </c:pt>
                <c:pt idx="22">
                  <c:v>7280</c:v>
                </c:pt>
                <c:pt idx="23">
                  <c:v>7287</c:v>
                </c:pt>
                <c:pt idx="24">
                  <c:v>7303</c:v>
                </c:pt>
                <c:pt idx="25">
                  <c:v>7316</c:v>
                </c:pt>
                <c:pt idx="26">
                  <c:v>7324</c:v>
                </c:pt>
                <c:pt idx="27">
                  <c:v>7343</c:v>
                </c:pt>
                <c:pt idx="28">
                  <c:v>7357</c:v>
                </c:pt>
                <c:pt idx="29">
                  <c:v>7363</c:v>
                </c:pt>
              </c:numCache>
            </c:numRef>
          </c:val>
          <c:smooth val="0"/>
          <c:extLst>
            <c:ext xmlns:c16="http://schemas.microsoft.com/office/drawing/2014/chart" uri="{C3380CC4-5D6E-409C-BE32-E72D297353CC}">
              <c16:uniqueId val="{00000000-5A0A-4E9B-9F0F-CFA4DFA35321}"/>
            </c:ext>
          </c:extLst>
        </c:ser>
        <c:dLbls>
          <c:showLegendKey val="0"/>
          <c:showVal val="0"/>
          <c:showCatName val="0"/>
          <c:showSerName val="0"/>
          <c:showPercent val="0"/>
          <c:showBubbleSize val="0"/>
        </c:dLbls>
        <c:smooth val="0"/>
        <c:axId val="335599856"/>
        <c:axId val="335601824"/>
      </c:lineChart>
      <c:dateAx>
        <c:axId val="33559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01824"/>
        <c:crosses val="autoZero"/>
        <c:auto val="1"/>
        <c:lblOffset val="100"/>
        <c:baseTimeUnit val="days"/>
      </c:dateAx>
      <c:valAx>
        <c:axId val="33560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9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3">
                  <c:v>0.27150614461275002</c:v>
                </c:pt>
                <c:pt idx="5">
                  <c:v>0.44178423827847002</c:v>
                </c:pt>
                <c:pt idx="6">
                  <c:v>2.8376844494892001E-2</c:v>
                </c:pt>
                <c:pt idx="7">
                  <c:v>0.21276595744681001</c:v>
                </c:pt>
                <c:pt idx="8">
                  <c:v>8.4925690021231001E-2</c:v>
                </c:pt>
                <c:pt idx="9">
                  <c:v>0.19799179748268</c:v>
                </c:pt>
                <c:pt idx="10">
                  <c:v>0.25405786873677</c:v>
                </c:pt>
                <c:pt idx="11">
                  <c:v>0.15486414191187001</c:v>
                </c:pt>
                <c:pt idx="12">
                  <c:v>0.18273826258083001</c:v>
                </c:pt>
                <c:pt idx="13">
                  <c:v>0.19643608811561999</c:v>
                </c:pt>
                <c:pt idx="14">
                  <c:v>0.21005461419968999</c:v>
                </c:pt>
                <c:pt idx="15">
                  <c:v>0.19564002235885999</c:v>
                </c:pt>
                <c:pt idx="16">
                  <c:v>0.27894002789400002</c:v>
                </c:pt>
                <c:pt idx="17">
                  <c:v>2.7816411682892998E-2</c:v>
                </c:pt>
                <c:pt idx="18">
                  <c:v>0.25027808676307001</c:v>
                </c:pt>
                <c:pt idx="19">
                  <c:v>0.26352288488211001</c:v>
                </c:pt>
                <c:pt idx="20">
                  <c:v>0.29049661087286999</c:v>
                </c:pt>
                <c:pt idx="21">
                  <c:v>0.24827586206897001</c:v>
                </c:pt>
                <c:pt idx="22">
                  <c:v>0.16510731975783999</c:v>
                </c:pt>
                <c:pt idx="23">
                  <c:v>9.6153846153846007E-2</c:v>
                </c:pt>
                <c:pt idx="24">
                  <c:v>0.21956909564978999</c:v>
                </c:pt>
                <c:pt idx="25">
                  <c:v>0.17800903738189999</c:v>
                </c:pt>
                <c:pt idx="26">
                  <c:v>0.10934937124112</c:v>
                </c:pt>
                <c:pt idx="27">
                  <c:v>0.25942108137629999</c:v>
                </c:pt>
                <c:pt idx="28">
                  <c:v>0.1906577693041</c:v>
                </c:pt>
                <c:pt idx="29">
                  <c:v>8.1554981650129005E-2</c:v>
                </c:pt>
              </c:numCache>
            </c:numRef>
          </c:val>
          <c:smooth val="0"/>
          <c:extLst>
            <c:ext xmlns:c16="http://schemas.microsoft.com/office/drawing/2014/chart" uri="{C3380CC4-5D6E-409C-BE32-E72D297353CC}">
              <c16:uniqueId val="{00000000-75A1-44DE-A32D-4548F8E913A4}"/>
            </c:ext>
          </c:extLst>
        </c:ser>
        <c:dLbls>
          <c:showLegendKey val="0"/>
          <c:showVal val="0"/>
          <c:showCatName val="0"/>
          <c:showSerName val="0"/>
          <c:showPercent val="0"/>
          <c:showBubbleSize val="0"/>
        </c:dLbls>
        <c:smooth val="0"/>
        <c:axId val="335683424"/>
        <c:axId val="335682112"/>
      </c:lineChart>
      <c:dateAx>
        <c:axId val="335683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82112"/>
        <c:crosses val="autoZero"/>
        <c:auto val="1"/>
        <c:lblOffset val="100"/>
        <c:baseTimeUnit val="days"/>
      </c:dateAx>
      <c:valAx>
        <c:axId val="33568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8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3.6103999999999998</c:v>
                </c:pt>
                <c:pt idx="4">
                  <c:v>0</c:v>
                </c:pt>
                <c:pt idx="5">
                  <c:v>1.1659999999999999</c:v>
                </c:pt>
                <c:pt idx="6">
                  <c:v>0.70930000000000004</c:v>
                </c:pt>
                <c:pt idx="7">
                  <c:v>1.2185999999999999</c:v>
                </c:pt>
                <c:pt idx="8">
                  <c:v>0.7782</c:v>
                </c:pt>
                <c:pt idx="9">
                  <c:v>1.3563000000000001</c:v>
                </c:pt>
                <c:pt idx="10">
                  <c:v>1.6352</c:v>
                </c:pt>
                <c:pt idx="11">
                  <c:v>1.4912000000000001</c:v>
                </c:pt>
                <c:pt idx="12">
                  <c:v>1.3342000000000001</c:v>
                </c:pt>
                <c:pt idx="13">
                  <c:v>0.98119999999999996</c:v>
                </c:pt>
                <c:pt idx="14">
                  <c:v>0.62949999999999995</c:v>
                </c:pt>
                <c:pt idx="15">
                  <c:v>1.7589999999999999</c:v>
                </c:pt>
                <c:pt idx="16">
                  <c:v>1.4345000000000001</c:v>
                </c:pt>
                <c:pt idx="17">
                  <c:v>1.3953</c:v>
                </c:pt>
                <c:pt idx="18">
                  <c:v>1.0971</c:v>
                </c:pt>
                <c:pt idx="19">
                  <c:v>1.1958</c:v>
                </c:pt>
                <c:pt idx="20">
                  <c:v>1.0267999999999999</c:v>
                </c:pt>
                <c:pt idx="21">
                  <c:v>1.0056</c:v>
                </c:pt>
                <c:pt idx="22">
                  <c:v>1.1227</c:v>
                </c:pt>
                <c:pt idx="23">
                  <c:v>1.1944999999999999</c:v>
                </c:pt>
                <c:pt idx="24">
                  <c:v>1.1926000000000001</c:v>
                </c:pt>
                <c:pt idx="25">
                  <c:v>2.0657999999999999</c:v>
                </c:pt>
                <c:pt idx="26">
                  <c:v>0.71040000000000003</c:v>
                </c:pt>
                <c:pt idx="27">
                  <c:v>2.359</c:v>
                </c:pt>
                <c:pt idx="28">
                  <c:v>1.0748</c:v>
                </c:pt>
                <c:pt idx="29">
                  <c:v>1.4401999999999999</c:v>
                </c:pt>
              </c:numCache>
            </c:numRef>
          </c:val>
          <c:smooth val="0"/>
          <c:extLst>
            <c:ext xmlns:c16="http://schemas.microsoft.com/office/drawing/2014/chart" uri="{C3380CC4-5D6E-409C-BE32-E72D297353CC}">
              <c16:uniqueId val="{00000000-3FA3-44EA-BA5F-BA5C44F83C2F}"/>
            </c:ext>
          </c:extLst>
        </c:ser>
        <c:dLbls>
          <c:showLegendKey val="0"/>
          <c:showVal val="0"/>
          <c:showCatName val="0"/>
          <c:showSerName val="0"/>
          <c:showPercent val="0"/>
          <c:showBubbleSize val="0"/>
        </c:dLbls>
        <c:smooth val="0"/>
        <c:axId val="396933408"/>
        <c:axId val="396935048"/>
      </c:lineChart>
      <c:dateAx>
        <c:axId val="396933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35048"/>
        <c:crosses val="autoZero"/>
        <c:auto val="1"/>
        <c:lblOffset val="100"/>
        <c:baseTimeUnit val="days"/>
      </c:dateAx>
      <c:valAx>
        <c:axId val="396935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3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60</c:v>
                </c:pt>
                <c:pt idx="1">
                  <c:v>108</c:v>
                </c:pt>
                <c:pt idx="2">
                  <c:v>86</c:v>
                </c:pt>
                <c:pt idx="3">
                  <c:v>253</c:v>
                </c:pt>
                <c:pt idx="4">
                  <c:v>53</c:v>
                </c:pt>
                <c:pt idx="5">
                  <c:v>82</c:v>
                </c:pt>
                <c:pt idx="6">
                  <c:v>50</c:v>
                </c:pt>
                <c:pt idx="7">
                  <c:v>86</c:v>
                </c:pt>
                <c:pt idx="8">
                  <c:v>55</c:v>
                </c:pt>
                <c:pt idx="9">
                  <c:v>96</c:v>
                </c:pt>
                <c:pt idx="10">
                  <c:v>116</c:v>
                </c:pt>
                <c:pt idx="11">
                  <c:v>106</c:v>
                </c:pt>
                <c:pt idx="12">
                  <c:v>95</c:v>
                </c:pt>
                <c:pt idx="13">
                  <c:v>70</c:v>
                </c:pt>
                <c:pt idx="14">
                  <c:v>45</c:v>
                </c:pt>
                <c:pt idx="15">
                  <c:v>126</c:v>
                </c:pt>
                <c:pt idx="16">
                  <c:v>103</c:v>
                </c:pt>
                <c:pt idx="17">
                  <c:v>100</c:v>
                </c:pt>
                <c:pt idx="18">
                  <c:v>79</c:v>
                </c:pt>
                <c:pt idx="19">
                  <c:v>86</c:v>
                </c:pt>
                <c:pt idx="20">
                  <c:v>74</c:v>
                </c:pt>
                <c:pt idx="21">
                  <c:v>73</c:v>
                </c:pt>
                <c:pt idx="22">
                  <c:v>81</c:v>
                </c:pt>
                <c:pt idx="23">
                  <c:v>87</c:v>
                </c:pt>
                <c:pt idx="24">
                  <c:v>87</c:v>
                </c:pt>
                <c:pt idx="25">
                  <c:v>151</c:v>
                </c:pt>
                <c:pt idx="26">
                  <c:v>52</c:v>
                </c:pt>
                <c:pt idx="27">
                  <c:v>173</c:v>
                </c:pt>
                <c:pt idx="28">
                  <c:v>79</c:v>
                </c:pt>
                <c:pt idx="29">
                  <c:v>106</c:v>
                </c:pt>
              </c:numCache>
            </c:numRef>
          </c:val>
          <c:smooth val="0"/>
          <c:extLst>
            <c:ext xmlns:c16="http://schemas.microsoft.com/office/drawing/2014/chart" uri="{C3380CC4-5D6E-409C-BE32-E72D297353CC}">
              <c16:uniqueId val="{00000000-5C49-4586-AFD3-B41F39FA63BC}"/>
            </c:ext>
          </c:extLst>
        </c:ser>
        <c:dLbls>
          <c:showLegendKey val="0"/>
          <c:showVal val="0"/>
          <c:showCatName val="0"/>
          <c:showSerName val="0"/>
          <c:showPercent val="0"/>
          <c:showBubbleSize val="0"/>
        </c:dLbls>
        <c:smooth val="0"/>
        <c:axId val="332157440"/>
        <c:axId val="332150552"/>
      </c:lineChart>
      <c:dateAx>
        <c:axId val="332157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50552"/>
        <c:crosses val="autoZero"/>
        <c:auto val="1"/>
        <c:lblOffset val="100"/>
        <c:baseTimeUnit val="days"/>
      </c:dateAx>
      <c:valAx>
        <c:axId val="332150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5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951A5-239C-4BEE-B75E-DF102784C75F}"/>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06057941-9C0C-4E91-B1BC-260AC461BDE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42197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701A1-0F03-4E14-A343-BC6E641978DA}"/>
              </a:ext>
            </a:extLst>
          </p:cNvPr>
          <p:cNvSpPr>
            <a:spLocks noGrp="1"/>
          </p:cNvSpPr>
          <p:nvPr>
            <p:ph type="title"/>
          </p:nvPr>
        </p:nvSpPr>
        <p:spPr/>
        <p:txBody>
          <a:bodyPr/>
          <a:lstStyle/>
          <a:p>
            <a:r>
              <a:rPr lang="en-US"/>
              <a:t>Instagram Key Metrics Table | altus.me</a:t>
            </a:r>
          </a:p>
        </p:txBody>
      </p:sp>
      <p:graphicFrame>
        <p:nvGraphicFramePr>
          <p:cNvPr id="5" name="Table Placeholder 4">
            <a:extLst>
              <a:ext uri="{FF2B5EF4-FFF2-40B4-BE49-F238E27FC236}">
                <a16:creationId xmlns:a16="http://schemas.microsoft.com/office/drawing/2014/main" id="{6980557E-78D8-4CBA-A598-5E7AD1E928E4}"/>
              </a:ext>
            </a:extLst>
          </p:cNvPr>
          <p:cNvGraphicFramePr>
            <a:graphicFrameLocks noGrp="1"/>
          </p:cNvGraphicFramePr>
          <p:nvPr>
            <p:ph type="tbl" sz="quarter" idx="13"/>
            <p:extLst>
              <p:ext uri="{D42A27DB-BD31-4B8C-83A1-F6EECF244321}">
                <p14:modId xmlns:p14="http://schemas.microsoft.com/office/powerpoint/2010/main" val="817275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2374227"/>
                    </a:ext>
                  </a:extLst>
                </a:gridCol>
                <a:gridCol w="699516">
                  <a:extLst>
                    <a:ext uri="{9D8B030D-6E8A-4147-A177-3AD203B41FA5}">
                      <a16:colId xmlns:a16="http://schemas.microsoft.com/office/drawing/2014/main" val="349362963"/>
                    </a:ext>
                  </a:extLst>
                </a:gridCol>
                <a:gridCol w="699516">
                  <a:extLst>
                    <a:ext uri="{9D8B030D-6E8A-4147-A177-3AD203B41FA5}">
                      <a16:colId xmlns:a16="http://schemas.microsoft.com/office/drawing/2014/main" val="673562522"/>
                    </a:ext>
                  </a:extLst>
                </a:gridCol>
                <a:gridCol w="658368">
                  <a:extLst>
                    <a:ext uri="{9D8B030D-6E8A-4147-A177-3AD203B41FA5}">
                      <a16:colId xmlns:a16="http://schemas.microsoft.com/office/drawing/2014/main" val="2523548684"/>
                    </a:ext>
                  </a:extLst>
                </a:gridCol>
                <a:gridCol w="658368">
                  <a:extLst>
                    <a:ext uri="{9D8B030D-6E8A-4147-A177-3AD203B41FA5}">
                      <a16:colId xmlns:a16="http://schemas.microsoft.com/office/drawing/2014/main" val="1981347336"/>
                    </a:ext>
                  </a:extLst>
                </a:gridCol>
                <a:gridCol w="658368">
                  <a:extLst>
                    <a:ext uri="{9D8B030D-6E8A-4147-A177-3AD203B41FA5}">
                      <a16:colId xmlns:a16="http://schemas.microsoft.com/office/drawing/2014/main" val="2051068956"/>
                    </a:ext>
                  </a:extLst>
                </a:gridCol>
                <a:gridCol w="699516">
                  <a:extLst>
                    <a:ext uri="{9D8B030D-6E8A-4147-A177-3AD203B41FA5}">
                      <a16:colId xmlns:a16="http://schemas.microsoft.com/office/drawing/2014/main" val="3796331410"/>
                    </a:ext>
                  </a:extLst>
                </a:gridCol>
                <a:gridCol w="699516">
                  <a:extLst>
                    <a:ext uri="{9D8B030D-6E8A-4147-A177-3AD203B41FA5}">
                      <a16:colId xmlns:a16="http://schemas.microsoft.com/office/drawing/2014/main" val="4289454478"/>
                    </a:ext>
                  </a:extLst>
                </a:gridCol>
                <a:gridCol w="699516">
                  <a:extLst>
                    <a:ext uri="{9D8B030D-6E8A-4147-A177-3AD203B41FA5}">
                      <a16:colId xmlns:a16="http://schemas.microsoft.com/office/drawing/2014/main" val="315707163"/>
                    </a:ext>
                  </a:extLst>
                </a:gridCol>
                <a:gridCol w="658368">
                  <a:extLst>
                    <a:ext uri="{9D8B030D-6E8A-4147-A177-3AD203B41FA5}">
                      <a16:colId xmlns:a16="http://schemas.microsoft.com/office/drawing/2014/main" val="253870178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70926621"/>
                  </a:ext>
                </a:extLst>
              </a:tr>
              <a:tr h="370840">
                <a:tc>
                  <a:txBody>
                    <a:bodyPr/>
                    <a:lstStyle/>
                    <a:p>
                      <a:r>
                        <a:rPr lang="en-US" sz="1000"/>
                        <a:t>altus.me</a:t>
                      </a:r>
                    </a:p>
                  </a:txBody>
                  <a:tcPr/>
                </a:tc>
                <a:tc>
                  <a:txBody>
                    <a:bodyPr/>
                    <a:lstStyle/>
                    <a:p>
                      <a:r>
                        <a:rPr lang="en-US" sz="1000"/>
                        <a:t>7363</a:t>
                      </a:r>
                    </a:p>
                  </a:txBody>
                  <a:tcPr/>
                </a:tc>
                <a:tc>
                  <a:txBody>
                    <a:bodyPr/>
                    <a:lstStyle/>
                    <a:p>
                      <a:r>
                        <a:rPr lang="en-US" sz="1000"/>
                        <a:t>396</a:t>
                      </a:r>
                    </a:p>
                  </a:txBody>
                  <a:tcPr/>
                </a:tc>
                <a:tc>
                  <a:txBody>
                    <a:bodyPr/>
                    <a:lstStyle/>
                    <a:p>
                      <a:r>
                        <a:rPr lang="en-US" sz="1000"/>
                        <a:t>19</a:t>
                      </a:r>
                    </a:p>
                  </a:txBody>
                  <a:tcPr/>
                </a:tc>
                <a:tc>
                  <a:txBody>
                    <a:bodyPr/>
                    <a:lstStyle/>
                    <a:p>
                      <a:r>
                        <a:rPr lang="en-US" sz="1000"/>
                        <a:t>18</a:t>
                      </a:r>
                    </a:p>
                  </a:txBody>
                  <a:tcPr/>
                </a:tc>
                <a:tc>
                  <a:txBody>
                    <a:bodyPr/>
                    <a:lstStyle/>
                    <a:p>
                      <a:r>
                        <a:rPr lang="en-US" sz="1000"/>
                        <a:t>5</a:t>
                      </a:r>
                    </a:p>
                  </a:txBody>
                  <a:tcPr/>
                </a:tc>
                <a:tc>
                  <a:txBody>
                    <a:bodyPr/>
                    <a:lstStyle/>
                    <a:p>
                      <a:r>
                        <a:rPr lang="en-US" sz="1000"/>
                        <a:t>42</a:t>
                      </a:r>
                    </a:p>
                  </a:txBody>
                  <a:tcPr/>
                </a:tc>
                <a:tc>
                  <a:txBody>
                    <a:bodyPr/>
                    <a:lstStyle/>
                    <a:p>
                      <a:r>
                        <a:rPr lang="en-US" sz="1000"/>
                        <a:t>3803</a:t>
                      </a:r>
                    </a:p>
                  </a:txBody>
                  <a:tcPr/>
                </a:tc>
                <a:tc>
                  <a:txBody>
                    <a:bodyPr/>
                    <a:lstStyle/>
                    <a:p>
                      <a:r>
                        <a:rPr lang="en-US" sz="1000"/>
                        <a:t>38</a:t>
                      </a:r>
                    </a:p>
                  </a:txBody>
                  <a:tcPr/>
                </a:tc>
                <a:tc>
                  <a:txBody>
                    <a:bodyPr/>
                    <a:lstStyle/>
                    <a:p>
                      <a:r>
                        <a:rPr lang="en-US" sz="1000"/>
                        <a:t>1.2764 %</a:t>
                      </a:r>
                    </a:p>
                  </a:txBody>
                  <a:tcPr/>
                </a:tc>
                <a:extLst>
                  <a:ext uri="{0D108BD9-81ED-4DB2-BD59-A6C34878D82A}">
                    <a16:rowId xmlns:a16="http://schemas.microsoft.com/office/drawing/2014/main" val="858341839"/>
                  </a:ext>
                </a:extLst>
              </a:tr>
            </a:tbl>
          </a:graphicData>
        </a:graphic>
      </p:graphicFrame>
      <p:sp>
        <p:nvSpPr>
          <p:cNvPr id="4" name="Text Placeholder 3">
            <a:extLst>
              <a:ext uri="{FF2B5EF4-FFF2-40B4-BE49-F238E27FC236}">
                <a16:creationId xmlns:a16="http://schemas.microsoft.com/office/drawing/2014/main" id="{74504B51-4148-4C60-BB6E-BB9EC1DD1FF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02267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4F300-EFBB-4217-B9E0-8D490C8C1154}"/>
              </a:ext>
            </a:extLst>
          </p:cNvPr>
          <p:cNvSpPr>
            <a:spLocks noGrp="1"/>
          </p:cNvSpPr>
          <p:nvPr>
            <p:ph type="title"/>
          </p:nvPr>
        </p:nvSpPr>
        <p:spPr/>
        <p:txBody>
          <a:bodyPr/>
          <a:lstStyle/>
          <a:p>
            <a:r>
              <a:rPr lang="en-US"/>
              <a:t>Instagram Followers Total | altus.me</a:t>
            </a:r>
          </a:p>
        </p:txBody>
      </p:sp>
      <p:graphicFrame>
        <p:nvGraphicFramePr>
          <p:cNvPr id="6" name="Chart Placeholder 5">
            <a:extLst>
              <a:ext uri="{FF2B5EF4-FFF2-40B4-BE49-F238E27FC236}">
                <a16:creationId xmlns:a16="http://schemas.microsoft.com/office/drawing/2014/main" id="{F6196C6D-382B-4218-A80B-5591D54700B6}"/>
              </a:ext>
            </a:extLst>
          </p:cNvPr>
          <p:cNvGraphicFramePr>
            <a:graphicFrameLocks noGrp="1"/>
          </p:cNvGraphicFramePr>
          <p:nvPr>
            <p:ph type="chart" sz="quarter" idx="13"/>
            <p:extLst>
              <p:ext uri="{D42A27DB-BD31-4B8C-83A1-F6EECF244321}">
                <p14:modId xmlns:p14="http://schemas.microsoft.com/office/powerpoint/2010/main" val="987758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A6E7DB-A4BB-49EE-A90E-A5FC85F7B16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0E9C89F-E3AC-4549-B6C9-97ABD7D6B0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9539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29095-0DCC-4A5F-848A-C30CF594C12F}"/>
              </a:ext>
            </a:extLst>
          </p:cNvPr>
          <p:cNvSpPr>
            <a:spLocks noGrp="1"/>
          </p:cNvSpPr>
          <p:nvPr>
            <p:ph type="title"/>
          </p:nvPr>
        </p:nvSpPr>
        <p:spPr/>
        <p:txBody>
          <a:bodyPr/>
          <a:lstStyle/>
          <a:p>
            <a:r>
              <a:rPr lang="en-US"/>
              <a:t>Instagram Followers Change Rate | altus.me</a:t>
            </a:r>
          </a:p>
        </p:txBody>
      </p:sp>
      <p:graphicFrame>
        <p:nvGraphicFramePr>
          <p:cNvPr id="6" name="Chart Placeholder 5">
            <a:extLst>
              <a:ext uri="{FF2B5EF4-FFF2-40B4-BE49-F238E27FC236}">
                <a16:creationId xmlns:a16="http://schemas.microsoft.com/office/drawing/2014/main" id="{324D17AC-F07B-42D5-9C64-47208D715BB1}"/>
              </a:ext>
            </a:extLst>
          </p:cNvPr>
          <p:cNvGraphicFramePr>
            <a:graphicFrameLocks noGrp="1"/>
          </p:cNvGraphicFramePr>
          <p:nvPr>
            <p:ph type="chart" sz="quarter" idx="13"/>
            <p:extLst>
              <p:ext uri="{D42A27DB-BD31-4B8C-83A1-F6EECF244321}">
                <p14:modId xmlns:p14="http://schemas.microsoft.com/office/powerpoint/2010/main" val="3896209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CB4B0B-9FC2-49EF-B263-5DC25948BD3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9B0F035-2D59-4F39-A998-CA57C6BAEE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3794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E606-F132-4EA0-8E6A-DDE6AA42C4C9}"/>
              </a:ext>
            </a:extLst>
          </p:cNvPr>
          <p:cNvSpPr>
            <a:spLocks noGrp="1"/>
          </p:cNvSpPr>
          <p:nvPr>
            <p:ph type="title"/>
          </p:nvPr>
        </p:nvSpPr>
        <p:spPr/>
        <p:txBody>
          <a:bodyPr/>
          <a:lstStyle/>
          <a:p>
            <a:r>
              <a:rPr lang="en-US"/>
              <a:t>Instagram Posts Table | altus.me - 1 of 12</a:t>
            </a:r>
          </a:p>
        </p:txBody>
      </p:sp>
      <p:graphicFrame>
        <p:nvGraphicFramePr>
          <p:cNvPr id="5" name="Table Placeholder 4">
            <a:extLst>
              <a:ext uri="{FF2B5EF4-FFF2-40B4-BE49-F238E27FC236}">
                <a16:creationId xmlns:a16="http://schemas.microsoft.com/office/drawing/2014/main" id="{A85A11B7-901E-4A6C-AED8-93788C4D4830}"/>
              </a:ext>
            </a:extLst>
          </p:cNvPr>
          <p:cNvGraphicFramePr>
            <a:graphicFrameLocks noGrp="1"/>
          </p:cNvGraphicFramePr>
          <p:nvPr>
            <p:ph type="tbl" sz="quarter" idx="13"/>
            <p:extLst>
              <p:ext uri="{D42A27DB-BD31-4B8C-83A1-F6EECF244321}">
                <p14:modId xmlns:p14="http://schemas.microsoft.com/office/powerpoint/2010/main" val="3243584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02503889"/>
                    </a:ext>
                  </a:extLst>
                </a:gridCol>
                <a:gridCol w="987552">
                  <a:extLst>
                    <a:ext uri="{9D8B030D-6E8A-4147-A177-3AD203B41FA5}">
                      <a16:colId xmlns:a16="http://schemas.microsoft.com/office/drawing/2014/main" val="4009818975"/>
                    </a:ext>
                  </a:extLst>
                </a:gridCol>
                <a:gridCol w="987552">
                  <a:extLst>
                    <a:ext uri="{9D8B030D-6E8A-4147-A177-3AD203B41FA5}">
                      <a16:colId xmlns:a16="http://schemas.microsoft.com/office/drawing/2014/main" val="2088087344"/>
                    </a:ext>
                  </a:extLst>
                </a:gridCol>
                <a:gridCol w="987552">
                  <a:extLst>
                    <a:ext uri="{9D8B030D-6E8A-4147-A177-3AD203B41FA5}">
                      <a16:colId xmlns:a16="http://schemas.microsoft.com/office/drawing/2014/main" val="322385996"/>
                    </a:ext>
                  </a:extLst>
                </a:gridCol>
                <a:gridCol w="987552">
                  <a:extLst>
                    <a:ext uri="{9D8B030D-6E8A-4147-A177-3AD203B41FA5}">
                      <a16:colId xmlns:a16="http://schemas.microsoft.com/office/drawing/2014/main" val="3864242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6153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- 2018-04-30 16:20:30 </a:t>
                      </a:r>
                      <a:r>
                        <a:rPr kumimoji="0" lang="en-US" sz="1000" b="0" i="0" u="none" strike="noStrike" kern="1200" cap="none" spc="0" normalizeH="0" baseline="0" noProof="0">
                          <a:ln>
                            <a:noFill/>
                          </a:ln>
                          <a:solidFill>
                            <a:prstClr val="black"/>
                          </a:solidFill>
                          <a:effectLst/>
                          <a:uLnTx/>
                          <a:uFillTx/>
                          <a:latin typeface="+mn-lt"/>
                          <a:ea typeface="+mn-ea"/>
                          <a:cs typeface="+mn-cs"/>
                        </a:rPr>
                        <a:t>
 One of Tonon's iconic chairs turned into a piece of art. #Repost @tononitalia
• • •
Our Jonathan chair at Leo’s gallery in Monza. This chair was more than 30 years old and was worn out over time. Paolo Nava didn’t throw it away sharing the message that design never dies. If you want to join the revisitation of the Jonathan chair go and visit Leo’s gallery in Monza! See you there
..
Via de Gradi, 10, 20900 Monza MB .
..
..
#TONON #tononitalia #design #interiordesign #designer #interior #highquality #forniture #homedecor #creativity #madeinitaly #productdesign #industrialdesign #lifestyle #luxury #archiproducts #architonic #archiproductsMilano #innovative #SalonedelMobile #Milano #salonedelmobile2018 #iSaloni #homedecor #glaminteriors #interiordecoration #interiordecor #designlovers #glamour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83284681"/>
                  </a:ext>
                </a:extLst>
              </a:tr>
            </a:tbl>
          </a:graphicData>
        </a:graphic>
      </p:graphicFrame>
      <p:sp>
        <p:nvSpPr>
          <p:cNvPr id="4" name="Text Placeholder 3">
            <a:extLst>
              <a:ext uri="{FF2B5EF4-FFF2-40B4-BE49-F238E27FC236}">
                <a16:creationId xmlns:a16="http://schemas.microsoft.com/office/drawing/2014/main" id="{5A2FB785-77D2-4700-B25D-ADC17600E7C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26465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3B5E3-B462-4515-8252-50EFB5640A78}"/>
              </a:ext>
            </a:extLst>
          </p:cNvPr>
          <p:cNvSpPr>
            <a:spLocks noGrp="1"/>
          </p:cNvSpPr>
          <p:nvPr>
            <p:ph type="title"/>
          </p:nvPr>
        </p:nvSpPr>
        <p:spPr/>
        <p:txBody>
          <a:bodyPr/>
          <a:lstStyle/>
          <a:p>
            <a:r>
              <a:rPr lang="en-US"/>
              <a:t>Instagram Posts Table | altus.me - 2 of 12</a:t>
            </a:r>
          </a:p>
        </p:txBody>
      </p:sp>
      <p:graphicFrame>
        <p:nvGraphicFramePr>
          <p:cNvPr id="5" name="Table Placeholder 4">
            <a:extLst>
              <a:ext uri="{FF2B5EF4-FFF2-40B4-BE49-F238E27FC236}">
                <a16:creationId xmlns:a16="http://schemas.microsoft.com/office/drawing/2014/main" id="{F8E26FE6-0CE5-417E-90E8-8F8378E30ABA}"/>
              </a:ext>
            </a:extLst>
          </p:cNvPr>
          <p:cNvGraphicFramePr>
            <a:graphicFrameLocks noGrp="1"/>
          </p:cNvGraphicFramePr>
          <p:nvPr>
            <p:ph type="tbl" sz="quarter" idx="13"/>
            <p:extLst>
              <p:ext uri="{D42A27DB-BD31-4B8C-83A1-F6EECF244321}">
                <p14:modId xmlns:p14="http://schemas.microsoft.com/office/powerpoint/2010/main" val="1328354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68284261"/>
                    </a:ext>
                  </a:extLst>
                </a:gridCol>
                <a:gridCol w="987552">
                  <a:extLst>
                    <a:ext uri="{9D8B030D-6E8A-4147-A177-3AD203B41FA5}">
                      <a16:colId xmlns:a16="http://schemas.microsoft.com/office/drawing/2014/main" val="4225476390"/>
                    </a:ext>
                  </a:extLst>
                </a:gridCol>
                <a:gridCol w="987552">
                  <a:extLst>
                    <a:ext uri="{9D8B030D-6E8A-4147-A177-3AD203B41FA5}">
                      <a16:colId xmlns:a16="http://schemas.microsoft.com/office/drawing/2014/main" val="1617041711"/>
                    </a:ext>
                  </a:extLst>
                </a:gridCol>
                <a:gridCol w="987552">
                  <a:extLst>
                    <a:ext uri="{9D8B030D-6E8A-4147-A177-3AD203B41FA5}">
                      <a16:colId xmlns:a16="http://schemas.microsoft.com/office/drawing/2014/main" val="1658309977"/>
                    </a:ext>
                  </a:extLst>
                </a:gridCol>
                <a:gridCol w="987552">
                  <a:extLst>
                    <a:ext uri="{9D8B030D-6E8A-4147-A177-3AD203B41FA5}">
                      <a16:colId xmlns:a16="http://schemas.microsoft.com/office/drawing/2014/main" val="194340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068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- 2018-04-29 14:26:49 </a:t>
                      </a:r>
                      <a:r>
                        <a:rPr kumimoji="0" lang="en-US" sz="1000" b="0" i="0" u="none" strike="noStrike" kern="1200" cap="none" spc="0" normalizeH="0" baseline="0" noProof="0">
                          <a:ln>
                            <a:noFill/>
                          </a:ln>
                          <a:solidFill>
                            <a:prstClr val="black"/>
                          </a:solidFill>
                          <a:effectLst/>
                          <a:uLnTx/>
                          <a:uFillTx/>
                          <a:latin typeface="+mn-lt"/>
                          <a:ea typeface="+mn-ea"/>
                          <a:cs typeface="+mn-cs"/>
                        </a:rPr>
                        <a:t>
 Cattelan Italia, one of the most well known makers of fine Italian contemporary furniture, creates and delivers luxury design to any space - from your dining room to your bedroom.
Make sure to pass by our showroom to discover more of their stunning collection.
#luxury #furniture #interiors #interiordesign #interiordecor #homedesign #homedecor #home #design #designer #style #decor #decoration #instastyle #instadecor #instagood #cattelanitalia  #instahome #instadesign #luxurylife #AltusME #Beirut #Lebanon #middleeast #luxurylifestyle #luxuryhome @cattelanitalia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13939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- 2018-04-28 13:02:20 </a:t>
                      </a:r>
                      <a:r>
                        <a:rPr kumimoji="0" lang="en-US" sz="1000" b="0" i="0" u="none" strike="noStrike" kern="1200" cap="none" spc="0" normalizeH="0" baseline="0" noProof="0">
                          <a:ln>
                            <a:noFill/>
                          </a:ln>
                          <a:solidFill>
                            <a:prstClr val="black"/>
                          </a:solidFill>
                          <a:effectLst/>
                          <a:uLnTx/>
                          <a:uFillTx/>
                          <a:latin typeface="+mn-lt"/>
                          <a:ea typeface="+mn-ea"/>
                          <a:cs typeface="+mn-cs"/>
                        </a:rPr>
                        <a:t>
 Pulpo's corner of home accessories, furniture designs and lighting was absolutely charming and beautiful at Salone del Mobile. #Repost @pulpoproducts
• • •
Day 1 of Salone del Mobile, are you having fun and seeing some wonderful things? 😍
.
Hall 6 Stand C41
.
#salonedelmobile #salonedelmobile2018 #milandesignweek #milan #italy #design #fair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3316314"/>
                  </a:ext>
                </a:extLst>
              </a:tr>
            </a:tbl>
          </a:graphicData>
        </a:graphic>
      </p:graphicFrame>
      <p:sp>
        <p:nvSpPr>
          <p:cNvPr id="4" name="Text Placeholder 3">
            <a:extLst>
              <a:ext uri="{FF2B5EF4-FFF2-40B4-BE49-F238E27FC236}">
                <a16:creationId xmlns:a16="http://schemas.microsoft.com/office/drawing/2014/main" id="{B33A575A-D66D-4BCF-99F2-60E8288C1FD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81999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01E5C-E8E2-465B-BD03-465D5D506278}"/>
              </a:ext>
            </a:extLst>
          </p:cNvPr>
          <p:cNvSpPr>
            <a:spLocks noGrp="1"/>
          </p:cNvSpPr>
          <p:nvPr>
            <p:ph type="title"/>
          </p:nvPr>
        </p:nvSpPr>
        <p:spPr/>
        <p:txBody>
          <a:bodyPr/>
          <a:lstStyle/>
          <a:p>
            <a:r>
              <a:rPr lang="en-US"/>
              <a:t>Instagram Posts Table | altus.me - 3 of 12</a:t>
            </a:r>
          </a:p>
        </p:txBody>
      </p:sp>
      <p:graphicFrame>
        <p:nvGraphicFramePr>
          <p:cNvPr id="5" name="Table Placeholder 4">
            <a:extLst>
              <a:ext uri="{FF2B5EF4-FFF2-40B4-BE49-F238E27FC236}">
                <a16:creationId xmlns:a16="http://schemas.microsoft.com/office/drawing/2014/main" id="{3044A1C1-5D52-4E5B-B05C-3EED4CA942BE}"/>
              </a:ext>
            </a:extLst>
          </p:cNvPr>
          <p:cNvGraphicFramePr>
            <a:graphicFrameLocks noGrp="1"/>
          </p:cNvGraphicFramePr>
          <p:nvPr>
            <p:ph type="tbl" sz="quarter" idx="13"/>
            <p:extLst>
              <p:ext uri="{D42A27DB-BD31-4B8C-83A1-F6EECF244321}">
                <p14:modId xmlns:p14="http://schemas.microsoft.com/office/powerpoint/2010/main" val="1841638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99551016"/>
                    </a:ext>
                  </a:extLst>
                </a:gridCol>
                <a:gridCol w="987552">
                  <a:extLst>
                    <a:ext uri="{9D8B030D-6E8A-4147-A177-3AD203B41FA5}">
                      <a16:colId xmlns:a16="http://schemas.microsoft.com/office/drawing/2014/main" val="2131461403"/>
                    </a:ext>
                  </a:extLst>
                </a:gridCol>
                <a:gridCol w="987552">
                  <a:extLst>
                    <a:ext uri="{9D8B030D-6E8A-4147-A177-3AD203B41FA5}">
                      <a16:colId xmlns:a16="http://schemas.microsoft.com/office/drawing/2014/main" val="1913962969"/>
                    </a:ext>
                  </a:extLst>
                </a:gridCol>
                <a:gridCol w="987552">
                  <a:extLst>
                    <a:ext uri="{9D8B030D-6E8A-4147-A177-3AD203B41FA5}">
                      <a16:colId xmlns:a16="http://schemas.microsoft.com/office/drawing/2014/main" val="2215954107"/>
                    </a:ext>
                  </a:extLst>
                </a:gridCol>
                <a:gridCol w="987552">
                  <a:extLst>
                    <a:ext uri="{9D8B030D-6E8A-4147-A177-3AD203B41FA5}">
                      <a16:colId xmlns:a16="http://schemas.microsoft.com/office/drawing/2014/main" val="2895316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154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- 2018-04-27 13:53:45 </a:t>
                      </a:r>
                      <a:r>
                        <a:rPr kumimoji="0" lang="en-US" sz="1000" b="0" i="0" u="none" strike="noStrike" kern="1200" cap="none" spc="0" normalizeH="0" baseline="0" noProof="0">
                          <a:ln>
                            <a:noFill/>
                          </a:ln>
                          <a:solidFill>
                            <a:prstClr val="black"/>
                          </a:solidFill>
                          <a:effectLst/>
                          <a:uLnTx/>
                          <a:uFillTx/>
                          <a:latin typeface="+mn-lt"/>
                          <a:ea typeface="+mn-ea"/>
                          <a:cs typeface="+mn-cs"/>
                        </a:rPr>
                        <a:t>
 A concept drawing that resulted in an iconic piece of furniture with Walter Knoll. #Repost @walterknoll_official
• • •
Back in time: a sketch of our iconic FK chair from the drawing board of Jørgen Kastholm... #walterknoll #iconicdesign #icons #design #inspiration #minimalism #homedecor #sketches #drawing #fkchair #jorgenkastholm #prebenfabricius #armchair #leatherchair #tbt #throwbackthusday #throwbackthursdayz #fromthevault #vintage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7561015"/>
                  </a:ext>
                </a:extLst>
              </a:tr>
            </a:tbl>
          </a:graphicData>
        </a:graphic>
      </p:graphicFrame>
      <p:sp>
        <p:nvSpPr>
          <p:cNvPr id="4" name="Text Placeholder 3">
            <a:extLst>
              <a:ext uri="{FF2B5EF4-FFF2-40B4-BE49-F238E27FC236}">
                <a16:creationId xmlns:a16="http://schemas.microsoft.com/office/drawing/2014/main" id="{13DF4C54-68B9-4739-8263-46E75E7D330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81805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3B1B3-6FDA-4424-BB89-81A4737E49F3}"/>
              </a:ext>
            </a:extLst>
          </p:cNvPr>
          <p:cNvSpPr>
            <a:spLocks noGrp="1"/>
          </p:cNvSpPr>
          <p:nvPr>
            <p:ph type="title"/>
          </p:nvPr>
        </p:nvSpPr>
        <p:spPr/>
        <p:txBody>
          <a:bodyPr/>
          <a:lstStyle/>
          <a:p>
            <a:r>
              <a:rPr lang="en-US"/>
              <a:t>Instagram Posts Table | altus.me - 4 of 12</a:t>
            </a:r>
          </a:p>
        </p:txBody>
      </p:sp>
      <p:graphicFrame>
        <p:nvGraphicFramePr>
          <p:cNvPr id="5" name="Table Placeholder 4">
            <a:extLst>
              <a:ext uri="{FF2B5EF4-FFF2-40B4-BE49-F238E27FC236}">
                <a16:creationId xmlns:a16="http://schemas.microsoft.com/office/drawing/2014/main" id="{D9ECE016-B921-4EE7-A56D-23FBAEFF525D}"/>
              </a:ext>
            </a:extLst>
          </p:cNvPr>
          <p:cNvGraphicFramePr>
            <a:graphicFrameLocks noGrp="1"/>
          </p:cNvGraphicFramePr>
          <p:nvPr>
            <p:ph type="tbl" sz="quarter" idx="13"/>
            <p:extLst>
              <p:ext uri="{D42A27DB-BD31-4B8C-83A1-F6EECF244321}">
                <p14:modId xmlns:p14="http://schemas.microsoft.com/office/powerpoint/2010/main" val="1121489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20030253"/>
                    </a:ext>
                  </a:extLst>
                </a:gridCol>
                <a:gridCol w="987552">
                  <a:extLst>
                    <a:ext uri="{9D8B030D-6E8A-4147-A177-3AD203B41FA5}">
                      <a16:colId xmlns:a16="http://schemas.microsoft.com/office/drawing/2014/main" val="592327761"/>
                    </a:ext>
                  </a:extLst>
                </a:gridCol>
                <a:gridCol w="987552">
                  <a:extLst>
                    <a:ext uri="{9D8B030D-6E8A-4147-A177-3AD203B41FA5}">
                      <a16:colId xmlns:a16="http://schemas.microsoft.com/office/drawing/2014/main" val="3252831666"/>
                    </a:ext>
                  </a:extLst>
                </a:gridCol>
                <a:gridCol w="987552">
                  <a:extLst>
                    <a:ext uri="{9D8B030D-6E8A-4147-A177-3AD203B41FA5}">
                      <a16:colId xmlns:a16="http://schemas.microsoft.com/office/drawing/2014/main" val="1553960174"/>
                    </a:ext>
                  </a:extLst>
                </a:gridCol>
                <a:gridCol w="987552">
                  <a:extLst>
                    <a:ext uri="{9D8B030D-6E8A-4147-A177-3AD203B41FA5}">
                      <a16:colId xmlns:a16="http://schemas.microsoft.com/office/drawing/2014/main" val="2430907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066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- 2018-04-26 11:39:20 </a:t>
                      </a:r>
                      <a:r>
                        <a:rPr kumimoji="0" lang="en-US" sz="1000" b="0" i="0" u="none" strike="noStrike" kern="1200" cap="none" spc="0" normalizeH="0" baseline="0" noProof="0">
                          <a:ln>
                            <a:noFill/>
                          </a:ln>
                          <a:solidFill>
                            <a:prstClr val="black"/>
                          </a:solidFill>
                          <a:effectLst/>
                          <a:uLnTx/>
                          <a:uFillTx/>
                          <a:latin typeface="+mn-lt"/>
                          <a:ea typeface="+mn-ea"/>
                          <a:cs typeface="+mn-cs"/>
                        </a:rPr>
                        <a:t>
 A mesmerizing projection during "La Nuit des Musées". #Repost @livelovearchitecture
• • •
3D mapping on the  National Museum of #Beirut during the #nightofmuseums .
@livelovebeirut  #lebanon
Taken by @tehinilyn
.
.
#beirut #lebanon
#livelovebeirut .
 #lebanon #architecture #livelovearchitecture
#archilovers #livelovelebanon
#architecturemagazine #architectureandpeople #architecture_masters #architecturedetails #architecturephotos #instaarch #architecture #archstudent #architectural #drawing #maquette #archlife #architecturemodel #architecturestudent #architect #architects #architectureporn #architecturelovers #architecturegram #architecturedesign #architecture_best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2872146"/>
                  </a:ext>
                </a:extLst>
              </a:tr>
            </a:tbl>
          </a:graphicData>
        </a:graphic>
      </p:graphicFrame>
      <p:sp>
        <p:nvSpPr>
          <p:cNvPr id="4" name="Text Placeholder 3">
            <a:extLst>
              <a:ext uri="{FF2B5EF4-FFF2-40B4-BE49-F238E27FC236}">
                <a16:creationId xmlns:a16="http://schemas.microsoft.com/office/drawing/2014/main" id="{F8D9E2F2-82FF-4D9F-B17C-EB625663521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88963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4678A-0E44-446C-8782-4BDE940D1CB3}"/>
              </a:ext>
            </a:extLst>
          </p:cNvPr>
          <p:cNvSpPr>
            <a:spLocks noGrp="1"/>
          </p:cNvSpPr>
          <p:nvPr>
            <p:ph type="title"/>
          </p:nvPr>
        </p:nvSpPr>
        <p:spPr/>
        <p:txBody>
          <a:bodyPr/>
          <a:lstStyle/>
          <a:p>
            <a:r>
              <a:rPr lang="en-US"/>
              <a:t>Instagram Posts Table | altus.me - 5 of 12</a:t>
            </a:r>
          </a:p>
        </p:txBody>
      </p:sp>
      <p:graphicFrame>
        <p:nvGraphicFramePr>
          <p:cNvPr id="5" name="Table Placeholder 4">
            <a:extLst>
              <a:ext uri="{FF2B5EF4-FFF2-40B4-BE49-F238E27FC236}">
                <a16:creationId xmlns:a16="http://schemas.microsoft.com/office/drawing/2014/main" id="{84C5CF2D-C97C-4DAA-8C6E-58717460F836}"/>
              </a:ext>
            </a:extLst>
          </p:cNvPr>
          <p:cNvGraphicFramePr>
            <a:graphicFrameLocks noGrp="1"/>
          </p:cNvGraphicFramePr>
          <p:nvPr>
            <p:ph type="tbl" sz="quarter" idx="13"/>
            <p:extLst>
              <p:ext uri="{D42A27DB-BD31-4B8C-83A1-F6EECF244321}">
                <p14:modId xmlns:p14="http://schemas.microsoft.com/office/powerpoint/2010/main" val="2480276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84538993"/>
                    </a:ext>
                  </a:extLst>
                </a:gridCol>
                <a:gridCol w="987552">
                  <a:extLst>
                    <a:ext uri="{9D8B030D-6E8A-4147-A177-3AD203B41FA5}">
                      <a16:colId xmlns:a16="http://schemas.microsoft.com/office/drawing/2014/main" val="2487075125"/>
                    </a:ext>
                  </a:extLst>
                </a:gridCol>
                <a:gridCol w="987552">
                  <a:extLst>
                    <a:ext uri="{9D8B030D-6E8A-4147-A177-3AD203B41FA5}">
                      <a16:colId xmlns:a16="http://schemas.microsoft.com/office/drawing/2014/main" val="831297630"/>
                    </a:ext>
                  </a:extLst>
                </a:gridCol>
                <a:gridCol w="987552">
                  <a:extLst>
                    <a:ext uri="{9D8B030D-6E8A-4147-A177-3AD203B41FA5}">
                      <a16:colId xmlns:a16="http://schemas.microsoft.com/office/drawing/2014/main" val="2260383525"/>
                    </a:ext>
                  </a:extLst>
                </a:gridCol>
                <a:gridCol w="987552">
                  <a:extLst>
                    <a:ext uri="{9D8B030D-6E8A-4147-A177-3AD203B41FA5}">
                      <a16:colId xmlns:a16="http://schemas.microsoft.com/office/drawing/2014/main" val="3261386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142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- 2018-04-25 16:17:48 </a:t>
                      </a:r>
                      <a:r>
                        <a:rPr kumimoji="0" lang="en-US" sz="1000" b="0" i="0" u="none" strike="noStrike" kern="1200" cap="none" spc="0" normalizeH="0" baseline="0" noProof="0">
                          <a:ln>
                            <a:noFill/>
                          </a:ln>
                          <a:solidFill>
                            <a:prstClr val="black"/>
                          </a:solidFill>
                          <a:effectLst/>
                          <a:uLnTx/>
                          <a:uFillTx/>
                          <a:latin typeface="+mn-lt"/>
                          <a:ea typeface="+mn-ea"/>
                          <a:cs typeface="+mn-cs"/>
                        </a:rPr>
                        <a:t>
 When Lladró meets Boca Do Lobo. #Repost @bocadolobo
• • •
If you are at Milan, don't miss the opportunity to see some of our pieces at the @lladro showroom. Piazza Fontana, 6, 20122, Milan. #bocadolobo #passioniseverything #luxuryfurniture #luxury #design #furniture  #exclusivedesign #desinginspiration #homedecor #interiordesign #salonedelmobile #milano #isaloni #exhibition #fuorisalone #designweek #milandesignweek #lladro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431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- 2018-04-24 22:16:19 </a:t>
                      </a:r>
                      <a:r>
                        <a:rPr kumimoji="0" lang="en-US" sz="1000" b="0" i="0" u="none" strike="noStrike" kern="1200" cap="none" spc="0" normalizeH="0" baseline="0" noProof="0">
                          <a:ln>
                            <a:noFill/>
                          </a:ln>
                          <a:solidFill>
                            <a:prstClr val="black"/>
                          </a:solidFill>
                          <a:effectLst/>
                          <a:uLnTx/>
                          <a:uFillTx/>
                          <a:latin typeface="+mn-lt"/>
                          <a:ea typeface="+mn-ea"/>
                          <a:cs typeface="+mn-cs"/>
                        </a:rPr>
                        <a:t>
 Discovering Gianfranco Ferre Home's collection pieces that give life to unique settings and sophisticated atmosphere.
#luxury #furniture #interiors #interiordesign #interiordecor #homedesign #homedecor #home #design #designer #style #decor #decoration #instastyle #instadecor #instagood #gianfrancoferrehome #salonedelmobile2018 #milano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9119861"/>
                  </a:ext>
                </a:extLst>
              </a:tr>
            </a:tbl>
          </a:graphicData>
        </a:graphic>
      </p:graphicFrame>
      <p:sp>
        <p:nvSpPr>
          <p:cNvPr id="4" name="Text Placeholder 3">
            <a:extLst>
              <a:ext uri="{FF2B5EF4-FFF2-40B4-BE49-F238E27FC236}">
                <a16:creationId xmlns:a16="http://schemas.microsoft.com/office/drawing/2014/main" id="{57365D25-A3AF-49E5-A917-AD7B1F40CFA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2171947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70A48-ADA3-4B2F-8826-93E757A431A8}"/>
              </a:ext>
            </a:extLst>
          </p:cNvPr>
          <p:cNvSpPr>
            <a:spLocks noGrp="1"/>
          </p:cNvSpPr>
          <p:nvPr>
            <p:ph type="title"/>
          </p:nvPr>
        </p:nvSpPr>
        <p:spPr/>
        <p:txBody>
          <a:bodyPr/>
          <a:lstStyle/>
          <a:p>
            <a:r>
              <a:rPr lang="en-US"/>
              <a:t>Instagram Posts Table | altus.me - 6 of 12</a:t>
            </a:r>
          </a:p>
        </p:txBody>
      </p:sp>
      <p:graphicFrame>
        <p:nvGraphicFramePr>
          <p:cNvPr id="5" name="Table Placeholder 4">
            <a:extLst>
              <a:ext uri="{FF2B5EF4-FFF2-40B4-BE49-F238E27FC236}">
                <a16:creationId xmlns:a16="http://schemas.microsoft.com/office/drawing/2014/main" id="{2AD8745F-7F46-4910-83B9-671660C5C6DA}"/>
              </a:ext>
            </a:extLst>
          </p:cNvPr>
          <p:cNvGraphicFramePr>
            <a:graphicFrameLocks noGrp="1"/>
          </p:cNvGraphicFramePr>
          <p:nvPr>
            <p:ph type="tbl" sz="quarter" idx="13"/>
            <p:extLst>
              <p:ext uri="{D42A27DB-BD31-4B8C-83A1-F6EECF244321}">
                <p14:modId xmlns:p14="http://schemas.microsoft.com/office/powerpoint/2010/main" val="3624653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25604344"/>
                    </a:ext>
                  </a:extLst>
                </a:gridCol>
                <a:gridCol w="987552">
                  <a:extLst>
                    <a:ext uri="{9D8B030D-6E8A-4147-A177-3AD203B41FA5}">
                      <a16:colId xmlns:a16="http://schemas.microsoft.com/office/drawing/2014/main" val="2123863448"/>
                    </a:ext>
                  </a:extLst>
                </a:gridCol>
                <a:gridCol w="987552">
                  <a:extLst>
                    <a:ext uri="{9D8B030D-6E8A-4147-A177-3AD203B41FA5}">
                      <a16:colId xmlns:a16="http://schemas.microsoft.com/office/drawing/2014/main" val="3844578979"/>
                    </a:ext>
                  </a:extLst>
                </a:gridCol>
                <a:gridCol w="987552">
                  <a:extLst>
                    <a:ext uri="{9D8B030D-6E8A-4147-A177-3AD203B41FA5}">
                      <a16:colId xmlns:a16="http://schemas.microsoft.com/office/drawing/2014/main" val="2868100795"/>
                    </a:ext>
                  </a:extLst>
                </a:gridCol>
                <a:gridCol w="987552">
                  <a:extLst>
                    <a:ext uri="{9D8B030D-6E8A-4147-A177-3AD203B41FA5}">
                      <a16:colId xmlns:a16="http://schemas.microsoft.com/office/drawing/2014/main" val="1369754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1676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- 2018-04-24 09:38:07 </a:t>
                      </a:r>
                      <a:r>
                        <a:rPr kumimoji="0" lang="en-US" sz="1000" b="0" i="0" u="none" strike="noStrike" kern="1200" cap="none" spc="0" normalizeH="0" baseline="0" noProof="0">
                          <a:ln>
                            <a:noFill/>
                          </a:ln>
                          <a:solidFill>
                            <a:prstClr val="black"/>
                          </a:solidFill>
                          <a:effectLst/>
                          <a:uLnTx/>
                          <a:uFillTx/>
                          <a:latin typeface="+mn-lt"/>
                          <a:ea typeface="+mn-ea"/>
                          <a:cs typeface="+mn-cs"/>
                        </a:rPr>
                        <a:t>
 Inspiring furniture and vibrant atmosphere in Leolux's corner at Salone del Mobile 2018.
#luxury #furniture #interiors #interiordesign #interiordecor #homedesign #homedecor #home #design #designer #style #decor #decoration #instastyle #instadecor #instagood #leolux #salonedelmobile2018 #milano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6249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- 2018-04-23 22:26:28 </a:t>
                      </a:r>
                      <a:r>
                        <a:rPr kumimoji="0" lang="en-US" sz="1000" b="0" i="0" u="none" strike="noStrike" kern="1200" cap="none" spc="0" normalizeH="0" baseline="0" noProof="0">
                          <a:ln>
                            <a:noFill/>
                          </a:ln>
                          <a:solidFill>
                            <a:prstClr val="black"/>
                          </a:solidFill>
                          <a:effectLst/>
                          <a:uLnTx/>
                          <a:uFillTx/>
                          <a:latin typeface="+mn-lt"/>
                          <a:ea typeface="+mn-ea"/>
                          <a:cs typeface="+mn-cs"/>
                        </a:rPr>
                        <a:t>
 Vittoria Frigerio never fails to impress us with its outstanding designs.
#luxury #furniture #interiors #interiordesign #interiordecor #homedesign #homedecor #home #design #designer #style #decor #decoration #instastyle #instadecor #instagood #vittoriafrigerio #salonedelmobile2018 #milano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56045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- 2018-04-23 16:30:48 </a:t>
                      </a:r>
                      <a:r>
                        <a:rPr kumimoji="0" lang="en-US" sz="1000" b="0" i="0" u="none" strike="noStrike" kern="1200" cap="none" spc="0" normalizeH="0" baseline="0" noProof="0">
                          <a:ln>
                            <a:noFill/>
                          </a:ln>
                          <a:solidFill>
                            <a:prstClr val="black"/>
                          </a:solidFill>
                          <a:effectLst/>
                          <a:uLnTx/>
                          <a:uFillTx/>
                          <a:latin typeface="+mn-lt"/>
                          <a:ea typeface="+mn-ea"/>
                          <a:cs typeface="+mn-cs"/>
                        </a:rPr>
                        <a:t>
 The novelty sofa from Segis' booth offers nothing but luxurious comfort!
#luxury #furniture #interiors #interiordesign #interiordecor #homedesign #homedecor #home #design #designer #style #decor #decoration #instastyle #instadecor #instagood #segis #salonedelmobile2018 #milano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8325397"/>
                  </a:ext>
                </a:extLst>
              </a:tr>
            </a:tbl>
          </a:graphicData>
        </a:graphic>
      </p:graphicFrame>
      <p:sp>
        <p:nvSpPr>
          <p:cNvPr id="4" name="Text Placeholder 3">
            <a:extLst>
              <a:ext uri="{FF2B5EF4-FFF2-40B4-BE49-F238E27FC236}">
                <a16:creationId xmlns:a16="http://schemas.microsoft.com/office/drawing/2014/main" id="{9877B15A-E7FD-4BFF-826E-6CB0D7FD77F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48245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18BCA-F9B6-4803-BF95-BBC196EFBA73}"/>
              </a:ext>
            </a:extLst>
          </p:cNvPr>
          <p:cNvSpPr>
            <a:spLocks noGrp="1"/>
          </p:cNvSpPr>
          <p:nvPr>
            <p:ph type="title"/>
          </p:nvPr>
        </p:nvSpPr>
        <p:spPr/>
        <p:txBody>
          <a:bodyPr/>
          <a:lstStyle/>
          <a:p>
            <a:r>
              <a:rPr lang="en-US"/>
              <a:t>Instagram Posts Table | altus.me - 7 of 12</a:t>
            </a:r>
          </a:p>
        </p:txBody>
      </p:sp>
      <p:graphicFrame>
        <p:nvGraphicFramePr>
          <p:cNvPr id="5" name="Table Placeholder 4">
            <a:extLst>
              <a:ext uri="{FF2B5EF4-FFF2-40B4-BE49-F238E27FC236}">
                <a16:creationId xmlns:a16="http://schemas.microsoft.com/office/drawing/2014/main" id="{1FF6803B-A99C-495E-AEB2-9763DFB6F3C3}"/>
              </a:ext>
            </a:extLst>
          </p:cNvPr>
          <p:cNvGraphicFramePr>
            <a:graphicFrameLocks noGrp="1"/>
          </p:cNvGraphicFramePr>
          <p:nvPr>
            <p:ph type="tbl" sz="quarter" idx="13"/>
            <p:extLst>
              <p:ext uri="{D42A27DB-BD31-4B8C-83A1-F6EECF244321}">
                <p14:modId xmlns:p14="http://schemas.microsoft.com/office/powerpoint/2010/main" val="1094792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28657003"/>
                    </a:ext>
                  </a:extLst>
                </a:gridCol>
                <a:gridCol w="987552">
                  <a:extLst>
                    <a:ext uri="{9D8B030D-6E8A-4147-A177-3AD203B41FA5}">
                      <a16:colId xmlns:a16="http://schemas.microsoft.com/office/drawing/2014/main" val="3111657865"/>
                    </a:ext>
                  </a:extLst>
                </a:gridCol>
                <a:gridCol w="987552">
                  <a:extLst>
                    <a:ext uri="{9D8B030D-6E8A-4147-A177-3AD203B41FA5}">
                      <a16:colId xmlns:a16="http://schemas.microsoft.com/office/drawing/2014/main" val="1680182665"/>
                    </a:ext>
                  </a:extLst>
                </a:gridCol>
                <a:gridCol w="987552">
                  <a:extLst>
                    <a:ext uri="{9D8B030D-6E8A-4147-A177-3AD203B41FA5}">
                      <a16:colId xmlns:a16="http://schemas.microsoft.com/office/drawing/2014/main" val="2460225338"/>
                    </a:ext>
                  </a:extLst>
                </a:gridCol>
                <a:gridCol w="987552">
                  <a:extLst>
                    <a:ext uri="{9D8B030D-6E8A-4147-A177-3AD203B41FA5}">
                      <a16:colId xmlns:a16="http://schemas.microsoft.com/office/drawing/2014/main" val="682089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2690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- 2018-04-23 12:54:50 </a:t>
                      </a:r>
                      <a:r>
                        <a:rPr kumimoji="0" lang="en-US" sz="1000" b="0" i="0" u="none" strike="noStrike" kern="1200" cap="none" spc="0" normalizeH="0" baseline="0" noProof="0">
                          <a:ln>
                            <a:noFill/>
                          </a:ln>
                          <a:solidFill>
                            <a:prstClr val="black"/>
                          </a:solidFill>
                          <a:effectLst/>
                          <a:uLnTx/>
                          <a:uFillTx/>
                          <a:latin typeface="+mn-lt"/>
                          <a:ea typeface="+mn-ea"/>
                          <a:cs typeface="+mn-cs"/>
                        </a:rPr>
                        <a:t>
 Visiting Tonon's booth of distinctive furniture designs and creative craftsmanship.
#luxury #furniture #interiors #interiordesign #interiordecor #homedesign #homedecor #home #design #designer #style #decor #decoration #instastyle #instadecor #instagood #tonon #salonedelmobile2018 #milano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88658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- 2018-04-22 18:37:06 </a:t>
                      </a:r>
                      <a:r>
                        <a:rPr kumimoji="0" lang="en-US" sz="1000" b="0" i="0" u="none" strike="noStrike" kern="1200" cap="none" spc="0" normalizeH="0" baseline="0" noProof="0">
                          <a:ln>
                            <a:noFill/>
                          </a:ln>
                          <a:solidFill>
                            <a:prstClr val="black"/>
                          </a:solidFill>
                          <a:effectLst/>
                          <a:uLnTx/>
                          <a:uFillTx/>
                          <a:latin typeface="+mn-lt"/>
                          <a:ea typeface="+mn-ea"/>
                          <a:cs typeface="+mn-cs"/>
                        </a:rPr>
                        <a:t>
 Experiencing Outdoor Therapy and the “Dynamic Lifestyle” with the 2018 edition of Varaschin’s booth at Salone del Mobile.
#luxury #furniture #interiors #interiordesign #interiordecor #homedesign #homedecor #home #design #designer #style #decor #decoration #instastyle #instadecor #instagood #varaschin #salonedelmobile2018 #milano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37905943"/>
                  </a:ext>
                </a:extLst>
              </a:tr>
            </a:tbl>
          </a:graphicData>
        </a:graphic>
      </p:graphicFrame>
      <p:sp>
        <p:nvSpPr>
          <p:cNvPr id="4" name="Text Placeholder 3">
            <a:extLst>
              <a:ext uri="{FF2B5EF4-FFF2-40B4-BE49-F238E27FC236}">
                <a16:creationId xmlns:a16="http://schemas.microsoft.com/office/drawing/2014/main" id="{01229FE1-CFA8-4FDA-9A75-92FD5F02419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58138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5EB1D-B247-4D75-A5F8-9D40E8734995}"/>
              </a:ext>
            </a:extLst>
          </p:cNvPr>
          <p:cNvSpPr>
            <a:spLocks noGrp="1"/>
          </p:cNvSpPr>
          <p:nvPr>
            <p:ph type="title"/>
          </p:nvPr>
        </p:nvSpPr>
        <p:spPr/>
        <p:txBody>
          <a:bodyPr/>
          <a:lstStyle/>
          <a:p>
            <a:r>
              <a:rPr lang="en-US"/>
              <a:t>Instagram Posts Table | altus.me - 8 of 12</a:t>
            </a:r>
          </a:p>
        </p:txBody>
      </p:sp>
      <p:graphicFrame>
        <p:nvGraphicFramePr>
          <p:cNvPr id="5" name="Table Placeholder 4">
            <a:extLst>
              <a:ext uri="{FF2B5EF4-FFF2-40B4-BE49-F238E27FC236}">
                <a16:creationId xmlns:a16="http://schemas.microsoft.com/office/drawing/2014/main" id="{87312D64-8602-4E57-B2AA-ADA6DDB7C2E3}"/>
              </a:ext>
            </a:extLst>
          </p:cNvPr>
          <p:cNvGraphicFramePr>
            <a:graphicFrameLocks noGrp="1"/>
          </p:cNvGraphicFramePr>
          <p:nvPr>
            <p:ph type="tbl" sz="quarter" idx="13"/>
            <p:extLst>
              <p:ext uri="{D42A27DB-BD31-4B8C-83A1-F6EECF244321}">
                <p14:modId xmlns:p14="http://schemas.microsoft.com/office/powerpoint/2010/main" val="2055606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10029148"/>
                    </a:ext>
                  </a:extLst>
                </a:gridCol>
                <a:gridCol w="987552">
                  <a:extLst>
                    <a:ext uri="{9D8B030D-6E8A-4147-A177-3AD203B41FA5}">
                      <a16:colId xmlns:a16="http://schemas.microsoft.com/office/drawing/2014/main" val="295031675"/>
                    </a:ext>
                  </a:extLst>
                </a:gridCol>
                <a:gridCol w="987552">
                  <a:extLst>
                    <a:ext uri="{9D8B030D-6E8A-4147-A177-3AD203B41FA5}">
                      <a16:colId xmlns:a16="http://schemas.microsoft.com/office/drawing/2014/main" val="2982996426"/>
                    </a:ext>
                  </a:extLst>
                </a:gridCol>
                <a:gridCol w="987552">
                  <a:extLst>
                    <a:ext uri="{9D8B030D-6E8A-4147-A177-3AD203B41FA5}">
                      <a16:colId xmlns:a16="http://schemas.microsoft.com/office/drawing/2014/main" val="464402388"/>
                    </a:ext>
                  </a:extLst>
                </a:gridCol>
                <a:gridCol w="987552">
                  <a:extLst>
                    <a:ext uri="{9D8B030D-6E8A-4147-A177-3AD203B41FA5}">
                      <a16:colId xmlns:a16="http://schemas.microsoft.com/office/drawing/2014/main" val="239836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7087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- 2018-04-22 13:28:06 </a:t>
                      </a:r>
                      <a:r>
                        <a:rPr kumimoji="0" lang="en-US" sz="1000" b="0" i="0" u="none" strike="noStrike" kern="1200" cap="none" spc="0" normalizeH="0" baseline="0" noProof="0">
                          <a:ln>
                            <a:noFill/>
                          </a:ln>
                          <a:solidFill>
                            <a:prstClr val="black"/>
                          </a:solidFill>
                          <a:effectLst/>
                          <a:uLnTx/>
                          <a:uFillTx/>
                          <a:latin typeface="+mn-lt"/>
                          <a:ea typeface="+mn-ea"/>
                          <a:cs typeface="+mn-cs"/>
                        </a:rPr>
                        <a:t>
 Cattelan Italia - now available at Altus - creates unique products of quality material with close attention to detail and functionality. Have a look at their impressive stand at Salone del Mobile, and make sure to pass by our showroom to discover more of their collection!
#luxury #furniture #interiors #interiordesign #interiordecor #homedesign #homedecor #home #design #designer #style #decor #decoration #instastyle #instadecor #instagood #cattelanitalia #salonedelmobile2018 #milano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210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- 2018-04-22 11:43:57 </a:t>
                      </a:r>
                      <a:r>
                        <a:rPr kumimoji="0" lang="en-US" sz="1000" b="0" i="0" u="none" strike="noStrike" kern="1200" cap="none" spc="0" normalizeH="0" baseline="0" noProof="0">
                          <a:ln>
                            <a:noFill/>
                          </a:ln>
                          <a:solidFill>
                            <a:prstClr val="black"/>
                          </a:solidFill>
                          <a:effectLst/>
                          <a:uLnTx/>
                          <a:uFillTx/>
                          <a:latin typeface="+mn-lt"/>
                          <a:ea typeface="+mn-ea"/>
                          <a:cs typeface="+mn-cs"/>
                        </a:rPr>
                        <a:t>
 Discovering Arketipo's new collection at Salone del Mobile. #Repost @arketipofirenze
• • •
Discover new collection... #arketipo #arketipofirenze # #firenze #salonedelmobile #madeinitaly #architect #design #interiordesign #italiandesign #interiors #handmade #craftmanship #homestyle #instahome #instadesign #luxuryhome #inspiration #designideas #italy #milano2018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09101009"/>
                  </a:ext>
                </a:extLst>
              </a:tr>
            </a:tbl>
          </a:graphicData>
        </a:graphic>
      </p:graphicFrame>
      <p:sp>
        <p:nvSpPr>
          <p:cNvPr id="4" name="Text Placeholder 3">
            <a:extLst>
              <a:ext uri="{FF2B5EF4-FFF2-40B4-BE49-F238E27FC236}">
                <a16:creationId xmlns:a16="http://schemas.microsoft.com/office/drawing/2014/main" id="{DD3ADD01-9334-4821-85AD-F15C611C60D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98637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6BD8C-52DE-4E89-8C35-4E885850853B}"/>
              </a:ext>
            </a:extLst>
          </p:cNvPr>
          <p:cNvSpPr>
            <a:spLocks noGrp="1"/>
          </p:cNvSpPr>
          <p:nvPr>
            <p:ph type="title"/>
          </p:nvPr>
        </p:nvSpPr>
        <p:spPr/>
        <p:txBody>
          <a:bodyPr/>
          <a:lstStyle/>
          <a:p>
            <a:r>
              <a:rPr lang="en-US"/>
              <a:t>Instagram Posts Table | altus.me - 9 of 12</a:t>
            </a:r>
          </a:p>
        </p:txBody>
      </p:sp>
      <p:graphicFrame>
        <p:nvGraphicFramePr>
          <p:cNvPr id="5" name="Table Placeholder 4">
            <a:extLst>
              <a:ext uri="{FF2B5EF4-FFF2-40B4-BE49-F238E27FC236}">
                <a16:creationId xmlns:a16="http://schemas.microsoft.com/office/drawing/2014/main" id="{F4D98F72-E2BE-44D2-A778-4984C6606657}"/>
              </a:ext>
            </a:extLst>
          </p:cNvPr>
          <p:cNvGraphicFramePr>
            <a:graphicFrameLocks noGrp="1"/>
          </p:cNvGraphicFramePr>
          <p:nvPr>
            <p:ph type="tbl" sz="quarter" idx="13"/>
            <p:extLst>
              <p:ext uri="{D42A27DB-BD31-4B8C-83A1-F6EECF244321}">
                <p14:modId xmlns:p14="http://schemas.microsoft.com/office/powerpoint/2010/main" val="2675851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79718550"/>
                    </a:ext>
                  </a:extLst>
                </a:gridCol>
                <a:gridCol w="987552">
                  <a:extLst>
                    <a:ext uri="{9D8B030D-6E8A-4147-A177-3AD203B41FA5}">
                      <a16:colId xmlns:a16="http://schemas.microsoft.com/office/drawing/2014/main" val="3391931148"/>
                    </a:ext>
                  </a:extLst>
                </a:gridCol>
                <a:gridCol w="987552">
                  <a:extLst>
                    <a:ext uri="{9D8B030D-6E8A-4147-A177-3AD203B41FA5}">
                      <a16:colId xmlns:a16="http://schemas.microsoft.com/office/drawing/2014/main" val="4206493862"/>
                    </a:ext>
                  </a:extLst>
                </a:gridCol>
                <a:gridCol w="987552">
                  <a:extLst>
                    <a:ext uri="{9D8B030D-6E8A-4147-A177-3AD203B41FA5}">
                      <a16:colId xmlns:a16="http://schemas.microsoft.com/office/drawing/2014/main" val="2819924512"/>
                    </a:ext>
                  </a:extLst>
                </a:gridCol>
                <a:gridCol w="987552">
                  <a:extLst>
                    <a:ext uri="{9D8B030D-6E8A-4147-A177-3AD203B41FA5}">
                      <a16:colId xmlns:a16="http://schemas.microsoft.com/office/drawing/2014/main" val="17511810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9815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- 2018-04-21 21:34:52 </a:t>
                      </a:r>
                      <a:r>
                        <a:rPr kumimoji="0" lang="en-US" sz="1000" b="0" i="0" u="none" strike="noStrike" kern="1200" cap="none" spc="0" normalizeH="0" baseline="0" noProof="0">
                          <a:ln>
                            <a:noFill/>
                          </a:ln>
                          <a:solidFill>
                            <a:prstClr val="black"/>
                          </a:solidFill>
                          <a:effectLst/>
                          <a:uLnTx/>
                          <a:uFillTx/>
                          <a:latin typeface="+mn-lt"/>
                          <a:ea typeface="+mn-ea"/>
                          <a:cs typeface="+mn-cs"/>
                        </a:rPr>
                        <a:t>
 A taste of modern high-end dynamic interior decor is what you'll get when visiting Driade's outstanding booth at Salone del Mobile 2018.
#luxury #furniture #interiors #interiordesign #interiordecor #homedesign #homedecor #home #design #designer #style #decor #decoration #instastyle #instadecor #instagood #driade #salonedelmobile2018 #milano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8591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- 2018-04-21 15:34:16 </a:t>
                      </a:r>
                      <a:r>
                        <a:rPr kumimoji="0" lang="en-US" sz="1000" b="0" i="0" u="none" strike="noStrike" kern="1200" cap="none" spc="0" normalizeH="0" baseline="0" noProof="0">
                          <a:ln>
                            <a:noFill/>
                          </a:ln>
                          <a:solidFill>
                            <a:prstClr val="black"/>
                          </a:solidFill>
                          <a:effectLst/>
                          <a:uLnTx/>
                          <a:uFillTx/>
                          <a:latin typeface="+mn-lt"/>
                          <a:ea typeface="+mn-ea"/>
                          <a:cs typeface="+mn-cs"/>
                        </a:rPr>
                        <a:t>
 Extremis welcomes us in their Parisian style bistro stand at Salone del Mobile while we discover their innovations in a fantastic atmosphere!
#luxury #furniture #interiors #interiordesign #interiordecor #homedesign #homedecor #home #design #designer #style #decor #decoration #instastyle #instadecor #instagood #extremis #salonedelmobile2018 #milano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9526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- 2018-04-21 09:43:56 </a:t>
                      </a:r>
                      <a:r>
                        <a:rPr kumimoji="0" lang="en-US" sz="1000" b="0" i="0" u="none" strike="noStrike" kern="1200" cap="none" spc="0" normalizeH="0" baseline="0" noProof="0">
                          <a:ln>
                            <a:noFill/>
                          </a:ln>
                          <a:solidFill>
                            <a:prstClr val="black"/>
                          </a:solidFill>
                          <a:effectLst/>
                          <a:uLnTx/>
                          <a:uFillTx/>
                          <a:latin typeface="+mn-lt"/>
                          <a:ea typeface="+mn-ea"/>
                          <a:cs typeface="+mn-cs"/>
                        </a:rPr>
                        <a:t>
 Discovering Manutti's new exclusive outdoor furniture at Salone del Mobile 2018.
#luxury #furniture #interiors #interiordesign #interiordecor #homedesign #homedecor #home #design #designer #style #decor #decoration #instastyle #instadecor #instagood #manutti #salonedelmobile2018 #milano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50539799"/>
                  </a:ext>
                </a:extLst>
              </a:tr>
            </a:tbl>
          </a:graphicData>
        </a:graphic>
      </p:graphicFrame>
      <p:sp>
        <p:nvSpPr>
          <p:cNvPr id="4" name="Text Placeholder 3">
            <a:extLst>
              <a:ext uri="{FF2B5EF4-FFF2-40B4-BE49-F238E27FC236}">
                <a16:creationId xmlns:a16="http://schemas.microsoft.com/office/drawing/2014/main" id="{441B91F9-3F3B-403F-828F-4BFA845CF51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344942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8A2D3-90A6-48F4-9C08-34C419DD5F62}"/>
              </a:ext>
            </a:extLst>
          </p:cNvPr>
          <p:cNvSpPr>
            <a:spLocks noGrp="1"/>
          </p:cNvSpPr>
          <p:nvPr>
            <p:ph type="title"/>
          </p:nvPr>
        </p:nvSpPr>
        <p:spPr/>
        <p:txBody>
          <a:bodyPr/>
          <a:lstStyle/>
          <a:p>
            <a:r>
              <a:rPr lang="en-US"/>
              <a:t>Instagram Posts Table | altus.me - 10 of 12</a:t>
            </a:r>
          </a:p>
        </p:txBody>
      </p:sp>
      <p:graphicFrame>
        <p:nvGraphicFramePr>
          <p:cNvPr id="5" name="Table Placeholder 4">
            <a:extLst>
              <a:ext uri="{FF2B5EF4-FFF2-40B4-BE49-F238E27FC236}">
                <a16:creationId xmlns:a16="http://schemas.microsoft.com/office/drawing/2014/main" id="{1F99A8C5-E470-4DDC-B465-C3C09CDA035C}"/>
              </a:ext>
            </a:extLst>
          </p:cNvPr>
          <p:cNvGraphicFramePr>
            <a:graphicFrameLocks noGrp="1"/>
          </p:cNvGraphicFramePr>
          <p:nvPr>
            <p:ph type="tbl" sz="quarter" idx="13"/>
            <p:extLst>
              <p:ext uri="{D42A27DB-BD31-4B8C-83A1-F6EECF244321}">
                <p14:modId xmlns:p14="http://schemas.microsoft.com/office/powerpoint/2010/main" val="1983436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05538255"/>
                    </a:ext>
                  </a:extLst>
                </a:gridCol>
                <a:gridCol w="987552">
                  <a:extLst>
                    <a:ext uri="{9D8B030D-6E8A-4147-A177-3AD203B41FA5}">
                      <a16:colId xmlns:a16="http://schemas.microsoft.com/office/drawing/2014/main" val="660887635"/>
                    </a:ext>
                  </a:extLst>
                </a:gridCol>
                <a:gridCol w="987552">
                  <a:extLst>
                    <a:ext uri="{9D8B030D-6E8A-4147-A177-3AD203B41FA5}">
                      <a16:colId xmlns:a16="http://schemas.microsoft.com/office/drawing/2014/main" val="3915626554"/>
                    </a:ext>
                  </a:extLst>
                </a:gridCol>
                <a:gridCol w="987552">
                  <a:extLst>
                    <a:ext uri="{9D8B030D-6E8A-4147-A177-3AD203B41FA5}">
                      <a16:colId xmlns:a16="http://schemas.microsoft.com/office/drawing/2014/main" val="3158618165"/>
                    </a:ext>
                  </a:extLst>
                </a:gridCol>
                <a:gridCol w="987552">
                  <a:extLst>
                    <a:ext uri="{9D8B030D-6E8A-4147-A177-3AD203B41FA5}">
                      <a16:colId xmlns:a16="http://schemas.microsoft.com/office/drawing/2014/main" val="3133649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8073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- 2018-04-20 20:41:50 </a:t>
                      </a:r>
                      <a:r>
                        <a:rPr kumimoji="0" lang="en-US" sz="1000" b="0" i="0" u="none" strike="noStrike" kern="1200" cap="none" spc="0" normalizeH="0" baseline="0" noProof="0">
                          <a:ln>
                            <a:noFill/>
                          </a:ln>
                          <a:solidFill>
                            <a:prstClr val="black"/>
                          </a:solidFill>
                          <a:effectLst/>
                          <a:uLnTx/>
                          <a:uFillTx/>
                          <a:latin typeface="+mn-lt"/>
                          <a:ea typeface="+mn-ea"/>
                          <a:cs typeface="+mn-cs"/>
                        </a:rPr>
                        <a:t>
 Contemporary design meets Italian craftsmanship for a technological and esthetic triumph with Teckell.
#luxury #furniture #interiors #interiordesign #interiordecor #homedesign #homedecor #home #design #designer #style #decor #decoration #instastyle #instadecor #instagood #teckell #salonedelmobile2018 #milano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37824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- 2018-04-20 15:04:20 </a:t>
                      </a:r>
                      <a:r>
                        <a:rPr kumimoji="0" lang="en-US" sz="1000" b="0" i="0" u="none" strike="noStrike" kern="1200" cap="none" spc="0" normalizeH="0" baseline="0" noProof="0">
                          <a:ln>
                            <a:noFill/>
                          </a:ln>
                          <a:solidFill>
                            <a:prstClr val="black"/>
                          </a:solidFill>
                          <a:effectLst/>
                          <a:uLnTx/>
                          <a:uFillTx/>
                          <a:latin typeface="+mn-lt"/>
                          <a:ea typeface="+mn-ea"/>
                          <a:cs typeface="+mn-cs"/>
                        </a:rPr>
                        <a:t>
 When fashion and home luxury design meet with Roberto Cavalli Home!
#luxury #furniture #interiors #interiordesign #interiordecor #homedesign #homedecor #home #design #designer #style #decor #decoration #instastyle #instadecor #instagood #robertocavallihome #salonedelmobile2018 #milano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8397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- 2018-04-20 09:13:58 </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Reflex's amazing booth of unique furniture designs. #Repost @reflexangelo
• • •
Reflex at Salone del Mobile 2018
#reflexangelo #reflex #salonedelmobile2018 #glass #furniture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61409887"/>
                  </a:ext>
                </a:extLst>
              </a:tr>
            </a:tbl>
          </a:graphicData>
        </a:graphic>
      </p:graphicFrame>
      <p:sp>
        <p:nvSpPr>
          <p:cNvPr id="4" name="Text Placeholder 3">
            <a:extLst>
              <a:ext uri="{FF2B5EF4-FFF2-40B4-BE49-F238E27FC236}">
                <a16:creationId xmlns:a16="http://schemas.microsoft.com/office/drawing/2014/main" id="{56CF5EDE-371E-459C-95C2-1F980009C71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08235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366AB-5F0D-4F88-B106-AAF79E0EEEE1}"/>
              </a:ext>
            </a:extLst>
          </p:cNvPr>
          <p:cNvSpPr>
            <a:spLocks noGrp="1"/>
          </p:cNvSpPr>
          <p:nvPr>
            <p:ph type="title"/>
          </p:nvPr>
        </p:nvSpPr>
        <p:spPr/>
        <p:txBody>
          <a:bodyPr/>
          <a:lstStyle/>
          <a:p>
            <a:r>
              <a:rPr lang="en-US"/>
              <a:t>Instagram Posts Table | altus.me - 11 of 12</a:t>
            </a:r>
          </a:p>
        </p:txBody>
      </p:sp>
      <p:graphicFrame>
        <p:nvGraphicFramePr>
          <p:cNvPr id="5" name="Table Placeholder 4">
            <a:extLst>
              <a:ext uri="{FF2B5EF4-FFF2-40B4-BE49-F238E27FC236}">
                <a16:creationId xmlns:a16="http://schemas.microsoft.com/office/drawing/2014/main" id="{F64D1005-BC69-4349-97A6-0FAA51991DB8}"/>
              </a:ext>
            </a:extLst>
          </p:cNvPr>
          <p:cNvGraphicFramePr>
            <a:graphicFrameLocks noGrp="1"/>
          </p:cNvGraphicFramePr>
          <p:nvPr>
            <p:ph type="tbl" sz="quarter" idx="13"/>
            <p:extLst>
              <p:ext uri="{D42A27DB-BD31-4B8C-83A1-F6EECF244321}">
                <p14:modId xmlns:p14="http://schemas.microsoft.com/office/powerpoint/2010/main" val="75727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06324830"/>
                    </a:ext>
                  </a:extLst>
                </a:gridCol>
                <a:gridCol w="987552">
                  <a:extLst>
                    <a:ext uri="{9D8B030D-6E8A-4147-A177-3AD203B41FA5}">
                      <a16:colId xmlns:a16="http://schemas.microsoft.com/office/drawing/2014/main" val="641728730"/>
                    </a:ext>
                  </a:extLst>
                </a:gridCol>
                <a:gridCol w="987552">
                  <a:extLst>
                    <a:ext uri="{9D8B030D-6E8A-4147-A177-3AD203B41FA5}">
                      <a16:colId xmlns:a16="http://schemas.microsoft.com/office/drawing/2014/main" val="748931816"/>
                    </a:ext>
                  </a:extLst>
                </a:gridCol>
                <a:gridCol w="987552">
                  <a:extLst>
                    <a:ext uri="{9D8B030D-6E8A-4147-A177-3AD203B41FA5}">
                      <a16:colId xmlns:a16="http://schemas.microsoft.com/office/drawing/2014/main" val="2682802145"/>
                    </a:ext>
                  </a:extLst>
                </a:gridCol>
                <a:gridCol w="987552">
                  <a:extLst>
                    <a:ext uri="{9D8B030D-6E8A-4147-A177-3AD203B41FA5}">
                      <a16:colId xmlns:a16="http://schemas.microsoft.com/office/drawing/2014/main" val="3968190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045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- 2018-04-19 16:13:47 </a:t>
                      </a:r>
                      <a:r>
                        <a:rPr kumimoji="0" lang="en-US" sz="1000" b="0" i="0" u="none" strike="noStrike" kern="1200" cap="none" spc="0" normalizeH="0" baseline="0" noProof="0">
                          <a:ln>
                            <a:noFill/>
                          </a:ln>
                          <a:solidFill>
                            <a:prstClr val="black"/>
                          </a:solidFill>
                          <a:effectLst/>
                          <a:uLnTx/>
                          <a:uFillTx/>
                          <a:latin typeface="+mn-lt"/>
                          <a:ea typeface="+mn-ea"/>
                          <a:cs typeface="+mn-cs"/>
                        </a:rPr>
                        <a:t>
 Taking a tour in Frigerio's corner of modern designs and sublime elegance.
#luxury #furniture #interiors #interiordesign #interiordecor #homedesign #homedecor #home #design #designer #style #decor #decoration #instastyle #instadecor #instagood #frigerio #salonedelmobile #milan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32560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- 2018-04-18 21:26:04 </a:t>
                      </a:r>
                      <a:r>
                        <a:rPr kumimoji="0" lang="en-US" sz="1000" b="0" i="0" u="none" strike="noStrike" kern="1200" cap="none" spc="0" normalizeH="0" baseline="0" noProof="0">
                          <a:ln>
                            <a:noFill/>
                          </a:ln>
                          <a:solidFill>
                            <a:prstClr val="black"/>
                          </a:solidFill>
                          <a:effectLst/>
                          <a:uLnTx/>
                          <a:uFillTx/>
                          <a:latin typeface="+mn-lt"/>
                          <a:ea typeface="+mn-ea"/>
                          <a:cs typeface="+mn-cs"/>
                        </a:rPr>
                        <a:t>
 Discovering the luxurious world of Désirée.
#luxury #furniture #interiors #interiordesign #interiordecor #homedesign #homedecor #home #design #designer #style #decor #decoration #instastyle #instadecor #instagood #désirée #salonedelmobile #milan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07371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- 2018-04-18 15:02:36 </a:t>
                      </a:r>
                      <a:r>
                        <a:rPr kumimoji="0" lang="en-US" sz="1000" b="0" i="0" u="none" strike="noStrike" kern="1200" cap="none" spc="0" normalizeH="0" baseline="0" noProof="0">
                          <a:ln>
                            <a:noFill/>
                          </a:ln>
                          <a:solidFill>
                            <a:prstClr val="black"/>
                          </a:solidFill>
                          <a:effectLst/>
                          <a:uLnTx/>
                          <a:uFillTx/>
                          <a:latin typeface="+mn-lt"/>
                          <a:ea typeface="+mn-ea"/>
                          <a:cs typeface="+mn-cs"/>
                        </a:rPr>
                        <a:t>
 Admiring Arketipo's unique design pieces of exclusive elegance at Salone del Mobile.
#luxury #furniture #interiors #interiordesign #interiordecor #homedesign #homedecor #home #design #designer #style #decor #decoration #instastyle #instadecor #instagood #arketipo #salonedelmobile #milan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98161383"/>
                  </a:ext>
                </a:extLst>
              </a:tr>
            </a:tbl>
          </a:graphicData>
        </a:graphic>
      </p:graphicFrame>
      <p:sp>
        <p:nvSpPr>
          <p:cNvPr id="4" name="Text Placeholder 3">
            <a:extLst>
              <a:ext uri="{FF2B5EF4-FFF2-40B4-BE49-F238E27FC236}">
                <a16:creationId xmlns:a16="http://schemas.microsoft.com/office/drawing/2014/main" id="{512E92D3-C5DF-464F-BCFB-E4E35C05580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1968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7F3BE-B6EC-43DF-B00C-FDD86C1C962A}"/>
              </a:ext>
            </a:extLst>
          </p:cNvPr>
          <p:cNvSpPr>
            <a:spLocks noGrp="1"/>
          </p:cNvSpPr>
          <p:nvPr>
            <p:ph type="title"/>
          </p:nvPr>
        </p:nvSpPr>
        <p:spPr/>
        <p:txBody>
          <a:bodyPr/>
          <a:lstStyle/>
          <a:p>
            <a:r>
              <a:rPr lang="en-US"/>
              <a:t>Instagram Posts Table | altus.me - 12 of 12</a:t>
            </a:r>
          </a:p>
        </p:txBody>
      </p:sp>
      <p:graphicFrame>
        <p:nvGraphicFramePr>
          <p:cNvPr id="5" name="Table Placeholder 4">
            <a:extLst>
              <a:ext uri="{FF2B5EF4-FFF2-40B4-BE49-F238E27FC236}">
                <a16:creationId xmlns:a16="http://schemas.microsoft.com/office/drawing/2014/main" id="{09A18CAB-6294-47E3-B40F-5F1A48455A8F}"/>
              </a:ext>
            </a:extLst>
          </p:cNvPr>
          <p:cNvGraphicFramePr>
            <a:graphicFrameLocks noGrp="1"/>
          </p:cNvGraphicFramePr>
          <p:nvPr>
            <p:ph type="tbl" sz="quarter" idx="13"/>
            <p:extLst>
              <p:ext uri="{D42A27DB-BD31-4B8C-83A1-F6EECF244321}">
                <p14:modId xmlns:p14="http://schemas.microsoft.com/office/powerpoint/2010/main" val="1530515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21164324"/>
                    </a:ext>
                  </a:extLst>
                </a:gridCol>
                <a:gridCol w="987552">
                  <a:extLst>
                    <a:ext uri="{9D8B030D-6E8A-4147-A177-3AD203B41FA5}">
                      <a16:colId xmlns:a16="http://schemas.microsoft.com/office/drawing/2014/main" val="296465085"/>
                    </a:ext>
                  </a:extLst>
                </a:gridCol>
                <a:gridCol w="987552">
                  <a:extLst>
                    <a:ext uri="{9D8B030D-6E8A-4147-A177-3AD203B41FA5}">
                      <a16:colId xmlns:a16="http://schemas.microsoft.com/office/drawing/2014/main" val="1915007101"/>
                    </a:ext>
                  </a:extLst>
                </a:gridCol>
                <a:gridCol w="987552">
                  <a:extLst>
                    <a:ext uri="{9D8B030D-6E8A-4147-A177-3AD203B41FA5}">
                      <a16:colId xmlns:a16="http://schemas.microsoft.com/office/drawing/2014/main" val="1904579795"/>
                    </a:ext>
                  </a:extLst>
                </a:gridCol>
                <a:gridCol w="987552">
                  <a:extLst>
                    <a:ext uri="{9D8B030D-6E8A-4147-A177-3AD203B41FA5}">
                      <a16:colId xmlns:a16="http://schemas.microsoft.com/office/drawing/2014/main" val="2017151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5268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- 2018-04-18 11:51:40 </a:t>
                      </a:r>
                      <a:r>
                        <a:rPr kumimoji="0" lang="en-US" sz="1000" b="0" i="0" u="none" strike="noStrike" kern="1200" cap="none" spc="0" normalizeH="0" baseline="0" noProof="0">
                          <a:ln>
                            <a:noFill/>
                          </a:ln>
                          <a:solidFill>
                            <a:prstClr val="black"/>
                          </a:solidFill>
                          <a:effectLst/>
                          <a:uLnTx/>
                          <a:uFillTx/>
                          <a:latin typeface="+mn-lt"/>
                          <a:ea typeface="+mn-ea"/>
                          <a:cs typeface="+mn-cs"/>
                        </a:rPr>
                        <a:t>
 Good morning from Salone Milan!
#luxury #furniture #interiors #interiordesign #interiordecor #homedesign #homedecor #home #design #designer #style #decor #decoration #instastyle #instadecor #instagood #salonedelmobile #milan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2923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- 2018-04-17 15:19:57 </a:t>
                      </a:r>
                      <a:r>
                        <a:rPr kumimoji="0" lang="en-US" sz="1000" b="0" i="0" u="none" strike="noStrike" kern="1200" cap="none" spc="0" normalizeH="0" baseline="0" noProof="0">
                          <a:ln>
                            <a:noFill/>
                          </a:ln>
                          <a:solidFill>
                            <a:prstClr val="black"/>
                          </a:solidFill>
                          <a:effectLst/>
                          <a:uLnTx/>
                          <a:uFillTx/>
                          <a:latin typeface="+mn-lt"/>
                          <a:ea typeface="+mn-ea"/>
                          <a:cs typeface="+mn-cs"/>
                        </a:rPr>
                        <a:t>
 In the lead up to their 50-year-anniversary, Driade has transformed some of its iconic pieces into outdoor designs fit for life on the moon. Swipe left to see more!
#luxury #furniture #interiors #interiordesign #interiordecor #homedesign #homedecor #home #design #designer #style #decor #decoration #instastyle #instadecor #instagood #driade #salonedelmobile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04032178"/>
                  </a:ext>
                </a:extLst>
              </a:tr>
            </a:tbl>
          </a:graphicData>
        </a:graphic>
      </p:graphicFrame>
      <p:sp>
        <p:nvSpPr>
          <p:cNvPr id="4" name="Text Placeholder 3">
            <a:extLst>
              <a:ext uri="{FF2B5EF4-FFF2-40B4-BE49-F238E27FC236}">
                <a16:creationId xmlns:a16="http://schemas.microsoft.com/office/drawing/2014/main" id="{C1CF0371-DFC0-4E17-8F44-55A4A04F64C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294229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655E3-07C1-42C6-B66A-0D094BB73307}"/>
              </a:ext>
            </a:extLst>
          </p:cNvPr>
          <p:cNvSpPr>
            <a:spLocks noGrp="1"/>
          </p:cNvSpPr>
          <p:nvPr>
            <p:ph type="title"/>
          </p:nvPr>
        </p:nvSpPr>
        <p:spPr/>
        <p:txBody>
          <a:bodyPr/>
          <a:lstStyle/>
          <a:p>
            <a:r>
              <a:rPr lang="en-US"/>
              <a:t>Instagram Interaction Rate | altus.me</a:t>
            </a:r>
          </a:p>
        </p:txBody>
      </p:sp>
      <p:graphicFrame>
        <p:nvGraphicFramePr>
          <p:cNvPr id="6" name="Chart Placeholder 5">
            <a:extLst>
              <a:ext uri="{FF2B5EF4-FFF2-40B4-BE49-F238E27FC236}">
                <a16:creationId xmlns:a16="http://schemas.microsoft.com/office/drawing/2014/main" id="{E6BD2706-E92C-47D3-A525-FF8645FC655A}"/>
              </a:ext>
            </a:extLst>
          </p:cNvPr>
          <p:cNvGraphicFramePr>
            <a:graphicFrameLocks noGrp="1"/>
          </p:cNvGraphicFramePr>
          <p:nvPr>
            <p:ph type="chart" sz="quarter" idx="13"/>
            <p:extLst>
              <p:ext uri="{D42A27DB-BD31-4B8C-83A1-F6EECF244321}">
                <p14:modId xmlns:p14="http://schemas.microsoft.com/office/powerpoint/2010/main" val="1755117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CF5859-1DA8-4E39-A57C-8C024A690B2D}"/>
              </a:ext>
            </a:extLst>
          </p:cNvPr>
          <p:cNvSpPr>
            <a:spLocks noGrp="1"/>
          </p:cNvSpPr>
          <p:nvPr>
            <p:ph type="body" sz="quarter" idx="14"/>
          </p:nvPr>
        </p:nvSpPr>
        <p:spPr/>
        <p:txBody>
          <a:bodyPr/>
          <a:lstStyle/>
          <a:p>
            <a:r>
              <a:rPr lang="en-US"/>
              <a:t>04/01/2018 - 05/31/2018</a:t>
            </a:r>
          </a:p>
        </p:txBody>
      </p:sp>
      <p:sp>
        <p:nvSpPr>
          <p:cNvPr id="5" name="Footer Placeholder 4">
            <a:extLst>
              <a:ext uri="{FF2B5EF4-FFF2-40B4-BE49-F238E27FC236}">
                <a16:creationId xmlns:a16="http://schemas.microsoft.com/office/drawing/2014/main" id="{4785BC06-E99A-46B5-A104-42C2A33F9B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9264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46E67-4A39-4F9C-816D-61BA1E2F9142}"/>
              </a:ext>
            </a:extLst>
          </p:cNvPr>
          <p:cNvSpPr>
            <a:spLocks noGrp="1"/>
          </p:cNvSpPr>
          <p:nvPr>
            <p:ph type="title"/>
          </p:nvPr>
        </p:nvSpPr>
        <p:spPr/>
        <p:txBody>
          <a:bodyPr/>
          <a:lstStyle/>
          <a:p>
            <a:r>
              <a:rPr lang="en-US"/>
              <a:t>Instagram Average Interactions Per Post | altus.me</a:t>
            </a:r>
          </a:p>
        </p:txBody>
      </p:sp>
      <p:graphicFrame>
        <p:nvGraphicFramePr>
          <p:cNvPr id="6" name="Chart Placeholder 5">
            <a:extLst>
              <a:ext uri="{FF2B5EF4-FFF2-40B4-BE49-F238E27FC236}">
                <a16:creationId xmlns:a16="http://schemas.microsoft.com/office/drawing/2014/main" id="{C7525506-FFF5-4833-B0C7-6B799C175986}"/>
              </a:ext>
            </a:extLst>
          </p:cNvPr>
          <p:cNvGraphicFramePr>
            <a:graphicFrameLocks noGrp="1"/>
          </p:cNvGraphicFramePr>
          <p:nvPr>
            <p:ph type="chart" sz="quarter" idx="13"/>
            <p:extLst>
              <p:ext uri="{D42A27DB-BD31-4B8C-83A1-F6EECF244321}">
                <p14:modId xmlns:p14="http://schemas.microsoft.com/office/powerpoint/2010/main" val="3897490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964FB4-39E4-49A4-B2EB-9F873AC5317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E5DBA21-DD51-432D-85C1-9613C8C762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68666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595</Words>
  <Application>Microsoft Office PowerPoint</Application>
  <PresentationFormat>On-screen Show (4:3)</PresentationFormat>
  <Paragraphs>244</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Instagram - Overview</vt:lpstr>
      <vt:lpstr>Instagram Key Metrics Table | altus.me</vt:lpstr>
      <vt:lpstr>Instagram Followers Total | altus.me</vt:lpstr>
      <vt:lpstr>Instagram Followers Change Rate | altus.me</vt:lpstr>
      <vt:lpstr>Instagram Posts Table | altus.me - 1 of 12</vt:lpstr>
      <vt:lpstr>Instagram Posts Table | altus.me - 2 of 12</vt:lpstr>
      <vt:lpstr>Instagram Posts Table | altus.me - 3 of 12</vt:lpstr>
      <vt:lpstr>Instagram Posts Table | altus.me - 4 of 12</vt:lpstr>
      <vt:lpstr>Instagram Posts Table | altus.me - 5 of 12</vt:lpstr>
      <vt:lpstr>Instagram Posts Table | altus.me - 6 of 12</vt:lpstr>
      <vt:lpstr>Instagram Posts Table | altus.me - 7 of 12</vt:lpstr>
      <vt:lpstr>Instagram Posts Table | altus.me - 8 of 12</vt:lpstr>
      <vt:lpstr>Instagram Posts Table | altus.me - 9 of 12</vt:lpstr>
      <vt:lpstr>Instagram Posts Table | altus.me - 10 of 12</vt:lpstr>
      <vt:lpstr>Instagram Posts Table | altus.me - 11 of 12</vt:lpstr>
      <vt:lpstr>Instagram Posts Table | altus.me - 12 of 12</vt:lpstr>
      <vt:lpstr>Instagram Interaction Rate | altus.me</vt:lpstr>
      <vt:lpstr>Instagram Average Interactions Per Post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2018-05-06T13:41:34Z</dcterms:created>
  <dcterms:modified xsi:type="dcterms:W3CDTF">2018-05-06T13:42:00Z</dcterms:modified>
</cp:coreProperties>
</file>