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-1.8420446695832E-2</c:v>
                </c:pt>
                <c:pt idx="1">
                  <c:v>-9.2119202247709E-3</c:v>
                </c:pt>
                <c:pt idx="2">
                  <c:v>-2.3031922244231E-2</c:v>
                </c:pt>
                <c:pt idx="3">
                  <c:v>-9.2148912642831E-3</c:v>
                </c:pt>
                <c:pt idx="4">
                  <c:v>-1.8431480969496001E-2</c:v>
                </c:pt>
                <c:pt idx="5">
                  <c:v>0</c:v>
                </c:pt>
                <c:pt idx="6">
                  <c:v>5.5304636372015999E-2</c:v>
                </c:pt>
                <c:pt idx="7">
                  <c:v>9.2123445416859E-3</c:v>
                </c:pt>
                <c:pt idx="8">
                  <c:v>4.6057479734708997E-3</c:v>
                </c:pt>
                <c:pt idx="9">
                  <c:v>-4.6055358540965999E-3</c:v>
                </c:pt>
                <c:pt idx="10">
                  <c:v>1.3817243920412999E-2</c:v>
                </c:pt>
                <c:pt idx="11">
                  <c:v>-4.6051116739580997E-3</c:v>
                </c:pt>
                <c:pt idx="12">
                  <c:v>1.8421295017039999E-2</c:v>
                </c:pt>
                <c:pt idx="13">
                  <c:v>-4.6044755502347998E-3</c:v>
                </c:pt>
                <c:pt idx="14">
                  <c:v>4.6046875719482003E-3</c:v>
                </c:pt>
                <c:pt idx="15">
                  <c:v>1.3813426650704E-2</c:v>
                </c:pt>
                <c:pt idx="16">
                  <c:v>4.6038396022283004E-3</c:v>
                </c:pt>
                <c:pt idx="17">
                  <c:v>9.2072553171899003E-3</c:v>
                </c:pt>
                <c:pt idx="18">
                  <c:v>4.1428834468789998E-2</c:v>
                </c:pt>
                <c:pt idx="19">
                  <c:v>2.3006487829568E-2</c:v>
                </c:pt>
                <c:pt idx="20">
                  <c:v>1.3800717637317E-2</c:v>
                </c:pt>
                <c:pt idx="21">
                  <c:v>3.6796835472149E-2</c:v>
                </c:pt>
                <c:pt idx="22">
                  <c:v>2.2989562738516999E-2</c:v>
                </c:pt>
                <c:pt idx="23">
                  <c:v>2.7581134503998999E-2</c:v>
                </c:pt>
                <c:pt idx="24">
                  <c:v>9.1911764705881992E-3</c:v>
                </c:pt>
                <c:pt idx="25">
                  <c:v>9.1903317709768999E-3</c:v>
                </c:pt>
                <c:pt idx="26">
                  <c:v>1.3784230839919E-2</c:v>
                </c:pt>
                <c:pt idx="27">
                  <c:v>9.1882207010612008E-3</c:v>
                </c:pt>
                <c:pt idx="28">
                  <c:v>9.1873765446276994E-3</c:v>
                </c:pt>
                <c:pt idx="29">
                  <c:v>-4.5932662716458E-3</c:v>
                </c:pt>
              </c:numCache>
            </c:numRef>
          </c:val>
          <c:smooth val="0"/>
          <c:extLst>
            <c:ext xmlns:c16="http://schemas.microsoft.com/office/drawing/2014/chart" uri="{C3380CC4-5D6E-409C-BE32-E72D297353CC}">
              <c16:uniqueId val="{00000000-6C13-4F87-B5F2-99434C1EAA1D}"/>
            </c:ext>
          </c:extLst>
        </c:ser>
        <c:dLbls>
          <c:showLegendKey val="0"/>
          <c:showVal val="0"/>
          <c:showCatName val="0"/>
          <c:showSerName val="0"/>
          <c:showPercent val="0"/>
          <c:showBubbleSize val="0"/>
        </c:dLbls>
        <c:smooth val="0"/>
        <c:axId val="333199440"/>
        <c:axId val="333203376"/>
      </c:lineChart>
      <c:dateAx>
        <c:axId val="33319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03376"/>
        <c:crosses val="autoZero"/>
        <c:auto val="1"/>
        <c:lblOffset val="100"/>
        <c:baseTimeUnit val="days"/>
      </c:dateAx>
      <c:valAx>
        <c:axId val="33320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19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21701</c:v>
                </c:pt>
                <c:pt idx="1">
                  <c:v>21697</c:v>
                </c:pt>
                <c:pt idx="2">
                  <c:v>21693</c:v>
                </c:pt>
                <c:pt idx="3">
                  <c:v>21690</c:v>
                </c:pt>
                <c:pt idx="4">
                  <c:v>21687</c:v>
                </c:pt>
                <c:pt idx="5">
                  <c:v>21697</c:v>
                </c:pt>
                <c:pt idx="6">
                  <c:v>21700</c:v>
                </c:pt>
                <c:pt idx="7">
                  <c:v>21702</c:v>
                </c:pt>
                <c:pt idx="8">
                  <c:v>21703</c:v>
                </c:pt>
                <c:pt idx="9">
                  <c:v>21703</c:v>
                </c:pt>
                <c:pt idx="10">
                  <c:v>21705</c:v>
                </c:pt>
                <c:pt idx="11">
                  <c:v>21705</c:v>
                </c:pt>
                <c:pt idx="12">
                  <c:v>21707</c:v>
                </c:pt>
                <c:pt idx="13">
                  <c:v>21707</c:v>
                </c:pt>
                <c:pt idx="14">
                  <c:v>21710</c:v>
                </c:pt>
                <c:pt idx="15">
                  <c:v>21711</c:v>
                </c:pt>
                <c:pt idx="16">
                  <c:v>21715</c:v>
                </c:pt>
                <c:pt idx="17">
                  <c:v>21718</c:v>
                </c:pt>
                <c:pt idx="18">
                  <c:v>21723</c:v>
                </c:pt>
                <c:pt idx="19">
                  <c:v>21730</c:v>
                </c:pt>
                <c:pt idx="20">
                  <c:v>21731</c:v>
                </c:pt>
                <c:pt idx="21">
                  <c:v>21744</c:v>
                </c:pt>
                <c:pt idx="22">
                  <c:v>21744</c:v>
                </c:pt>
                <c:pt idx="23">
                  <c:v>21754</c:v>
                </c:pt>
                <c:pt idx="24">
                  <c:v>21753</c:v>
                </c:pt>
                <c:pt idx="25">
                  <c:v>21755</c:v>
                </c:pt>
                <c:pt idx="26">
                  <c:v>21757</c:v>
                </c:pt>
                <c:pt idx="27">
                  <c:v>21760</c:v>
                </c:pt>
                <c:pt idx="28">
                  <c:v>21761</c:v>
                </c:pt>
                <c:pt idx="29">
                  <c:v>21763</c:v>
                </c:pt>
              </c:numCache>
            </c:numRef>
          </c:val>
          <c:smooth val="0"/>
          <c:extLst>
            <c:ext xmlns:c16="http://schemas.microsoft.com/office/drawing/2014/chart" uri="{C3380CC4-5D6E-409C-BE32-E72D297353CC}">
              <c16:uniqueId val="{00000000-8613-4C01-861C-E5F96A615895}"/>
            </c:ext>
          </c:extLst>
        </c:ser>
        <c:dLbls>
          <c:showLegendKey val="0"/>
          <c:showVal val="0"/>
          <c:showCatName val="0"/>
          <c:showSerName val="0"/>
          <c:showPercent val="0"/>
          <c:showBubbleSize val="0"/>
        </c:dLbls>
        <c:smooth val="0"/>
        <c:axId val="276954832"/>
        <c:axId val="276952208"/>
      </c:lineChart>
      <c:dateAx>
        <c:axId val="276954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52208"/>
        <c:crosses val="autoZero"/>
        <c:auto val="1"/>
        <c:lblOffset val="100"/>
        <c:baseTimeUnit val="days"/>
      </c:dateAx>
      <c:valAx>
        <c:axId val="27695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95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Altus.me</c:v>
                </c:pt>
              </c:strCache>
            </c:strRef>
          </c:cat>
          <c:val>
            <c:numRef>
              <c:f>Sheet1!$B$2</c:f>
              <c:numCache>
                <c:formatCode>General</c:formatCode>
                <c:ptCount val="1"/>
                <c:pt idx="0">
                  <c:v>2</c:v>
                </c:pt>
              </c:numCache>
            </c:numRef>
          </c:val>
          <c:extLst>
            <c:ext xmlns:c16="http://schemas.microsoft.com/office/drawing/2014/chart" uri="{C3380CC4-5D6E-409C-BE32-E72D297353CC}">
              <c16:uniqueId val="{00000000-00B5-4DEE-B7BE-3B4CB8C28C7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Altus.me</c:v>
                </c:pt>
              </c:strCache>
            </c:strRef>
          </c:cat>
          <c:val>
            <c:numRef>
              <c:f>Sheet1!$C$2</c:f>
              <c:numCache>
                <c:formatCode>General</c:formatCode>
                <c:ptCount val="1"/>
                <c:pt idx="0">
                  <c:v>30</c:v>
                </c:pt>
              </c:numCache>
            </c:numRef>
          </c:val>
          <c:extLst>
            <c:ext xmlns:c16="http://schemas.microsoft.com/office/drawing/2014/chart" uri="{C3380CC4-5D6E-409C-BE32-E72D297353CC}">
              <c16:uniqueId val="{00000001-00B5-4DEE-B7BE-3B4CB8C28C7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Altus.me</c:v>
                </c:pt>
              </c:strCache>
            </c:strRef>
          </c:cat>
          <c:val>
            <c:numRef>
              <c:f>Sheet1!$D$2</c:f>
              <c:numCache>
                <c:formatCode>General</c:formatCode>
                <c:ptCount val="1"/>
                <c:pt idx="0">
                  <c:v>5</c:v>
                </c:pt>
              </c:numCache>
            </c:numRef>
          </c:val>
          <c:extLst>
            <c:ext xmlns:c16="http://schemas.microsoft.com/office/drawing/2014/chart" uri="{C3380CC4-5D6E-409C-BE32-E72D297353CC}">
              <c16:uniqueId val="{00000002-00B5-4DEE-B7BE-3B4CB8C28C7B}"/>
            </c:ext>
          </c:extLst>
        </c:ser>
        <c:dLbls>
          <c:showLegendKey val="0"/>
          <c:showVal val="0"/>
          <c:showCatName val="0"/>
          <c:showSerName val="0"/>
          <c:showPercent val="0"/>
          <c:showBubbleSize val="0"/>
        </c:dLbls>
        <c:gapWidth val="150"/>
        <c:overlap val="100"/>
        <c:axId val="237360336"/>
        <c:axId val="237363944"/>
      </c:barChart>
      <c:catAx>
        <c:axId val="23736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63944"/>
        <c:crosses val="autoZero"/>
        <c:auto val="1"/>
        <c:lblAlgn val="ctr"/>
        <c:lblOffset val="100"/>
        <c:noMultiLvlLbl val="0"/>
      </c:catAx>
      <c:valAx>
        <c:axId val="237363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6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9.2110717081931998E-3</c:v>
                </c:pt>
                <c:pt idx="1">
                  <c:v>3.6849378166743003E-2</c:v>
                </c:pt>
                <c:pt idx="2">
                  <c:v>1.8428084400627001E-2</c:v>
                </c:pt>
                <c:pt idx="3">
                  <c:v>7.8330184767083005E-2</c:v>
                </c:pt>
                <c:pt idx="4">
                  <c:v>5.0691244239630999E-2</c:v>
                </c:pt>
                <c:pt idx="5">
                  <c:v>0.86643930316158002</c:v>
                </c:pt>
                <c:pt idx="6">
                  <c:v>0.47917434574272</c:v>
                </c:pt>
                <c:pt idx="7">
                  <c:v>0.61719865505964999</c:v>
                </c:pt>
                <c:pt idx="8">
                  <c:v>0.52044952100220998</c:v>
                </c:pt>
                <c:pt idx="9">
                  <c:v>0.58492999263080003</c:v>
                </c:pt>
                <c:pt idx="10">
                  <c:v>1.050062174734</c:v>
                </c:pt>
                <c:pt idx="11">
                  <c:v>4.6053237542598997E-2</c:v>
                </c:pt>
                <c:pt idx="12">
                  <c:v>0.63547614661999996</c:v>
                </c:pt>
                <c:pt idx="13">
                  <c:v>0.41902656904729002</c:v>
                </c:pt>
                <c:pt idx="14">
                  <c:v>6.9070313579223996E-2</c:v>
                </c:pt>
                <c:pt idx="15">
                  <c:v>0.87020581058059998</c:v>
                </c:pt>
                <c:pt idx="16">
                  <c:v>0.34375335696637999</c:v>
                </c:pt>
                <c:pt idx="17">
                  <c:v>0.52939280946461997</c:v>
                </c:pt>
                <c:pt idx="18">
                  <c:v>1.0309278350515001</c:v>
                </c:pt>
                <c:pt idx="19">
                  <c:v>1.0305958132045001</c:v>
                </c:pt>
                <c:pt idx="20">
                  <c:v>0</c:v>
                </c:pt>
                <c:pt idx="21">
                  <c:v>0.70246033570935995</c:v>
                </c:pt>
                <c:pt idx="22">
                  <c:v>0.96087536205232005</c:v>
                </c:pt>
                <c:pt idx="23">
                  <c:v>0</c:v>
                </c:pt>
                <c:pt idx="24">
                  <c:v>0.74215339368595001</c:v>
                </c:pt>
                <c:pt idx="25">
                  <c:v>1.8379818958783E-2</c:v>
                </c:pt>
                <c:pt idx="26">
                  <c:v>0.38134619802434999</c:v>
                </c:pt>
                <c:pt idx="27">
                  <c:v>0.56504961411246002</c:v>
                </c:pt>
                <c:pt idx="28">
                  <c:v>9.1869545245751E-2</c:v>
                </c:pt>
                <c:pt idx="29">
                  <c:v>0.15617822691777999</c:v>
                </c:pt>
              </c:numCache>
            </c:numRef>
          </c:val>
          <c:smooth val="0"/>
          <c:extLst>
            <c:ext xmlns:c16="http://schemas.microsoft.com/office/drawing/2014/chart" uri="{C3380CC4-5D6E-409C-BE32-E72D297353CC}">
              <c16:uniqueId val="{00000000-7718-4596-B467-C2531DC4BB40}"/>
            </c:ext>
          </c:extLst>
        </c:ser>
        <c:dLbls>
          <c:showLegendKey val="0"/>
          <c:showVal val="0"/>
          <c:showCatName val="0"/>
          <c:showSerName val="0"/>
          <c:showPercent val="0"/>
          <c:showBubbleSize val="0"/>
        </c:dLbls>
        <c:smooth val="0"/>
        <c:axId val="237367880"/>
        <c:axId val="237368208"/>
      </c:lineChart>
      <c:dateAx>
        <c:axId val="237367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68208"/>
        <c:crosses val="autoZero"/>
        <c:auto val="1"/>
        <c:lblOffset val="100"/>
        <c:baseTimeUnit val="days"/>
      </c:dateAx>
      <c:valAx>
        <c:axId val="23736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6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Altus.me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0.58417663293468003</c:v>
                </c:pt>
                <c:pt idx="1">
                  <c:v>0.32658693652254001</c:v>
                </c:pt>
                <c:pt idx="2">
                  <c:v>0.61177552897884002</c:v>
                </c:pt>
                <c:pt idx="3">
                  <c:v>0.23919043238269999</c:v>
                </c:pt>
                <c:pt idx="4">
                  <c:v>0.72792088316466996</c:v>
                </c:pt>
                <c:pt idx="5">
                  <c:v>0.48758049678012999</c:v>
                </c:pt>
                <c:pt idx="6">
                  <c:v>0.44963201471941</c:v>
                </c:pt>
              </c:numCache>
            </c:numRef>
          </c:val>
          <c:extLst>
            <c:ext xmlns:c16="http://schemas.microsoft.com/office/drawing/2014/chart" uri="{C3380CC4-5D6E-409C-BE32-E72D297353CC}">
              <c16:uniqueId val="{00000000-704E-4925-99A4-6D6EFC7FFA80}"/>
            </c:ext>
          </c:extLst>
        </c:ser>
        <c:dLbls>
          <c:showLegendKey val="0"/>
          <c:showVal val="0"/>
          <c:showCatName val="0"/>
          <c:showSerName val="0"/>
          <c:showPercent val="0"/>
          <c:showBubbleSize val="0"/>
        </c:dLbls>
        <c:gapWidth val="219"/>
        <c:overlap val="-27"/>
        <c:axId val="237378704"/>
        <c:axId val="237379032"/>
      </c:barChart>
      <c:catAx>
        <c:axId val="23737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79032"/>
        <c:crosses val="autoZero"/>
        <c:auto val="1"/>
        <c:lblAlgn val="ctr"/>
        <c:lblOffset val="100"/>
        <c:noMultiLvlLbl val="0"/>
      </c:catAx>
      <c:valAx>
        <c:axId val="23737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7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0.30815932296936999</c:v>
                </c:pt>
                <c:pt idx="10">
                  <c:v>0.54916750988869001</c:v>
                </c:pt>
                <c:pt idx="11">
                  <c:v>0.19777389384600999</c:v>
                </c:pt>
                <c:pt idx="12">
                  <c:v>0.61325238401864002</c:v>
                </c:pt>
                <c:pt idx="13">
                  <c:v>0.47086284610431001</c:v>
                </c:pt>
                <c:pt idx="14">
                  <c:v>5.2893018121608001E-2</c:v>
                </c:pt>
                <c:pt idx="15">
                  <c:v>0.51973139545580005</c:v>
                </c:pt>
                <c:pt idx="16">
                  <c:v>0.68377640818079</c:v>
                </c:pt>
                <c:pt idx="17">
                  <c:v>1.0302640051512999</c:v>
                </c:pt>
                <c:pt idx="18">
                  <c:v>0.53122987765615004</c:v>
                </c:pt>
                <c:pt idx="19">
                  <c:v>0</c:v>
                </c:pt>
                <c:pt idx="20">
                  <c:v>0.39554778769201998</c:v>
                </c:pt>
                <c:pt idx="21">
                  <c:v>1.0302640051512999</c:v>
                </c:pt>
                <c:pt idx="22">
                  <c:v>0</c:v>
                </c:pt>
                <c:pt idx="23">
                  <c:v>0</c:v>
                </c:pt>
              </c:numCache>
            </c:numRef>
          </c:val>
          <c:smooth val="0"/>
          <c:extLst>
            <c:ext xmlns:c16="http://schemas.microsoft.com/office/drawing/2014/chart" uri="{C3380CC4-5D6E-409C-BE32-E72D297353CC}">
              <c16:uniqueId val="{00000000-EF78-4135-A377-91384BFCCC90}"/>
            </c:ext>
          </c:extLst>
        </c:ser>
        <c:dLbls>
          <c:showLegendKey val="0"/>
          <c:showVal val="0"/>
          <c:showCatName val="0"/>
          <c:showSerName val="0"/>
          <c:showPercent val="0"/>
          <c:showBubbleSize val="0"/>
        </c:dLbls>
        <c:smooth val="0"/>
        <c:axId val="237387232"/>
        <c:axId val="237380344"/>
      </c:lineChart>
      <c:catAx>
        <c:axId val="23738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80344"/>
        <c:crosses val="autoZero"/>
        <c:auto val="1"/>
        <c:lblAlgn val="ctr"/>
        <c:lblOffset val="100"/>
        <c:noMultiLvlLbl val="0"/>
      </c:catAx>
      <c:valAx>
        <c:axId val="23738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8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2</c:v>
                </c:pt>
                <c:pt idx="6">
                  <c:v>0</c:v>
                </c:pt>
                <c:pt idx="7">
                  <c:v>1</c:v>
                </c:pt>
                <c:pt idx="8">
                  <c:v>0</c:v>
                </c:pt>
                <c:pt idx="9">
                  <c:v>0</c:v>
                </c:pt>
                <c:pt idx="10">
                  <c:v>2</c:v>
                </c:pt>
                <c:pt idx="11">
                  <c:v>0</c:v>
                </c:pt>
                <c:pt idx="12">
                  <c:v>0</c:v>
                </c:pt>
                <c:pt idx="13">
                  <c:v>0</c:v>
                </c:pt>
                <c:pt idx="14">
                  <c:v>0</c:v>
                </c:pt>
                <c:pt idx="15">
                  <c:v>1</c:v>
                </c:pt>
                <c:pt idx="16">
                  <c:v>0</c:v>
                </c:pt>
                <c:pt idx="17">
                  <c:v>1</c:v>
                </c:pt>
                <c:pt idx="18">
                  <c:v>2</c:v>
                </c:pt>
                <c:pt idx="19">
                  <c:v>2</c:v>
                </c:pt>
                <c:pt idx="20">
                  <c:v>0</c:v>
                </c:pt>
                <c:pt idx="21">
                  <c:v>1</c:v>
                </c:pt>
                <c:pt idx="22">
                  <c:v>1</c:v>
                </c:pt>
                <c:pt idx="23">
                  <c:v>0</c:v>
                </c:pt>
                <c:pt idx="24">
                  <c:v>1</c:v>
                </c:pt>
                <c:pt idx="25">
                  <c:v>0</c:v>
                </c:pt>
                <c:pt idx="26">
                  <c:v>1</c:v>
                </c:pt>
                <c:pt idx="27">
                  <c:v>0</c:v>
                </c:pt>
                <c:pt idx="28">
                  <c:v>1</c:v>
                </c:pt>
                <c:pt idx="29">
                  <c:v>0</c:v>
                </c:pt>
              </c:numCache>
            </c:numRef>
          </c:val>
          <c:smooth val="0"/>
          <c:extLst>
            <c:ext xmlns:c16="http://schemas.microsoft.com/office/drawing/2014/chart" uri="{C3380CC4-5D6E-409C-BE32-E72D297353CC}">
              <c16:uniqueId val="{00000000-2CAF-479C-879E-EDAB614654F9}"/>
            </c:ext>
          </c:extLst>
        </c:ser>
        <c:dLbls>
          <c:showLegendKey val="0"/>
          <c:showVal val="0"/>
          <c:showCatName val="0"/>
          <c:showSerName val="0"/>
          <c:showPercent val="0"/>
          <c:showBubbleSize val="0"/>
        </c:dLbls>
        <c:smooth val="0"/>
        <c:axId val="237384280"/>
        <c:axId val="237384608"/>
      </c:lineChart>
      <c:dateAx>
        <c:axId val="23738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84608"/>
        <c:crosses val="autoZero"/>
        <c:auto val="1"/>
        <c:lblOffset val="100"/>
        <c:baseTimeUnit val="days"/>
      </c:dateAx>
      <c:valAx>
        <c:axId val="23738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8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1</c:v>
                </c:pt>
                <c:pt idx="3">
                  <c:v>0</c:v>
                </c:pt>
                <c:pt idx="4">
                  <c:v>0</c:v>
                </c:pt>
                <c:pt idx="5">
                  <c:v>3</c:v>
                </c:pt>
                <c:pt idx="6">
                  <c:v>0</c:v>
                </c:pt>
                <c:pt idx="7">
                  <c:v>1</c:v>
                </c:pt>
                <c:pt idx="8">
                  <c:v>0</c:v>
                </c:pt>
                <c:pt idx="9">
                  <c:v>0</c:v>
                </c:pt>
                <c:pt idx="10">
                  <c:v>1</c:v>
                </c:pt>
                <c:pt idx="11">
                  <c:v>0</c:v>
                </c:pt>
                <c:pt idx="12">
                  <c:v>0</c:v>
                </c:pt>
                <c:pt idx="13">
                  <c:v>0</c:v>
                </c:pt>
                <c:pt idx="14">
                  <c:v>0</c:v>
                </c:pt>
                <c:pt idx="15">
                  <c:v>2</c:v>
                </c:pt>
                <c:pt idx="16">
                  <c:v>0</c:v>
                </c:pt>
                <c:pt idx="17">
                  <c:v>1</c:v>
                </c:pt>
                <c:pt idx="18">
                  <c:v>2</c:v>
                </c:pt>
                <c:pt idx="19">
                  <c:v>2</c:v>
                </c:pt>
                <c:pt idx="20">
                  <c:v>0</c:v>
                </c:pt>
                <c:pt idx="21">
                  <c:v>1</c:v>
                </c:pt>
                <c:pt idx="22">
                  <c:v>2</c:v>
                </c:pt>
                <c:pt idx="23">
                  <c:v>0</c:v>
                </c:pt>
                <c:pt idx="24">
                  <c:v>1</c:v>
                </c:pt>
                <c:pt idx="25">
                  <c:v>0</c:v>
                </c:pt>
                <c:pt idx="26">
                  <c:v>0</c:v>
                </c:pt>
                <c:pt idx="27">
                  <c:v>3</c:v>
                </c:pt>
                <c:pt idx="28">
                  <c:v>0</c:v>
                </c:pt>
                <c:pt idx="29">
                  <c:v>0</c:v>
                </c:pt>
              </c:numCache>
            </c:numRef>
          </c:val>
          <c:smooth val="0"/>
          <c:extLst>
            <c:ext xmlns:c16="http://schemas.microsoft.com/office/drawing/2014/chart" uri="{C3380CC4-5D6E-409C-BE32-E72D297353CC}">
              <c16:uniqueId val="{00000000-D267-4756-954D-DD7E382C42A2}"/>
            </c:ext>
          </c:extLst>
        </c:ser>
        <c:dLbls>
          <c:showLegendKey val="0"/>
          <c:showVal val="0"/>
          <c:showCatName val="0"/>
          <c:showSerName val="0"/>
          <c:showPercent val="0"/>
          <c:showBubbleSize val="0"/>
        </c:dLbls>
        <c:smooth val="0"/>
        <c:axId val="237394448"/>
        <c:axId val="237392152"/>
      </c:lineChart>
      <c:dateAx>
        <c:axId val="23739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92152"/>
        <c:crosses val="autoZero"/>
        <c:auto val="1"/>
        <c:lblOffset val="100"/>
        <c:baseTimeUnit val="days"/>
      </c:dateAx>
      <c:valAx>
        <c:axId val="23739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9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c:v>
                </c:pt>
                <c:pt idx="1">
                  <c:v>8</c:v>
                </c:pt>
                <c:pt idx="2">
                  <c:v>3</c:v>
                </c:pt>
                <c:pt idx="3">
                  <c:v>17</c:v>
                </c:pt>
                <c:pt idx="4">
                  <c:v>11</c:v>
                </c:pt>
                <c:pt idx="5">
                  <c:v>183</c:v>
                </c:pt>
                <c:pt idx="6">
                  <c:v>104</c:v>
                </c:pt>
                <c:pt idx="7">
                  <c:v>132</c:v>
                </c:pt>
                <c:pt idx="8">
                  <c:v>113</c:v>
                </c:pt>
                <c:pt idx="9">
                  <c:v>127</c:v>
                </c:pt>
                <c:pt idx="10">
                  <c:v>225</c:v>
                </c:pt>
                <c:pt idx="11">
                  <c:v>10</c:v>
                </c:pt>
                <c:pt idx="12">
                  <c:v>138</c:v>
                </c:pt>
                <c:pt idx="13">
                  <c:v>91</c:v>
                </c:pt>
                <c:pt idx="14">
                  <c:v>15</c:v>
                </c:pt>
                <c:pt idx="15">
                  <c:v>186</c:v>
                </c:pt>
                <c:pt idx="16">
                  <c:v>73</c:v>
                </c:pt>
                <c:pt idx="17">
                  <c:v>113</c:v>
                </c:pt>
                <c:pt idx="18">
                  <c:v>220</c:v>
                </c:pt>
                <c:pt idx="19">
                  <c:v>220</c:v>
                </c:pt>
                <c:pt idx="20">
                  <c:v>0</c:v>
                </c:pt>
                <c:pt idx="21">
                  <c:v>150</c:v>
                </c:pt>
                <c:pt idx="22">
                  <c:v>206</c:v>
                </c:pt>
                <c:pt idx="23">
                  <c:v>0</c:v>
                </c:pt>
                <c:pt idx="24">
                  <c:v>159</c:v>
                </c:pt>
                <c:pt idx="25">
                  <c:v>4</c:v>
                </c:pt>
                <c:pt idx="26">
                  <c:v>82</c:v>
                </c:pt>
                <c:pt idx="27">
                  <c:v>120</c:v>
                </c:pt>
                <c:pt idx="28">
                  <c:v>19</c:v>
                </c:pt>
                <c:pt idx="29">
                  <c:v>34</c:v>
                </c:pt>
              </c:numCache>
            </c:numRef>
          </c:val>
          <c:smooth val="0"/>
          <c:extLst>
            <c:ext xmlns:c16="http://schemas.microsoft.com/office/drawing/2014/chart" uri="{C3380CC4-5D6E-409C-BE32-E72D297353CC}">
              <c16:uniqueId val="{00000000-3C76-4247-BADB-0C91B4722A40}"/>
            </c:ext>
          </c:extLst>
        </c:ser>
        <c:dLbls>
          <c:showLegendKey val="0"/>
          <c:showVal val="0"/>
          <c:showCatName val="0"/>
          <c:showSerName val="0"/>
          <c:showPercent val="0"/>
          <c:showBubbleSize val="0"/>
        </c:dLbls>
        <c:smooth val="0"/>
        <c:axId val="237398056"/>
        <c:axId val="237395104"/>
      </c:lineChart>
      <c:dateAx>
        <c:axId val="237398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95104"/>
        <c:crosses val="autoZero"/>
        <c:auto val="1"/>
        <c:lblOffset val="100"/>
        <c:baseTimeUnit val="days"/>
      </c:dateAx>
      <c:valAx>
        <c:axId val="23739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9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17</c:v>
                </c:pt>
                <c:pt idx="1">
                  <c:v>15</c:v>
                </c:pt>
                <c:pt idx="2">
                  <c:v>26</c:v>
                </c:pt>
                <c:pt idx="3">
                  <c:v>40</c:v>
                </c:pt>
                <c:pt idx="4">
                  <c:v>68</c:v>
                </c:pt>
                <c:pt idx="5">
                  <c:v>426</c:v>
                </c:pt>
                <c:pt idx="6">
                  <c:v>248</c:v>
                </c:pt>
                <c:pt idx="7">
                  <c:v>170</c:v>
                </c:pt>
                <c:pt idx="8">
                  <c:v>128</c:v>
                </c:pt>
                <c:pt idx="9">
                  <c:v>254</c:v>
                </c:pt>
                <c:pt idx="10">
                  <c:v>299</c:v>
                </c:pt>
                <c:pt idx="11">
                  <c:v>60</c:v>
                </c:pt>
                <c:pt idx="12">
                  <c:v>174</c:v>
                </c:pt>
                <c:pt idx="13">
                  <c:v>126</c:v>
                </c:pt>
                <c:pt idx="14">
                  <c:v>103</c:v>
                </c:pt>
                <c:pt idx="15">
                  <c:v>327</c:v>
                </c:pt>
                <c:pt idx="16">
                  <c:v>185</c:v>
                </c:pt>
                <c:pt idx="17">
                  <c:v>319</c:v>
                </c:pt>
                <c:pt idx="18">
                  <c:v>390</c:v>
                </c:pt>
                <c:pt idx="19">
                  <c:v>638</c:v>
                </c:pt>
                <c:pt idx="20">
                  <c:v>158</c:v>
                </c:pt>
                <c:pt idx="21">
                  <c:v>852</c:v>
                </c:pt>
                <c:pt idx="22">
                  <c:v>167</c:v>
                </c:pt>
                <c:pt idx="23">
                  <c:v>504</c:v>
                </c:pt>
                <c:pt idx="24">
                  <c:v>412</c:v>
                </c:pt>
                <c:pt idx="25">
                  <c:v>77</c:v>
                </c:pt>
                <c:pt idx="26">
                  <c:v>95</c:v>
                </c:pt>
                <c:pt idx="27">
                  <c:v>220</c:v>
                </c:pt>
                <c:pt idx="28">
                  <c:v>144</c:v>
                </c:pt>
                <c:pt idx="29">
                  <c:v>203</c:v>
                </c:pt>
              </c:numCache>
            </c:numRef>
          </c:val>
          <c:smooth val="0"/>
          <c:extLst>
            <c:ext xmlns:c16="http://schemas.microsoft.com/office/drawing/2014/chart" uri="{C3380CC4-5D6E-409C-BE32-E72D297353CC}">
              <c16:uniqueId val="{00000000-C095-417A-9FF9-444B0EDE63B4}"/>
            </c:ext>
          </c:extLst>
        </c:ser>
        <c:dLbls>
          <c:showLegendKey val="0"/>
          <c:showVal val="0"/>
          <c:showCatName val="0"/>
          <c:showSerName val="0"/>
          <c:showPercent val="0"/>
          <c:showBubbleSize val="0"/>
        </c:dLbls>
        <c:smooth val="0"/>
        <c:axId val="341860504"/>
        <c:axId val="341862800"/>
      </c:lineChart>
      <c:dateAx>
        <c:axId val="341860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62800"/>
        <c:crosses val="autoZero"/>
        <c:auto val="1"/>
        <c:lblOffset val="100"/>
        <c:baseTimeUnit val="days"/>
      </c:dateAx>
      <c:valAx>
        <c:axId val="34186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6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386</c:v>
                </c:pt>
                <c:pt idx="1">
                  <c:v>591</c:v>
                </c:pt>
                <c:pt idx="2">
                  <c:v>690</c:v>
                </c:pt>
                <c:pt idx="3">
                  <c:v>724</c:v>
                </c:pt>
                <c:pt idx="4">
                  <c:v>4075</c:v>
                </c:pt>
                <c:pt idx="5">
                  <c:v>12574</c:v>
                </c:pt>
                <c:pt idx="6">
                  <c:v>11047</c:v>
                </c:pt>
                <c:pt idx="7">
                  <c:v>9964</c:v>
                </c:pt>
                <c:pt idx="8">
                  <c:v>5764</c:v>
                </c:pt>
                <c:pt idx="9">
                  <c:v>7771</c:v>
                </c:pt>
                <c:pt idx="10">
                  <c:v>6096</c:v>
                </c:pt>
                <c:pt idx="11">
                  <c:v>2460</c:v>
                </c:pt>
                <c:pt idx="12">
                  <c:v>5949</c:v>
                </c:pt>
                <c:pt idx="13">
                  <c:v>6086</c:v>
                </c:pt>
                <c:pt idx="14">
                  <c:v>10032</c:v>
                </c:pt>
                <c:pt idx="15">
                  <c:v>6695</c:v>
                </c:pt>
                <c:pt idx="16">
                  <c:v>5369</c:v>
                </c:pt>
                <c:pt idx="17">
                  <c:v>7002</c:v>
                </c:pt>
                <c:pt idx="18">
                  <c:v>8977</c:v>
                </c:pt>
                <c:pt idx="19">
                  <c:v>9376</c:v>
                </c:pt>
                <c:pt idx="20">
                  <c:v>7130</c:v>
                </c:pt>
                <c:pt idx="21">
                  <c:v>13848</c:v>
                </c:pt>
                <c:pt idx="22">
                  <c:v>4924</c:v>
                </c:pt>
                <c:pt idx="23">
                  <c:v>8117</c:v>
                </c:pt>
                <c:pt idx="24">
                  <c:v>9261</c:v>
                </c:pt>
                <c:pt idx="25">
                  <c:v>2707</c:v>
                </c:pt>
                <c:pt idx="26">
                  <c:v>4578</c:v>
                </c:pt>
                <c:pt idx="27">
                  <c:v>5630</c:v>
                </c:pt>
                <c:pt idx="28">
                  <c:v>9939</c:v>
                </c:pt>
                <c:pt idx="29">
                  <c:v>4259</c:v>
                </c:pt>
              </c:numCache>
            </c:numRef>
          </c:val>
          <c:smooth val="0"/>
          <c:extLst>
            <c:ext xmlns:c16="http://schemas.microsoft.com/office/drawing/2014/chart" uri="{C3380CC4-5D6E-409C-BE32-E72D297353CC}">
              <c16:uniqueId val="{00000000-743A-4BA0-9F8D-740EB251E5C8}"/>
            </c:ext>
          </c:extLst>
        </c:ser>
        <c:dLbls>
          <c:showLegendKey val="0"/>
          <c:showVal val="0"/>
          <c:showCatName val="0"/>
          <c:showSerName val="0"/>
          <c:showPercent val="0"/>
          <c:showBubbleSize val="0"/>
        </c:dLbls>
        <c:smooth val="0"/>
        <c:axId val="341859192"/>
        <c:axId val="341859520"/>
      </c:lineChart>
      <c:dateAx>
        <c:axId val="34185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59520"/>
        <c:crosses val="autoZero"/>
        <c:auto val="1"/>
        <c:lblOffset val="100"/>
        <c:baseTimeUnit val="days"/>
      </c:dateAx>
      <c:valAx>
        <c:axId val="34185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85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2BDC6-F793-4F49-880F-3330BFF82F22}"/>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BD2325E9-38F1-4D56-B85C-0A6CE062290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108358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BD4D2-40DA-47BF-9454-9087CAFEB0A0}"/>
              </a:ext>
            </a:extLst>
          </p:cNvPr>
          <p:cNvSpPr>
            <a:spLocks noGrp="1"/>
          </p:cNvSpPr>
          <p:nvPr>
            <p:ph type="title"/>
          </p:nvPr>
        </p:nvSpPr>
        <p:spPr/>
        <p:txBody>
          <a:bodyPr/>
          <a:lstStyle/>
          <a:p>
            <a:r>
              <a:rPr lang="en-US"/>
              <a:t>Facebook Key Metrics Table | Altus.me</a:t>
            </a:r>
          </a:p>
        </p:txBody>
      </p:sp>
      <p:graphicFrame>
        <p:nvGraphicFramePr>
          <p:cNvPr id="5" name="Table Placeholder 4">
            <a:extLst>
              <a:ext uri="{FF2B5EF4-FFF2-40B4-BE49-F238E27FC236}">
                <a16:creationId xmlns:a16="http://schemas.microsoft.com/office/drawing/2014/main" id="{46359458-57B2-4841-82FA-4BAD2A453EC6}"/>
              </a:ext>
            </a:extLst>
          </p:cNvPr>
          <p:cNvGraphicFramePr>
            <a:graphicFrameLocks noGrp="1"/>
          </p:cNvGraphicFramePr>
          <p:nvPr>
            <p:ph type="tbl" sz="quarter" idx="13"/>
            <p:extLst>
              <p:ext uri="{D42A27DB-BD31-4B8C-83A1-F6EECF244321}">
                <p14:modId xmlns:p14="http://schemas.microsoft.com/office/powerpoint/2010/main" val="588155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048767519"/>
                    </a:ext>
                  </a:extLst>
                </a:gridCol>
                <a:gridCol w="304495">
                  <a:extLst>
                    <a:ext uri="{9D8B030D-6E8A-4147-A177-3AD203B41FA5}">
                      <a16:colId xmlns:a16="http://schemas.microsoft.com/office/drawing/2014/main" val="1215973906"/>
                    </a:ext>
                  </a:extLst>
                </a:gridCol>
                <a:gridCol w="304495">
                  <a:extLst>
                    <a:ext uri="{9D8B030D-6E8A-4147-A177-3AD203B41FA5}">
                      <a16:colId xmlns:a16="http://schemas.microsoft.com/office/drawing/2014/main" val="1064722340"/>
                    </a:ext>
                  </a:extLst>
                </a:gridCol>
                <a:gridCol w="304495">
                  <a:extLst>
                    <a:ext uri="{9D8B030D-6E8A-4147-A177-3AD203B41FA5}">
                      <a16:colId xmlns:a16="http://schemas.microsoft.com/office/drawing/2014/main" val="1578952673"/>
                    </a:ext>
                  </a:extLst>
                </a:gridCol>
                <a:gridCol w="304495">
                  <a:extLst>
                    <a:ext uri="{9D8B030D-6E8A-4147-A177-3AD203B41FA5}">
                      <a16:colId xmlns:a16="http://schemas.microsoft.com/office/drawing/2014/main" val="3359916623"/>
                    </a:ext>
                  </a:extLst>
                </a:gridCol>
                <a:gridCol w="304495">
                  <a:extLst>
                    <a:ext uri="{9D8B030D-6E8A-4147-A177-3AD203B41FA5}">
                      <a16:colId xmlns:a16="http://schemas.microsoft.com/office/drawing/2014/main" val="3050265438"/>
                    </a:ext>
                  </a:extLst>
                </a:gridCol>
                <a:gridCol w="304495">
                  <a:extLst>
                    <a:ext uri="{9D8B030D-6E8A-4147-A177-3AD203B41FA5}">
                      <a16:colId xmlns:a16="http://schemas.microsoft.com/office/drawing/2014/main" val="3600868599"/>
                    </a:ext>
                  </a:extLst>
                </a:gridCol>
                <a:gridCol w="304495">
                  <a:extLst>
                    <a:ext uri="{9D8B030D-6E8A-4147-A177-3AD203B41FA5}">
                      <a16:colId xmlns:a16="http://schemas.microsoft.com/office/drawing/2014/main" val="4132556002"/>
                    </a:ext>
                  </a:extLst>
                </a:gridCol>
                <a:gridCol w="304495">
                  <a:extLst>
                    <a:ext uri="{9D8B030D-6E8A-4147-A177-3AD203B41FA5}">
                      <a16:colId xmlns:a16="http://schemas.microsoft.com/office/drawing/2014/main" val="2942110380"/>
                    </a:ext>
                  </a:extLst>
                </a:gridCol>
                <a:gridCol w="304495">
                  <a:extLst>
                    <a:ext uri="{9D8B030D-6E8A-4147-A177-3AD203B41FA5}">
                      <a16:colId xmlns:a16="http://schemas.microsoft.com/office/drawing/2014/main" val="2604589713"/>
                    </a:ext>
                  </a:extLst>
                </a:gridCol>
                <a:gridCol w="304495">
                  <a:extLst>
                    <a:ext uri="{9D8B030D-6E8A-4147-A177-3AD203B41FA5}">
                      <a16:colId xmlns:a16="http://schemas.microsoft.com/office/drawing/2014/main" val="1408799905"/>
                    </a:ext>
                  </a:extLst>
                </a:gridCol>
                <a:gridCol w="304495">
                  <a:extLst>
                    <a:ext uri="{9D8B030D-6E8A-4147-A177-3AD203B41FA5}">
                      <a16:colId xmlns:a16="http://schemas.microsoft.com/office/drawing/2014/main" val="1426412593"/>
                    </a:ext>
                  </a:extLst>
                </a:gridCol>
                <a:gridCol w="304495">
                  <a:extLst>
                    <a:ext uri="{9D8B030D-6E8A-4147-A177-3AD203B41FA5}">
                      <a16:colId xmlns:a16="http://schemas.microsoft.com/office/drawing/2014/main" val="149217761"/>
                    </a:ext>
                  </a:extLst>
                </a:gridCol>
                <a:gridCol w="304495">
                  <a:extLst>
                    <a:ext uri="{9D8B030D-6E8A-4147-A177-3AD203B41FA5}">
                      <a16:colId xmlns:a16="http://schemas.microsoft.com/office/drawing/2014/main" val="1549165310"/>
                    </a:ext>
                  </a:extLst>
                </a:gridCol>
                <a:gridCol w="304495">
                  <a:extLst>
                    <a:ext uri="{9D8B030D-6E8A-4147-A177-3AD203B41FA5}">
                      <a16:colId xmlns:a16="http://schemas.microsoft.com/office/drawing/2014/main" val="2197353189"/>
                    </a:ext>
                  </a:extLst>
                </a:gridCol>
                <a:gridCol w="304495">
                  <a:extLst>
                    <a:ext uri="{9D8B030D-6E8A-4147-A177-3AD203B41FA5}">
                      <a16:colId xmlns:a16="http://schemas.microsoft.com/office/drawing/2014/main" val="3416441485"/>
                    </a:ext>
                  </a:extLst>
                </a:gridCol>
                <a:gridCol w="304495">
                  <a:extLst>
                    <a:ext uri="{9D8B030D-6E8A-4147-A177-3AD203B41FA5}">
                      <a16:colId xmlns:a16="http://schemas.microsoft.com/office/drawing/2014/main" val="1388772064"/>
                    </a:ext>
                  </a:extLst>
                </a:gridCol>
                <a:gridCol w="304495">
                  <a:extLst>
                    <a:ext uri="{9D8B030D-6E8A-4147-A177-3AD203B41FA5}">
                      <a16:colId xmlns:a16="http://schemas.microsoft.com/office/drawing/2014/main" val="4051594871"/>
                    </a:ext>
                  </a:extLst>
                </a:gridCol>
                <a:gridCol w="304495">
                  <a:extLst>
                    <a:ext uri="{9D8B030D-6E8A-4147-A177-3AD203B41FA5}">
                      <a16:colId xmlns:a16="http://schemas.microsoft.com/office/drawing/2014/main" val="864091539"/>
                    </a:ext>
                  </a:extLst>
                </a:gridCol>
                <a:gridCol w="304495">
                  <a:extLst>
                    <a:ext uri="{9D8B030D-6E8A-4147-A177-3AD203B41FA5}">
                      <a16:colId xmlns:a16="http://schemas.microsoft.com/office/drawing/2014/main" val="2256626002"/>
                    </a:ext>
                  </a:extLst>
                </a:gridCol>
                <a:gridCol w="304495">
                  <a:extLst>
                    <a:ext uri="{9D8B030D-6E8A-4147-A177-3AD203B41FA5}">
                      <a16:colId xmlns:a16="http://schemas.microsoft.com/office/drawing/2014/main" val="4088329254"/>
                    </a:ext>
                  </a:extLst>
                </a:gridCol>
                <a:gridCol w="304495">
                  <a:extLst>
                    <a:ext uri="{9D8B030D-6E8A-4147-A177-3AD203B41FA5}">
                      <a16:colId xmlns:a16="http://schemas.microsoft.com/office/drawing/2014/main" val="3800983498"/>
                    </a:ext>
                  </a:extLst>
                </a:gridCol>
                <a:gridCol w="304495">
                  <a:extLst>
                    <a:ext uri="{9D8B030D-6E8A-4147-A177-3AD203B41FA5}">
                      <a16:colId xmlns:a16="http://schemas.microsoft.com/office/drawing/2014/main" val="2731491958"/>
                    </a:ext>
                  </a:extLst>
                </a:gridCol>
                <a:gridCol w="304495">
                  <a:extLst>
                    <a:ext uri="{9D8B030D-6E8A-4147-A177-3AD203B41FA5}">
                      <a16:colId xmlns:a16="http://schemas.microsoft.com/office/drawing/2014/main" val="1778235672"/>
                    </a:ext>
                  </a:extLst>
                </a:gridCol>
                <a:gridCol w="304495">
                  <a:extLst>
                    <a:ext uri="{9D8B030D-6E8A-4147-A177-3AD203B41FA5}">
                      <a16:colId xmlns:a16="http://schemas.microsoft.com/office/drawing/2014/main" val="22015690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73356068"/>
                  </a:ext>
                </a:extLst>
              </a:tr>
              <a:tr h="370840">
                <a:tc>
                  <a:txBody>
                    <a:bodyPr/>
                    <a:lstStyle/>
                    <a:p>
                      <a:r>
                        <a:rPr lang="en-US" sz="1000"/>
                        <a:t>Altus.me</a:t>
                      </a:r>
                    </a:p>
                  </a:txBody>
                  <a:tcPr/>
                </a:tc>
                <a:tc>
                  <a:txBody>
                    <a:bodyPr/>
                    <a:lstStyle/>
                    <a:p>
                      <a:r>
                        <a:rPr lang="en-US" sz="1000"/>
                        <a:t>21770</a:t>
                      </a:r>
                    </a:p>
                  </a:txBody>
                  <a:tcPr/>
                </a:tc>
                <a:tc>
                  <a:txBody>
                    <a:bodyPr/>
                    <a:lstStyle/>
                    <a:p>
                      <a:r>
                        <a:rPr lang="en-US" sz="1000"/>
                        <a:t>55</a:t>
                      </a:r>
                    </a:p>
                  </a:txBody>
                  <a:tcPr/>
                </a:tc>
                <a:tc>
                  <a:txBody>
                    <a:bodyPr/>
                    <a:lstStyle/>
                    <a:p>
                      <a:r>
                        <a:rPr lang="en-US" sz="1000"/>
                        <a:t>21770</a:t>
                      </a:r>
                    </a:p>
                  </a:txBody>
                  <a:tcPr/>
                </a:tc>
                <a:tc>
                  <a:txBody>
                    <a:bodyPr/>
                    <a:lstStyle/>
                    <a:p>
                      <a:r>
                        <a:rPr lang="en-US" sz="1000"/>
                        <a:t>55</a:t>
                      </a:r>
                    </a:p>
                  </a:txBody>
                  <a:tcPr/>
                </a:tc>
                <a:tc>
                  <a:txBody>
                    <a:bodyPr/>
                    <a:lstStyle/>
                    <a:p>
                      <a:r>
                        <a:rPr lang="en-US" sz="1000"/>
                        <a:t>37</a:t>
                      </a:r>
                    </a:p>
                  </a:txBody>
                  <a:tcPr/>
                </a:tc>
                <a:tc>
                  <a:txBody>
                    <a:bodyPr/>
                    <a:lstStyle/>
                    <a:p>
                      <a:r>
                        <a:rPr lang="en-US" sz="1000"/>
                        <a:t>2</a:t>
                      </a:r>
                    </a:p>
                  </a:txBody>
                  <a:tcPr/>
                </a:tc>
                <a:tc>
                  <a:txBody>
                    <a:bodyPr/>
                    <a:lstStyle/>
                    <a:p>
                      <a:r>
                        <a:rPr lang="en-US" sz="1000"/>
                        <a:t>30</a:t>
                      </a:r>
                    </a:p>
                  </a:txBody>
                  <a:tcPr/>
                </a:tc>
                <a:tc>
                  <a:txBody>
                    <a:bodyPr/>
                    <a:lstStyle/>
                    <a:p>
                      <a:r>
                        <a:rPr lang="en-US" sz="1000"/>
                        <a:t>0</a:t>
                      </a:r>
                    </a:p>
                  </a:txBody>
                  <a:tcPr/>
                </a:tc>
                <a:tc>
                  <a:txBody>
                    <a:bodyPr/>
                    <a:lstStyle/>
                    <a:p>
                      <a:r>
                        <a:rPr lang="en-US" sz="1000"/>
                        <a:t>5</a:t>
                      </a:r>
                    </a:p>
                  </a:txBody>
                  <a:tcPr/>
                </a:tc>
                <a:tc>
                  <a:txBody>
                    <a:bodyPr/>
                    <a:lstStyle/>
                    <a:p>
                      <a:r>
                        <a:rPr lang="en-US" sz="1000"/>
                        <a:t>3852</a:t>
                      </a:r>
                    </a:p>
                  </a:txBody>
                  <a:tcPr/>
                </a:tc>
                <a:tc>
                  <a:txBody>
                    <a:bodyPr/>
                    <a:lstStyle/>
                    <a:p>
                      <a:r>
                        <a:rPr lang="en-US" sz="1000"/>
                        <a:t>0</a:t>
                      </a:r>
                    </a:p>
                  </a:txBody>
                  <a:tcPr/>
                </a:tc>
                <a:tc>
                  <a:txBody>
                    <a:bodyPr/>
                    <a:lstStyle/>
                    <a:p>
                      <a:r>
                        <a:rPr lang="en-US" sz="1000"/>
                        <a:t>3738</a:t>
                      </a:r>
                    </a:p>
                  </a:txBody>
                  <a:tcPr/>
                </a:tc>
                <a:tc>
                  <a:txBody>
                    <a:bodyPr/>
                    <a:lstStyle/>
                    <a:p>
                      <a:r>
                        <a:rPr lang="en-US" sz="1000"/>
                        <a:t>96</a:t>
                      </a:r>
                    </a:p>
                  </a:txBody>
                  <a:tcPr/>
                </a:tc>
                <a:tc>
                  <a:txBody>
                    <a:bodyPr/>
                    <a:lstStyle/>
                    <a:p>
                      <a:r>
                        <a:rPr lang="en-US" sz="1000"/>
                        <a:t>0</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32</a:t>
                      </a:r>
                    </a:p>
                  </a:txBody>
                  <a:tcPr/>
                </a:tc>
                <a:tc>
                  <a:txBody>
                    <a:bodyPr/>
                    <a:lstStyle/>
                    <a:p>
                      <a:r>
                        <a:rPr lang="en-US" sz="1000"/>
                        <a:t>24</a:t>
                      </a:r>
                    </a:p>
                  </a:txBody>
                  <a:tcPr/>
                </a:tc>
                <a:tc>
                  <a:txBody>
                    <a:bodyPr/>
                    <a:lstStyle/>
                    <a:p>
                      <a:r>
                        <a:rPr lang="en-US" sz="1000"/>
                        <a:t>3908</a:t>
                      </a:r>
                    </a:p>
                  </a:txBody>
                  <a:tcPr/>
                </a:tc>
                <a:tc>
                  <a:txBody>
                    <a:bodyPr/>
                    <a:lstStyle/>
                    <a:p>
                      <a:r>
                        <a:rPr lang="en-US" sz="1000"/>
                        <a:t>0</a:t>
                      </a:r>
                    </a:p>
                  </a:txBody>
                  <a:tcPr/>
                </a:tc>
                <a:tc>
                  <a:txBody>
                    <a:bodyPr/>
                    <a:lstStyle/>
                    <a:p>
                      <a:r>
                        <a:rPr lang="en-US" sz="1000"/>
                        <a:t>0</a:t>
                      </a:r>
                    </a:p>
                  </a:txBody>
                  <a:tcPr/>
                </a:tc>
                <a:tc>
                  <a:txBody>
                    <a:bodyPr/>
                    <a:lstStyle/>
                    <a:p>
                      <a:r>
                        <a:rPr lang="en-US" sz="1000"/>
                        <a:t>0.4858 %</a:t>
                      </a:r>
                    </a:p>
                  </a:txBody>
                  <a:tcPr/>
                </a:tc>
                <a:tc>
                  <a:txBody>
                    <a:bodyPr/>
                    <a:lstStyle/>
                    <a:p>
                      <a:r>
                        <a:rPr lang="en-US" sz="1000"/>
                        <a:t>0.0 %</a:t>
                      </a:r>
                    </a:p>
                  </a:txBody>
                  <a:tcPr/>
                </a:tc>
                <a:extLst>
                  <a:ext uri="{0D108BD9-81ED-4DB2-BD59-A6C34878D82A}">
                    <a16:rowId xmlns:a16="http://schemas.microsoft.com/office/drawing/2014/main" val="3312294297"/>
                  </a:ext>
                </a:extLst>
              </a:tr>
            </a:tbl>
          </a:graphicData>
        </a:graphic>
      </p:graphicFrame>
      <p:sp>
        <p:nvSpPr>
          <p:cNvPr id="4" name="Text Placeholder 3">
            <a:extLst>
              <a:ext uri="{FF2B5EF4-FFF2-40B4-BE49-F238E27FC236}">
                <a16:creationId xmlns:a16="http://schemas.microsoft.com/office/drawing/2014/main" id="{19293687-F76F-45CE-B86C-698D45C673A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00638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C8F2A-DA28-4E49-8195-64AFB255CFA2}"/>
              </a:ext>
            </a:extLst>
          </p:cNvPr>
          <p:cNvSpPr>
            <a:spLocks noGrp="1"/>
          </p:cNvSpPr>
          <p:nvPr>
            <p:ph type="title"/>
          </p:nvPr>
        </p:nvSpPr>
        <p:spPr/>
        <p:txBody>
          <a:bodyPr/>
          <a:lstStyle/>
          <a:p>
            <a:r>
              <a:rPr lang="en-US"/>
              <a:t>Facebook Fans Change Rate | Altus.me</a:t>
            </a:r>
          </a:p>
        </p:txBody>
      </p:sp>
      <p:graphicFrame>
        <p:nvGraphicFramePr>
          <p:cNvPr id="6" name="Chart Placeholder 5">
            <a:extLst>
              <a:ext uri="{FF2B5EF4-FFF2-40B4-BE49-F238E27FC236}">
                <a16:creationId xmlns:a16="http://schemas.microsoft.com/office/drawing/2014/main" id="{CF9FC733-55F8-4BE8-9E9B-7F9ED8956931}"/>
              </a:ext>
            </a:extLst>
          </p:cNvPr>
          <p:cNvGraphicFramePr>
            <a:graphicFrameLocks noGrp="1"/>
          </p:cNvGraphicFramePr>
          <p:nvPr>
            <p:ph type="chart" sz="quarter" idx="13"/>
            <p:extLst>
              <p:ext uri="{D42A27DB-BD31-4B8C-83A1-F6EECF244321}">
                <p14:modId xmlns:p14="http://schemas.microsoft.com/office/powerpoint/2010/main" val="1032371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F5D813-8C7B-4007-AD96-54E3519D6C9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1F69395-5BEF-4144-B104-95ECB6CA8D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42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B766-EC44-45E9-AD8F-C52D2A134F03}"/>
              </a:ext>
            </a:extLst>
          </p:cNvPr>
          <p:cNvSpPr>
            <a:spLocks noGrp="1"/>
          </p:cNvSpPr>
          <p:nvPr>
            <p:ph type="title"/>
          </p:nvPr>
        </p:nvSpPr>
        <p:spPr/>
        <p:txBody>
          <a:bodyPr/>
          <a:lstStyle/>
          <a:p>
            <a:r>
              <a:rPr lang="en-US"/>
              <a:t>Facebook Fans Total | Altus.me</a:t>
            </a:r>
          </a:p>
        </p:txBody>
      </p:sp>
      <p:graphicFrame>
        <p:nvGraphicFramePr>
          <p:cNvPr id="6" name="Chart Placeholder 5">
            <a:extLst>
              <a:ext uri="{FF2B5EF4-FFF2-40B4-BE49-F238E27FC236}">
                <a16:creationId xmlns:a16="http://schemas.microsoft.com/office/drawing/2014/main" id="{B12851B4-5BC3-4551-80E2-A0DDFB295355}"/>
              </a:ext>
            </a:extLst>
          </p:cNvPr>
          <p:cNvGraphicFramePr>
            <a:graphicFrameLocks noGrp="1"/>
          </p:cNvGraphicFramePr>
          <p:nvPr>
            <p:ph type="chart" sz="quarter" idx="13"/>
            <p:extLst>
              <p:ext uri="{D42A27DB-BD31-4B8C-83A1-F6EECF244321}">
                <p14:modId xmlns:p14="http://schemas.microsoft.com/office/powerpoint/2010/main" val="1402271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23D12B-04BD-481A-97AF-155378123DD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230C0CD-2971-422C-A606-5753E07E73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581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A5D5-5A03-42C1-B85F-D12A25EFD7F9}"/>
              </a:ext>
            </a:extLst>
          </p:cNvPr>
          <p:cNvSpPr>
            <a:spLocks noGrp="1"/>
          </p:cNvSpPr>
          <p:nvPr>
            <p:ph type="title"/>
          </p:nvPr>
        </p:nvSpPr>
        <p:spPr/>
        <p:txBody>
          <a:bodyPr/>
          <a:lstStyle/>
          <a:p>
            <a:r>
              <a:rPr lang="en-US"/>
              <a:t>Facebook Own Posts Table | Altus.me - 1 of 11</a:t>
            </a:r>
          </a:p>
        </p:txBody>
      </p:sp>
      <p:graphicFrame>
        <p:nvGraphicFramePr>
          <p:cNvPr id="5" name="Table Placeholder 4">
            <a:extLst>
              <a:ext uri="{FF2B5EF4-FFF2-40B4-BE49-F238E27FC236}">
                <a16:creationId xmlns:a16="http://schemas.microsoft.com/office/drawing/2014/main" id="{8E2F2A4F-706D-43D6-AAD1-B4C81172375C}"/>
              </a:ext>
            </a:extLst>
          </p:cNvPr>
          <p:cNvGraphicFramePr>
            <a:graphicFrameLocks noGrp="1"/>
          </p:cNvGraphicFramePr>
          <p:nvPr>
            <p:ph type="tbl" sz="quarter" idx="13"/>
            <p:extLst>
              <p:ext uri="{D42A27DB-BD31-4B8C-83A1-F6EECF244321}">
                <p14:modId xmlns:p14="http://schemas.microsoft.com/office/powerpoint/2010/main" val="3217059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61300186"/>
                    </a:ext>
                  </a:extLst>
                </a:gridCol>
                <a:gridCol w="370332">
                  <a:extLst>
                    <a:ext uri="{9D8B030D-6E8A-4147-A177-3AD203B41FA5}">
                      <a16:colId xmlns:a16="http://schemas.microsoft.com/office/drawing/2014/main" val="2545504452"/>
                    </a:ext>
                  </a:extLst>
                </a:gridCol>
                <a:gridCol w="370332">
                  <a:extLst>
                    <a:ext uri="{9D8B030D-6E8A-4147-A177-3AD203B41FA5}">
                      <a16:colId xmlns:a16="http://schemas.microsoft.com/office/drawing/2014/main" val="3110801308"/>
                    </a:ext>
                  </a:extLst>
                </a:gridCol>
                <a:gridCol w="370332">
                  <a:extLst>
                    <a:ext uri="{9D8B030D-6E8A-4147-A177-3AD203B41FA5}">
                      <a16:colId xmlns:a16="http://schemas.microsoft.com/office/drawing/2014/main" val="1670872952"/>
                    </a:ext>
                  </a:extLst>
                </a:gridCol>
                <a:gridCol w="329184">
                  <a:extLst>
                    <a:ext uri="{9D8B030D-6E8A-4147-A177-3AD203B41FA5}">
                      <a16:colId xmlns:a16="http://schemas.microsoft.com/office/drawing/2014/main" val="3480247995"/>
                    </a:ext>
                  </a:extLst>
                </a:gridCol>
                <a:gridCol w="329184">
                  <a:extLst>
                    <a:ext uri="{9D8B030D-6E8A-4147-A177-3AD203B41FA5}">
                      <a16:colId xmlns:a16="http://schemas.microsoft.com/office/drawing/2014/main" val="86004534"/>
                    </a:ext>
                  </a:extLst>
                </a:gridCol>
                <a:gridCol w="329184">
                  <a:extLst>
                    <a:ext uri="{9D8B030D-6E8A-4147-A177-3AD203B41FA5}">
                      <a16:colId xmlns:a16="http://schemas.microsoft.com/office/drawing/2014/main" val="1527597841"/>
                    </a:ext>
                  </a:extLst>
                </a:gridCol>
                <a:gridCol w="329184">
                  <a:extLst>
                    <a:ext uri="{9D8B030D-6E8A-4147-A177-3AD203B41FA5}">
                      <a16:colId xmlns:a16="http://schemas.microsoft.com/office/drawing/2014/main" val="1870835154"/>
                    </a:ext>
                  </a:extLst>
                </a:gridCol>
                <a:gridCol w="329184">
                  <a:extLst>
                    <a:ext uri="{9D8B030D-6E8A-4147-A177-3AD203B41FA5}">
                      <a16:colId xmlns:a16="http://schemas.microsoft.com/office/drawing/2014/main" val="3360803221"/>
                    </a:ext>
                  </a:extLst>
                </a:gridCol>
                <a:gridCol w="329184">
                  <a:extLst>
                    <a:ext uri="{9D8B030D-6E8A-4147-A177-3AD203B41FA5}">
                      <a16:colId xmlns:a16="http://schemas.microsoft.com/office/drawing/2014/main" val="1468235972"/>
                    </a:ext>
                  </a:extLst>
                </a:gridCol>
                <a:gridCol w="329184">
                  <a:extLst>
                    <a:ext uri="{9D8B030D-6E8A-4147-A177-3AD203B41FA5}">
                      <a16:colId xmlns:a16="http://schemas.microsoft.com/office/drawing/2014/main" val="2800271267"/>
                    </a:ext>
                  </a:extLst>
                </a:gridCol>
                <a:gridCol w="329184">
                  <a:extLst>
                    <a:ext uri="{9D8B030D-6E8A-4147-A177-3AD203B41FA5}">
                      <a16:colId xmlns:a16="http://schemas.microsoft.com/office/drawing/2014/main" val="4121061807"/>
                    </a:ext>
                  </a:extLst>
                </a:gridCol>
                <a:gridCol w="329184">
                  <a:extLst>
                    <a:ext uri="{9D8B030D-6E8A-4147-A177-3AD203B41FA5}">
                      <a16:colId xmlns:a16="http://schemas.microsoft.com/office/drawing/2014/main" val="1948836866"/>
                    </a:ext>
                  </a:extLst>
                </a:gridCol>
                <a:gridCol w="370332">
                  <a:extLst>
                    <a:ext uri="{9D8B030D-6E8A-4147-A177-3AD203B41FA5}">
                      <a16:colId xmlns:a16="http://schemas.microsoft.com/office/drawing/2014/main" val="376236525"/>
                    </a:ext>
                  </a:extLst>
                </a:gridCol>
                <a:gridCol w="370332">
                  <a:extLst>
                    <a:ext uri="{9D8B030D-6E8A-4147-A177-3AD203B41FA5}">
                      <a16:colId xmlns:a16="http://schemas.microsoft.com/office/drawing/2014/main" val="624429896"/>
                    </a:ext>
                  </a:extLst>
                </a:gridCol>
                <a:gridCol w="329184">
                  <a:extLst>
                    <a:ext uri="{9D8B030D-6E8A-4147-A177-3AD203B41FA5}">
                      <a16:colId xmlns:a16="http://schemas.microsoft.com/office/drawing/2014/main" val="1949503046"/>
                    </a:ext>
                  </a:extLst>
                </a:gridCol>
                <a:gridCol w="329184">
                  <a:extLst>
                    <a:ext uri="{9D8B030D-6E8A-4147-A177-3AD203B41FA5}">
                      <a16:colId xmlns:a16="http://schemas.microsoft.com/office/drawing/2014/main" val="4155806232"/>
                    </a:ext>
                  </a:extLst>
                </a:gridCol>
                <a:gridCol w="370332">
                  <a:extLst>
                    <a:ext uri="{9D8B030D-6E8A-4147-A177-3AD203B41FA5}">
                      <a16:colId xmlns:a16="http://schemas.microsoft.com/office/drawing/2014/main" val="2594622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385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- 2018-04-30 20:16:43 </a:t>
                      </a:r>
                      <a:r>
                        <a:rPr kumimoji="0" lang="en-US" sz="1000" b="0" i="0" u="none" strike="noStrike" kern="1200" cap="none" spc="0" normalizeH="0" baseline="0" noProof="0">
                          <a:ln>
                            <a:noFill/>
                          </a:ln>
                          <a:solidFill>
                            <a:prstClr val="black"/>
                          </a:solidFill>
                          <a:effectLst/>
                          <a:uLnTx/>
                          <a:uFillTx/>
                          <a:latin typeface="+mn-lt"/>
                          <a:ea typeface="+mn-ea"/>
                          <a:cs typeface="+mn-cs"/>
                        </a:rPr>
                        <a:t> 
 One of Tonon's iconic chairs turned into a piece of art. #Repost TONON
• • •
Our Jonathan chair at Leo’s gallery in Monza. This chair was more than 30 years old and was worn out over time. Paolo Nava didn’t throw it away sharing the message that design never dies. If you want to join the revisitation of the Jonathan chair go and visit Leo’s gallery in Monza! See you there
..
Via de Gradi, 10, 20900 Monza 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8220380"/>
                  </a:ext>
                </a:extLst>
              </a:tr>
            </a:tbl>
          </a:graphicData>
        </a:graphic>
      </p:graphicFrame>
      <p:sp>
        <p:nvSpPr>
          <p:cNvPr id="4" name="Text Placeholder 3">
            <a:extLst>
              <a:ext uri="{FF2B5EF4-FFF2-40B4-BE49-F238E27FC236}">
                <a16:creationId xmlns:a16="http://schemas.microsoft.com/office/drawing/2014/main" id="{EF97CD71-F460-4AF1-B21D-4B9A1E45299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98427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11DE-85E3-4C7D-8E13-47E9F6F51A6A}"/>
              </a:ext>
            </a:extLst>
          </p:cNvPr>
          <p:cNvSpPr>
            <a:spLocks noGrp="1"/>
          </p:cNvSpPr>
          <p:nvPr>
            <p:ph type="title"/>
          </p:nvPr>
        </p:nvSpPr>
        <p:spPr/>
        <p:txBody>
          <a:bodyPr/>
          <a:lstStyle/>
          <a:p>
            <a:r>
              <a:rPr lang="en-US"/>
              <a:t>Facebook Own Posts Table | Altus.me - 2 of 11</a:t>
            </a:r>
          </a:p>
        </p:txBody>
      </p:sp>
      <p:graphicFrame>
        <p:nvGraphicFramePr>
          <p:cNvPr id="5" name="Table Placeholder 4">
            <a:extLst>
              <a:ext uri="{FF2B5EF4-FFF2-40B4-BE49-F238E27FC236}">
                <a16:creationId xmlns:a16="http://schemas.microsoft.com/office/drawing/2014/main" id="{1D5E08B8-99A2-4FDF-B967-ECE7B6B17523}"/>
              </a:ext>
            </a:extLst>
          </p:cNvPr>
          <p:cNvGraphicFramePr>
            <a:graphicFrameLocks noGrp="1"/>
          </p:cNvGraphicFramePr>
          <p:nvPr>
            <p:ph type="tbl" sz="quarter" idx="13"/>
            <p:extLst>
              <p:ext uri="{D42A27DB-BD31-4B8C-83A1-F6EECF244321}">
                <p14:modId xmlns:p14="http://schemas.microsoft.com/office/powerpoint/2010/main" val="423425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57177402"/>
                    </a:ext>
                  </a:extLst>
                </a:gridCol>
                <a:gridCol w="370332">
                  <a:extLst>
                    <a:ext uri="{9D8B030D-6E8A-4147-A177-3AD203B41FA5}">
                      <a16:colId xmlns:a16="http://schemas.microsoft.com/office/drawing/2014/main" val="872357593"/>
                    </a:ext>
                  </a:extLst>
                </a:gridCol>
                <a:gridCol w="370332">
                  <a:extLst>
                    <a:ext uri="{9D8B030D-6E8A-4147-A177-3AD203B41FA5}">
                      <a16:colId xmlns:a16="http://schemas.microsoft.com/office/drawing/2014/main" val="3987522919"/>
                    </a:ext>
                  </a:extLst>
                </a:gridCol>
                <a:gridCol w="370332">
                  <a:extLst>
                    <a:ext uri="{9D8B030D-6E8A-4147-A177-3AD203B41FA5}">
                      <a16:colId xmlns:a16="http://schemas.microsoft.com/office/drawing/2014/main" val="2757140007"/>
                    </a:ext>
                  </a:extLst>
                </a:gridCol>
                <a:gridCol w="329184">
                  <a:extLst>
                    <a:ext uri="{9D8B030D-6E8A-4147-A177-3AD203B41FA5}">
                      <a16:colId xmlns:a16="http://schemas.microsoft.com/office/drawing/2014/main" val="2534292284"/>
                    </a:ext>
                  </a:extLst>
                </a:gridCol>
                <a:gridCol w="329184">
                  <a:extLst>
                    <a:ext uri="{9D8B030D-6E8A-4147-A177-3AD203B41FA5}">
                      <a16:colId xmlns:a16="http://schemas.microsoft.com/office/drawing/2014/main" val="2395624304"/>
                    </a:ext>
                  </a:extLst>
                </a:gridCol>
                <a:gridCol w="329184">
                  <a:extLst>
                    <a:ext uri="{9D8B030D-6E8A-4147-A177-3AD203B41FA5}">
                      <a16:colId xmlns:a16="http://schemas.microsoft.com/office/drawing/2014/main" val="307346170"/>
                    </a:ext>
                  </a:extLst>
                </a:gridCol>
                <a:gridCol w="329184">
                  <a:extLst>
                    <a:ext uri="{9D8B030D-6E8A-4147-A177-3AD203B41FA5}">
                      <a16:colId xmlns:a16="http://schemas.microsoft.com/office/drawing/2014/main" val="1837345780"/>
                    </a:ext>
                  </a:extLst>
                </a:gridCol>
                <a:gridCol w="329184">
                  <a:extLst>
                    <a:ext uri="{9D8B030D-6E8A-4147-A177-3AD203B41FA5}">
                      <a16:colId xmlns:a16="http://schemas.microsoft.com/office/drawing/2014/main" val="3607141803"/>
                    </a:ext>
                  </a:extLst>
                </a:gridCol>
                <a:gridCol w="329184">
                  <a:extLst>
                    <a:ext uri="{9D8B030D-6E8A-4147-A177-3AD203B41FA5}">
                      <a16:colId xmlns:a16="http://schemas.microsoft.com/office/drawing/2014/main" val="4246617028"/>
                    </a:ext>
                  </a:extLst>
                </a:gridCol>
                <a:gridCol w="329184">
                  <a:extLst>
                    <a:ext uri="{9D8B030D-6E8A-4147-A177-3AD203B41FA5}">
                      <a16:colId xmlns:a16="http://schemas.microsoft.com/office/drawing/2014/main" val="1693682922"/>
                    </a:ext>
                  </a:extLst>
                </a:gridCol>
                <a:gridCol w="329184">
                  <a:extLst>
                    <a:ext uri="{9D8B030D-6E8A-4147-A177-3AD203B41FA5}">
                      <a16:colId xmlns:a16="http://schemas.microsoft.com/office/drawing/2014/main" val="2155647906"/>
                    </a:ext>
                  </a:extLst>
                </a:gridCol>
                <a:gridCol w="329184">
                  <a:extLst>
                    <a:ext uri="{9D8B030D-6E8A-4147-A177-3AD203B41FA5}">
                      <a16:colId xmlns:a16="http://schemas.microsoft.com/office/drawing/2014/main" val="2947946078"/>
                    </a:ext>
                  </a:extLst>
                </a:gridCol>
                <a:gridCol w="370332">
                  <a:extLst>
                    <a:ext uri="{9D8B030D-6E8A-4147-A177-3AD203B41FA5}">
                      <a16:colId xmlns:a16="http://schemas.microsoft.com/office/drawing/2014/main" val="2503298220"/>
                    </a:ext>
                  </a:extLst>
                </a:gridCol>
                <a:gridCol w="370332">
                  <a:extLst>
                    <a:ext uri="{9D8B030D-6E8A-4147-A177-3AD203B41FA5}">
                      <a16:colId xmlns:a16="http://schemas.microsoft.com/office/drawing/2014/main" val="2910024864"/>
                    </a:ext>
                  </a:extLst>
                </a:gridCol>
                <a:gridCol w="329184">
                  <a:extLst>
                    <a:ext uri="{9D8B030D-6E8A-4147-A177-3AD203B41FA5}">
                      <a16:colId xmlns:a16="http://schemas.microsoft.com/office/drawing/2014/main" val="735328107"/>
                    </a:ext>
                  </a:extLst>
                </a:gridCol>
                <a:gridCol w="329184">
                  <a:extLst>
                    <a:ext uri="{9D8B030D-6E8A-4147-A177-3AD203B41FA5}">
                      <a16:colId xmlns:a16="http://schemas.microsoft.com/office/drawing/2014/main" val="348571534"/>
                    </a:ext>
                  </a:extLst>
                </a:gridCol>
                <a:gridCol w="370332">
                  <a:extLst>
                    <a:ext uri="{9D8B030D-6E8A-4147-A177-3AD203B41FA5}">
                      <a16:colId xmlns:a16="http://schemas.microsoft.com/office/drawing/2014/main" val="388821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607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- 2018-04-29 10:30:01 </a:t>
                      </a:r>
                      <a:r>
                        <a:rPr kumimoji="0" lang="en-US" sz="1000" b="0" i="0" u="none" strike="noStrike" kern="1200" cap="none" spc="0" normalizeH="0" baseline="0" noProof="0">
                          <a:ln>
                            <a:noFill/>
                          </a:ln>
                          <a:solidFill>
                            <a:prstClr val="black"/>
                          </a:solidFill>
                          <a:effectLst/>
                          <a:uLnTx/>
                          <a:uFillTx/>
                          <a:latin typeface="+mn-lt"/>
                          <a:ea typeface="+mn-ea"/>
                          <a:cs typeface="+mn-cs"/>
                        </a:rPr>
                        <a:t> 
 Cattelan Italia, one of the most well known makers of fine Italian contemporary furniture, creates and delivers luxury design to any space - from your dining room to your bedroom.
Make sure to pass by our showroom to discover more of their stunning collection. Cattelan Italia 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3700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- 2018-04-28 16:46:19 </a:t>
                      </a:r>
                      <a:r>
                        <a:rPr kumimoji="0" lang="en-US" sz="1000" b="0" i="0" u="none" strike="noStrike" kern="1200" cap="none" spc="0" normalizeH="0" baseline="0" noProof="0">
                          <a:ln>
                            <a:noFill/>
                          </a:ln>
                          <a:solidFill>
                            <a:prstClr val="black"/>
                          </a:solidFill>
                          <a:effectLst/>
                          <a:uLnTx/>
                          <a:uFillTx/>
                          <a:latin typeface="+mn-lt"/>
                          <a:ea typeface="+mn-ea"/>
                          <a:cs typeface="+mn-cs"/>
                        </a:rPr>
                        <a:t> 
 Pulpo's corner of home accessories, furniture designs and lighting was absolutely charming and beautiful at Salone del Mobile. #Repost pulpo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2048328"/>
                  </a:ext>
                </a:extLst>
              </a:tr>
            </a:tbl>
          </a:graphicData>
        </a:graphic>
      </p:graphicFrame>
      <p:sp>
        <p:nvSpPr>
          <p:cNvPr id="4" name="Text Placeholder 3">
            <a:extLst>
              <a:ext uri="{FF2B5EF4-FFF2-40B4-BE49-F238E27FC236}">
                <a16:creationId xmlns:a16="http://schemas.microsoft.com/office/drawing/2014/main" id="{D8B92E1A-12CD-4996-B500-E05956FB464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90873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11388-D7CC-45F9-A9CC-947EC65CE2DC}"/>
              </a:ext>
            </a:extLst>
          </p:cNvPr>
          <p:cNvSpPr>
            <a:spLocks noGrp="1"/>
          </p:cNvSpPr>
          <p:nvPr>
            <p:ph type="title"/>
          </p:nvPr>
        </p:nvSpPr>
        <p:spPr/>
        <p:txBody>
          <a:bodyPr/>
          <a:lstStyle/>
          <a:p>
            <a:r>
              <a:rPr lang="en-US"/>
              <a:t>Facebook Own Posts Table | Altus.me - 3 of 11</a:t>
            </a:r>
          </a:p>
        </p:txBody>
      </p:sp>
      <p:graphicFrame>
        <p:nvGraphicFramePr>
          <p:cNvPr id="5" name="Table Placeholder 4">
            <a:extLst>
              <a:ext uri="{FF2B5EF4-FFF2-40B4-BE49-F238E27FC236}">
                <a16:creationId xmlns:a16="http://schemas.microsoft.com/office/drawing/2014/main" id="{22AB49A2-1512-46A9-BF05-159581B25B95}"/>
              </a:ext>
            </a:extLst>
          </p:cNvPr>
          <p:cNvGraphicFramePr>
            <a:graphicFrameLocks noGrp="1"/>
          </p:cNvGraphicFramePr>
          <p:nvPr>
            <p:ph type="tbl" sz="quarter" idx="13"/>
            <p:extLst>
              <p:ext uri="{D42A27DB-BD31-4B8C-83A1-F6EECF244321}">
                <p14:modId xmlns:p14="http://schemas.microsoft.com/office/powerpoint/2010/main" val="812505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04493586"/>
                    </a:ext>
                  </a:extLst>
                </a:gridCol>
                <a:gridCol w="370332">
                  <a:extLst>
                    <a:ext uri="{9D8B030D-6E8A-4147-A177-3AD203B41FA5}">
                      <a16:colId xmlns:a16="http://schemas.microsoft.com/office/drawing/2014/main" val="2700378042"/>
                    </a:ext>
                  </a:extLst>
                </a:gridCol>
                <a:gridCol w="370332">
                  <a:extLst>
                    <a:ext uri="{9D8B030D-6E8A-4147-A177-3AD203B41FA5}">
                      <a16:colId xmlns:a16="http://schemas.microsoft.com/office/drawing/2014/main" val="3064735424"/>
                    </a:ext>
                  </a:extLst>
                </a:gridCol>
                <a:gridCol w="370332">
                  <a:extLst>
                    <a:ext uri="{9D8B030D-6E8A-4147-A177-3AD203B41FA5}">
                      <a16:colId xmlns:a16="http://schemas.microsoft.com/office/drawing/2014/main" val="3172190702"/>
                    </a:ext>
                  </a:extLst>
                </a:gridCol>
                <a:gridCol w="329184">
                  <a:extLst>
                    <a:ext uri="{9D8B030D-6E8A-4147-A177-3AD203B41FA5}">
                      <a16:colId xmlns:a16="http://schemas.microsoft.com/office/drawing/2014/main" val="2198487687"/>
                    </a:ext>
                  </a:extLst>
                </a:gridCol>
                <a:gridCol w="329184">
                  <a:extLst>
                    <a:ext uri="{9D8B030D-6E8A-4147-A177-3AD203B41FA5}">
                      <a16:colId xmlns:a16="http://schemas.microsoft.com/office/drawing/2014/main" val="195822741"/>
                    </a:ext>
                  </a:extLst>
                </a:gridCol>
                <a:gridCol w="329184">
                  <a:extLst>
                    <a:ext uri="{9D8B030D-6E8A-4147-A177-3AD203B41FA5}">
                      <a16:colId xmlns:a16="http://schemas.microsoft.com/office/drawing/2014/main" val="1069076717"/>
                    </a:ext>
                  </a:extLst>
                </a:gridCol>
                <a:gridCol w="329184">
                  <a:extLst>
                    <a:ext uri="{9D8B030D-6E8A-4147-A177-3AD203B41FA5}">
                      <a16:colId xmlns:a16="http://schemas.microsoft.com/office/drawing/2014/main" val="1739959613"/>
                    </a:ext>
                  </a:extLst>
                </a:gridCol>
                <a:gridCol w="329184">
                  <a:extLst>
                    <a:ext uri="{9D8B030D-6E8A-4147-A177-3AD203B41FA5}">
                      <a16:colId xmlns:a16="http://schemas.microsoft.com/office/drawing/2014/main" val="2611112529"/>
                    </a:ext>
                  </a:extLst>
                </a:gridCol>
                <a:gridCol w="329184">
                  <a:extLst>
                    <a:ext uri="{9D8B030D-6E8A-4147-A177-3AD203B41FA5}">
                      <a16:colId xmlns:a16="http://schemas.microsoft.com/office/drawing/2014/main" val="1590250594"/>
                    </a:ext>
                  </a:extLst>
                </a:gridCol>
                <a:gridCol w="329184">
                  <a:extLst>
                    <a:ext uri="{9D8B030D-6E8A-4147-A177-3AD203B41FA5}">
                      <a16:colId xmlns:a16="http://schemas.microsoft.com/office/drawing/2014/main" val="3175259859"/>
                    </a:ext>
                  </a:extLst>
                </a:gridCol>
                <a:gridCol w="329184">
                  <a:extLst>
                    <a:ext uri="{9D8B030D-6E8A-4147-A177-3AD203B41FA5}">
                      <a16:colId xmlns:a16="http://schemas.microsoft.com/office/drawing/2014/main" val="473920770"/>
                    </a:ext>
                  </a:extLst>
                </a:gridCol>
                <a:gridCol w="329184">
                  <a:extLst>
                    <a:ext uri="{9D8B030D-6E8A-4147-A177-3AD203B41FA5}">
                      <a16:colId xmlns:a16="http://schemas.microsoft.com/office/drawing/2014/main" val="3243272115"/>
                    </a:ext>
                  </a:extLst>
                </a:gridCol>
                <a:gridCol w="370332">
                  <a:extLst>
                    <a:ext uri="{9D8B030D-6E8A-4147-A177-3AD203B41FA5}">
                      <a16:colId xmlns:a16="http://schemas.microsoft.com/office/drawing/2014/main" val="334122132"/>
                    </a:ext>
                  </a:extLst>
                </a:gridCol>
                <a:gridCol w="370332">
                  <a:extLst>
                    <a:ext uri="{9D8B030D-6E8A-4147-A177-3AD203B41FA5}">
                      <a16:colId xmlns:a16="http://schemas.microsoft.com/office/drawing/2014/main" val="1931742047"/>
                    </a:ext>
                  </a:extLst>
                </a:gridCol>
                <a:gridCol w="329184">
                  <a:extLst>
                    <a:ext uri="{9D8B030D-6E8A-4147-A177-3AD203B41FA5}">
                      <a16:colId xmlns:a16="http://schemas.microsoft.com/office/drawing/2014/main" val="2511891724"/>
                    </a:ext>
                  </a:extLst>
                </a:gridCol>
                <a:gridCol w="329184">
                  <a:extLst>
                    <a:ext uri="{9D8B030D-6E8A-4147-A177-3AD203B41FA5}">
                      <a16:colId xmlns:a16="http://schemas.microsoft.com/office/drawing/2014/main" val="159239452"/>
                    </a:ext>
                  </a:extLst>
                </a:gridCol>
                <a:gridCol w="370332">
                  <a:extLst>
                    <a:ext uri="{9D8B030D-6E8A-4147-A177-3AD203B41FA5}">
                      <a16:colId xmlns:a16="http://schemas.microsoft.com/office/drawing/2014/main" val="3935227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772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- 2018-04-27 13:59:18 </a:t>
                      </a:r>
                      <a:r>
                        <a:rPr kumimoji="0" lang="en-US" sz="1000" b="0" i="0" u="none" strike="noStrike" kern="1200" cap="none" spc="0" normalizeH="0" baseline="0" noProof="0">
                          <a:ln>
                            <a:noFill/>
                          </a:ln>
                          <a:solidFill>
                            <a:prstClr val="black"/>
                          </a:solidFill>
                          <a:effectLst/>
                          <a:uLnTx/>
                          <a:uFillTx/>
                          <a:latin typeface="+mn-lt"/>
                          <a:ea typeface="+mn-ea"/>
                          <a:cs typeface="+mn-cs"/>
                        </a:rPr>
                        <a:t> 
 A concept drawing that resulted in an iconic piece of furniture with Walter Knoll. #Repost Walter Knoll
• • •
Back in time: a sketch of our iconic FK chair from the drawing board of Jørgen Kastholm.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8793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- 2018-04-26 11:52:48 </a:t>
                      </a:r>
                      <a:r>
                        <a:rPr kumimoji="0" lang="en-US" sz="1000" b="0" i="0" u="none" strike="noStrike" kern="1200" cap="none" spc="0" normalizeH="0" baseline="0" noProof="0">
                          <a:ln>
                            <a:noFill/>
                          </a:ln>
                          <a:solidFill>
                            <a:prstClr val="black"/>
                          </a:solidFill>
                          <a:effectLst/>
                          <a:uLnTx/>
                          <a:uFillTx/>
                          <a:latin typeface="+mn-lt"/>
                          <a:ea typeface="+mn-ea"/>
                          <a:cs typeface="+mn-cs"/>
                        </a:rPr>
                        <a:t> 
 A mesmerizing projection during "La Nuit des Musées". #Repost @livelovearchitecture
• • •
3D mapping on the National Museum of #Beirut during the #nightofmuseums .
Live Love Beirut #lebanon
Taken by @tehinilyn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0903459"/>
                  </a:ext>
                </a:extLst>
              </a:tr>
            </a:tbl>
          </a:graphicData>
        </a:graphic>
      </p:graphicFrame>
      <p:sp>
        <p:nvSpPr>
          <p:cNvPr id="4" name="Text Placeholder 3">
            <a:extLst>
              <a:ext uri="{FF2B5EF4-FFF2-40B4-BE49-F238E27FC236}">
                <a16:creationId xmlns:a16="http://schemas.microsoft.com/office/drawing/2014/main" id="{5843E203-F6BD-46A5-8B09-BE8EA5CBC2B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87484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DCBC1-05C3-483F-AC22-F1513DDF273B}"/>
              </a:ext>
            </a:extLst>
          </p:cNvPr>
          <p:cNvSpPr>
            <a:spLocks noGrp="1"/>
          </p:cNvSpPr>
          <p:nvPr>
            <p:ph type="title"/>
          </p:nvPr>
        </p:nvSpPr>
        <p:spPr/>
        <p:txBody>
          <a:bodyPr/>
          <a:lstStyle/>
          <a:p>
            <a:r>
              <a:rPr lang="en-US"/>
              <a:t>Facebook Own Posts Table | Altus.me - 4 of 11</a:t>
            </a:r>
          </a:p>
        </p:txBody>
      </p:sp>
      <p:graphicFrame>
        <p:nvGraphicFramePr>
          <p:cNvPr id="5" name="Table Placeholder 4">
            <a:extLst>
              <a:ext uri="{FF2B5EF4-FFF2-40B4-BE49-F238E27FC236}">
                <a16:creationId xmlns:a16="http://schemas.microsoft.com/office/drawing/2014/main" id="{0E9744C9-B03E-4D51-ADB4-CEC30662A218}"/>
              </a:ext>
            </a:extLst>
          </p:cNvPr>
          <p:cNvGraphicFramePr>
            <a:graphicFrameLocks noGrp="1"/>
          </p:cNvGraphicFramePr>
          <p:nvPr>
            <p:ph type="tbl" sz="quarter" idx="13"/>
            <p:extLst>
              <p:ext uri="{D42A27DB-BD31-4B8C-83A1-F6EECF244321}">
                <p14:modId xmlns:p14="http://schemas.microsoft.com/office/powerpoint/2010/main" val="2030138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31494232"/>
                    </a:ext>
                  </a:extLst>
                </a:gridCol>
                <a:gridCol w="370332">
                  <a:extLst>
                    <a:ext uri="{9D8B030D-6E8A-4147-A177-3AD203B41FA5}">
                      <a16:colId xmlns:a16="http://schemas.microsoft.com/office/drawing/2014/main" val="780963770"/>
                    </a:ext>
                  </a:extLst>
                </a:gridCol>
                <a:gridCol w="370332">
                  <a:extLst>
                    <a:ext uri="{9D8B030D-6E8A-4147-A177-3AD203B41FA5}">
                      <a16:colId xmlns:a16="http://schemas.microsoft.com/office/drawing/2014/main" val="441020137"/>
                    </a:ext>
                  </a:extLst>
                </a:gridCol>
                <a:gridCol w="370332">
                  <a:extLst>
                    <a:ext uri="{9D8B030D-6E8A-4147-A177-3AD203B41FA5}">
                      <a16:colId xmlns:a16="http://schemas.microsoft.com/office/drawing/2014/main" val="1547680748"/>
                    </a:ext>
                  </a:extLst>
                </a:gridCol>
                <a:gridCol w="329184">
                  <a:extLst>
                    <a:ext uri="{9D8B030D-6E8A-4147-A177-3AD203B41FA5}">
                      <a16:colId xmlns:a16="http://schemas.microsoft.com/office/drawing/2014/main" val="546077956"/>
                    </a:ext>
                  </a:extLst>
                </a:gridCol>
                <a:gridCol w="329184">
                  <a:extLst>
                    <a:ext uri="{9D8B030D-6E8A-4147-A177-3AD203B41FA5}">
                      <a16:colId xmlns:a16="http://schemas.microsoft.com/office/drawing/2014/main" val="1795104187"/>
                    </a:ext>
                  </a:extLst>
                </a:gridCol>
                <a:gridCol w="329184">
                  <a:extLst>
                    <a:ext uri="{9D8B030D-6E8A-4147-A177-3AD203B41FA5}">
                      <a16:colId xmlns:a16="http://schemas.microsoft.com/office/drawing/2014/main" val="1842747845"/>
                    </a:ext>
                  </a:extLst>
                </a:gridCol>
                <a:gridCol w="329184">
                  <a:extLst>
                    <a:ext uri="{9D8B030D-6E8A-4147-A177-3AD203B41FA5}">
                      <a16:colId xmlns:a16="http://schemas.microsoft.com/office/drawing/2014/main" val="589527461"/>
                    </a:ext>
                  </a:extLst>
                </a:gridCol>
                <a:gridCol w="329184">
                  <a:extLst>
                    <a:ext uri="{9D8B030D-6E8A-4147-A177-3AD203B41FA5}">
                      <a16:colId xmlns:a16="http://schemas.microsoft.com/office/drawing/2014/main" val="2969703740"/>
                    </a:ext>
                  </a:extLst>
                </a:gridCol>
                <a:gridCol w="329184">
                  <a:extLst>
                    <a:ext uri="{9D8B030D-6E8A-4147-A177-3AD203B41FA5}">
                      <a16:colId xmlns:a16="http://schemas.microsoft.com/office/drawing/2014/main" val="1828864859"/>
                    </a:ext>
                  </a:extLst>
                </a:gridCol>
                <a:gridCol w="329184">
                  <a:extLst>
                    <a:ext uri="{9D8B030D-6E8A-4147-A177-3AD203B41FA5}">
                      <a16:colId xmlns:a16="http://schemas.microsoft.com/office/drawing/2014/main" val="643962249"/>
                    </a:ext>
                  </a:extLst>
                </a:gridCol>
                <a:gridCol w="329184">
                  <a:extLst>
                    <a:ext uri="{9D8B030D-6E8A-4147-A177-3AD203B41FA5}">
                      <a16:colId xmlns:a16="http://schemas.microsoft.com/office/drawing/2014/main" val="2364760327"/>
                    </a:ext>
                  </a:extLst>
                </a:gridCol>
                <a:gridCol w="329184">
                  <a:extLst>
                    <a:ext uri="{9D8B030D-6E8A-4147-A177-3AD203B41FA5}">
                      <a16:colId xmlns:a16="http://schemas.microsoft.com/office/drawing/2014/main" val="65668944"/>
                    </a:ext>
                  </a:extLst>
                </a:gridCol>
                <a:gridCol w="370332">
                  <a:extLst>
                    <a:ext uri="{9D8B030D-6E8A-4147-A177-3AD203B41FA5}">
                      <a16:colId xmlns:a16="http://schemas.microsoft.com/office/drawing/2014/main" val="3396403625"/>
                    </a:ext>
                  </a:extLst>
                </a:gridCol>
                <a:gridCol w="370332">
                  <a:extLst>
                    <a:ext uri="{9D8B030D-6E8A-4147-A177-3AD203B41FA5}">
                      <a16:colId xmlns:a16="http://schemas.microsoft.com/office/drawing/2014/main" val="11231365"/>
                    </a:ext>
                  </a:extLst>
                </a:gridCol>
                <a:gridCol w="329184">
                  <a:extLst>
                    <a:ext uri="{9D8B030D-6E8A-4147-A177-3AD203B41FA5}">
                      <a16:colId xmlns:a16="http://schemas.microsoft.com/office/drawing/2014/main" val="389095423"/>
                    </a:ext>
                  </a:extLst>
                </a:gridCol>
                <a:gridCol w="329184">
                  <a:extLst>
                    <a:ext uri="{9D8B030D-6E8A-4147-A177-3AD203B41FA5}">
                      <a16:colId xmlns:a16="http://schemas.microsoft.com/office/drawing/2014/main" val="2423857710"/>
                    </a:ext>
                  </a:extLst>
                </a:gridCol>
                <a:gridCol w="370332">
                  <a:extLst>
                    <a:ext uri="{9D8B030D-6E8A-4147-A177-3AD203B41FA5}">
                      <a16:colId xmlns:a16="http://schemas.microsoft.com/office/drawing/2014/main" val="2471432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398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- 2018-04-25 16:23:44 </a:t>
                      </a:r>
                      <a:r>
                        <a:rPr kumimoji="0" lang="en-US" sz="1000" b="0" i="0" u="none" strike="noStrike" kern="1200" cap="none" spc="0" normalizeH="0" baseline="0" noProof="0">
                          <a:ln>
                            <a:noFill/>
                          </a:ln>
                          <a:solidFill>
                            <a:prstClr val="black"/>
                          </a:solidFill>
                          <a:effectLst/>
                          <a:uLnTx/>
                          <a:uFillTx/>
                          <a:latin typeface="+mn-lt"/>
                          <a:ea typeface="+mn-ea"/>
                          <a:cs typeface="+mn-cs"/>
                        </a:rPr>
                        <a:t> 
 When Lladró meets Boca Do Lobo. #Repost Boca do Lobo
• • •
If you are at Milan, don't miss the opportunity to see some of our pieces at the Lladró showroom. Piazza Fontana, 6, 20122, Milan.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062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- 2018-04-25 10:42:37 </a:t>
                      </a:r>
                      <a:r>
                        <a:rPr kumimoji="0" lang="en-US" sz="1000" b="0" i="0" u="none" strike="noStrike" kern="1200" cap="none" spc="0" normalizeH="0" baseline="0" noProof="0">
                          <a:ln>
                            <a:noFill/>
                          </a:ln>
                          <a:solidFill>
                            <a:prstClr val="black"/>
                          </a:solidFill>
                          <a:effectLst/>
                          <a:uLnTx/>
                          <a:uFillTx/>
                          <a:latin typeface="+mn-lt"/>
                          <a:ea typeface="+mn-ea"/>
                          <a:cs typeface="+mn-cs"/>
                        </a:rPr>
                        <a:t> 
 Discovering Gianfranco Ferré Home's collection pieces that give life to unique settings and sophisticated atmosphere.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492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- 2018-04-23 16:36:30 </a:t>
                      </a:r>
                      <a:r>
                        <a:rPr kumimoji="0" lang="en-US" sz="1000" b="0" i="0" u="none" strike="noStrike" kern="1200" cap="none" spc="0" normalizeH="0" baseline="0" noProof="0">
                          <a:ln>
                            <a:noFill/>
                          </a:ln>
                          <a:solidFill>
                            <a:prstClr val="black"/>
                          </a:solidFill>
                          <a:effectLst/>
                          <a:uLnTx/>
                          <a:uFillTx/>
                          <a:latin typeface="+mn-lt"/>
                          <a:ea typeface="+mn-ea"/>
                          <a:cs typeface="+mn-cs"/>
                        </a:rPr>
                        <a:t> 
 Visiting TONON's booth of distinctive furniture designs and creative craftsmanship.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4675066"/>
                  </a:ext>
                </a:extLst>
              </a:tr>
            </a:tbl>
          </a:graphicData>
        </a:graphic>
      </p:graphicFrame>
      <p:sp>
        <p:nvSpPr>
          <p:cNvPr id="4" name="Text Placeholder 3">
            <a:extLst>
              <a:ext uri="{FF2B5EF4-FFF2-40B4-BE49-F238E27FC236}">
                <a16:creationId xmlns:a16="http://schemas.microsoft.com/office/drawing/2014/main" id="{6CF59ACC-2763-4900-B729-9E968FD5F5F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18534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2ACC7-5EAE-419D-BEAC-18EA4326738B}"/>
              </a:ext>
            </a:extLst>
          </p:cNvPr>
          <p:cNvSpPr>
            <a:spLocks noGrp="1"/>
          </p:cNvSpPr>
          <p:nvPr>
            <p:ph type="title"/>
          </p:nvPr>
        </p:nvSpPr>
        <p:spPr/>
        <p:txBody>
          <a:bodyPr/>
          <a:lstStyle/>
          <a:p>
            <a:r>
              <a:rPr lang="en-US"/>
              <a:t>Facebook Own Posts Table | Altus.me - 5 of 11</a:t>
            </a:r>
          </a:p>
        </p:txBody>
      </p:sp>
      <p:graphicFrame>
        <p:nvGraphicFramePr>
          <p:cNvPr id="5" name="Table Placeholder 4">
            <a:extLst>
              <a:ext uri="{FF2B5EF4-FFF2-40B4-BE49-F238E27FC236}">
                <a16:creationId xmlns:a16="http://schemas.microsoft.com/office/drawing/2014/main" id="{48454C04-D6FA-491F-8C18-B9B71BDD556D}"/>
              </a:ext>
            </a:extLst>
          </p:cNvPr>
          <p:cNvGraphicFramePr>
            <a:graphicFrameLocks noGrp="1"/>
          </p:cNvGraphicFramePr>
          <p:nvPr>
            <p:ph type="tbl" sz="quarter" idx="13"/>
            <p:extLst>
              <p:ext uri="{D42A27DB-BD31-4B8C-83A1-F6EECF244321}">
                <p14:modId xmlns:p14="http://schemas.microsoft.com/office/powerpoint/2010/main" val="1240562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80063999"/>
                    </a:ext>
                  </a:extLst>
                </a:gridCol>
                <a:gridCol w="370332">
                  <a:extLst>
                    <a:ext uri="{9D8B030D-6E8A-4147-A177-3AD203B41FA5}">
                      <a16:colId xmlns:a16="http://schemas.microsoft.com/office/drawing/2014/main" val="3073171488"/>
                    </a:ext>
                  </a:extLst>
                </a:gridCol>
                <a:gridCol w="370332">
                  <a:extLst>
                    <a:ext uri="{9D8B030D-6E8A-4147-A177-3AD203B41FA5}">
                      <a16:colId xmlns:a16="http://schemas.microsoft.com/office/drawing/2014/main" val="3806679455"/>
                    </a:ext>
                  </a:extLst>
                </a:gridCol>
                <a:gridCol w="370332">
                  <a:extLst>
                    <a:ext uri="{9D8B030D-6E8A-4147-A177-3AD203B41FA5}">
                      <a16:colId xmlns:a16="http://schemas.microsoft.com/office/drawing/2014/main" val="3127984614"/>
                    </a:ext>
                  </a:extLst>
                </a:gridCol>
                <a:gridCol w="329184">
                  <a:extLst>
                    <a:ext uri="{9D8B030D-6E8A-4147-A177-3AD203B41FA5}">
                      <a16:colId xmlns:a16="http://schemas.microsoft.com/office/drawing/2014/main" val="1877669072"/>
                    </a:ext>
                  </a:extLst>
                </a:gridCol>
                <a:gridCol w="329184">
                  <a:extLst>
                    <a:ext uri="{9D8B030D-6E8A-4147-A177-3AD203B41FA5}">
                      <a16:colId xmlns:a16="http://schemas.microsoft.com/office/drawing/2014/main" val="1548219092"/>
                    </a:ext>
                  </a:extLst>
                </a:gridCol>
                <a:gridCol w="329184">
                  <a:extLst>
                    <a:ext uri="{9D8B030D-6E8A-4147-A177-3AD203B41FA5}">
                      <a16:colId xmlns:a16="http://schemas.microsoft.com/office/drawing/2014/main" val="4268438893"/>
                    </a:ext>
                  </a:extLst>
                </a:gridCol>
                <a:gridCol w="329184">
                  <a:extLst>
                    <a:ext uri="{9D8B030D-6E8A-4147-A177-3AD203B41FA5}">
                      <a16:colId xmlns:a16="http://schemas.microsoft.com/office/drawing/2014/main" val="3541953426"/>
                    </a:ext>
                  </a:extLst>
                </a:gridCol>
                <a:gridCol w="329184">
                  <a:extLst>
                    <a:ext uri="{9D8B030D-6E8A-4147-A177-3AD203B41FA5}">
                      <a16:colId xmlns:a16="http://schemas.microsoft.com/office/drawing/2014/main" val="3004347381"/>
                    </a:ext>
                  </a:extLst>
                </a:gridCol>
                <a:gridCol w="329184">
                  <a:extLst>
                    <a:ext uri="{9D8B030D-6E8A-4147-A177-3AD203B41FA5}">
                      <a16:colId xmlns:a16="http://schemas.microsoft.com/office/drawing/2014/main" val="2728399056"/>
                    </a:ext>
                  </a:extLst>
                </a:gridCol>
                <a:gridCol w="329184">
                  <a:extLst>
                    <a:ext uri="{9D8B030D-6E8A-4147-A177-3AD203B41FA5}">
                      <a16:colId xmlns:a16="http://schemas.microsoft.com/office/drawing/2014/main" val="2443492056"/>
                    </a:ext>
                  </a:extLst>
                </a:gridCol>
                <a:gridCol w="329184">
                  <a:extLst>
                    <a:ext uri="{9D8B030D-6E8A-4147-A177-3AD203B41FA5}">
                      <a16:colId xmlns:a16="http://schemas.microsoft.com/office/drawing/2014/main" val="3738420765"/>
                    </a:ext>
                  </a:extLst>
                </a:gridCol>
                <a:gridCol w="329184">
                  <a:extLst>
                    <a:ext uri="{9D8B030D-6E8A-4147-A177-3AD203B41FA5}">
                      <a16:colId xmlns:a16="http://schemas.microsoft.com/office/drawing/2014/main" val="1407879755"/>
                    </a:ext>
                  </a:extLst>
                </a:gridCol>
                <a:gridCol w="370332">
                  <a:extLst>
                    <a:ext uri="{9D8B030D-6E8A-4147-A177-3AD203B41FA5}">
                      <a16:colId xmlns:a16="http://schemas.microsoft.com/office/drawing/2014/main" val="1351486707"/>
                    </a:ext>
                  </a:extLst>
                </a:gridCol>
                <a:gridCol w="370332">
                  <a:extLst>
                    <a:ext uri="{9D8B030D-6E8A-4147-A177-3AD203B41FA5}">
                      <a16:colId xmlns:a16="http://schemas.microsoft.com/office/drawing/2014/main" val="4257703111"/>
                    </a:ext>
                  </a:extLst>
                </a:gridCol>
                <a:gridCol w="329184">
                  <a:extLst>
                    <a:ext uri="{9D8B030D-6E8A-4147-A177-3AD203B41FA5}">
                      <a16:colId xmlns:a16="http://schemas.microsoft.com/office/drawing/2014/main" val="343307286"/>
                    </a:ext>
                  </a:extLst>
                </a:gridCol>
                <a:gridCol w="329184">
                  <a:extLst>
                    <a:ext uri="{9D8B030D-6E8A-4147-A177-3AD203B41FA5}">
                      <a16:colId xmlns:a16="http://schemas.microsoft.com/office/drawing/2014/main" val="1219007722"/>
                    </a:ext>
                  </a:extLst>
                </a:gridCol>
                <a:gridCol w="370332">
                  <a:extLst>
                    <a:ext uri="{9D8B030D-6E8A-4147-A177-3AD203B41FA5}">
                      <a16:colId xmlns:a16="http://schemas.microsoft.com/office/drawing/2014/main" val="2058896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923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- 2018-04-23 13:09:02 </a:t>
                      </a:r>
                      <a:r>
                        <a:rPr kumimoji="0" lang="en-US" sz="1000" b="0" i="0" u="none" strike="noStrike" kern="1200" cap="none" spc="0" normalizeH="0" baseline="0" noProof="0">
                          <a:ln>
                            <a:noFill/>
                          </a:ln>
                          <a:solidFill>
                            <a:prstClr val="black"/>
                          </a:solidFill>
                          <a:effectLst/>
                          <a:uLnTx/>
                          <a:uFillTx/>
                          <a:latin typeface="+mn-lt"/>
                          <a:ea typeface="+mn-ea"/>
                          <a:cs typeface="+mn-cs"/>
                        </a:rPr>
                        <a:t> 
 Visiting TONON's booth of distinctive furniture designs and creative craftsmanship.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6456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- 2018-04-22 18:53:37 </a:t>
                      </a:r>
                      <a:r>
                        <a:rPr kumimoji="0" lang="en-US" sz="1000" b="0" i="0" u="none" strike="noStrike" kern="1200" cap="none" spc="0" normalizeH="0" baseline="0" noProof="0">
                          <a:ln>
                            <a:noFill/>
                          </a:ln>
                          <a:solidFill>
                            <a:prstClr val="black"/>
                          </a:solidFill>
                          <a:effectLst/>
                          <a:uLnTx/>
                          <a:uFillTx/>
                          <a:latin typeface="+mn-lt"/>
                          <a:ea typeface="+mn-ea"/>
                          <a:cs typeface="+mn-cs"/>
                        </a:rPr>
                        <a:t> 
 Cattelan Italia - now available at Altus - creates unique products of quality material with close attention to detail and functionality. Have a look at their impressive stand at Salone del Mobile, and make sure to pass by our showroom to discover more of their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18820147"/>
                  </a:ext>
                </a:extLst>
              </a:tr>
            </a:tbl>
          </a:graphicData>
        </a:graphic>
      </p:graphicFrame>
      <p:sp>
        <p:nvSpPr>
          <p:cNvPr id="4" name="Text Placeholder 3">
            <a:extLst>
              <a:ext uri="{FF2B5EF4-FFF2-40B4-BE49-F238E27FC236}">
                <a16:creationId xmlns:a16="http://schemas.microsoft.com/office/drawing/2014/main" id="{BE3287E3-BF5D-4A6D-921C-F7167D1FA59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64975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4C453-D202-4E47-86E5-81C76EA35D5C}"/>
              </a:ext>
            </a:extLst>
          </p:cNvPr>
          <p:cNvSpPr>
            <a:spLocks noGrp="1"/>
          </p:cNvSpPr>
          <p:nvPr>
            <p:ph type="title"/>
          </p:nvPr>
        </p:nvSpPr>
        <p:spPr/>
        <p:txBody>
          <a:bodyPr/>
          <a:lstStyle/>
          <a:p>
            <a:r>
              <a:rPr lang="en-US"/>
              <a:t>Facebook Own Posts Table | Altus.me - 6 of 11</a:t>
            </a:r>
          </a:p>
        </p:txBody>
      </p:sp>
      <p:graphicFrame>
        <p:nvGraphicFramePr>
          <p:cNvPr id="5" name="Table Placeholder 4">
            <a:extLst>
              <a:ext uri="{FF2B5EF4-FFF2-40B4-BE49-F238E27FC236}">
                <a16:creationId xmlns:a16="http://schemas.microsoft.com/office/drawing/2014/main" id="{235631AF-1099-4D36-8048-E5D28C525871}"/>
              </a:ext>
            </a:extLst>
          </p:cNvPr>
          <p:cNvGraphicFramePr>
            <a:graphicFrameLocks noGrp="1"/>
          </p:cNvGraphicFramePr>
          <p:nvPr>
            <p:ph type="tbl" sz="quarter" idx="13"/>
            <p:extLst>
              <p:ext uri="{D42A27DB-BD31-4B8C-83A1-F6EECF244321}">
                <p14:modId xmlns:p14="http://schemas.microsoft.com/office/powerpoint/2010/main" val="3068211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5758962"/>
                    </a:ext>
                  </a:extLst>
                </a:gridCol>
                <a:gridCol w="370332">
                  <a:extLst>
                    <a:ext uri="{9D8B030D-6E8A-4147-A177-3AD203B41FA5}">
                      <a16:colId xmlns:a16="http://schemas.microsoft.com/office/drawing/2014/main" val="1924203885"/>
                    </a:ext>
                  </a:extLst>
                </a:gridCol>
                <a:gridCol w="370332">
                  <a:extLst>
                    <a:ext uri="{9D8B030D-6E8A-4147-A177-3AD203B41FA5}">
                      <a16:colId xmlns:a16="http://schemas.microsoft.com/office/drawing/2014/main" val="2790162842"/>
                    </a:ext>
                  </a:extLst>
                </a:gridCol>
                <a:gridCol w="370332">
                  <a:extLst>
                    <a:ext uri="{9D8B030D-6E8A-4147-A177-3AD203B41FA5}">
                      <a16:colId xmlns:a16="http://schemas.microsoft.com/office/drawing/2014/main" val="2667131088"/>
                    </a:ext>
                  </a:extLst>
                </a:gridCol>
                <a:gridCol w="329184">
                  <a:extLst>
                    <a:ext uri="{9D8B030D-6E8A-4147-A177-3AD203B41FA5}">
                      <a16:colId xmlns:a16="http://schemas.microsoft.com/office/drawing/2014/main" val="782929963"/>
                    </a:ext>
                  </a:extLst>
                </a:gridCol>
                <a:gridCol w="329184">
                  <a:extLst>
                    <a:ext uri="{9D8B030D-6E8A-4147-A177-3AD203B41FA5}">
                      <a16:colId xmlns:a16="http://schemas.microsoft.com/office/drawing/2014/main" val="1608018333"/>
                    </a:ext>
                  </a:extLst>
                </a:gridCol>
                <a:gridCol w="329184">
                  <a:extLst>
                    <a:ext uri="{9D8B030D-6E8A-4147-A177-3AD203B41FA5}">
                      <a16:colId xmlns:a16="http://schemas.microsoft.com/office/drawing/2014/main" val="3941255150"/>
                    </a:ext>
                  </a:extLst>
                </a:gridCol>
                <a:gridCol w="329184">
                  <a:extLst>
                    <a:ext uri="{9D8B030D-6E8A-4147-A177-3AD203B41FA5}">
                      <a16:colId xmlns:a16="http://schemas.microsoft.com/office/drawing/2014/main" val="780688851"/>
                    </a:ext>
                  </a:extLst>
                </a:gridCol>
                <a:gridCol w="329184">
                  <a:extLst>
                    <a:ext uri="{9D8B030D-6E8A-4147-A177-3AD203B41FA5}">
                      <a16:colId xmlns:a16="http://schemas.microsoft.com/office/drawing/2014/main" val="4204640331"/>
                    </a:ext>
                  </a:extLst>
                </a:gridCol>
                <a:gridCol w="329184">
                  <a:extLst>
                    <a:ext uri="{9D8B030D-6E8A-4147-A177-3AD203B41FA5}">
                      <a16:colId xmlns:a16="http://schemas.microsoft.com/office/drawing/2014/main" val="974370106"/>
                    </a:ext>
                  </a:extLst>
                </a:gridCol>
                <a:gridCol w="329184">
                  <a:extLst>
                    <a:ext uri="{9D8B030D-6E8A-4147-A177-3AD203B41FA5}">
                      <a16:colId xmlns:a16="http://schemas.microsoft.com/office/drawing/2014/main" val="3906530155"/>
                    </a:ext>
                  </a:extLst>
                </a:gridCol>
                <a:gridCol w="329184">
                  <a:extLst>
                    <a:ext uri="{9D8B030D-6E8A-4147-A177-3AD203B41FA5}">
                      <a16:colId xmlns:a16="http://schemas.microsoft.com/office/drawing/2014/main" val="2436641420"/>
                    </a:ext>
                  </a:extLst>
                </a:gridCol>
                <a:gridCol w="329184">
                  <a:extLst>
                    <a:ext uri="{9D8B030D-6E8A-4147-A177-3AD203B41FA5}">
                      <a16:colId xmlns:a16="http://schemas.microsoft.com/office/drawing/2014/main" val="1386910904"/>
                    </a:ext>
                  </a:extLst>
                </a:gridCol>
                <a:gridCol w="370332">
                  <a:extLst>
                    <a:ext uri="{9D8B030D-6E8A-4147-A177-3AD203B41FA5}">
                      <a16:colId xmlns:a16="http://schemas.microsoft.com/office/drawing/2014/main" val="2697673934"/>
                    </a:ext>
                  </a:extLst>
                </a:gridCol>
                <a:gridCol w="370332">
                  <a:extLst>
                    <a:ext uri="{9D8B030D-6E8A-4147-A177-3AD203B41FA5}">
                      <a16:colId xmlns:a16="http://schemas.microsoft.com/office/drawing/2014/main" val="1751003108"/>
                    </a:ext>
                  </a:extLst>
                </a:gridCol>
                <a:gridCol w="329184">
                  <a:extLst>
                    <a:ext uri="{9D8B030D-6E8A-4147-A177-3AD203B41FA5}">
                      <a16:colId xmlns:a16="http://schemas.microsoft.com/office/drawing/2014/main" val="2099347844"/>
                    </a:ext>
                  </a:extLst>
                </a:gridCol>
                <a:gridCol w="329184">
                  <a:extLst>
                    <a:ext uri="{9D8B030D-6E8A-4147-A177-3AD203B41FA5}">
                      <a16:colId xmlns:a16="http://schemas.microsoft.com/office/drawing/2014/main" val="2951016121"/>
                    </a:ext>
                  </a:extLst>
                </a:gridCol>
                <a:gridCol w="370332">
                  <a:extLst>
                    <a:ext uri="{9D8B030D-6E8A-4147-A177-3AD203B41FA5}">
                      <a16:colId xmlns:a16="http://schemas.microsoft.com/office/drawing/2014/main" val="429494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06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- 2018-04-22 12:36:37 </a:t>
                      </a:r>
                      <a:r>
                        <a:rPr kumimoji="0" lang="en-US" sz="1000" b="0" i="0" u="none" strike="noStrike" kern="1200" cap="none" spc="0" normalizeH="0" baseline="0" noProof="0">
                          <a:ln>
                            <a:noFill/>
                          </a:ln>
                          <a:solidFill>
                            <a:prstClr val="black"/>
                          </a:solidFill>
                          <a:effectLst/>
                          <a:uLnTx/>
                          <a:uFillTx/>
                          <a:latin typeface="+mn-lt"/>
                          <a:ea typeface="+mn-ea"/>
                          <a:cs typeface="+mn-cs"/>
                        </a:rPr>
                        <a:t> 
 Cattelan Italia - now available at Altus - creates unique products of quality material with close attention to detail and functionality. Have a look at their impressive stand at Salone del Mobile, and make sure to pass by our showroom to discover more of their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4441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- 2018-04-22 11:49:10 </a:t>
                      </a:r>
                      <a:r>
                        <a:rPr kumimoji="0" lang="en-US" sz="1000" b="0" i="0" u="none" strike="noStrike" kern="1200" cap="none" spc="0" normalizeH="0" baseline="0" noProof="0">
                          <a:ln>
                            <a:noFill/>
                          </a:ln>
                          <a:solidFill>
                            <a:prstClr val="black"/>
                          </a:solidFill>
                          <a:effectLst/>
                          <a:uLnTx/>
                          <a:uFillTx/>
                          <a:latin typeface="+mn-lt"/>
                          <a:ea typeface="+mn-ea"/>
                          <a:cs typeface="+mn-cs"/>
                        </a:rPr>
                        <a:t> 
 Discovering Arketipo's new collection at Salone del Mobile. #Repost Arketipo firenze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91463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Altus.me - 2018-04-22 10:25:19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55228246"/>
                  </a:ext>
                </a:extLst>
              </a:tr>
            </a:tbl>
          </a:graphicData>
        </a:graphic>
      </p:graphicFrame>
      <p:sp>
        <p:nvSpPr>
          <p:cNvPr id="4" name="Text Placeholder 3">
            <a:extLst>
              <a:ext uri="{FF2B5EF4-FFF2-40B4-BE49-F238E27FC236}">
                <a16:creationId xmlns:a16="http://schemas.microsoft.com/office/drawing/2014/main" id="{EED32832-D194-4DE3-AC46-ABFABA45AED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27221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E4B69-35E0-4CB5-B0B6-7E46D2942F11}"/>
              </a:ext>
            </a:extLst>
          </p:cNvPr>
          <p:cNvSpPr>
            <a:spLocks noGrp="1"/>
          </p:cNvSpPr>
          <p:nvPr>
            <p:ph type="title"/>
          </p:nvPr>
        </p:nvSpPr>
        <p:spPr/>
        <p:txBody>
          <a:bodyPr/>
          <a:lstStyle/>
          <a:p>
            <a:r>
              <a:rPr lang="en-US"/>
              <a:t>Facebook Own Posts Table | Altus.me - 7 of 11</a:t>
            </a:r>
          </a:p>
        </p:txBody>
      </p:sp>
      <p:graphicFrame>
        <p:nvGraphicFramePr>
          <p:cNvPr id="5" name="Table Placeholder 4">
            <a:extLst>
              <a:ext uri="{FF2B5EF4-FFF2-40B4-BE49-F238E27FC236}">
                <a16:creationId xmlns:a16="http://schemas.microsoft.com/office/drawing/2014/main" id="{94F46F4C-87DE-455E-A743-CB3975A4E764}"/>
              </a:ext>
            </a:extLst>
          </p:cNvPr>
          <p:cNvGraphicFramePr>
            <a:graphicFrameLocks noGrp="1"/>
          </p:cNvGraphicFramePr>
          <p:nvPr>
            <p:ph type="tbl" sz="quarter" idx="13"/>
            <p:extLst>
              <p:ext uri="{D42A27DB-BD31-4B8C-83A1-F6EECF244321}">
                <p14:modId xmlns:p14="http://schemas.microsoft.com/office/powerpoint/2010/main" val="3150058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57437426"/>
                    </a:ext>
                  </a:extLst>
                </a:gridCol>
                <a:gridCol w="370332">
                  <a:extLst>
                    <a:ext uri="{9D8B030D-6E8A-4147-A177-3AD203B41FA5}">
                      <a16:colId xmlns:a16="http://schemas.microsoft.com/office/drawing/2014/main" val="122627887"/>
                    </a:ext>
                  </a:extLst>
                </a:gridCol>
                <a:gridCol w="370332">
                  <a:extLst>
                    <a:ext uri="{9D8B030D-6E8A-4147-A177-3AD203B41FA5}">
                      <a16:colId xmlns:a16="http://schemas.microsoft.com/office/drawing/2014/main" val="1815939398"/>
                    </a:ext>
                  </a:extLst>
                </a:gridCol>
                <a:gridCol w="370332">
                  <a:extLst>
                    <a:ext uri="{9D8B030D-6E8A-4147-A177-3AD203B41FA5}">
                      <a16:colId xmlns:a16="http://schemas.microsoft.com/office/drawing/2014/main" val="452545674"/>
                    </a:ext>
                  </a:extLst>
                </a:gridCol>
                <a:gridCol w="329184">
                  <a:extLst>
                    <a:ext uri="{9D8B030D-6E8A-4147-A177-3AD203B41FA5}">
                      <a16:colId xmlns:a16="http://schemas.microsoft.com/office/drawing/2014/main" val="1701111824"/>
                    </a:ext>
                  </a:extLst>
                </a:gridCol>
                <a:gridCol w="329184">
                  <a:extLst>
                    <a:ext uri="{9D8B030D-6E8A-4147-A177-3AD203B41FA5}">
                      <a16:colId xmlns:a16="http://schemas.microsoft.com/office/drawing/2014/main" val="2318707732"/>
                    </a:ext>
                  </a:extLst>
                </a:gridCol>
                <a:gridCol w="329184">
                  <a:extLst>
                    <a:ext uri="{9D8B030D-6E8A-4147-A177-3AD203B41FA5}">
                      <a16:colId xmlns:a16="http://schemas.microsoft.com/office/drawing/2014/main" val="3652408057"/>
                    </a:ext>
                  </a:extLst>
                </a:gridCol>
                <a:gridCol w="329184">
                  <a:extLst>
                    <a:ext uri="{9D8B030D-6E8A-4147-A177-3AD203B41FA5}">
                      <a16:colId xmlns:a16="http://schemas.microsoft.com/office/drawing/2014/main" val="2502299434"/>
                    </a:ext>
                  </a:extLst>
                </a:gridCol>
                <a:gridCol w="329184">
                  <a:extLst>
                    <a:ext uri="{9D8B030D-6E8A-4147-A177-3AD203B41FA5}">
                      <a16:colId xmlns:a16="http://schemas.microsoft.com/office/drawing/2014/main" val="653552972"/>
                    </a:ext>
                  </a:extLst>
                </a:gridCol>
                <a:gridCol w="329184">
                  <a:extLst>
                    <a:ext uri="{9D8B030D-6E8A-4147-A177-3AD203B41FA5}">
                      <a16:colId xmlns:a16="http://schemas.microsoft.com/office/drawing/2014/main" val="1315967755"/>
                    </a:ext>
                  </a:extLst>
                </a:gridCol>
                <a:gridCol w="329184">
                  <a:extLst>
                    <a:ext uri="{9D8B030D-6E8A-4147-A177-3AD203B41FA5}">
                      <a16:colId xmlns:a16="http://schemas.microsoft.com/office/drawing/2014/main" val="2553079810"/>
                    </a:ext>
                  </a:extLst>
                </a:gridCol>
                <a:gridCol w="329184">
                  <a:extLst>
                    <a:ext uri="{9D8B030D-6E8A-4147-A177-3AD203B41FA5}">
                      <a16:colId xmlns:a16="http://schemas.microsoft.com/office/drawing/2014/main" val="3815246001"/>
                    </a:ext>
                  </a:extLst>
                </a:gridCol>
                <a:gridCol w="329184">
                  <a:extLst>
                    <a:ext uri="{9D8B030D-6E8A-4147-A177-3AD203B41FA5}">
                      <a16:colId xmlns:a16="http://schemas.microsoft.com/office/drawing/2014/main" val="1444761180"/>
                    </a:ext>
                  </a:extLst>
                </a:gridCol>
                <a:gridCol w="370332">
                  <a:extLst>
                    <a:ext uri="{9D8B030D-6E8A-4147-A177-3AD203B41FA5}">
                      <a16:colId xmlns:a16="http://schemas.microsoft.com/office/drawing/2014/main" val="1186900587"/>
                    </a:ext>
                  </a:extLst>
                </a:gridCol>
                <a:gridCol w="370332">
                  <a:extLst>
                    <a:ext uri="{9D8B030D-6E8A-4147-A177-3AD203B41FA5}">
                      <a16:colId xmlns:a16="http://schemas.microsoft.com/office/drawing/2014/main" val="1802102808"/>
                    </a:ext>
                  </a:extLst>
                </a:gridCol>
                <a:gridCol w="329184">
                  <a:extLst>
                    <a:ext uri="{9D8B030D-6E8A-4147-A177-3AD203B41FA5}">
                      <a16:colId xmlns:a16="http://schemas.microsoft.com/office/drawing/2014/main" val="449758307"/>
                    </a:ext>
                  </a:extLst>
                </a:gridCol>
                <a:gridCol w="329184">
                  <a:extLst>
                    <a:ext uri="{9D8B030D-6E8A-4147-A177-3AD203B41FA5}">
                      <a16:colId xmlns:a16="http://schemas.microsoft.com/office/drawing/2014/main" val="2039190892"/>
                    </a:ext>
                  </a:extLst>
                </a:gridCol>
                <a:gridCol w="370332">
                  <a:extLst>
                    <a:ext uri="{9D8B030D-6E8A-4147-A177-3AD203B41FA5}">
                      <a16:colId xmlns:a16="http://schemas.microsoft.com/office/drawing/2014/main" val="324798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059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- 2018-04-20 17:40:54 </a:t>
                      </a:r>
                      <a:r>
                        <a:rPr kumimoji="0" lang="en-US" sz="1000" b="0" i="0" u="none" strike="noStrike" kern="1200" cap="none" spc="0" normalizeH="0" baseline="0" noProof="0">
                          <a:ln>
                            <a:noFill/>
                          </a:ln>
                          <a:solidFill>
                            <a:prstClr val="black"/>
                          </a:solidFill>
                          <a:effectLst/>
                          <a:uLnTx/>
                          <a:uFillTx/>
                          <a:latin typeface="+mn-lt"/>
                          <a:ea typeface="+mn-ea"/>
                          <a:cs typeface="+mn-cs"/>
                        </a:rPr>
                        <a:t> 
 When fashion and home luxury design meet with Roberto Cavalli Home 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1389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Altus.me - 2018-04-19 17:57:34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359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- 2018-04-18 21:46:34 </a:t>
                      </a:r>
                      <a:r>
                        <a:rPr kumimoji="0" lang="en-US" sz="1000" b="0" i="0" u="none" strike="noStrike" kern="1200" cap="none" spc="0" normalizeH="0" baseline="0" noProof="0">
                          <a:ln>
                            <a:noFill/>
                          </a:ln>
                          <a:solidFill>
                            <a:prstClr val="black"/>
                          </a:solidFill>
                          <a:effectLst/>
                          <a:uLnTx/>
                          <a:uFillTx/>
                          <a:latin typeface="+mn-lt"/>
                          <a:ea typeface="+mn-ea"/>
                          <a:cs typeface="+mn-cs"/>
                        </a:rPr>
                        <a:t> 
 Admiring Arketipo firenze's unique design pieces of exclusive elegance at Salone del 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2524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- 2018-04-18 11:58:14 </a:t>
                      </a:r>
                      <a:r>
                        <a:rPr kumimoji="0" lang="en-US" sz="1000" b="0" i="0" u="none" strike="noStrike" kern="1200" cap="none" spc="0" normalizeH="0" baseline="0" noProof="0">
                          <a:ln>
                            <a:noFill/>
                          </a:ln>
                          <a:solidFill>
                            <a:prstClr val="black"/>
                          </a:solidFill>
                          <a:effectLst/>
                          <a:uLnTx/>
                          <a:uFillTx/>
                          <a:latin typeface="+mn-lt"/>
                          <a:ea typeface="+mn-ea"/>
                          <a:cs typeface="+mn-cs"/>
                        </a:rPr>
                        <a:t> 
 Good morning from Salone Milan!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4338543"/>
                  </a:ext>
                </a:extLst>
              </a:tr>
            </a:tbl>
          </a:graphicData>
        </a:graphic>
      </p:graphicFrame>
      <p:sp>
        <p:nvSpPr>
          <p:cNvPr id="4" name="Text Placeholder 3">
            <a:extLst>
              <a:ext uri="{FF2B5EF4-FFF2-40B4-BE49-F238E27FC236}">
                <a16:creationId xmlns:a16="http://schemas.microsoft.com/office/drawing/2014/main" id="{5A7F9C31-B697-4962-98E6-DFF9AF05C91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00412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607E-F310-4AC6-8237-E42B9E398ED2}"/>
              </a:ext>
            </a:extLst>
          </p:cNvPr>
          <p:cNvSpPr>
            <a:spLocks noGrp="1"/>
          </p:cNvSpPr>
          <p:nvPr>
            <p:ph type="title"/>
          </p:nvPr>
        </p:nvSpPr>
        <p:spPr/>
        <p:txBody>
          <a:bodyPr/>
          <a:lstStyle/>
          <a:p>
            <a:r>
              <a:rPr lang="en-US"/>
              <a:t>Facebook Own Posts Table | Altus.me - 8 of 11</a:t>
            </a:r>
          </a:p>
        </p:txBody>
      </p:sp>
      <p:graphicFrame>
        <p:nvGraphicFramePr>
          <p:cNvPr id="5" name="Table Placeholder 4">
            <a:extLst>
              <a:ext uri="{FF2B5EF4-FFF2-40B4-BE49-F238E27FC236}">
                <a16:creationId xmlns:a16="http://schemas.microsoft.com/office/drawing/2014/main" id="{07E0E535-9EB4-48CB-8355-BB0D67EB5DBF}"/>
              </a:ext>
            </a:extLst>
          </p:cNvPr>
          <p:cNvGraphicFramePr>
            <a:graphicFrameLocks noGrp="1"/>
          </p:cNvGraphicFramePr>
          <p:nvPr>
            <p:ph type="tbl" sz="quarter" idx="13"/>
            <p:extLst>
              <p:ext uri="{D42A27DB-BD31-4B8C-83A1-F6EECF244321}">
                <p14:modId xmlns:p14="http://schemas.microsoft.com/office/powerpoint/2010/main" val="2462531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1425475"/>
                    </a:ext>
                  </a:extLst>
                </a:gridCol>
                <a:gridCol w="370332">
                  <a:extLst>
                    <a:ext uri="{9D8B030D-6E8A-4147-A177-3AD203B41FA5}">
                      <a16:colId xmlns:a16="http://schemas.microsoft.com/office/drawing/2014/main" val="3871646561"/>
                    </a:ext>
                  </a:extLst>
                </a:gridCol>
                <a:gridCol w="370332">
                  <a:extLst>
                    <a:ext uri="{9D8B030D-6E8A-4147-A177-3AD203B41FA5}">
                      <a16:colId xmlns:a16="http://schemas.microsoft.com/office/drawing/2014/main" val="4212105716"/>
                    </a:ext>
                  </a:extLst>
                </a:gridCol>
                <a:gridCol w="370332">
                  <a:extLst>
                    <a:ext uri="{9D8B030D-6E8A-4147-A177-3AD203B41FA5}">
                      <a16:colId xmlns:a16="http://schemas.microsoft.com/office/drawing/2014/main" val="911635858"/>
                    </a:ext>
                  </a:extLst>
                </a:gridCol>
                <a:gridCol w="329184">
                  <a:extLst>
                    <a:ext uri="{9D8B030D-6E8A-4147-A177-3AD203B41FA5}">
                      <a16:colId xmlns:a16="http://schemas.microsoft.com/office/drawing/2014/main" val="2640027130"/>
                    </a:ext>
                  </a:extLst>
                </a:gridCol>
                <a:gridCol w="329184">
                  <a:extLst>
                    <a:ext uri="{9D8B030D-6E8A-4147-A177-3AD203B41FA5}">
                      <a16:colId xmlns:a16="http://schemas.microsoft.com/office/drawing/2014/main" val="1906832543"/>
                    </a:ext>
                  </a:extLst>
                </a:gridCol>
                <a:gridCol w="329184">
                  <a:extLst>
                    <a:ext uri="{9D8B030D-6E8A-4147-A177-3AD203B41FA5}">
                      <a16:colId xmlns:a16="http://schemas.microsoft.com/office/drawing/2014/main" val="4184001331"/>
                    </a:ext>
                  </a:extLst>
                </a:gridCol>
                <a:gridCol w="329184">
                  <a:extLst>
                    <a:ext uri="{9D8B030D-6E8A-4147-A177-3AD203B41FA5}">
                      <a16:colId xmlns:a16="http://schemas.microsoft.com/office/drawing/2014/main" val="4026507458"/>
                    </a:ext>
                  </a:extLst>
                </a:gridCol>
                <a:gridCol w="329184">
                  <a:extLst>
                    <a:ext uri="{9D8B030D-6E8A-4147-A177-3AD203B41FA5}">
                      <a16:colId xmlns:a16="http://schemas.microsoft.com/office/drawing/2014/main" val="954917796"/>
                    </a:ext>
                  </a:extLst>
                </a:gridCol>
                <a:gridCol w="329184">
                  <a:extLst>
                    <a:ext uri="{9D8B030D-6E8A-4147-A177-3AD203B41FA5}">
                      <a16:colId xmlns:a16="http://schemas.microsoft.com/office/drawing/2014/main" val="2814388168"/>
                    </a:ext>
                  </a:extLst>
                </a:gridCol>
                <a:gridCol w="329184">
                  <a:extLst>
                    <a:ext uri="{9D8B030D-6E8A-4147-A177-3AD203B41FA5}">
                      <a16:colId xmlns:a16="http://schemas.microsoft.com/office/drawing/2014/main" val="3001072532"/>
                    </a:ext>
                  </a:extLst>
                </a:gridCol>
                <a:gridCol w="329184">
                  <a:extLst>
                    <a:ext uri="{9D8B030D-6E8A-4147-A177-3AD203B41FA5}">
                      <a16:colId xmlns:a16="http://schemas.microsoft.com/office/drawing/2014/main" val="331254683"/>
                    </a:ext>
                  </a:extLst>
                </a:gridCol>
                <a:gridCol w="329184">
                  <a:extLst>
                    <a:ext uri="{9D8B030D-6E8A-4147-A177-3AD203B41FA5}">
                      <a16:colId xmlns:a16="http://schemas.microsoft.com/office/drawing/2014/main" val="1752995925"/>
                    </a:ext>
                  </a:extLst>
                </a:gridCol>
                <a:gridCol w="370332">
                  <a:extLst>
                    <a:ext uri="{9D8B030D-6E8A-4147-A177-3AD203B41FA5}">
                      <a16:colId xmlns:a16="http://schemas.microsoft.com/office/drawing/2014/main" val="3402002564"/>
                    </a:ext>
                  </a:extLst>
                </a:gridCol>
                <a:gridCol w="370332">
                  <a:extLst>
                    <a:ext uri="{9D8B030D-6E8A-4147-A177-3AD203B41FA5}">
                      <a16:colId xmlns:a16="http://schemas.microsoft.com/office/drawing/2014/main" val="1873316153"/>
                    </a:ext>
                  </a:extLst>
                </a:gridCol>
                <a:gridCol w="329184">
                  <a:extLst>
                    <a:ext uri="{9D8B030D-6E8A-4147-A177-3AD203B41FA5}">
                      <a16:colId xmlns:a16="http://schemas.microsoft.com/office/drawing/2014/main" val="2046391660"/>
                    </a:ext>
                  </a:extLst>
                </a:gridCol>
                <a:gridCol w="329184">
                  <a:extLst>
                    <a:ext uri="{9D8B030D-6E8A-4147-A177-3AD203B41FA5}">
                      <a16:colId xmlns:a16="http://schemas.microsoft.com/office/drawing/2014/main" val="2429479610"/>
                    </a:ext>
                  </a:extLst>
                </a:gridCol>
                <a:gridCol w="370332">
                  <a:extLst>
                    <a:ext uri="{9D8B030D-6E8A-4147-A177-3AD203B41FA5}">
                      <a16:colId xmlns:a16="http://schemas.microsoft.com/office/drawing/2014/main" val="372161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573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- 2018-04-17 20:46:50 </a:t>
                      </a:r>
                      <a:r>
                        <a:rPr kumimoji="0" lang="en-US" sz="1000" b="0" i="0" u="none" strike="noStrike" kern="1200" cap="none" spc="0" normalizeH="0" baseline="0" noProof="0">
                          <a:ln>
                            <a:noFill/>
                          </a:ln>
                          <a:solidFill>
                            <a:prstClr val="black"/>
                          </a:solidFill>
                          <a:effectLst/>
                          <a:uLnTx/>
                          <a:uFillTx/>
                          <a:latin typeface="+mn-lt"/>
                          <a:ea typeface="+mn-ea"/>
                          <a:cs typeface="+mn-cs"/>
                        </a:rPr>
                        <a:t> 
 In the lead up to their 50-year-anniversary, Driade has transformed some of its iconic pieces into outdoor designs fit for life on the moon.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8866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Altus.me - 2018-04-17 20:12:39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969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- 2018-04-17 09:53:14 </a:t>
                      </a:r>
                      <a:r>
                        <a:rPr kumimoji="0" lang="en-US" sz="1000" b="0" i="0" u="none" strike="noStrike" kern="1200" cap="none" spc="0" normalizeH="0" baseline="0" noProof="0">
                          <a:ln>
                            <a:noFill/>
                          </a:ln>
                          <a:solidFill>
                            <a:prstClr val="black"/>
                          </a:solidFill>
                          <a:effectLst/>
                          <a:uLnTx/>
                          <a:uFillTx/>
                          <a:latin typeface="+mn-lt"/>
                          <a:ea typeface="+mn-ea"/>
                          <a:cs typeface="+mn-cs"/>
                        </a:rPr>
                        <a:t> 
 We've landed in Milan! Stay tuned as we will be attending the Salone del Mobile where we will be discovering the newest trends in furniture and interior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7184390"/>
                  </a:ext>
                </a:extLst>
              </a:tr>
            </a:tbl>
          </a:graphicData>
        </a:graphic>
      </p:graphicFrame>
      <p:sp>
        <p:nvSpPr>
          <p:cNvPr id="4" name="Text Placeholder 3">
            <a:extLst>
              <a:ext uri="{FF2B5EF4-FFF2-40B4-BE49-F238E27FC236}">
                <a16:creationId xmlns:a16="http://schemas.microsoft.com/office/drawing/2014/main" id="{BA5CA3D4-2F5E-483B-899F-B745764E325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52066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1F366-DED3-4A97-939A-74718779B709}"/>
              </a:ext>
            </a:extLst>
          </p:cNvPr>
          <p:cNvSpPr>
            <a:spLocks noGrp="1"/>
          </p:cNvSpPr>
          <p:nvPr>
            <p:ph type="title"/>
          </p:nvPr>
        </p:nvSpPr>
        <p:spPr/>
        <p:txBody>
          <a:bodyPr/>
          <a:lstStyle/>
          <a:p>
            <a:r>
              <a:rPr lang="en-US"/>
              <a:t>Facebook Own Posts Table | Altus.me - 9 of 11</a:t>
            </a:r>
          </a:p>
        </p:txBody>
      </p:sp>
      <p:graphicFrame>
        <p:nvGraphicFramePr>
          <p:cNvPr id="5" name="Table Placeholder 4">
            <a:extLst>
              <a:ext uri="{FF2B5EF4-FFF2-40B4-BE49-F238E27FC236}">
                <a16:creationId xmlns:a16="http://schemas.microsoft.com/office/drawing/2014/main" id="{77152E49-B47D-44A7-B979-4F32225292CA}"/>
              </a:ext>
            </a:extLst>
          </p:cNvPr>
          <p:cNvGraphicFramePr>
            <a:graphicFrameLocks noGrp="1"/>
          </p:cNvGraphicFramePr>
          <p:nvPr>
            <p:ph type="tbl" sz="quarter" idx="13"/>
            <p:extLst>
              <p:ext uri="{D42A27DB-BD31-4B8C-83A1-F6EECF244321}">
                <p14:modId xmlns:p14="http://schemas.microsoft.com/office/powerpoint/2010/main" val="138247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3656376"/>
                    </a:ext>
                  </a:extLst>
                </a:gridCol>
                <a:gridCol w="370332">
                  <a:extLst>
                    <a:ext uri="{9D8B030D-6E8A-4147-A177-3AD203B41FA5}">
                      <a16:colId xmlns:a16="http://schemas.microsoft.com/office/drawing/2014/main" val="3403772494"/>
                    </a:ext>
                  </a:extLst>
                </a:gridCol>
                <a:gridCol w="370332">
                  <a:extLst>
                    <a:ext uri="{9D8B030D-6E8A-4147-A177-3AD203B41FA5}">
                      <a16:colId xmlns:a16="http://schemas.microsoft.com/office/drawing/2014/main" val="928430953"/>
                    </a:ext>
                  </a:extLst>
                </a:gridCol>
                <a:gridCol w="370332">
                  <a:extLst>
                    <a:ext uri="{9D8B030D-6E8A-4147-A177-3AD203B41FA5}">
                      <a16:colId xmlns:a16="http://schemas.microsoft.com/office/drawing/2014/main" val="342749974"/>
                    </a:ext>
                  </a:extLst>
                </a:gridCol>
                <a:gridCol w="329184">
                  <a:extLst>
                    <a:ext uri="{9D8B030D-6E8A-4147-A177-3AD203B41FA5}">
                      <a16:colId xmlns:a16="http://schemas.microsoft.com/office/drawing/2014/main" val="4102182404"/>
                    </a:ext>
                  </a:extLst>
                </a:gridCol>
                <a:gridCol w="329184">
                  <a:extLst>
                    <a:ext uri="{9D8B030D-6E8A-4147-A177-3AD203B41FA5}">
                      <a16:colId xmlns:a16="http://schemas.microsoft.com/office/drawing/2014/main" val="2572957294"/>
                    </a:ext>
                  </a:extLst>
                </a:gridCol>
                <a:gridCol w="329184">
                  <a:extLst>
                    <a:ext uri="{9D8B030D-6E8A-4147-A177-3AD203B41FA5}">
                      <a16:colId xmlns:a16="http://schemas.microsoft.com/office/drawing/2014/main" val="13965072"/>
                    </a:ext>
                  </a:extLst>
                </a:gridCol>
                <a:gridCol w="329184">
                  <a:extLst>
                    <a:ext uri="{9D8B030D-6E8A-4147-A177-3AD203B41FA5}">
                      <a16:colId xmlns:a16="http://schemas.microsoft.com/office/drawing/2014/main" val="3125675017"/>
                    </a:ext>
                  </a:extLst>
                </a:gridCol>
                <a:gridCol w="329184">
                  <a:extLst>
                    <a:ext uri="{9D8B030D-6E8A-4147-A177-3AD203B41FA5}">
                      <a16:colId xmlns:a16="http://schemas.microsoft.com/office/drawing/2014/main" val="3921107840"/>
                    </a:ext>
                  </a:extLst>
                </a:gridCol>
                <a:gridCol w="329184">
                  <a:extLst>
                    <a:ext uri="{9D8B030D-6E8A-4147-A177-3AD203B41FA5}">
                      <a16:colId xmlns:a16="http://schemas.microsoft.com/office/drawing/2014/main" val="3165075597"/>
                    </a:ext>
                  </a:extLst>
                </a:gridCol>
                <a:gridCol w="329184">
                  <a:extLst>
                    <a:ext uri="{9D8B030D-6E8A-4147-A177-3AD203B41FA5}">
                      <a16:colId xmlns:a16="http://schemas.microsoft.com/office/drawing/2014/main" val="407734781"/>
                    </a:ext>
                  </a:extLst>
                </a:gridCol>
                <a:gridCol w="329184">
                  <a:extLst>
                    <a:ext uri="{9D8B030D-6E8A-4147-A177-3AD203B41FA5}">
                      <a16:colId xmlns:a16="http://schemas.microsoft.com/office/drawing/2014/main" val="2409408060"/>
                    </a:ext>
                  </a:extLst>
                </a:gridCol>
                <a:gridCol w="329184">
                  <a:extLst>
                    <a:ext uri="{9D8B030D-6E8A-4147-A177-3AD203B41FA5}">
                      <a16:colId xmlns:a16="http://schemas.microsoft.com/office/drawing/2014/main" val="4013040775"/>
                    </a:ext>
                  </a:extLst>
                </a:gridCol>
                <a:gridCol w="370332">
                  <a:extLst>
                    <a:ext uri="{9D8B030D-6E8A-4147-A177-3AD203B41FA5}">
                      <a16:colId xmlns:a16="http://schemas.microsoft.com/office/drawing/2014/main" val="2275306936"/>
                    </a:ext>
                  </a:extLst>
                </a:gridCol>
                <a:gridCol w="370332">
                  <a:extLst>
                    <a:ext uri="{9D8B030D-6E8A-4147-A177-3AD203B41FA5}">
                      <a16:colId xmlns:a16="http://schemas.microsoft.com/office/drawing/2014/main" val="554811019"/>
                    </a:ext>
                  </a:extLst>
                </a:gridCol>
                <a:gridCol w="329184">
                  <a:extLst>
                    <a:ext uri="{9D8B030D-6E8A-4147-A177-3AD203B41FA5}">
                      <a16:colId xmlns:a16="http://schemas.microsoft.com/office/drawing/2014/main" val="670919419"/>
                    </a:ext>
                  </a:extLst>
                </a:gridCol>
                <a:gridCol w="329184">
                  <a:extLst>
                    <a:ext uri="{9D8B030D-6E8A-4147-A177-3AD203B41FA5}">
                      <a16:colId xmlns:a16="http://schemas.microsoft.com/office/drawing/2014/main" val="2959965963"/>
                    </a:ext>
                  </a:extLst>
                </a:gridCol>
                <a:gridCol w="370332">
                  <a:extLst>
                    <a:ext uri="{9D8B030D-6E8A-4147-A177-3AD203B41FA5}">
                      <a16:colId xmlns:a16="http://schemas.microsoft.com/office/drawing/2014/main" val="3241583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026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- 2018-04-16 11:51:56 </a:t>
                      </a:r>
                      <a:r>
                        <a:rPr kumimoji="0" lang="en-US" sz="1000" b="0" i="0" u="none" strike="noStrike" kern="1200" cap="none" spc="0" normalizeH="0" baseline="0" noProof="0">
                          <a:ln>
                            <a:noFill/>
                          </a:ln>
                          <a:solidFill>
                            <a:prstClr val="black"/>
                          </a:solidFill>
                          <a:effectLst/>
                          <a:uLnTx/>
                          <a:uFillTx/>
                          <a:latin typeface="+mn-lt"/>
                          <a:ea typeface="+mn-ea"/>
                          <a:cs typeface="+mn-cs"/>
                        </a:rPr>
                        <a:t> 
 Decorate your interior in an authentic Italian style with Reflex, designed by Pininfarina, and experience a luxury, contemporary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4260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- 2018-04-15 11:30:00 </a:t>
                      </a:r>
                      <a:r>
                        <a:rPr kumimoji="0" lang="en-US" sz="1000" b="0" i="0" u="none" strike="noStrike" kern="1200" cap="none" spc="0" normalizeH="0" baseline="0" noProof="0">
                          <a:ln>
                            <a:noFill/>
                          </a:ln>
                          <a:solidFill>
                            <a:prstClr val="black"/>
                          </a:solidFill>
                          <a:effectLst/>
                          <a:uLnTx/>
                          <a:uFillTx/>
                          <a:latin typeface="+mn-lt"/>
                          <a:ea typeface="+mn-ea"/>
                          <a:cs typeface="+mn-cs"/>
                        </a:rPr>
                        <a:t> 
 Create beautiful and handy combinations with Tripod by Pode for your interior. #Repost @podedesignfurniture
•  •  •
Introducing Tripod, our new, versatile series of coffee and occasional-tables, designed by Stephan Veit.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78686832"/>
                  </a:ext>
                </a:extLst>
              </a:tr>
            </a:tbl>
          </a:graphicData>
        </a:graphic>
      </p:graphicFrame>
      <p:sp>
        <p:nvSpPr>
          <p:cNvPr id="4" name="Text Placeholder 3">
            <a:extLst>
              <a:ext uri="{FF2B5EF4-FFF2-40B4-BE49-F238E27FC236}">
                <a16:creationId xmlns:a16="http://schemas.microsoft.com/office/drawing/2014/main" id="{FB325C23-23AF-416D-B91F-82CA26548ED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91151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4DA52-B791-4509-B69B-F1B899D722F4}"/>
              </a:ext>
            </a:extLst>
          </p:cNvPr>
          <p:cNvSpPr>
            <a:spLocks noGrp="1"/>
          </p:cNvSpPr>
          <p:nvPr>
            <p:ph type="title"/>
          </p:nvPr>
        </p:nvSpPr>
        <p:spPr/>
        <p:txBody>
          <a:bodyPr/>
          <a:lstStyle/>
          <a:p>
            <a:r>
              <a:rPr lang="en-US"/>
              <a:t>Facebook Own Posts Table | Altus.me - 10 of 11</a:t>
            </a:r>
          </a:p>
        </p:txBody>
      </p:sp>
      <p:graphicFrame>
        <p:nvGraphicFramePr>
          <p:cNvPr id="5" name="Table Placeholder 4">
            <a:extLst>
              <a:ext uri="{FF2B5EF4-FFF2-40B4-BE49-F238E27FC236}">
                <a16:creationId xmlns:a16="http://schemas.microsoft.com/office/drawing/2014/main" id="{AF28C7AA-AC9C-45B7-B9C0-702E40EDD38B}"/>
              </a:ext>
            </a:extLst>
          </p:cNvPr>
          <p:cNvGraphicFramePr>
            <a:graphicFrameLocks noGrp="1"/>
          </p:cNvGraphicFramePr>
          <p:nvPr>
            <p:ph type="tbl" sz="quarter" idx="13"/>
            <p:extLst>
              <p:ext uri="{D42A27DB-BD31-4B8C-83A1-F6EECF244321}">
                <p14:modId xmlns:p14="http://schemas.microsoft.com/office/powerpoint/2010/main" val="749505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29373818"/>
                    </a:ext>
                  </a:extLst>
                </a:gridCol>
                <a:gridCol w="370332">
                  <a:extLst>
                    <a:ext uri="{9D8B030D-6E8A-4147-A177-3AD203B41FA5}">
                      <a16:colId xmlns:a16="http://schemas.microsoft.com/office/drawing/2014/main" val="555209839"/>
                    </a:ext>
                  </a:extLst>
                </a:gridCol>
                <a:gridCol w="370332">
                  <a:extLst>
                    <a:ext uri="{9D8B030D-6E8A-4147-A177-3AD203B41FA5}">
                      <a16:colId xmlns:a16="http://schemas.microsoft.com/office/drawing/2014/main" val="3829034585"/>
                    </a:ext>
                  </a:extLst>
                </a:gridCol>
                <a:gridCol w="370332">
                  <a:extLst>
                    <a:ext uri="{9D8B030D-6E8A-4147-A177-3AD203B41FA5}">
                      <a16:colId xmlns:a16="http://schemas.microsoft.com/office/drawing/2014/main" val="463519518"/>
                    </a:ext>
                  </a:extLst>
                </a:gridCol>
                <a:gridCol w="329184">
                  <a:extLst>
                    <a:ext uri="{9D8B030D-6E8A-4147-A177-3AD203B41FA5}">
                      <a16:colId xmlns:a16="http://schemas.microsoft.com/office/drawing/2014/main" val="4142385168"/>
                    </a:ext>
                  </a:extLst>
                </a:gridCol>
                <a:gridCol w="329184">
                  <a:extLst>
                    <a:ext uri="{9D8B030D-6E8A-4147-A177-3AD203B41FA5}">
                      <a16:colId xmlns:a16="http://schemas.microsoft.com/office/drawing/2014/main" val="3709938177"/>
                    </a:ext>
                  </a:extLst>
                </a:gridCol>
                <a:gridCol w="329184">
                  <a:extLst>
                    <a:ext uri="{9D8B030D-6E8A-4147-A177-3AD203B41FA5}">
                      <a16:colId xmlns:a16="http://schemas.microsoft.com/office/drawing/2014/main" val="563145940"/>
                    </a:ext>
                  </a:extLst>
                </a:gridCol>
                <a:gridCol w="329184">
                  <a:extLst>
                    <a:ext uri="{9D8B030D-6E8A-4147-A177-3AD203B41FA5}">
                      <a16:colId xmlns:a16="http://schemas.microsoft.com/office/drawing/2014/main" val="2683161779"/>
                    </a:ext>
                  </a:extLst>
                </a:gridCol>
                <a:gridCol w="329184">
                  <a:extLst>
                    <a:ext uri="{9D8B030D-6E8A-4147-A177-3AD203B41FA5}">
                      <a16:colId xmlns:a16="http://schemas.microsoft.com/office/drawing/2014/main" val="1967495899"/>
                    </a:ext>
                  </a:extLst>
                </a:gridCol>
                <a:gridCol w="329184">
                  <a:extLst>
                    <a:ext uri="{9D8B030D-6E8A-4147-A177-3AD203B41FA5}">
                      <a16:colId xmlns:a16="http://schemas.microsoft.com/office/drawing/2014/main" val="3691873560"/>
                    </a:ext>
                  </a:extLst>
                </a:gridCol>
                <a:gridCol w="329184">
                  <a:extLst>
                    <a:ext uri="{9D8B030D-6E8A-4147-A177-3AD203B41FA5}">
                      <a16:colId xmlns:a16="http://schemas.microsoft.com/office/drawing/2014/main" val="2503527573"/>
                    </a:ext>
                  </a:extLst>
                </a:gridCol>
                <a:gridCol w="329184">
                  <a:extLst>
                    <a:ext uri="{9D8B030D-6E8A-4147-A177-3AD203B41FA5}">
                      <a16:colId xmlns:a16="http://schemas.microsoft.com/office/drawing/2014/main" val="3072792555"/>
                    </a:ext>
                  </a:extLst>
                </a:gridCol>
                <a:gridCol w="329184">
                  <a:extLst>
                    <a:ext uri="{9D8B030D-6E8A-4147-A177-3AD203B41FA5}">
                      <a16:colId xmlns:a16="http://schemas.microsoft.com/office/drawing/2014/main" val="3613757228"/>
                    </a:ext>
                  </a:extLst>
                </a:gridCol>
                <a:gridCol w="370332">
                  <a:extLst>
                    <a:ext uri="{9D8B030D-6E8A-4147-A177-3AD203B41FA5}">
                      <a16:colId xmlns:a16="http://schemas.microsoft.com/office/drawing/2014/main" val="3983369718"/>
                    </a:ext>
                  </a:extLst>
                </a:gridCol>
                <a:gridCol w="370332">
                  <a:extLst>
                    <a:ext uri="{9D8B030D-6E8A-4147-A177-3AD203B41FA5}">
                      <a16:colId xmlns:a16="http://schemas.microsoft.com/office/drawing/2014/main" val="1197915993"/>
                    </a:ext>
                  </a:extLst>
                </a:gridCol>
                <a:gridCol w="329184">
                  <a:extLst>
                    <a:ext uri="{9D8B030D-6E8A-4147-A177-3AD203B41FA5}">
                      <a16:colId xmlns:a16="http://schemas.microsoft.com/office/drawing/2014/main" val="598720669"/>
                    </a:ext>
                  </a:extLst>
                </a:gridCol>
                <a:gridCol w="329184">
                  <a:extLst>
                    <a:ext uri="{9D8B030D-6E8A-4147-A177-3AD203B41FA5}">
                      <a16:colId xmlns:a16="http://schemas.microsoft.com/office/drawing/2014/main" val="3225649522"/>
                    </a:ext>
                  </a:extLst>
                </a:gridCol>
                <a:gridCol w="370332">
                  <a:extLst>
                    <a:ext uri="{9D8B030D-6E8A-4147-A177-3AD203B41FA5}">
                      <a16:colId xmlns:a16="http://schemas.microsoft.com/office/drawing/2014/main" val="4254028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- 2018-04-14 13:00:01 </a:t>
                      </a:r>
                      <a:r>
                        <a:rPr kumimoji="0" lang="en-US" sz="1000" b="0" i="0" u="none" strike="noStrike" kern="1200" cap="none" spc="0" normalizeH="0" baseline="0" noProof="0">
                          <a:ln>
                            <a:noFill/>
                          </a:ln>
                          <a:solidFill>
                            <a:prstClr val="black"/>
                          </a:solidFill>
                          <a:effectLst/>
                          <a:uLnTx/>
                          <a:uFillTx/>
                          <a:latin typeface="+mn-lt"/>
                          <a:ea typeface="+mn-ea"/>
                          <a:cs typeface="+mn-cs"/>
                        </a:rPr>
                        <a:t> 
 Love Letters - a set of “bench-letters” - designed by Simone Micheli for Segis are spotted at Mopi campus. The talented designer creates exceptional pieces of furniture for both Segis &amp; Désirée. #Repost Simone Micheli Architect
•  •  •
BRITISH SCHOOL PISA MoPi Campus designed by Simone Micheli for British School | Pisa, 2016 | Photo by Jürgen Eheim.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943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- 2018-04-13 13:00:00 </a:t>
                      </a:r>
                      <a:r>
                        <a:rPr kumimoji="0" lang="en-US" sz="1000" b="0" i="0" u="none" strike="noStrike" kern="1200" cap="none" spc="0" normalizeH="0" baseline="0" noProof="0">
                          <a:ln>
                            <a:noFill/>
                          </a:ln>
                          <a:solidFill>
                            <a:prstClr val="black"/>
                          </a:solidFill>
                          <a:effectLst/>
                          <a:uLnTx/>
                          <a:uFillTx/>
                          <a:latin typeface="+mn-lt"/>
                          <a:ea typeface="+mn-ea"/>
                          <a:cs typeface="+mn-cs"/>
                        </a:rPr>
                        <a:t> 
 The Polo Evergreen Chair and Table by Segis are a perfect combination for your outdoor hangouts, breakfast time or coffee breaks. Pass by to see our collection and give your patio a refreshing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54448895"/>
                  </a:ext>
                </a:extLst>
              </a:tr>
            </a:tbl>
          </a:graphicData>
        </a:graphic>
      </p:graphicFrame>
      <p:sp>
        <p:nvSpPr>
          <p:cNvPr id="4" name="Text Placeholder 3">
            <a:extLst>
              <a:ext uri="{FF2B5EF4-FFF2-40B4-BE49-F238E27FC236}">
                <a16:creationId xmlns:a16="http://schemas.microsoft.com/office/drawing/2014/main" id="{1FBA94B3-A95D-48FB-8B02-70558B3FFAB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98871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115E-F63E-4604-B157-445A60554CF3}"/>
              </a:ext>
            </a:extLst>
          </p:cNvPr>
          <p:cNvSpPr>
            <a:spLocks noGrp="1"/>
          </p:cNvSpPr>
          <p:nvPr>
            <p:ph type="title"/>
          </p:nvPr>
        </p:nvSpPr>
        <p:spPr/>
        <p:txBody>
          <a:bodyPr/>
          <a:lstStyle/>
          <a:p>
            <a:r>
              <a:rPr lang="en-US"/>
              <a:t>Facebook Own Posts Table | Altus.me - 11 of 11</a:t>
            </a:r>
          </a:p>
        </p:txBody>
      </p:sp>
      <p:graphicFrame>
        <p:nvGraphicFramePr>
          <p:cNvPr id="5" name="Table Placeholder 4">
            <a:extLst>
              <a:ext uri="{FF2B5EF4-FFF2-40B4-BE49-F238E27FC236}">
                <a16:creationId xmlns:a16="http://schemas.microsoft.com/office/drawing/2014/main" id="{A5F35C09-742C-4811-A979-36671398659E}"/>
              </a:ext>
            </a:extLst>
          </p:cNvPr>
          <p:cNvGraphicFramePr>
            <a:graphicFrameLocks noGrp="1"/>
          </p:cNvGraphicFramePr>
          <p:nvPr>
            <p:ph type="tbl" sz="quarter" idx="13"/>
            <p:extLst>
              <p:ext uri="{D42A27DB-BD31-4B8C-83A1-F6EECF244321}">
                <p14:modId xmlns:p14="http://schemas.microsoft.com/office/powerpoint/2010/main" val="2257255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48236500"/>
                    </a:ext>
                  </a:extLst>
                </a:gridCol>
                <a:gridCol w="370332">
                  <a:extLst>
                    <a:ext uri="{9D8B030D-6E8A-4147-A177-3AD203B41FA5}">
                      <a16:colId xmlns:a16="http://schemas.microsoft.com/office/drawing/2014/main" val="78406456"/>
                    </a:ext>
                  </a:extLst>
                </a:gridCol>
                <a:gridCol w="370332">
                  <a:extLst>
                    <a:ext uri="{9D8B030D-6E8A-4147-A177-3AD203B41FA5}">
                      <a16:colId xmlns:a16="http://schemas.microsoft.com/office/drawing/2014/main" val="3812836137"/>
                    </a:ext>
                  </a:extLst>
                </a:gridCol>
                <a:gridCol w="370332">
                  <a:extLst>
                    <a:ext uri="{9D8B030D-6E8A-4147-A177-3AD203B41FA5}">
                      <a16:colId xmlns:a16="http://schemas.microsoft.com/office/drawing/2014/main" val="1754361914"/>
                    </a:ext>
                  </a:extLst>
                </a:gridCol>
                <a:gridCol w="329184">
                  <a:extLst>
                    <a:ext uri="{9D8B030D-6E8A-4147-A177-3AD203B41FA5}">
                      <a16:colId xmlns:a16="http://schemas.microsoft.com/office/drawing/2014/main" val="1445834857"/>
                    </a:ext>
                  </a:extLst>
                </a:gridCol>
                <a:gridCol w="329184">
                  <a:extLst>
                    <a:ext uri="{9D8B030D-6E8A-4147-A177-3AD203B41FA5}">
                      <a16:colId xmlns:a16="http://schemas.microsoft.com/office/drawing/2014/main" val="64595969"/>
                    </a:ext>
                  </a:extLst>
                </a:gridCol>
                <a:gridCol w="329184">
                  <a:extLst>
                    <a:ext uri="{9D8B030D-6E8A-4147-A177-3AD203B41FA5}">
                      <a16:colId xmlns:a16="http://schemas.microsoft.com/office/drawing/2014/main" val="1630102952"/>
                    </a:ext>
                  </a:extLst>
                </a:gridCol>
                <a:gridCol w="329184">
                  <a:extLst>
                    <a:ext uri="{9D8B030D-6E8A-4147-A177-3AD203B41FA5}">
                      <a16:colId xmlns:a16="http://schemas.microsoft.com/office/drawing/2014/main" val="3658565759"/>
                    </a:ext>
                  </a:extLst>
                </a:gridCol>
                <a:gridCol w="329184">
                  <a:extLst>
                    <a:ext uri="{9D8B030D-6E8A-4147-A177-3AD203B41FA5}">
                      <a16:colId xmlns:a16="http://schemas.microsoft.com/office/drawing/2014/main" val="987511718"/>
                    </a:ext>
                  </a:extLst>
                </a:gridCol>
                <a:gridCol w="329184">
                  <a:extLst>
                    <a:ext uri="{9D8B030D-6E8A-4147-A177-3AD203B41FA5}">
                      <a16:colId xmlns:a16="http://schemas.microsoft.com/office/drawing/2014/main" val="3284645113"/>
                    </a:ext>
                  </a:extLst>
                </a:gridCol>
                <a:gridCol w="329184">
                  <a:extLst>
                    <a:ext uri="{9D8B030D-6E8A-4147-A177-3AD203B41FA5}">
                      <a16:colId xmlns:a16="http://schemas.microsoft.com/office/drawing/2014/main" val="3052372100"/>
                    </a:ext>
                  </a:extLst>
                </a:gridCol>
                <a:gridCol w="329184">
                  <a:extLst>
                    <a:ext uri="{9D8B030D-6E8A-4147-A177-3AD203B41FA5}">
                      <a16:colId xmlns:a16="http://schemas.microsoft.com/office/drawing/2014/main" val="3203492797"/>
                    </a:ext>
                  </a:extLst>
                </a:gridCol>
                <a:gridCol w="329184">
                  <a:extLst>
                    <a:ext uri="{9D8B030D-6E8A-4147-A177-3AD203B41FA5}">
                      <a16:colId xmlns:a16="http://schemas.microsoft.com/office/drawing/2014/main" val="3252834760"/>
                    </a:ext>
                  </a:extLst>
                </a:gridCol>
                <a:gridCol w="370332">
                  <a:extLst>
                    <a:ext uri="{9D8B030D-6E8A-4147-A177-3AD203B41FA5}">
                      <a16:colId xmlns:a16="http://schemas.microsoft.com/office/drawing/2014/main" val="3841670503"/>
                    </a:ext>
                  </a:extLst>
                </a:gridCol>
                <a:gridCol w="370332">
                  <a:extLst>
                    <a:ext uri="{9D8B030D-6E8A-4147-A177-3AD203B41FA5}">
                      <a16:colId xmlns:a16="http://schemas.microsoft.com/office/drawing/2014/main" val="1485601268"/>
                    </a:ext>
                  </a:extLst>
                </a:gridCol>
                <a:gridCol w="329184">
                  <a:extLst>
                    <a:ext uri="{9D8B030D-6E8A-4147-A177-3AD203B41FA5}">
                      <a16:colId xmlns:a16="http://schemas.microsoft.com/office/drawing/2014/main" val="762278188"/>
                    </a:ext>
                  </a:extLst>
                </a:gridCol>
                <a:gridCol w="329184">
                  <a:extLst>
                    <a:ext uri="{9D8B030D-6E8A-4147-A177-3AD203B41FA5}">
                      <a16:colId xmlns:a16="http://schemas.microsoft.com/office/drawing/2014/main" val="4150069188"/>
                    </a:ext>
                  </a:extLst>
                </a:gridCol>
                <a:gridCol w="370332">
                  <a:extLst>
                    <a:ext uri="{9D8B030D-6E8A-4147-A177-3AD203B41FA5}">
                      <a16:colId xmlns:a16="http://schemas.microsoft.com/office/drawing/2014/main" val="1358207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105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- 2018-04-12 12:15:00 </a:t>
                      </a:r>
                      <a:r>
                        <a:rPr kumimoji="0" lang="en-US" sz="1000" b="0" i="0" u="none" strike="noStrike" kern="1200" cap="none" spc="0" normalizeH="0" baseline="0" noProof="0">
                          <a:ln>
                            <a:noFill/>
                          </a:ln>
                          <a:solidFill>
                            <a:prstClr val="black"/>
                          </a:solidFill>
                          <a:effectLst/>
                          <a:uLnTx/>
                          <a:uFillTx/>
                          <a:latin typeface="+mn-lt"/>
                          <a:ea typeface="+mn-ea"/>
                          <a:cs typeface="+mn-cs"/>
                        </a:rPr>
                        <a:t> 
 Stay tuned as Altus team will be attending the Salone del Mobile in Milano next week where we will be discovering Tonon's novelties, as well as the newest trends in furniture and interior design.
Click on the link below to know more!
http://www.archiproducts.com/newsletter/dossier/452292?uid=8E76E966A00E492B92C5CABB0822B940&amp;utm_source=apx&amp;utm_medium=email&amp;utm_campaign=apx_brands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4412718"/>
                  </a:ext>
                </a:extLst>
              </a:tr>
            </a:tbl>
          </a:graphicData>
        </a:graphic>
      </p:graphicFrame>
      <p:sp>
        <p:nvSpPr>
          <p:cNvPr id="4" name="Text Placeholder 3">
            <a:extLst>
              <a:ext uri="{FF2B5EF4-FFF2-40B4-BE49-F238E27FC236}">
                <a16:creationId xmlns:a16="http://schemas.microsoft.com/office/drawing/2014/main" id="{3D800F0E-AFD9-4D6B-B517-C03157B72D4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18329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9B21B-CAF8-47D6-86C0-3235D71C1ED7}"/>
              </a:ext>
            </a:extLst>
          </p:cNvPr>
          <p:cNvSpPr>
            <a:spLocks noGrp="1"/>
          </p:cNvSpPr>
          <p:nvPr>
            <p:ph type="title"/>
          </p:nvPr>
        </p:nvSpPr>
        <p:spPr/>
        <p:txBody>
          <a:bodyPr/>
          <a:lstStyle/>
          <a:p>
            <a:r>
              <a:rPr lang="en-US"/>
              <a:t>Facebook Post Type Distribution Per Profile | Altus.me</a:t>
            </a:r>
          </a:p>
        </p:txBody>
      </p:sp>
      <p:graphicFrame>
        <p:nvGraphicFramePr>
          <p:cNvPr id="6" name="Chart Placeholder 5">
            <a:extLst>
              <a:ext uri="{FF2B5EF4-FFF2-40B4-BE49-F238E27FC236}">
                <a16:creationId xmlns:a16="http://schemas.microsoft.com/office/drawing/2014/main" id="{376A9431-8FDD-4101-BAC4-25A56286118F}"/>
              </a:ext>
            </a:extLst>
          </p:cNvPr>
          <p:cNvGraphicFramePr>
            <a:graphicFrameLocks noGrp="1"/>
          </p:cNvGraphicFramePr>
          <p:nvPr>
            <p:ph type="chart" sz="quarter" idx="13"/>
            <p:extLst>
              <p:ext uri="{D42A27DB-BD31-4B8C-83A1-F6EECF244321}">
                <p14:modId xmlns:p14="http://schemas.microsoft.com/office/powerpoint/2010/main" val="491265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6BC620-4183-4B21-AC08-35662F72731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107DB5C-2015-4C91-8FF8-4EEFC9859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4142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C9702-2423-4387-9C58-AAA7D8D74676}"/>
              </a:ext>
            </a:extLst>
          </p:cNvPr>
          <p:cNvSpPr>
            <a:spLocks noGrp="1"/>
          </p:cNvSpPr>
          <p:nvPr>
            <p:ph type="title"/>
          </p:nvPr>
        </p:nvSpPr>
        <p:spPr/>
        <p:txBody>
          <a:bodyPr/>
          <a:lstStyle/>
          <a:p>
            <a:r>
              <a:rPr lang="en-US"/>
              <a:t>Facebook Interaction Rate | Altus.me</a:t>
            </a:r>
          </a:p>
        </p:txBody>
      </p:sp>
      <p:graphicFrame>
        <p:nvGraphicFramePr>
          <p:cNvPr id="6" name="Chart Placeholder 5">
            <a:extLst>
              <a:ext uri="{FF2B5EF4-FFF2-40B4-BE49-F238E27FC236}">
                <a16:creationId xmlns:a16="http://schemas.microsoft.com/office/drawing/2014/main" id="{8254455D-2249-419D-A34D-3D19F77EF594}"/>
              </a:ext>
            </a:extLst>
          </p:cNvPr>
          <p:cNvGraphicFramePr>
            <a:graphicFrameLocks noGrp="1"/>
          </p:cNvGraphicFramePr>
          <p:nvPr>
            <p:ph type="chart" sz="quarter" idx="13"/>
            <p:extLst>
              <p:ext uri="{D42A27DB-BD31-4B8C-83A1-F6EECF244321}">
                <p14:modId xmlns:p14="http://schemas.microsoft.com/office/powerpoint/2010/main" val="1466166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0874FF-827B-4848-948C-A05C80E01A3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A7D9AEE-0BD2-49E6-BCA4-26C67EFA99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487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9570D-A714-4096-8967-1E5B46EA5FD4}"/>
              </a:ext>
            </a:extLst>
          </p:cNvPr>
          <p:cNvSpPr>
            <a:spLocks noGrp="1"/>
          </p:cNvSpPr>
          <p:nvPr>
            <p:ph type="title"/>
          </p:nvPr>
        </p:nvSpPr>
        <p:spPr/>
        <p:txBody>
          <a:bodyPr/>
          <a:lstStyle/>
          <a:p>
            <a:r>
              <a:rPr lang="en-US"/>
              <a:t>Facebook Interaction Rate By Weekday | Altus.me</a:t>
            </a:r>
          </a:p>
        </p:txBody>
      </p:sp>
      <p:graphicFrame>
        <p:nvGraphicFramePr>
          <p:cNvPr id="6" name="Chart Placeholder 5">
            <a:extLst>
              <a:ext uri="{FF2B5EF4-FFF2-40B4-BE49-F238E27FC236}">
                <a16:creationId xmlns:a16="http://schemas.microsoft.com/office/drawing/2014/main" id="{8C66E2A4-54C3-4531-9E93-DCAFF974D0ED}"/>
              </a:ext>
            </a:extLst>
          </p:cNvPr>
          <p:cNvGraphicFramePr>
            <a:graphicFrameLocks noGrp="1"/>
          </p:cNvGraphicFramePr>
          <p:nvPr>
            <p:ph type="chart" sz="quarter" idx="13"/>
            <p:extLst>
              <p:ext uri="{D42A27DB-BD31-4B8C-83A1-F6EECF244321}">
                <p14:modId xmlns:p14="http://schemas.microsoft.com/office/powerpoint/2010/main" val="2964048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EFD976-7522-4815-9F7A-C687A9CBC7D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3B82499-5B5C-4698-9A50-94A619D62C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3562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2B578-8AD2-4402-97E6-51C0E59F0601}"/>
              </a:ext>
            </a:extLst>
          </p:cNvPr>
          <p:cNvSpPr>
            <a:spLocks noGrp="1"/>
          </p:cNvSpPr>
          <p:nvPr>
            <p:ph type="title"/>
          </p:nvPr>
        </p:nvSpPr>
        <p:spPr/>
        <p:txBody>
          <a:bodyPr/>
          <a:lstStyle/>
          <a:p>
            <a:r>
              <a:rPr lang="en-US"/>
              <a:t>Facebook Interaction Rate By Hour | Altus.me</a:t>
            </a:r>
          </a:p>
        </p:txBody>
      </p:sp>
      <p:graphicFrame>
        <p:nvGraphicFramePr>
          <p:cNvPr id="6" name="Chart Placeholder 5">
            <a:extLst>
              <a:ext uri="{FF2B5EF4-FFF2-40B4-BE49-F238E27FC236}">
                <a16:creationId xmlns:a16="http://schemas.microsoft.com/office/drawing/2014/main" id="{5AB04909-14B4-46B6-82C2-F86148C38152}"/>
              </a:ext>
            </a:extLst>
          </p:cNvPr>
          <p:cNvGraphicFramePr>
            <a:graphicFrameLocks noGrp="1"/>
          </p:cNvGraphicFramePr>
          <p:nvPr>
            <p:ph type="chart" sz="quarter" idx="13"/>
            <p:extLst>
              <p:ext uri="{D42A27DB-BD31-4B8C-83A1-F6EECF244321}">
                <p14:modId xmlns:p14="http://schemas.microsoft.com/office/powerpoint/2010/main" val="1777481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F70880-5F0B-49B3-AC26-048D79D8809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8905BA6-E2B7-4D06-8928-A31E66855C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4714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4683C-5AD1-43DE-9240-B4869EFA6F9A}"/>
              </a:ext>
            </a:extLst>
          </p:cNvPr>
          <p:cNvSpPr>
            <a:spLocks noGrp="1"/>
          </p:cNvSpPr>
          <p:nvPr>
            <p:ph type="title"/>
          </p:nvPr>
        </p:nvSpPr>
        <p:spPr/>
        <p:txBody>
          <a:bodyPr/>
          <a:lstStyle/>
          <a:p>
            <a:r>
              <a:rPr lang="en-US"/>
              <a:t>Facebook Average Shares Per Post | Altus.me</a:t>
            </a:r>
          </a:p>
        </p:txBody>
      </p:sp>
      <p:graphicFrame>
        <p:nvGraphicFramePr>
          <p:cNvPr id="6" name="Chart Placeholder 5">
            <a:extLst>
              <a:ext uri="{FF2B5EF4-FFF2-40B4-BE49-F238E27FC236}">
                <a16:creationId xmlns:a16="http://schemas.microsoft.com/office/drawing/2014/main" id="{4B6E1B4D-7123-4B9B-B7AD-4997A5196E67}"/>
              </a:ext>
            </a:extLst>
          </p:cNvPr>
          <p:cNvGraphicFramePr>
            <a:graphicFrameLocks noGrp="1"/>
          </p:cNvGraphicFramePr>
          <p:nvPr>
            <p:ph type="chart" sz="quarter" idx="13"/>
            <p:extLst>
              <p:ext uri="{D42A27DB-BD31-4B8C-83A1-F6EECF244321}">
                <p14:modId xmlns:p14="http://schemas.microsoft.com/office/powerpoint/2010/main" val="358366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75618B-0EBD-4D52-8D90-45FEDE53711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CD9A20F-FE1C-44D1-9073-E17903DDD5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5709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D342D-B868-48AD-A3AE-368C397CFCA9}"/>
              </a:ext>
            </a:extLst>
          </p:cNvPr>
          <p:cNvSpPr>
            <a:spLocks noGrp="1"/>
          </p:cNvSpPr>
          <p:nvPr>
            <p:ph type="title"/>
          </p:nvPr>
        </p:nvSpPr>
        <p:spPr/>
        <p:txBody>
          <a:bodyPr/>
          <a:lstStyle/>
          <a:p>
            <a:r>
              <a:rPr lang="en-US"/>
              <a:t>Facebook Average Comments Per Post | Altus.me</a:t>
            </a:r>
          </a:p>
        </p:txBody>
      </p:sp>
      <p:graphicFrame>
        <p:nvGraphicFramePr>
          <p:cNvPr id="6" name="Chart Placeholder 5">
            <a:extLst>
              <a:ext uri="{FF2B5EF4-FFF2-40B4-BE49-F238E27FC236}">
                <a16:creationId xmlns:a16="http://schemas.microsoft.com/office/drawing/2014/main" id="{FEDD7F87-BDCD-45BC-A990-A0A579645683}"/>
              </a:ext>
            </a:extLst>
          </p:cNvPr>
          <p:cNvGraphicFramePr>
            <a:graphicFrameLocks noGrp="1"/>
          </p:cNvGraphicFramePr>
          <p:nvPr>
            <p:ph type="chart" sz="quarter" idx="13"/>
            <p:extLst>
              <p:ext uri="{D42A27DB-BD31-4B8C-83A1-F6EECF244321}">
                <p14:modId xmlns:p14="http://schemas.microsoft.com/office/powerpoint/2010/main" val="1844612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6F3614-88C5-4B19-B59A-CF9E9A43299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B546D28-CDC4-4255-AABA-19B44CDCB6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2643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053A-72B1-406F-94E9-BFCE10FB2068}"/>
              </a:ext>
            </a:extLst>
          </p:cNvPr>
          <p:cNvSpPr>
            <a:spLocks noGrp="1"/>
          </p:cNvSpPr>
          <p:nvPr>
            <p:ph type="title"/>
          </p:nvPr>
        </p:nvSpPr>
        <p:spPr/>
        <p:txBody>
          <a:bodyPr/>
          <a:lstStyle/>
          <a:p>
            <a:r>
              <a:rPr lang="en-US"/>
              <a:t>Facebook Average Reactions Per Post | Altus.me</a:t>
            </a:r>
          </a:p>
        </p:txBody>
      </p:sp>
      <p:graphicFrame>
        <p:nvGraphicFramePr>
          <p:cNvPr id="6" name="Chart Placeholder 5">
            <a:extLst>
              <a:ext uri="{FF2B5EF4-FFF2-40B4-BE49-F238E27FC236}">
                <a16:creationId xmlns:a16="http://schemas.microsoft.com/office/drawing/2014/main" id="{9BC69A93-D666-43DD-976F-0D2ECD89BE54}"/>
              </a:ext>
            </a:extLst>
          </p:cNvPr>
          <p:cNvGraphicFramePr>
            <a:graphicFrameLocks noGrp="1"/>
          </p:cNvGraphicFramePr>
          <p:nvPr>
            <p:ph type="chart" sz="quarter" idx="13"/>
            <p:extLst>
              <p:ext uri="{D42A27DB-BD31-4B8C-83A1-F6EECF244321}">
                <p14:modId xmlns:p14="http://schemas.microsoft.com/office/powerpoint/2010/main" val="885849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104D8B-4ED8-4985-A497-82F61D3EA73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5F088F8-0E06-47A0-BEF2-A94412568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5449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B6AB3-D9F3-4543-BA1A-2DE283CCF6F2}"/>
              </a:ext>
            </a:extLst>
          </p:cNvPr>
          <p:cNvSpPr>
            <a:spLocks noGrp="1"/>
          </p:cNvSpPr>
          <p:nvPr>
            <p:ph type="title"/>
          </p:nvPr>
        </p:nvSpPr>
        <p:spPr/>
        <p:txBody>
          <a:bodyPr/>
          <a:lstStyle/>
          <a:p>
            <a:r>
              <a:rPr lang="en-US"/>
              <a:t>Facebook Fans By City Table | Altus.me - 1 of 3</a:t>
            </a:r>
          </a:p>
        </p:txBody>
      </p:sp>
      <p:graphicFrame>
        <p:nvGraphicFramePr>
          <p:cNvPr id="5" name="Table Placeholder 4">
            <a:extLst>
              <a:ext uri="{FF2B5EF4-FFF2-40B4-BE49-F238E27FC236}">
                <a16:creationId xmlns:a16="http://schemas.microsoft.com/office/drawing/2014/main" id="{046B26AC-B3C1-4A2B-BD7F-8F310E02E242}"/>
              </a:ext>
            </a:extLst>
          </p:cNvPr>
          <p:cNvGraphicFramePr>
            <a:graphicFrameLocks noGrp="1"/>
          </p:cNvGraphicFramePr>
          <p:nvPr>
            <p:ph type="tbl" sz="quarter" idx="13"/>
            <p:extLst>
              <p:ext uri="{D42A27DB-BD31-4B8C-83A1-F6EECF244321}">
                <p14:modId xmlns:p14="http://schemas.microsoft.com/office/powerpoint/2010/main" val="1646151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64851821"/>
                    </a:ext>
                  </a:extLst>
                </a:gridCol>
                <a:gridCol w="1645920">
                  <a:extLst>
                    <a:ext uri="{9D8B030D-6E8A-4147-A177-3AD203B41FA5}">
                      <a16:colId xmlns:a16="http://schemas.microsoft.com/office/drawing/2014/main" val="1090996774"/>
                    </a:ext>
                  </a:extLst>
                </a:gridCol>
                <a:gridCol w="1645920">
                  <a:extLst>
                    <a:ext uri="{9D8B030D-6E8A-4147-A177-3AD203B41FA5}">
                      <a16:colId xmlns:a16="http://schemas.microsoft.com/office/drawing/2014/main" val="354857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76040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51.1 %</a:t>
                      </a:r>
                    </a:p>
                  </a:txBody>
                  <a:tcPr/>
                </a:tc>
                <a:extLst>
                  <a:ext uri="{0D108BD9-81ED-4DB2-BD59-A6C34878D82A}">
                    <a16:rowId xmlns:a16="http://schemas.microsoft.com/office/drawing/2014/main" val="238029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304886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415236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83483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284514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59549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82251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27814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331034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259319969"/>
                  </a:ext>
                </a:extLst>
              </a:tr>
            </a:tbl>
          </a:graphicData>
        </a:graphic>
      </p:graphicFrame>
      <p:sp>
        <p:nvSpPr>
          <p:cNvPr id="4" name="Text Placeholder 3">
            <a:extLst>
              <a:ext uri="{FF2B5EF4-FFF2-40B4-BE49-F238E27FC236}">
                <a16:creationId xmlns:a16="http://schemas.microsoft.com/office/drawing/2014/main" id="{CFF9DD12-6DAC-41F5-89C4-8EF617FE97D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20279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EF720-25B7-4299-9A44-4E0A3C84C4AE}"/>
              </a:ext>
            </a:extLst>
          </p:cNvPr>
          <p:cNvSpPr>
            <a:spLocks noGrp="1"/>
          </p:cNvSpPr>
          <p:nvPr>
            <p:ph type="title"/>
          </p:nvPr>
        </p:nvSpPr>
        <p:spPr/>
        <p:txBody>
          <a:bodyPr/>
          <a:lstStyle/>
          <a:p>
            <a:r>
              <a:rPr lang="en-US"/>
              <a:t>Facebook Fans By City Table | Altus.me - 2 of 3</a:t>
            </a:r>
          </a:p>
        </p:txBody>
      </p:sp>
      <p:graphicFrame>
        <p:nvGraphicFramePr>
          <p:cNvPr id="5" name="Table Placeholder 4">
            <a:extLst>
              <a:ext uri="{FF2B5EF4-FFF2-40B4-BE49-F238E27FC236}">
                <a16:creationId xmlns:a16="http://schemas.microsoft.com/office/drawing/2014/main" id="{9C38F96E-B4D5-45C2-8039-F929017CD6D5}"/>
              </a:ext>
            </a:extLst>
          </p:cNvPr>
          <p:cNvGraphicFramePr>
            <a:graphicFrameLocks noGrp="1"/>
          </p:cNvGraphicFramePr>
          <p:nvPr>
            <p:ph type="tbl" sz="quarter" idx="13"/>
            <p:extLst>
              <p:ext uri="{D42A27DB-BD31-4B8C-83A1-F6EECF244321}">
                <p14:modId xmlns:p14="http://schemas.microsoft.com/office/powerpoint/2010/main" val="3652750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69860922"/>
                    </a:ext>
                  </a:extLst>
                </a:gridCol>
                <a:gridCol w="1645920">
                  <a:extLst>
                    <a:ext uri="{9D8B030D-6E8A-4147-A177-3AD203B41FA5}">
                      <a16:colId xmlns:a16="http://schemas.microsoft.com/office/drawing/2014/main" val="1759928384"/>
                    </a:ext>
                  </a:extLst>
                </a:gridCol>
                <a:gridCol w="1645920">
                  <a:extLst>
                    <a:ext uri="{9D8B030D-6E8A-4147-A177-3AD203B41FA5}">
                      <a16:colId xmlns:a16="http://schemas.microsoft.com/office/drawing/2014/main" val="3070511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39063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44601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2266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18985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96719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9830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38349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81190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40006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50606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636798532"/>
                  </a:ext>
                </a:extLst>
              </a:tr>
            </a:tbl>
          </a:graphicData>
        </a:graphic>
      </p:graphicFrame>
      <p:sp>
        <p:nvSpPr>
          <p:cNvPr id="4" name="Text Placeholder 3">
            <a:extLst>
              <a:ext uri="{FF2B5EF4-FFF2-40B4-BE49-F238E27FC236}">
                <a16:creationId xmlns:a16="http://schemas.microsoft.com/office/drawing/2014/main" id="{BBCD8443-3E69-489E-9F31-FD0ACBA078C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14403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46B3A-E7EE-4F30-B380-E3D726CBEAC0}"/>
              </a:ext>
            </a:extLst>
          </p:cNvPr>
          <p:cNvSpPr>
            <a:spLocks noGrp="1"/>
          </p:cNvSpPr>
          <p:nvPr>
            <p:ph type="title"/>
          </p:nvPr>
        </p:nvSpPr>
        <p:spPr/>
        <p:txBody>
          <a:bodyPr/>
          <a:lstStyle/>
          <a:p>
            <a:r>
              <a:rPr lang="en-US"/>
              <a:t>Facebook Fans By City Table | Altus.me - 3 of 3</a:t>
            </a:r>
          </a:p>
        </p:txBody>
      </p:sp>
      <p:graphicFrame>
        <p:nvGraphicFramePr>
          <p:cNvPr id="5" name="Table Placeholder 4">
            <a:extLst>
              <a:ext uri="{FF2B5EF4-FFF2-40B4-BE49-F238E27FC236}">
                <a16:creationId xmlns:a16="http://schemas.microsoft.com/office/drawing/2014/main" id="{3F3EC847-4991-4C1C-ACFC-6AD2FEB78A69}"/>
              </a:ext>
            </a:extLst>
          </p:cNvPr>
          <p:cNvGraphicFramePr>
            <a:graphicFrameLocks noGrp="1"/>
          </p:cNvGraphicFramePr>
          <p:nvPr>
            <p:ph type="tbl" sz="quarter" idx="13"/>
            <p:extLst>
              <p:ext uri="{D42A27DB-BD31-4B8C-83A1-F6EECF244321}">
                <p14:modId xmlns:p14="http://schemas.microsoft.com/office/powerpoint/2010/main" val="1932526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77819600"/>
                    </a:ext>
                  </a:extLst>
                </a:gridCol>
                <a:gridCol w="1645920">
                  <a:extLst>
                    <a:ext uri="{9D8B030D-6E8A-4147-A177-3AD203B41FA5}">
                      <a16:colId xmlns:a16="http://schemas.microsoft.com/office/drawing/2014/main" val="2570617260"/>
                    </a:ext>
                  </a:extLst>
                </a:gridCol>
                <a:gridCol w="1645920">
                  <a:extLst>
                    <a:ext uri="{9D8B030D-6E8A-4147-A177-3AD203B41FA5}">
                      <a16:colId xmlns:a16="http://schemas.microsoft.com/office/drawing/2014/main" val="2822006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0963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791407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00345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75018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06829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West Bekaa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521805504"/>
                  </a:ext>
                </a:extLst>
              </a:tr>
            </a:tbl>
          </a:graphicData>
        </a:graphic>
      </p:graphicFrame>
      <p:sp>
        <p:nvSpPr>
          <p:cNvPr id="4" name="Text Placeholder 3">
            <a:extLst>
              <a:ext uri="{FF2B5EF4-FFF2-40B4-BE49-F238E27FC236}">
                <a16:creationId xmlns:a16="http://schemas.microsoft.com/office/drawing/2014/main" id="{D065AC78-9F47-4A34-8050-08E6C7555F9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23150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6F468-8CA8-41A1-A107-8ED8A9143132}"/>
              </a:ext>
            </a:extLst>
          </p:cNvPr>
          <p:cNvSpPr>
            <a:spLocks noGrp="1"/>
          </p:cNvSpPr>
          <p:nvPr>
            <p:ph type="title"/>
          </p:nvPr>
        </p:nvSpPr>
        <p:spPr/>
        <p:txBody>
          <a:bodyPr/>
          <a:lstStyle/>
          <a:p>
            <a:r>
              <a:rPr lang="en-US"/>
              <a:t>Facebook Engaged Users | Altus.me</a:t>
            </a:r>
          </a:p>
        </p:txBody>
      </p:sp>
      <p:graphicFrame>
        <p:nvGraphicFramePr>
          <p:cNvPr id="6" name="Chart Placeholder 5">
            <a:extLst>
              <a:ext uri="{FF2B5EF4-FFF2-40B4-BE49-F238E27FC236}">
                <a16:creationId xmlns:a16="http://schemas.microsoft.com/office/drawing/2014/main" id="{E73E8F16-0A17-4631-8F82-85739D0C6360}"/>
              </a:ext>
            </a:extLst>
          </p:cNvPr>
          <p:cNvGraphicFramePr>
            <a:graphicFrameLocks noGrp="1"/>
          </p:cNvGraphicFramePr>
          <p:nvPr>
            <p:ph type="chart" sz="quarter" idx="13"/>
            <p:extLst>
              <p:ext uri="{D42A27DB-BD31-4B8C-83A1-F6EECF244321}">
                <p14:modId xmlns:p14="http://schemas.microsoft.com/office/powerpoint/2010/main" val="1796349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38463-B2CC-4F08-9176-FE93AFBFC68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2B46AC6-E2D3-49E7-A186-EC54593FA7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4763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6000-27A7-4740-B966-739D56F0FB2F}"/>
              </a:ext>
            </a:extLst>
          </p:cNvPr>
          <p:cNvSpPr>
            <a:spLocks noGrp="1"/>
          </p:cNvSpPr>
          <p:nvPr>
            <p:ph type="title"/>
          </p:nvPr>
        </p:nvSpPr>
        <p:spPr/>
        <p:txBody>
          <a:bodyPr/>
          <a:lstStyle/>
          <a:p>
            <a:r>
              <a:rPr lang="en-US"/>
              <a:t>Facebook Reach | Altus.me</a:t>
            </a:r>
          </a:p>
        </p:txBody>
      </p:sp>
      <p:graphicFrame>
        <p:nvGraphicFramePr>
          <p:cNvPr id="6" name="Chart Placeholder 5">
            <a:extLst>
              <a:ext uri="{FF2B5EF4-FFF2-40B4-BE49-F238E27FC236}">
                <a16:creationId xmlns:a16="http://schemas.microsoft.com/office/drawing/2014/main" id="{25CD8BDA-2E0E-42A6-A008-4573796AACB1}"/>
              </a:ext>
            </a:extLst>
          </p:cNvPr>
          <p:cNvGraphicFramePr>
            <a:graphicFrameLocks noGrp="1"/>
          </p:cNvGraphicFramePr>
          <p:nvPr>
            <p:ph type="chart" sz="quarter" idx="13"/>
            <p:extLst>
              <p:ext uri="{D42A27DB-BD31-4B8C-83A1-F6EECF244321}">
                <p14:modId xmlns:p14="http://schemas.microsoft.com/office/powerpoint/2010/main" val="2655270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126FB-1597-499B-8435-A3E027A090C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1049512-1DB8-4AD2-A51D-66E0D3160A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76082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1486</Words>
  <Application>Microsoft Office PowerPoint</Application>
  <PresentationFormat>On-screen Show (4:3)</PresentationFormat>
  <Paragraphs>846</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Facebook - My Dashboard</vt:lpstr>
      <vt:lpstr>Facebook Key Metrics Table | Altus.me</vt:lpstr>
      <vt:lpstr>Facebook Fans Change Rate | Altus.me</vt:lpstr>
      <vt:lpstr>Facebook Fans Total | Altus.me</vt:lpstr>
      <vt:lpstr>Facebook Own Posts Table | Altus.me - 1 of 11</vt:lpstr>
      <vt:lpstr>Facebook Own Posts Table | Altus.me - 2 of 11</vt:lpstr>
      <vt:lpstr>Facebook Own Posts Table | Altus.me - 3 of 11</vt:lpstr>
      <vt:lpstr>Facebook Own Posts Table | Altus.me - 4 of 11</vt:lpstr>
      <vt:lpstr>Facebook Own Posts Table | Altus.me - 5 of 11</vt:lpstr>
      <vt:lpstr>Facebook Own Posts Table | Altus.me - 6 of 11</vt:lpstr>
      <vt:lpstr>Facebook Own Posts Table | Altus.me - 7 of 11</vt:lpstr>
      <vt:lpstr>Facebook Own Posts Table | Altus.me - 8 of 11</vt:lpstr>
      <vt:lpstr>Facebook Own Posts Table | Altus.me - 9 of 11</vt:lpstr>
      <vt:lpstr>Facebook Own Posts Table | Altus.me - 10 of 11</vt:lpstr>
      <vt:lpstr>Facebook Own Posts Table | Altus.me - 11 of 11</vt:lpstr>
      <vt:lpstr>Facebook Post Type Distribution Per Profile | Altus.me</vt:lpstr>
      <vt:lpstr>Facebook Interaction Rate | Altus.me</vt:lpstr>
      <vt:lpstr>Facebook Interaction Rate By Weekday | Altus.me</vt:lpstr>
      <vt:lpstr>Facebook Interaction Rate By Hour | Altus.me</vt:lpstr>
      <vt:lpstr>Facebook Average Shares Per Post | Altus.me</vt:lpstr>
      <vt:lpstr>Facebook Average Comments Per Post | Altus.me</vt:lpstr>
      <vt:lpstr>Facebook Average Reactions Per Post | Altus.me</vt:lpstr>
      <vt:lpstr>Facebook Fans By City Table | Altus.me - 1 of 3</vt:lpstr>
      <vt:lpstr>Facebook Fans By City Table | Altus.me - 2 of 3</vt:lpstr>
      <vt:lpstr>Facebook Fans By City Table | Altus.me - 3 of 3</vt:lpstr>
      <vt:lpstr>Facebook Engaged Users | Altus.me</vt:lpstr>
      <vt:lpstr>Facebook Reach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2018-05-06T13:15:50Z</dcterms:created>
  <dcterms:modified xsi:type="dcterms:W3CDTF">2018-05-06T13:17:10Z</dcterms:modified>
</cp:coreProperties>
</file>