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 id="289"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-8.4961767204757996E-2</c:v>
                </c:pt>
                <c:pt idx="4">
                  <c:v>-8.5034013605441994E-2</c:v>
                </c:pt>
                <c:pt idx="5">
                  <c:v>0</c:v>
                </c:pt>
                <c:pt idx="6">
                  <c:v>0</c:v>
                </c:pt>
                <c:pt idx="7">
                  <c:v>0</c:v>
                </c:pt>
                <c:pt idx="8">
                  <c:v>8.5106382978723E-2</c:v>
                </c:pt>
                <c:pt idx="9">
                  <c:v>0</c:v>
                </c:pt>
                <c:pt idx="10">
                  <c:v>0</c:v>
                </c:pt>
                <c:pt idx="11">
                  <c:v>0</c:v>
                </c:pt>
                <c:pt idx="12">
                  <c:v>0</c:v>
                </c:pt>
                <c:pt idx="13">
                  <c:v>0</c:v>
                </c:pt>
                <c:pt idx="14">
                  <c:v>-8.5034013605441994E-2</c:v>
                </c:pt>
                <c:pt idx="15">
                  <c:v>8.5106382978723E-2</c:v>
                </c:pt>
                <c:pt idx="16">
                  <c:v>0</c:v>
                </c:pt>
                <c:pt idx="17">
                  <c:v>0</c:v>
                </c:pt>
                <c:pt idx="18">
                  <c:v>0</c:v>
                </c:pt>
                <c:pt idx="19">
                  <c:v>0</c:v>
                </c:pt>
                <c:pt idx="20">
                  <c:v>0</c:v>
                </c:pt>
                <c:pt idx="21">
                  <c:v>-8.5034013605441994E-2</c:v>
                </c:pt>
                <c:pt idx="22">
                  <c:v>0</c:v>
                </c:pt>
                <c:pt idx="23">
                  <c:v>0.17021276595745</c:v>
                </c:pt>
                <c:pt idx="24">
                  <c:v>0</c:v>
                </c:pt>
                <c:pt idx="25">
                  <c:v>0.16992353440951999</c:v>
                </c:pt>
                <c:pt idx="26">
                  <c:v>0</c:v>
                </c:pt>
                <c:pt idx="27">
                  <c:v>0</c:v>
                </c:pt>
                <c:pt idx="28">
                  <c:v>0</c:v>
                </c:pt>
                <c:pt idx="29">
                  <c:v>0</c:v>
                </c:pt>
              </c:numCache>
            </c:numRef>
          </c:val>
          <c:smooth val="0"/>
          <c:extLst>
            <c:ext xmlns:c16="http://schemas.microsoft.com/office/drawing/2014/chart" uri="{C3380CC4-5D6E-409C-BE32-E72D297353CC}">
              <c16:uniqueId val="{00000000-9627-4A59-A066-ED9A31912665}"/>
            </c:ext>
          </c:extLst>
        </c:ser>
        <c:dLbls>
          <c:showLegendKey val="0"/>
          <c:showVal val="0"/>
          <c:showCatName val="0"/>
          <c:showSerName val="0"/>
          <c:showPercent val="0"/>
          <c:showBubbleSize val="0"/>
        </c:dLbls>
        <c:smooth val="0"/>
        <c:axId val="275127480"/>
        <c:axId val="275124200"/>
      </c:lineChart>
      <c:dateAx>
        <c:axId val="275127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24200"/>
        <c:crosses val="autoZero"/>
        <c:auto val="1"/>
        <c:lblOffset val="100"/>
        <c:baseTimeUnit val="days"/>
      </c:dateAx>
      <c:valAx>
        <c:axId val="275124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2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1177</c:v>
                </c:pt>
                <c:pt idx="1">
                  <c:v>1177</c:v>
                </c:pt>
                <c:pt idx="2">
                  <c:v>1177</c:v>
                </c:pt>
                <c:pt idx="3">
                  <c:v>1175</c:v>
                </c:pt>
                <c:pt idx="4">
                  <c:v>1176</c:v>
                </c:pt>
                <c:pt idx="5">
                  <c:v>1175</c:v>
                </c:pt>
                <c:pt idx="6">
                  <c:v>1175</c:v>
                </c:pt>
                <c:pt idx="7">
                  <c:v>1175</c:v>
                </c:pt>
                <c:pt idx="8">
                  <c:v>1176</c:v>
                </c:pt>
                <c:pt idx="9">
                  <c:v>1176</c:v>
                </c:pt>
                <c:pt idx="10">
                  <c:v>1176</c:v>
                </c:pt>
                <c:pt idx="11">
                  <c:v>1176</c:v>
                </c:pt>
                <c:pt idx="12">
                  <c:v>1176</c:v>
                </c:pt>
                <c:pt idx="13">
                  <c:v>1175</c:v>
                </c:pt>
                <c:pt idx="14">
                  <c:v>1175</c:v>
                </c:pt>
                <c:pt idx="15">
                  <c:v>1176</c:v>
                </c:pt>
                <c:pt idx="16">
                  <c:v>1176</c:v>
                </c:pt>
                <c:pt idx="17">
                  <c:v>1176</c:v>
                </c:pt>
                <c:pt idx="18">
                  <c:v>1176</c:v>
                </c:pt>
                <c:pt idx="19">
                  <c:v>1176</c:v>
                </c:pt>
                <c:pt idx="20">
                  <c:v>1176</c:v>
                </c:pt>
                <c:pt idx="21">
                  <c:v>1175</c:v>
                </c:pt>
                <c:pt idx="22">
                  <c:v>1176</c:v>
                </c:pt>
                <c:pt idx="23">
                  <c:v>1177</c:v>
                </c:pt>
                <c:pt idx="24">
                  <c:v>1178</c:v>
                </c:pt>
                <c:pt idx="25">
                  <c:v>1179</c:v>
                </c:pt>
                <c:pt idx="26">
                  <c:v>1179</c:v>
                </c:pt>
                <c:pt idx="27">
                  <c:v>1179</c:v>
                </c:pt>
                <c:pt idx="28">
                  <c:v>1179</c:v>
                </c:pt>
                <c:pt idx="29">
                  <c:v>1180</c:v>
                </c:pt>
              </c:numCache>
            </c:numRef>
          </c:val>
          <c:smooth val="0"/>
          <c:extLst>
            <c:ext xmlns:c16="http://schemas.microsoft.com/office/drawing/2014/chart" uri="{C3380CC4-5D6E-409C-BE32-E72D297353CC}">
              <c16:uniqueId val="{00000000-C83D-4C97-B2E0-54B06E991B81}"/>
            </c:ext>
          </c:extLst>
        </c:ser>
        <c:dLbls>
          <c:showLegendKey val="0"/>
          <c:showVal val="0"/>
          <c:showCatName val="0"/>
          <c:showSerName val="0"/>
          <c:showPercent val="0"/>
          <c:showBubbleSize val="0"/>
        </c:dLbls>
        <c:smooth val="0"/>
        <c:axId val="339432776"/>
        <c:axId val="339436056"/>
      </c:lineChart>
      <c:dateAx>
        <c:axId val="339432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36056"/>
        <c:crosses val="autoZero"/>
        <c:auto val="1"/>
        <c:lblOffset val="100"/>
        <c:baseTimeUnit val="days"/>
      </c:dateAx>
      <c:valAx>
        <c:axId val="33943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432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Monday Studio</c:v>
                </c:pt>
              </c:strCache>
            </c:strRef>
          </c:cat>
          <c:val>
            <c:numRef>
              <c:f>Sheet1!$B$2</c:f>
              <c:numCache>
                <c:formatCode>General</c:formatCode>
                <c:ptCount val="1"/>
                <c:pt idx="0">
                  <c:v>20</c:v>
                </c:pt>
              </c:numCache>
            </c:numRef>
          </c:val>
          <c:extLst>
            <c:ext xmlns:c16="http://schemas.microsoft.com/office/drawing/2014/chart" uri="{C3380CC4-5D6E-409C-BE32-E72D297353CC}">
              <c16:uniqueId val="{00000000-9EFB-4F5F-990A-972D98A863C6}"/>
            </c:ext>
          </c:extLst>
        </c:ser>
        <c:ser>
          <c:idx val="1"/>
          <c:order val="1"/>
          <c:tx>
            <c:strRef>
              <c:f>Sheet1!$C$1</c:f>
              <c:strCache>
                <c:ptCount val="1"/>
                <c:pt idx="0">
                  <c:v>Video</c:v>
                </c:pt>
              </c:strCache>
            </c:strRef>
          </c:tx>
          <c:spPr>
            <a:solidFill>
              <a:schemeClr val="accent2"/>
            </a:solidFill>
            <a:ln>
              <a:noFill/>
            </a:ln>
            <a:effectLst/>
          </c:spPr>
          <c:invertIfNegative val="0"/>
          <c:cat>
            <c:strRef>
              <c:f>Sheet1!$A$2</c:f>
              <c:strCache>
                <c:ptCount val="1"/>
                <c:pt idx="0">
                  <c:v>Monday Studio</c:v>
                </c:pt>
              </c:strCache>
            </c:strRef>
          </c:cat>
          <c:val>
            <c:numRef>
              <c:f>Sheet1!$C$2</c:f>
              <c:numCache>
                <c:formatCode>General</c:formatCode>
                <c:ptCount val="1"/>
                <c:pt idx="0">
                  <c:v>6</c:v>
                </c:pt>
              </c:numCache>
            </c:numRef>
          </c:val>
          <c:extLst>
            <c:ext xmlns:c16="http://schemas.microsoft.com/office/drawing/2014/chart" uri="{C3380CC4-5D6E-409C-BE32-E72D297353CC}">
              <c16:uniqueId val="{00000001-9EFB-4F5F-990A-972D98A863C6}"/>
            </c:ext>
          </c:extLst>
        </c:ser>
        <c:dLbls>
          <c:showLegendKey val="0"/>
          <c:showVal val="0"/>
          <c:showCatName val="0"/>
          <c:showSerName val="0"/>
          <c:showPercent val="0"/>
          <c:showBubbleSize val="0"/>
        </c:dLbls>
        <c:gapWidth val="150"/>
        <c:overlap val="100"/>
        <c:axId val="507605952"/>
        <c:axId val="507613496"/>
      </c:barChart>
      <c:catAx>
        <c:axId val="50760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13496"/>
        <c:crosses val="autoZero"/>
        <c:auto val="1"/>
        <c:lblAlgn val="ctr"/>
        <c:lblOffset val="100"/>
        <c:noMultiLvlLbl val="0"/>
      </c:catAx>
      <c:valAx>
        <c:axId val="507613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05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8.4961767204757996E-2</c:v>
                </c:pt>
                <c:pt idx="1">
                  <c:v>0</c:v>
                </c:pt>
                <c:pt idx="2">
                  <c:v>0</c:v>
                </c:pt>
                <c:pt idx="3">
                  <c:v>8.5034013605441994E-2</c:v>
                </c:pt>
                <c:pt idx="4">
                  <c:v>8.5106382978723E-2</c:v>
                </c:pt>
                <c:pt idx="5">
                  <c:v>0</c:v>
                </c:pt>
                <c:pt idx="6">
                  <c:v>0</c:v>
                </c:pt>
                <c:pt idx="7">
                  <c:v>0</c:v>
                </c:pt>
                <c:pt idx="8">
                  <c:v>0.17021276595745</c:v>
                </c:pt>
                <c:pt idx="9">
                  <c:v>8.5034013605441994E-2</c:v>
                </c:pt>
                <c:pt idx="10">
                  <c:v>0</c:v>
                </c:pt>
                <c:pt idx="11">
                  <c:v>0</c:v>
                </c:pt>
                <c:pt idx="12">
                  <c:v>8.5034013605441994E-2</c:v>
                </c:pt>
                <c:pt idx="13">
                  <c:v>0.25510204081632998</c:v>
                </c:pt>
                <c:pt idx="14">
                  <c:v>0</c:v>
                </c:pt>
                <c:pt idx="15">
                  <c:v>0</c:v>
                </c:pt>
                <c:pt idx="16">
                  <c:v>0.38265306122449</c:v>
                </c:pt>
                <c:pt idx="17">
                  <c:v>8.5034013605441994E-2</c:v>
                </c:pt>
                <c:pt idx="18">
                  <c:v>0</c:v>
                </c:pt>
                <c:pt idx="19">
                  <c:v>8.5034013605441994E-2</c:v>
                </c:pt>
                <c:pt idx="20">
                  <c:v>0</c:v>
                </c:pt>
                <c:pt idx="21">
                  <c:v>0</c:v>
                </c:pt>
                <c:pt idx="22">
                  <c:v>8.2553191489362003</c:v>
                </c:pt>
                <c:pt idx="23">
                  <c:v>0</c:v>
                </c:pt>
                <c:pt idx="24">
                  <c:v>0</c:v>
                </c:pt>
                <c:pt idx="25">
                  <c:v>0.25466893039048999</c:v>
                </c:pt>
                <c:pt idx="26">
                  <c:v>0.84817642069550003</c:v>
                </c:pt>
                <c:pt idx="27">
                  <c:v>0</c:v>
                </c:pt>
                <c:pt idx="28">
                  <c:v>0</c:v>
                </c:pt>
                <c:pt idx="29">
                  <c:v>0.21204410517388</c:v>
                </c:pt>
              </c:numCache>
            </c:numRef>
          </c:val>
          <c:smooth val="0"/>
          <c:extLst>
            <c:ext xmlns:c16="http://schemas.microsoft.com/office/drawing/2014/chart" uri="{C3380CC4-5D6E-409C-BE32-E72D297353CC}">
              <c16:uniqueId val="{00000000-A9EF-44B7-9893-187B7D3ABEAB}"/>
            </c:ext>
          </c:extLst>
        </c:ser>
        <c:dLbls>
          <c:showLegendKey val="0"/>
          <c:showVal val="0"/>
          <c:showCatName val="0"/>
          <c:showSerName val="0"/>
          <c:showPercent val="0"/>
          <c:showBubbleSize val="0"/>
        </c:dLbls>
        <c:smooth val="0"/>
        <c:axId val="507613824"/>
        <c:axId val="507608576"/>
      </c:lineChart>
      <c:dateAx>
        <c:axId val="507613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08576"/>
        <c:crosses val="autoZero"/>
        <c:auto val="1"/>
        <c:lblOffset val="100"/>
        <c:baseTimeUnit val="days"/>
      </c:dateAx>
      <c:valAx>
        <c:axId val="507608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13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Monday Studio</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1.4714204867006</c:v>
                </c:pt>
                <c:pt idx="1">
                  <c:v>0.21222410865874</c:v>
                </c:pt>
                <c:pt idx="2">
                  <c:v>5.6593095642332003E-2</c:v>
                </c:pt>
                <c:pt idx="3">
                  <c:v>0.11318619128466</c:v>
                </c:pt>
                <c:pt idx="4">
                  <c:v>0.25466893039048999</c:v>
                </c:pt>
                <c:pt idx="5">
                  <c:v>6.3667232597622997E-2</c:v>
                </c:pt>
                <c:pt idx="6">
                  <c:v>4.2444821731749002E-2</c:v>
                </c:pt>
              </c:numCache>
            </c:numRef>
          </c:val>
          <c:extLst>
            <c:ext xmlns:c16="http://schemas.microsoft.com/office/drawing/2014/chart" uri="{C3380CC4-5D6E-409C-BE32-E72D297353CC}">
              <c16:uniqueId val="{00000000-FC4E-41F8-A60F-2D5521247080}"/>
            </c:ext>
          </c:extLst>
        </c:ser>
        <c:dLbls>
          <c:showLegendKey val="0"/>
          <c:showVal val="0"/>
          <c:showCatName val="0"/>
          <c:showSerName val="0"/>
          <c:showPercent val="0"/>
          <c:showBubbleSize val="0"/>
        </c:dLbls>
        <c:gapWidth val="219"/>
        <c:overlap val="-27"/>
        <c:axId val="507580696"/>
        <c:axId val="507580368"/>
      </c:barChart>
      <c:catAx>
        <c:axId val="50758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580368"/>
        <c:crosses val="autoZero"/>
        <c:auto val="1"/>
        <c:lblAlgn val="ctr"/>
        <c:lblOffset val="100"/>
        <c:noMultiLvlLbl val="0"/>
      </c:catAx>
      <c:valAx>
        <c:axId val="507580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58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8.4889643463497005E-2</c:v>
                </c:pt>
                <c:pt idx="13">
                  <c:v>0.25466893039048999</c:v>
                </c:pt>
                <c:pt idx="14">
                  <c:v>0.25466893039048999</c:v>
                </c:pt>
                <c:pt idx="15">
                  <c:v>4.2444821731749002E-2</c:v>
                </c:pt>
                <c:pt idx="16">
                  <c:v>5.0933786078098002E-2</c:v>
                </c:pt>
                <c:pt idx="17">
                  <c:v>8.4889643463497005E-2</c:v>
                </c:pt>
                <c:pt idx="18">
                  <c:v>0</c:v>
                </c:pt>
                <c:pt idx="19">
                  <c:v>0.38200339558573998</c:v>
                </c:pt>
                <c:pt idx="20">
                  <c:v>0.55178268251272999</c:v>
                </c:pt>
                <c:pt idx="21">
                  <c:v>0</c:v>
                </c:pt>
                <c:pt idx="22">
                  <c:v>0</c:v>
                </c:pt>
                <c:pt idx="23">
                  <c:v>8.2342954159593003</c:v>
                </c:pt>
              </c:numCache>
            </c:numRef>
          </c:val>
          <c:smooth val="0"/>
          <c:extLst>
            <c:ext xmlns:c16="http://schemas.microsoft.com/office/drawing/2014/chart" uri="{C3380CC4-5D6E-409C-BE32-E72D297353CC}">
              <c16:uniqueId val="{00000000-A1EE-4AC8-9311-503C986FA29B}"/>
            </c:ext>
          </c:extLst>
        </c:ser>
        <c:dLbls>
          <c:showLegendKey val="0"/>
          <c:showVal val="0"/>
          <c:showCatName val="0"/>
          <c:showSerName val="0"/>
          <c:showPercent val="0"/>
          <c:showBubbleSize val="0"/>
        </c:dLbls>
        <c:smooth val="0"/>
        <c:axId val="507584304"/>
        <c:axId val="507577088"/>
      </c:lineChart>
      <c:catAx>
        <c:axId val="507584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577088"/>
        <c:crosses val="autoZero"/>
        <c:auto val="1"/>
        <c:lblAlgn val="ctr"/>
        <c:lblOffset val="100"/>
        <c:noMultiLvlLbl val="0"/>
      </c:catAx>
      <c:valAx>
        <c:axId val="507577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584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5A78-4C07-99CA-51F70D3D734C}"/>
            </c:ext>
          </c:extLst>
        </c:ser>
        <c:dLbls>
          <c:showLegendKey val="0"/>
          <c:showVal val="0"/>
          <c:showCatName val="0"/>
          <c:showSerName val="0"/>
          <c:showPercent val="0"/>
          <c:showBubbleSize val="0"/>
        </c:dLbls>
        <c:smooth val="0"/>
        <c:axId val="507582664"/>
        <c:axId val="507576760"/>
      </c:lineChart>
      <c:dateAx>
        <c:axId val="507582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576760"/>
        <c:crosses val="autoZero"/>
        <c:auto val="1"/>
        <c:lblOffset val="100"/>
        <c:baseTimeUnit val="days"/>
      </c:dateAx>
      <c:valAx>
        <c:axId val="507576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582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383D-42A4-B5C4-4287B9E5ADB1}"/>
            </c:ext>
          </c:extLst>
        </c:ser>
        <c:dLbls>
          <c:showLegendKey val="0"/>
          <c:showVal val="0"/>
          <c:showCatName val="0"/>
          <c:showSerName val="0"/>
          <c:showPercent val="0"/>
          <c:showBubbleSize val="0"/>
        </c:dLbls>
        <c:smooth val="0"/>
        <c:axId val="507610872"/>
        <c:axId val="507610544"/>
      </c:lineChart>
      <c:dateAx>
        <c:axId val="507610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10544"/>
        <c:crosses val="autoZero"/>
        <c:auto val="1"/>
        <c:lblOffset val="100"/>
        <c:baseTimeUnit val="days"/>
      </c:dateAx>
      <c:valAx>
        <c:axId val="50761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10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c:v>
                </c:pt>
                <c:pt idx="1">
                  <c:v>0</c:v>
                </c:pt>
                <c:pt idx="2">
                  <c:v>0</c:v>
                </c:pt>
                <c:pt idx="3">
                  <c:v>1</c:v>
                </c:pt>
                <c:pt idx="4">
                  <c:v>1</c:v>
                </c:pt>
                <c:pt idx="5">
                  <c:v>0</c:v>
                </c:pt>
                <c:pt idx="6">
                  <c:v>0</c:v>
                </c:pt>
                <c:pt idx="7">
                  <c:v>0</c:v>
                </c:pt>
                <c:pt idx="8">
                  <c:v>2</c:v>
                </c:pt>
                <c:pt idx="9">
                  <c:v>1</c:v>
                </c:pt>
                <c:pt idx="10">
                  <c:v>0</c:v>
                </c:pt>
                <c:pt idx="11">
                  <c:v>0</c:v>
                </c:pt>
                <c:pt idx="12">
                  <c:v>1</c:v>
                </c:pt>
                <c:pt idx="13">
                  <c:v>3</c:v>
                </c:pt>
                <c:pt idx="14">
                  <c:v>0</c:v>
                </c:pt>
                <c:pt idx="15">
                  <c:v>0</c:v>
                </c:pt>
                <c:pt idx="16">
                  <c:v>4</c:v>
                </c:pt>
                <c:pt idx="17">
                  <c:v>1</c:v>
                </c:pt>
                <c:pt idx="18">
                  <c:v>0</c:v>
                </c:pt>
                <c:pt idx="19">
                  <c:v>1</c:v>
                </c:pt>
                <c:pt idx="20">
                  <c:v>0</c:v>
                </c:pt>
                <c:pt idx="21">
                  <c:v>0</c:v>
                </c:pt>
                <c:pt idx="22">
                  <c:v>97</c:v>
                </c:pt>
                <c:pt idx="23">
                  <c:v>0</c:v>
                </c:pt>
                <c:pt idx="24">
                  <c:v>0</c:v>
                </c:pt>
                <c:pt idx="25">
                  <c:v>3</c:v>
                </c:pt>
                <c:pt idx="26">
                  <c:v>10</c:v>
                </c:pt>
                <c:pt idx="27">
                  <c:v>0</c:v>
                </c:pt>
                <c:pt idx="28">
                  <c:v>0</c:v>
                </c:pt>
                <c:pt idx="29">
                  <c:v>2</c:v>
                </c:pt>
              </c:numCache>
            </c:numRef>
          </c:val>
          <c:smooth val="0"/>
          <c:extLst>
            <c:ext xmlns:c16="http://schemas.microsoft.com/office/drawing/2014/chart" uri="{C3380CC4-5D6E-409C-BE32-E72D297353CC}">
              <c16:uniqueId val="{00000000-955A-4D3D-A317-60EE05B61D2D}"/>
            </c:ext>
          </c:extLst>
        </c:ser>
        <c:dLbls>
          <c:showLegendKey val="0"/>
          <c:showVal val="0"/>
          <c:showCatName val="0"/>
          <c:showSerName val="0"/>
          <c:showPercent val="0"/>
          <c:showBubbleSize val="0"/>
        </c:dLbls>
        <c:smooth val="0"/>
        <c:axId val="507628584"/>
        <c:axId val="507626288"/>
      </c:lineChart>
      <c:dateAx>
        <c:axId val="507628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26288"/>
        <c:crosses val="autoZero"/>
        <c:auto val="1"/>
        <c:lblOffset val="100"/>
        <c:baseTimeUnit val="days"/>
      </c:dateAx>
      <c:valAx>
        <c:axId val="50762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7628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5</c:v>
                </c:pt>
                <c:pt idx="1">
                  <c:v>3</c:v>
                </c:pt>
                <c:pt idx="2">
                  <c:v>2</c:v>
                </c:pt>
                <c:pt idx="3">
                  <c:v>3</c:v>
                </c:pt>
                <c:pt idx="4">
                  <c:v>6</c:v>
                </c:pt>
                <c:pt idx="5">
                  <c:v>2</c:v>
                </c:pt>
                <c:pt idx="6">
                  <c:v>3</c:v>
                </c:pt>
                <c:pt idx="7">
                  <c:v>1</c:v>
                </c:pt>
                <c:pt idx="8">
                  <c:v>12</c:v>
                </c:pt>
                <c:pt idx="9">
                  <c:v>8</c:v>
                </c:pt>
                <c:pt idx="10">
                  <c:v>7</c:v>
                </c:pt>
                <c:pt idx="11">
                  <c:v>1</c:v>
                </c:pt>
                <c:pt idx="12">
                  <c:v>5</c:v>
                </c:pt>
                <c:pt idx="13">
                  <c:v>5</c:v>
                </c:pt>
                <c:pt idx="14">
                  <c:v>1</c:v>
                </c:pt>
                <c:pt idx="15">
                  <c:v>5</c:v>
                </c:pt>
                <c:pt idx="16">
                  <c:v>43</c:v>
                </c:pt>
                <c:pt idx="17">
                  <c:v>13</c:v>
                </c:pt>
                <c:pt idx="18">
                  <c:v>5</c:v>
                </c:pt>
                <c:pt idx="19">
                  <c:v>4</c:v>
                </c:pt>
                <c:pt idx="20">
                  <c:v>3</c:v>
                </c:pt>
                <c:pt idx="21">
                  <c:v>2</c:v>
                </c:pt>
                <c:pt idx="22">
                  <c:v>28</c:v>
                </c:pt>
                <c:pt idx="23">
                  <c:v>93</c:v>
                </c:pt>
                <c:pt idx="24">
                  <c:v>16</c:v>
                </c:pt>
                <c:pt idx="25">
                  <c:v>12</c:v>
                </c:pt>
                <c:pt idx="26">
                  <c:v>21</c:v>
                </c:pt>
                <c:pt idx="27">
                  <c:v>10</c:v>
                </c:pt>
                <c:pt idx="28">
                  <c:v>6</c:v>
                </c:pt>
                <c:pt idx="29">
                  <c:v>16</c:v>
                </c:pt>
              </c:numCache>
            </c:numRef>
          </c:val>
          <c:smooth val="0"/>
          <c:extLst>
            <c:ext xmlns:c16="http://schemas.microsoft.com/office/drawing/2014/chart" uri="{C3380CC4-5D6E-409C-BE32-E72D297353CC}">
              <c16:uniqueId val="{00000000-5632-4135-A236-C48970A02009}"/>
            </c:ext>
          </c:extLst>
        </c:ser>
        <c:dLbls>
          <c:showLegendKey val="0"/>
          <c:showVal val="0"/>
          <c:showCatName val="0"/>
          <c:showSerName val="0"/>
          <c:showPercent val="0"/>
          <c:showBubbleSize val="0"/>
        </c:dLbls>
        <c:smooth val="0"/>
        <c:axId val="391465976"/>
        <c:axId val="391467288"/>
      </c:lineChart>
      <c:dateAx>
        <c:axId val="391465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67288"/>
        <c:crosses val="autoZero"/>
        <c:auto val="1"/>
        <c:lblOffset val="100"/>
        <c:baseTimeUnit val="days"/>
      </c:dateAx>
      <c:valAx>
        <c:axId val="391467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6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Monday Studio</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93</c:v>
                </c:pt>
                <c:pt idx="1">
                  <c:v>122</c:v>
                </c:pt>
                <c:pt idx="2">
                  <c:v>27</c:v>
                </c:pt>
                <c:pt idx="3">
                  <c:v>82</c:v>
                </c:pt>
                <c:pt idx="4">
                  <c:v>69</c:v>
                </c:pt>
                <c:pt idx="5">
                  <c:v>72</c:v>
                </c:pt>
                <c:pt idx="6">
                  <c:v>60</c:v>
                </c:pt>
                <c:pt idx="7">
                  <c:v>71</c:v>
                </c:pt>
                <c:pt idx="8">
                  <c:v>90</c:v>
                </c:pt>
                <c:pt idx="9">
                  <c:v>86</c:v>
                </c:pt>
                <c:pt idx="10">
                  <c:v>94</c:v>
                </c:pt>
                <c:pt idx="11">
                  <c:v>20</c:v>
                </c:pt>
                <c:pt idx="12">
                  <c:v>58</c:v>
                </c:pt>
                <c:pt idx="13">
                  <c:v>89</c:v>
                </c:pt>
                <c:pt idx="14">
                  <c:v>23</c:v>
                </c:pt>
                <c:pt idx="15">
                  <c:v>140</c:v>
                </c:pt>
                <c:pt idx="16">
                  <c:v>287</c:v>
                </c:pt>
                <c:pt idx="17">
                  <c:v>190</c:v>
                </c:pt>
                <c:pt idx="18">
                  <c:v>76</c:v>
                </c:pt>
                <c:pt idx="19">
                  <c:v>59</c:v>
                </c:pt>
                <c:pt idx="20">
                  <c:v>63</c:v>
                </c:pt>
                <c:pt idx="21">
                  <c:v>21</c:v>
                </c:pt>
                <c:pt idx="22">
                  <c:v>609</c:v>
                </c:pt>
                <c:pt idx="23">
                  <c:v>3745</c:v>
                </c:pt>
                <c:pt idx="24">
                  <c:v>380</c:v>
                </c:pt>
                <c:pt idx="25">
                  <c:v>194</c:v>
                </c:pt>
                <c:pt idx="26">
                  <c:v>184</c:v>
                </c:pt>
                <c:pt idx="27">
                  <c:v>117</c:v>
                </c:pt>
                <c:pt idx="28">
                  <c:v>65</c:v>
                </c:pt>
                <c:pt idx="29">
                  <c:v>123</c:v>
                </c:pt>
              </c:numCache>
            </c:numRef>
          </c:val>
          <c:smooth val="0"/>
          <c:extLst>
            <c:ext xmlns:c16="http://schemas.microsoft.com/office/drawing/2014/chart" uri="{C3380CC4-5D6E-409C-BE32-E72D297353CC}">
              <c16:uniqueId val="{00000000-B4A0-4115-AADB-115C1B02C470}"/>
            </c:ext>
          </c:extLst>
        </c:ser>
        <c:dLbls>
          <c:showLegendKey val="0"/>
          <c:showVal val="0"/>
          <c:showCatName val="0"/>
          <c:showSerName val="0"/>
          <c:showPercent val="0"/>
          <c:showBubbleSize val="0"/>
        </c:dLbls>
        <c:smooth val="0"/>
        <c:axId val="391475160"/>
        <c:axId val="391477456"/>
      </c:lineChart>
      <c:dateAx>
        <c:axId val="391475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77456"/>
        <c:crosses val="autoZero"/>
        <c:auto val="1"/>
        <c:lblOffset val="100"/>
        <c:baseTimeUnit val="days"/>
      </c:dateAx>
      <c:valAx>
        <c:axId val="39147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75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6CCB8-12B7-4770-BF84-719C07EC139B}"/>
              </a:ext>
            </a:extLst>
          </p:cNvPr>
          <p:cNvSpPr>
            <a:spLocks noGrp="1"/>
          </p:cNvSpPr>
          <p:nvPr>
            <p:ph type="ctrTitle"/>
          </p:nvPr>
        </p:nvSpPr>
        <p:spPr/>
        <p:txBody>
          <a:bodyPr/>
          <a:lstStyle/>
          <a:p>
            <a:r>
              <a:rPr lang="en-US"/>
              <a:t>Facebook - My Dashboard</a:t>
            </a:r>
          </a:p>
        </p:txBody>
      </p:sp>
      <p:sp>
        <p:nvSpPr>
          <p:cNvPr id="3" name="Subtitle 2">
            <a:extLst>
              <a:ext uri="{FF2B5EF4-FFF2-40B4-BE49-F238E27FC236}">
                <a16:creationId xmlns:a16="http://schemas.microsoft.com/office/drawing/2014/main" id="{833142E1-6C4B-4644-B858-B65AAD46A219}"/>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816825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E86C3-A42D-4A65-A553-67B3303C8A3D}"/>
              </a:ext>
            </a:extLst>
          </p:cNvPr>
          <p:cNvSpPr>
            <a:spLocks noGrp="1"/>
          </p:cNvSpPr>
          <p:nvPr>
            <p:ph type="title"/>
          </p:nvPr>
        </p:nvSpPr>
        <p:spPr/>
        <p:txBody>
          <a:bodyPr/>
          <a:lstStyle/>
          <a:p>
            <a:r>
              <a:rPr lang="en-US"/>
              <a:t>Facebook Key Metrics Table | Monday Studio</a:t>
            </a:r>
          </a:p>
        </p:txBody>
      </p:sp>
      <p:graphicFrame>
        <p:nvGraphicFramePr>
          <p:cNvPr id="5" name="Table Placeholder 4">
            <a:extLst>
              <a:ext uri="{FF2B5EF4-FFF2-40B4-BE49-F238E27FC236}">
                <a16:creationId xmlns:a16="http://schemas.microsoft.com/office/drawing/2014/main" id="{A724C966-6AD6-45D3-A29D-D06193D05D92}"/>
              </a:ext>
            </a:extLst>
          </p:cNvPr>
          <p:cNvGraphicFramePr>
            <a:graphicFrameLocks noGrp="1"/>
          </p:cNvGraphicFramePr>
          <p:nvPr>
            <p:ph type="tbl" sz="quarter" idx="13"/>
            <p:extLst>
              <p:ext uri="{D42A27DB-BD31-4B8C-83A1-F6EECF244321}">
                <p14:modId xmlns:p14="http://schemas.microsoft.com/office/powerpoint/2010/main" val="1080886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620271972"/>
                    </a:ext>
                  </a:extLst>
                </a:gridCol>
                <a:gridCol w="304495">
                  <a:extLst>
                    <a:ext uri="{9D8B030D-6E8A-4147-A177-3AD203B41FA5}">
                      <a16:colId xmlns:a16="http://schemas.microsoft.com/office/drawing/2014/main" val="30441571"/>
                    </a:ext>
                  </a:extLst>
                </a:gridCol>
                <a:gridCol w="304495">
                  <a:extLst>
                    <a:ext uri="{9D8B030D-6E8A-4147-A177-3AD203B41FA5}">
                      <a16:colId xmlns:a16="http://schemas.microsoft.com/office/drawing/2014/main" val="21041016"/>
                    </a:ext>
                  </a:extLst>
                </a:gridCol>
                <a:gridCol w="304495">
                  <a:extLst>
                    <a:ext uri="{9D8B030D-6E8A-4147-A177-3AD203B41FA5}">
                      <a16:colId xmlns:a16="http://schemas.microsoft.com/office/drawing/2014/main" val="558277455"/>
                    </a:ext>
                  </a:extLst>
                </a:gridCol>
                <a:gridCol w="304495">
                  <a:extLst>
                    <a:ext uri="{9D8B030D-6E8A-4147-A177-3AD203B41FA5}">
                      <a16:colId xmlns:a16="http://schemas.microsoft.com/office/drawing/2014/main" val="3190687554"/>
                    </a:ext>
                  </a:extLst>
                </a:gridCol>
                <a:gridCol w="304495">
                  <a:extLst>
                    <a:ext uri="{9D8B030D-6E8A-4147-A177-3AD203B41FA5}">
                      <a16:colId xmlns:a16="http://schemas.microsoft.com/office/drawing/2014/main" val="3911553290"/>
                    </a:ext>
                  </a:extLst>
                </a:gridCol>
                <a:gridCol w="304495">
                  <a:extLst>
                    <a:ext uri="{9D8B030D-6E8A-4147-A177-3AD203B41FA5}">
                      <a16:colId xmlns:a16="http://schemas.microsoft.com/office/drawing/2014/main" val="3166623831"/>
                    </a:ext>
                  </a:extLst>
                </a:gridCol>
                <a:gridCol w="304495">
                  <a:extLst>
                    <a:ext uri="{9D8B030D-6E8A-4147-A177-3AD203B41FA5}">
                      <a16:colId xmlns:a16="http://schemas.microsoft.com/office/drawing/2014/main" val="2001757604"/>
                    </a:ext>
                  </a:extLst>
                </a:gridCol>
                <a:gridCol w="304495">
                  <a:extLst>
                    <a:ext uri="{9D8B030D-6E8A-4147-A177-3AD203B41FA5}">
                      <a16:colId xmlns:a16="http://schemas.microsoft.com/office/drawing/2014/main" val="140732825"/>
                    </a:ext>
                  </a:extLst>
                </a:gridCol>
                <a:gridCol w="304495">
                  <a:extLst>
                    <a:ext uri="{9D8B030D-6E8A-4147-A177-3AD203B41FA5}">
                      <a16:colId xmlns:a16="http://schemas.microsoft.com/office/drawing/2014/main" val="631197381"/>
                    </a:ext>
                  </a:extLst>
                </a:gridCol>
                <a:gridCol w="304495">
                  <a:extLst>
                    <a:ext uri="{9D8B030D-6E8A-4147-A177-3AD203B41FA5}">
                      <a16:colId xmlns:a16="http://schemas.microsoft.com/office/drawing/2014/main" val="2301809140"/>
                    </a:ext>
                  </a:extLst>
                </a:gridCol>
                <a:gridCol w="304495">
                  <a:extLst>
                    <a:ext uri="{9D8B030D-6E8A-4147-A177-3AD203B41FA5}">
                      <a16:colId xmlns:a16="http://schemas.microsoft.com/office/drawing/2014/main" val="858714814"/>
                    </a:ext>
                  </a:extLst>
                </a:gridCol>
                <a:gridCol w="304495">
                  <a:extLst>
                    <a:ext uri="{9D8B030D-6E8A-4147-A177-3AD203B41FA5}">
                      <a16:colId xmlns:a16="http://schemas.microsoft.com/office/drawing/2014/main" val="3770689099"/>
                    </a:ext>
                  </a:extLst>
                </a:gridCol>
                <a:gridCol w="304495">
                  <a:extLst>
                    <a:ext uri="{9D8B030D-6E8A-4147-A177-3AD203B41FA5}">
                      <a16:colId xmlns:a16="http://schemas.microsoft.com/office/drawing/2014/main" val="3445906753"/>
                    </a:ext>
                  </a:extLst>
                </a:gridCol>
                <a:gridCol w="304495">
                  <a:extLst>
                    <a:ext uri="{9D8B030D-6E8A-4147-A177-3AD203B41FA5}">
                      <a16:colId xmlns:a16="http://schemas.microsoft.com/office/drawing/2014/main" val="680333766"/>
                    </a:ext>
                  </a:extLst>
                </a:gridCol>
                <a:gridCol w="304495">
                  <a:extLst>
                    <a:ext uri="{9D8B030D-6E8A-4147-A177-3AD203B41FA5}">
                      <a16:colId xmlns:a16="http://schemas.microsoft.com/office/drawing/2014/main" val="3885732382"/>
                    </a:ext>
                  </a:extLst>
                </a:gridCol>
                <a:gridCol w="304495">
                  <a:extLst>
                    <a:ext uri="{9D8B030D-6E8A-4147-A177-3AD203B41FA5}">
                      <a16:colId xmlns:a16="http://schemas.microsoft.com/office/drawing/2014/main" val="4267924289"/>
                    </a:ext>
                  </a:extLst>
                </a:gridCol>
                <a:gridCol w="304495">
                  <a:extLst>
                    <a:ext uri="{9D8B030D-6E8A-4147-A177-3AD203B41FA5}">
                      <a16:colId xmlns:a16="http://schemas.microsoft.com/office/drawing/2014/main" val="3562626369"/>
                    </a:ext>
                  </a:extLst>
                </a:gridCol>
                <a:gridCol w="304495">
                  <a:extLst>
                    <a:ext uri="{9D8B030D-6E8A-4147-A177-3AD203B41FA5}">
                      <a16:colId xmlns:a16="http://schemas.microsoft.com/office/drawing/2014/main" val="2132644689"/>
                    </a:ext>
                  </a:extLst>
                </a:gridCol>
                <a:gridCol w="304495">
                  <a:extLst>
                    <a:ext uri="{9D8B030D-6E8A-4147-A177-3AD203B41FA5}">
                      <a16:colId xmlns:a16="http://schemas.microsoft.com/office/drawing/2014/main" val="2495828901"/>
                    </a:ext>
                  </a:extLst>
                </a:gridCol>
                <a:gridCol w="304495">
                  <a:extLst>
                    <a:ext uri="{9D8B030D-6E8A-4147-A177-3AD203B41FA5}">
                      <a16:colId xmlns:a16="http://schemas.microsoft.com/office/drawing/2014/main" val="4009059009"/>
                    </a:ext>
                  </a:extLst>
                </a:gridCol>
                <a:gridCol w="304495">
                  <a:extLst>
                    <a:ext uri="{9D8B030D-6E8A-4147-A177-3AD203B41FA5}">
                      <a16:colId xmlns:a16="http://schemas.microsoft.com/office/drawing/2014/main" val="3000156901"/>
                    </a:ext>
                  </a:extLst>
                </a:gridCol>
                <a:gridCol w="304495">
                  <a:extLst>
                    <a:ext uri="{9D8B030D-6E8A-4147-A177-3AD203B41FA5}">
                      <a16:colId xmlns:a16="http://schemas.microsoft.com/office/drawing/2014/main" val="346525142"/>
                    </a:ext>
                  </a:extLst>
                </a:gridCol>
                <a:gridCol w="304495">
                  <a:extLst>
                    <a:ext uri="{9D8B030D-6E8A-4147-A177-3AD203B41FA5}">
                      <a16:colId xmlns:a16="http://schemas.microsoft.com/office/drawing/2014/main" val="2366172906"/>
                    </a:ext>
                  </a:extLst>
                </a:gridCol>
                <a:gridCol w="304495">
                  <a:extLst>
                    <a:ext uri="{9D8B030D-6E8A-4147-A177-3AD203B41FA5}">
                      <a16:colId xmlns:a16="http://schemas.microsoft.com/office/drawing/2014/main" val="339168163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35822807"/>
                  </a:ext>
                </a:extLst>
              </a:tr>
              <a:tr h="370840">
                <a:tc>
                  <a:txBody>
                    <a:bodyPr/>
                    <a:lstStyle/>
                    <a:p>
                      <a:r>
                        <a:rPr lang="en-US" sz="1000"/>
                        <a:t>Monday Studio</a:t>
                      </a:r>
                    </a:p>
                  </a:txBody>
                  <a:tcPr/>
                </a:tc>
                <a:tc>
                  <a:txBody>
                    <a:bodyPr/>
                    <a:lstStyle/>
                    <a:p>
                      <a:r>
                        <a:rPr lang="en-US" sz="1000"/>
                        <a:t>1179</a:t>
                      </a:r>
                    </a:p>
                  </a:txBody>
                  <a:tcPr/>
                </a:tc>
                <a:tc>
                  <a:txBody>
                    <a:bodyPr/>
                    <a:lstStyle/>
                    <a:p>
                      <a:r>
                        <a:rPr lang="en-US" sz="1000"/>
                        <a:t>2</a:t>
                      </a:r>
                    </a:p>
                  </a:txBody>
                  <a:tcPr/>
                </a:tc>
                <a:tc>
                  <a:txBody>
                    <a:bodyPr/>
                    <a:lstStyle/>
                    <a:p>
                      <a:r>
                        <a:rPr lang="en-US" sz="1000"/>
                        <a:t>1179</a:t>
                      </a:r>
                    </a:p>
                  </a:txBody>
                  <a:tcPr/>
                </a:tc>
                <a:tc>
                  <a:txBody>
                    <a:bodyPr/>
                    <a:lstStyle/>
                    <a:p>
                      <a:r>
                        <a:rPr lang="en-US" sz="1000"/>
                        <a:t>2</a:t>
                      </a:r>
                    </a:p>
                  </a:txBody>
                  <a:tcPr/>
                </a:tc>
                <a:tc>
                  <a:txBody>
                    <a:bodyPr/>
                    <a:lstStyle/>
                    <a:p>
                      <a:r>
                        <a:rPr lang="en-US" sz="1000"/>
                        <a:t>26</a:t>
                      </a:r>
                    </a:p>
                  </a:txBody>
                  <a:tcPr/>
                </a:tc>
                <a:tc>
                  <a:txBody>
                    <a:bodyPr/>
                    <a:lstStyle/>
                    <a:p>
                      <a:r>
                        <a:rPr lang="en-US" sz="1000"/>
                        <a:t>0</a:t>
                      </a:r>
                    </a:p>
                  </a:txBody>
                  <a:tcPr/>
                </a:tc>
                <a:tc>
                  <a:txBody>
                    <a:bodyPr/>
                    <a:lstStyle/>
                    <a:p>
                      <a:r>
                        <a:rPr lang="en-US" sz="1000"/>
                        <a:t>20</a:t>
                      </a:r>
                    </a:p>
                  </a:txBody>
                  <a:tcPr/>
                </a:tc>
                <a:tc>
                  <a:txBody>
                    <a:bodyPr/>
                    <a:lstStyle/>
                    <a:p>
                      <a:r>
                        <a:rPr lang="en-US" sz="1000"/>
                        <a:t>0</a:t>
                      </a:r>
                    </a:p>
                  </a:txBody>
                  <a:tcPr/>
                </a:tc>
                <a:tc>
                  <a:txBody>
                    <a:bodyPr/>
                    <a:lstStyle/>
                    <a:p>
                      <a:r>
                        <a:rPr lang="en-US" sz="1000"/>
                        <a:t>6</a:t>
                      </a:r>
                    </a:p>
                  </a:txBody>
                  <a:tcPr/>
                </a:tc>
                <a:tc>
                  <a:txBody>
                    <a:bodyPr/>
                    <a:lstStyle/>
                    <a:p>
                      <a:r>
                        <a:rPr lang="en-US" sz="1000"/>
                        <a:t>135</a:t>
                      </a:r>
                    </a:p>
                  </a:txBody>
                  <a:tcPr/>
                </a:tc>
                <a:tc>
                  <a:txBody>
                    <a:bodyPr/>
                    <a:lstStyle/>
                    <a:p>
                      <a:r>
                        <a:rPr lang="en-US" sz="1000"/>
                        <a:t>0</a:t>
                      </a:r>
                    </a:p>
                  </a:txBody>
                  <a:tcPr/>
                </a:tc>
                <a:tc>
                  <a:txBody>
                    <a:bodyPr/>
                    <a:lstStyle/>
                    <a:p>
                      <a:r>
                        <a:rPr lang="en-US" sz="1000"/>
                        <a:t>131</a:t>
                      </a:r>
                    </a:p>
                  </a:txBody>
                  <a:tcPr/>
                </a:tc>
                <a:tc>
                  <a:txBody>
                    <a:bodyPr/>
                    <a:lstStyle/>
                    <a:p>
                      <a:r>
                        <a:rPr lang="en-US" sz="1000"/>
                        <a:t>3</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136</a:t>
                      </a:r>
                    </a:p>
                  </a:txBody>
                  <a:tcPr/>
                </a:tc>
                <a:tc>
                  <a:txBody>
                    <a:bodyPr/>
                    <a:lstStyle/>
                    <a:p>
                      <a:r>
                        <a:rPr lang="en-US" sz="1000"/>
                        <a:t>0</a:t>
                      </a:r>
                    </a:p>
                  </a:txBody>
                  <a:tcPr/>
                </a:tc>
                <a:tc>
                  <a:txBody>
                    <a:bodyPr/>
                    <a:lstStyle/>
                    <a:p>
                      <a:r>
                        <a:rPr lang="en-US" sz="1000"/>
                        <a:t>0</a:t>
                      </a:r>
                    </a:p>
                  </a:txBody>
                  <a:tcPr/>
                </a:tc>
                <a:tc>
                  <a:txBody>
                    <a:bodyPr/>
                    <a:lstStyle/>
                    <a:p>
                      <a:r>
                        <a:rPr lang="en-US" sz="1000"/>
                        <a:t>0.4440 %</a:t>
                      </a:r>
                    </a:p>
                  </a:txBody>
                  <a:tcPr/>
                </a:tc>
                <a:tc>
                  <a:txBody>
                    <a:bodyPr/>
                    <a:lstStyle/>
                    <a:p>
                      <a:r>
                        <a:rPr lang="en-US" sz="1000"/>
                        <a:t>0.0 %</a:t>
                      </a:r>
                    </a:p>
                  </a:txBody>
                  <a:tcPr/>
                </a:tc>
                <a:extLst>
                  <a:ext uri="{0D108BD9-81ED-4DB2-BD59-A6C34878D82A}">
                    <a16:rowId xmlns:a16="http://schemas.microsoft.com/office/drawing/2014/main" val="2615580793"/>
                  </a:ext>
                </a:extLst>
              </a:tr>
            </a:tbl>
          </a:graphicData>
        </a:graphic>
      </p:graphicFrame>
      <p:sp>
        <p:nvSpPr>
          <p:cNvPr id="4" name="Text Placeholder 3">
            <a:extLst>
              <a:ext uri="{FF2B5EF4-FFF2-40B4-BE49-F238E27FC236}">
                <a16:creationId xmlns:a16="http://schemas.microsoft.com/office/drawing/2014/main" id="{5416D2A7-4CC5-4BEA-AC23-5AD622638B9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30348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1AB0C-D6BF-4A2E-82CC-9C264720057B}"/>
              </a:ext>
            </a:extLst>
          </p:cNvPr>
          <p:cNvSpPr>
            <a:spLocks noGrp="1"/>
          </p:cNvSpPr>
          <p:nvPr>
            <p:ph type="title"/>
          </p:nvPr>
        </p:nvSpPr>
        <p:spPr/>
        <p:txBody>
          <a:bodyPr/>
          <a:lstStyle/>
          <a:p>
            <a:r>
              <a:rPr lang="en-US"/>
              <a:t>Facebook Fans Change Rate | Monday Studio</a:t>
            </a:r>
          </a:p>
        </p:txBody>
      </p:sp>
      <p:graphicFrame>
        <p:nvGraphicFramePr>
          <p:cNvPr id="6" name="Chart Placeholder 5">
            <a:extLst>
              <a:ext uri="{FF2B5EF4-FFF2-40B4-BE49-F238E27FC236}">
                <a16:creationId xmlns:a16="http://schemas.microsoft.com/office/drawing/2014/main" id="{99D8D05A-CEF6-465F-9E06-D75A0E69FE61}"/>
              </a:ext>
            </a:extLst>
          </p:cNvPr>
          <p:cNvGraphicFramePr>
            <a:graphicFrameLocks noGrp="1"/>
          </p:cNvGraphicFramePr>
          <p:nvPr>
            <p:ph type="chart" sz="quarter" idx="13"/>
            <p:extLst>
              <p:ext uri="{D42A27DB-BD31-4B8C-83A1-F6EECF244321}">
                <p14:modId xmlns:p14="http://schemas.microsoft.com/office/powerpoint/2010/main" val="41804649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9595FD-5F04-4252-9536-285B5573983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9135217-EE58-444B-B53B-B643AAD5A8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95959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127A5F-7648-4B52-9467-37B840457CF2}"/>
              </a:ext>
            </a:extLst>
          </p:cNvPr>
          <p:cNvSpPr>
            <a:spLocks noGrp="1"/>
          </p:cNvSpPr>
          <p:nvPr>
            <p:ph type="title"/>
          </p:nvPr>
        </p:nvSpPr>
        <p:spPr/>
        <p:txBody>
          <a:bodyPr/>
          <a:lstStyle/>
          <a:p>
            <a:r>
              <a:rPr lang="en-US"/>
              <a:t>Facebook Fans Total | Monday Studio</a:t>
            </a:r>
          </a:p>
        </p:txBody>
      </p:sp>
      <p:graphicFrame>
        <p:nvGraphicFramePr>
          <p:cNvPr id="6" name="Chart Placeholder 5">
            <a:extLst>
              <a:ext uri="{FF2B5EF4-FFF2-40B4-BE49-F238E27FC236}">
                <a16:creationId xmlns:a16="http://schemas.microsoft.com/office/drawing/2014/main" id="{4CDEC1D1-921B-4BDB-A714-34A3CCB6D372}"/>
              </a:ext>
            </a:extLst>
          </p:cNvPr>
          <p:cNvGraphicFramePr>
            <a:graphicFrameLocks noGrp="1"/>
          </p:cNvGraphicFramePr>
          <p:nvPr>
            <p:ph type="chart" sz="quarter" idx="13"/>
            <p:extLst>
              <p:ext uri="{D42A27DB-BD31-4B8C-83A1-F6EECF244321}">
                <p14:modId xmlns:p14="http://schemas.microsoft.com/office/powerpoint/2010/main" val="33831634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9EAF8D-E9DE-4833-9936-709C0094002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3A939A1-58FD-4B90-95B0-480ED5B6E3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34524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48DA8-AA1B-4799-A9AE-8425DC38879A}"/>
              </a:ext>
            </a:extLst>
          </p:cNvPr>
          <p:cNvSpPr>
            <a:spLocks noGrp="1"/>
          </p:cNvSpPr>
          <p:nvPr>
            <p:ph type="title"/>
          </p:nvPr>
        </p:nvSpPr>
        <p:spPr/>
        <p:txBody>
          <a:bodyPr/>
          <a:lstStyle/>
          <a:p>
            <a:r>
              <a:rPr lang="en-US"/>
              <a:t>Facebook Own Posts Table | Monday Studio - 1 of 16</a:t>
            </a:r>
          </a:p>
        </p:txBody>
      </p:sp>
      <p:graphicFrame>
        <p:nvGraphicFramePr>
          <p:cNvPr id="5" name="Table Placeholder 4">
            <a:extLst>
              <a:ext uri="{FF2B5EF4-FFF2-40B4-BE49-F238E27FC236}">
                <a16:creationId xmlns:a16="http://schemas.microsoft.com/office/drawing/2014/main" id="{B5E43124-C1E7-4C03-916A-14D384A41161}"/>
              </a:ext>
            </a:extLst>
          </p:cNvPr>
          <p:cNvGraphicFramePr>
            <a:graphicFrameLocks noGrp="1"/>
          </p:cNvGraphicFramePr>
          <p:nvPr>
            <p:ph type="tbl" sz="quarter" idx="13"/>
            <p:extLst>
              <p:ext uri="{D42A27DB-BD31-4B8C-83A1-F6EECF244321}">
                <p14:modId xmlns:p14="http://schemas.microsoft.com/office/powerpoint/2010/main" val="1534153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901961727"/>
                    </a:ext>
                  </a:extLst>
                </a:gridCol>
                <a:gridCol w="370332">
                  <a:extLst>
                    <a:ext uri="{9D8B030D-6E8A-4147-A177-3AD203B41FA5}">
                      <a16:colId xmlns:a16="http://schemas.microsoft.com/office/drawing/2014/main" val="2676921790"/>
                    </a:ext>
                  </a:extLst>
                </a:gridCol>
                <a:gridCol w="370332">
                  <a:extLst>
                    <a:ext uri="{9D8B030D-6E8A-4147-A177-3AD203B41FA5}">
                      <a16:colId xmlns:a16="http://schemas.microsoft.com/office/drawing/2014/main" val="3322261234"/>
                    </a:ext>
                  </a:extLst>
                </a:gridCol>
                <a:gridCol w="370332">
                  <a:extLst>
                    <a:ext uri="{9D8B030D-6E8A-4147-A177-3AD203B41FA5}">
                      <a16:colId xmlns:a16="http://schemas.microsoft.com/office/drawing/2014/main" val="19176102"/>
                    </a:ext>
                  </a:extLst>
                </a:gridCol>
                <a:gridCol w="329184">
                  <a:extLst>
                    <a:ext uri="{9D8B030D-6E8A-4147-A177-3AD203B41FA5}">
                      <a16:colId xmlns:a16="http://schemas.microsoft.com/office/drawing/2014/main" val="3034389499"/>
                    </a:ext>
                  </a:extLst>
                </a:gridCol>
                <a:gridCol w="329184">
                  <a:extLst>
                    <a:ext uri="{9D8B030D-6E8A-4147-A177-3AD203B41FA5}">
                      <a16:colId xmlns:a16="http://schemas.microsoft.com/office/drawing/2014/main" val="3203295815"/>
                    </a:ext>
                  </a:extLst>
                </a:gridCol>
                <a:gridCol w="329184">
                  <a:extLst>
                    <a:ext uri="{9D8B030D-6E8A-4147-A177-3AD203B41FA5}">
                      <a16:colId xmlns:a16="http://schemas.microsoft.com/office/drawing/2014/main" val="1127953942"/>
                    </a:ext>
                  </a:extLst>
                </a:gridCol>
                <a:gridCol w="329184">
                  <a:extLst>
                    <a:ext uri="{9D8B030D-6E8A-4147-A177-3AD203B41FA5}">
                      <a16:colId xmlns:a16="http://schemas.microsoft.com/office/drawing/2014/main" val="843235786"/>
                    </a:ext>
                  </a:extLst>
                </a:gridCol>
                <a:gridCol w="329184">
                  <a:extLst>
                    <a:ext uri="{9D8B030D-6E8A-4147-A177-3AD203B41FA5}">
                      <a16:colId xmlns:a16="http://schemas.microsoft.com/office/drawing/2014/main" val="4056626590"/>
                    </a:ext>
                  </a:extLst>
                </a:gridCol>
                <a:gridCol w="329184">
                  <a:extLst>
                    <a:ext uri="{9D8B030D-6E8A-4147-A177-3AD203B41FA5}">
                      <a16:colId xmlns:a16="http://schemas.microsoft.com/office/drawing/2014/main" val="1818713999"/>
                    </a:ext>
                  </a:extLst>
                </a:gridCol>
                <a:gridCol w="329184">
                  <a:extLst>
                    <a:ext uri="{9D8B030D-6E8A-4147-A177-3AD203B41FA5}">
                      <a16:colId xmlns:a16="http://schemas.microsoft.com/office/drawing/2014/main" val="1885183954"/>
                    </a:ext>
                  </a:extLst>
                </a:gridCol>
                <a:gridCol w="329184">
                  <a:extLst>
                    <a:ext uri="{9D8B030D-6E8A-4147-A177-3AD203B41FA5}">
                      <a16:colId xmlns:a16="http://schemas.microsoft.com/office/drawing/2014/main" val="1467286785"/>
                    </a:ext>
                  </a:extLst>
                </a:gridCol>
                <a:gridCol w="329184">
                  <a:extLst>
                    <a:ext uri="{9D8B030D-6E8A-4147-A177-3AD203B41FA5}">
                      <a16:colId xmlns:a16="http://schemas.microsoft.com/office/drawing/2014/main" val="795711066"/>
                    </a:ext>
                  </a:extLst>
                </a:gridCol>
                <a:gridCol w="370332">
                  <a:extLst>
                    <a:ext uri="{9D8B030D-6E8A-4147-A177-3AD203B41FA5}">
                      <a16:colId xmlns:a16="http://schemas.microsoft.com/office/drawing/2014/main" val="3488866131"/>
                    </a:ext>
                  </a:extLst>
                </a:gridCol>
                <a:gridCol w="370332">
                  <a:extLst>
                    <a:ext uri="{9D8B030D-6E8A-4147-A177-3AD203B41FA5}">
                      <a16:colId xmlns:a16="http://schemas.microsoft.com/office/drawing/2014/main" val="1366385396"/>
                    </a:ext>
                  </a:extLst>
                </a:gridCol>
                <a:gridCol w="329184">
                  <a:extLst>
                    <a:ext uri="{9D8B030D-6E8A-4147-A177-3AD203B41FA5}">
                      <a16:colId xmlns:a16="http://schemas.microsoft.com/office/drawing/2014/main" val="2407695064"/>
                    </a:ext>
                  </a:extLst>
                </a:gridCol>
                <a:gridCol w="329184">
                  <a:extLst>
                    <a:ext uri="{9D8B030D-6E8A-4147-A177-3AD203B41FA5}">
                      <a16:colId xmlns:a16="http://schemas.microsoft.com/office/drawing/2014/main" val="1996784808"/>
                    </a:ext>
                  </a:extLst>
                </a:gridCol>
                <a:gridCol w="370332">
                  <a:extLst>
                    <a:ext uri="{9D8B030D-6E8A-4147-A177-3AD203B41FA5}">
                      <a16:colId xmlns:a16="http://schemas.microsoft.com/office/drawing/2014/main" val="536623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9865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- 2018-04-30 20:03:04 </a:t>
                      </a:r>
                      <a:r>
                        <a:rPr kumimoji="0" lang="en-US" sz="1000" b="0" i="0" u="none" strike="noStrike" kern="1200" cap="none" spc="0" normalizeH="0" baseline="0" noProof="0">
                          <a:ln>
                            <a:noFill/>
                          </a:ln>
                          <a:solidFill>
                            <a:prstClr val="black"/>
                          </a:solidFill>
                          <a:effectLst/>
                          <a:uLnTx/>
                          <a:uFillTx/>
                          <a:latin typeface="+mn-lt"/>
                          <a:ea typeface="+mn-ea"/>
                          <a:cs typeface="+mn-cs"/>
                        </a:rPr>
                        <a:t> 
 Make the most out of your day tomorrow and pass by the Studio for a workout!
Happy Labor Day from the Monday family! #nodaysofffitness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373324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- 2018-04-30 16:09:46 </a:t>
                      </a:r>
                      <a:r>
                        <a:rPr kumimoji="0" lang="en-US" sz="1000" b="0" i="0" u="none" strike="noStrike" kern="1200" cap="none" spc="0" normalizeH="0" baseline="0" noProof="0">
                          <a:ln>
                            <a:noFill/>
                          </a:ln>
                          <a:solidFill>
                            <a:prstClr val="black"/>
                          </a:solidFill>
                          <a:effectLst/>
                          <a:uLnTx/>
                          <a:uFillTx/>
                          <a:latin typeface="+mn-lt"/>
                          <a:ea typeface="+mn-ea"/>
                          <a:cs typeface="+mn-cs"/>
                        </a:rPr>
                        <a:t> 
 Come flow with Tracy Estefane in a Power Yoga class and discover the many benefits that come with it for both the mind and body.
Make sure to check our live schedule on the MINDBODY app to book your spot! #poweryoga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2678325"/>
                  </a:ext>
                </a:extLst>
              </a:tr>
            </a:tbl>
          </a:graphicData>
        </a:graphic>
      </p:graphicFrame>
      <p:sp>
        <p:nvSpPr>
          <p:cNvPr id="4" name="Text Placeholder 3">
            <a:extLst>
              <a:ext uri="{FF2B5EF4-FFF2-40B4-BE49-F238E27FC236}">
                <a16:creationId xmlns:a16="http://schemas.microsoft.com/office/drawing/2014/main" id="{1EDD3303-067C-4514-A7C3-C0483122CCF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4769343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BA457-28D0-40EA-A65C-5245DCC3AF6E}"/>
              </a:ext>
            </a:extLst>
          </p:cNvPr>
          <p:cNvSpPr>
            <a:spLocks noGrp="1"/>
          </p:cNvSpPr>
          <p:nvPr>
            <p:ph type="title"/>
          </p:nvPr>
        </p:nvSpPr>
        <p:spPr/>
        <p:txBody>
          <a:bodyPr/>
          <a:lstStyle/>
          <a:p>
            <a:r>
              <a:rPr lang="en-US"/>
              <a:t>Facebook Own Posts Table | Monday Studio - 2 of 16</a:t>
            </a:r>
          </a:p>
        </p:txBody>
      </p:sp>
      <p:graphicFrame>
        <p:nvGraphicFramePr>
          <p:cNvPr id="5" name="Table Placeholder 4">
            <a:extLst>
              <a:ext uri="{FF2B5EF4-FFF2-40B4-BE49-F238E27FC236}">
                <a16:creationId xmlns:a16="http://schemas.microsoft.com/office/drawing/2014/main" id="{3BCBB2C2-45D2-4764-AE8E-BA04FDF5874A}"/>
              </a:ext>
            </a:extLst>
          </p:cNvPr>
          <p:cNvGraphicFramePr>
            <a:graphicFrameLocks noGrp="1"/>
          </p:cNvGraphicFramePr>
          <p:nvPr>
            <p:ph type="tbl" sz="quarter" idx="13"/>
            <p:extLst>
              <p:ext uri="{D42A27DB-BD31-4B8C-83A1-F6EECF244321}">
                <p14:modId xmlns:p14="http://schemas.microsoft.com/office/powerpoint/2010/main" val="4087802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03994486"/>
                    </a:ext>
                  </a:extLst>
                </a:gridCol>
                <a:gridCol w="370332">
                  <a:extLst>
                    <a:ext uri="{9D8B030D-6E8A-4147-A177-3AD203B41FA5}">
                      <a16:colId xmlns:a16="http://schemas.microsoft.com/office/drawing/2014/main" val="773791722"/>
                    </a:ext>
                  </a:extLst>
                </a:gridCol>
                <a:gridCol w="370332">
                  <a:extLst>
                    <a:ext uri="{9D8B030D-6E8A-4147-A177-3AD203B41FA5}">
                      <a16:colId xmlns:a16="http://schemas.microsoft.com/office/drawing/2014/main" val="3180939476"/>
                    </a:ext>
                  </a:extLst>
                </a:gridCol>
                <a:gridCol w="370332">
                  <a:extLst>
                    <a:ext uri="{9D8B030D-6E8A-4147-A177-3AD203B41FA5}">
                      <a16:colId xmlns:a16="http://schemas.microsoft.com/office/drawing/2014/main" val="2226455926"/>
                    </a:ext>
                  </a:extLst>
                </a:gridCol>
                <a:gridCol w="329184">
                  <a:extLst>
                    <a:ext uri="{9D8B030D-6E8A-4147-A177-3AD203B41FA5}">
                      <a16:colId xmlns:a16="http://schemas.microsoft.com/office/drawing/2014/main" val="3295662798"/>
                    </a:ext>
                  </a:extLst>
                </a:gridCol>
                <a:gridCol w="329184">
                  <a:extLst>
                    <a:ext uri="{9D8B030D-6E8A-4147-A177-3AD203B41FA5}">
                      <a16:colId xmlns:a16="http://schemas.microsoft.com/office/drawing/2014/main" val="3052867120"/>
                    </a:ext>
                  </a:extLst>
                </a:gridCol>
                <a:gridCol w="329184">
                  <a:extLst>
                    <a:ext uri="{9D8B030D-6E8A-4147-A177-3AD203B41FA5}">
                      <a16:colId xmlns:a16="http://schemas.microsoft.com/office/drawing/2014/main" val="1004726627"/>
                    </a:ext>
                  </a:extLst>
                </a:gridCol>
                <a:gridCol w="329184">
                  <a:extLst>
                    <a:ext uri="{9D8B030D-6E8A-4147-A177-3AD203B41FA5}">
                      <a16:colId xmlns:a16="http://schemas.microsoft.com/office/drawing/2014/main" val="1146755154"/>
                    </a:ext>
                  </a:extLst>
                </a:gridCol>
                <a:gridCol w="329184">
                  <a:extLst>
                    <a:ext uri="{9D8B030D-6E8A-4147-A177-3AD203B41FA5}">
                      <a16:colId xmlns:a16="http://schemas.microsoft.com/office/drawing/2014/main" val="3687457837"/>
                    </a:ext>
                  </a:extLst>
                </a:gridCol>
                <a:gridCol w="329184">
                  <a:extLst>
                    <a:ext uri="{9D8B030D-6E8A-4147-A177-3AD203B41FA5}">
                      <a16:colId xmlns:a16="http://schemas.microsoft.com/office/drawing/2014/main" val="1854029474"/>
                    </a:ext>
                  </a:extLst>
                </a:gridCol>
                <a:gridCol w="329184">
                  <a:extLst>
                    <a:ext uri="{9D8B030D-6E8A-4147-A177-3AD203B41FA5}">
                      <a16:colId xmlns:a16="http://schemas.microsoft.com/office/drawing/2014/main" val="1097845378"/>
                    </a:ext>
                  </a:extLst>
                </a:gridCol>
                <a:gridCol w="329184">
                  <a:extLst>
                    <a:ext uri="{9D8B030D-6E8A-4147-A177-3AD203B41FA5}">
                      <a16:colId xmlns:a16="http://schemas.microsoft.com/office/drawing/2014/main" val="2437022522"/>
                    </a:ext>
                  </a:extLst>
                </a:gridCol>
                <a:gridCol w="329184">
                  <a:extLst>
                    <a:ext uri="{9D8B030D-6E8A-4147-A177-3AD203B41FA5}">
                      <a16:colId xmlns:a16="http://schemas.microsoft.com/office/drawing/2014/main" val="3493026694"/>
                    </a:ext>
                  </a:extLst>
                </a:gridCol>
                <a:gridCol w="370332">
                  <a:extLst>
                    <a:ext uri="{9D8B030D-6E8A-4147-A177-3AD203B41FA5}">
                      <a16:colId xmlns:a16="http://schemas.microsoft.com/office/drawing/2014/main" val="1023268100"/>
                    </a:ext>
                  </a:extLst>
                </a:gridCol>
                <a:gridCol w="370332">
                  <a:extLst>
                    <a:ext uri="{9D8B030D-6E8A-4147-A177-3AD203B41FA5}">
                      <a16:colId xmlns:a16="http://schemas.microsoft.com/office/drawing/2014/main" val="2719522184"/>
                    </a:ext>
                  </a:extLst>
                </a:gridCol>
                <a:gridCol w="329184">
                  <a:extLst>
                    <a:ext uri="{9D8B030D-6E8A-4147-A177-3AD203B41FA5}">
                      <a16:colId xmlns:a16="http://schemas.microsoft.com/office/drawing/2014/main" val="2319868105"/>
                    </a:ext>
                  </a:extLst>
                </a:gridCol>
                <a:gridCol w="329184">
                  <a:extLst>
                    <a:ext uri="{9D8B030D-6E8A-4147-A177-3AD203B41FA5}">
                      <a16:colId xmlns:a16="http://schemas.microsoft.com/office/drawing/2014/main" val="1133099479"/>
                    </a:ext>
                  </a:extLst>
                </a:gridCol>
                <a:gridCol w="370332">
                  <a:extLst>
                    <a:ext uri="{9D8B030D-6E8A-4147-A177-3AD203B41FA5}">
                      <a16:colId xmlns:a16="http://schemas.microsoft.com/office/drawing/2014/main" val="1439296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2323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- 2018-04-28 19:02:17 </a:t>
                      </a:r>
                      <a:r>
                        <a:rPr kumimoji="0" lang="en-US" sz="1000" b="0" i="0" u="none" strike="noStrike" kern="1200" cap="none" spc="0" normalizeH="0" baseline="0" noProof="0">
                          <a:ln>
                            <a:noFill/>
                          </a:ln>
                          <a:solidFill>
                            <a:prstClr val="black"/>
                          </a:solidFill>
                          <a:effectLst/>
                          <a:uLnTx/>
                          <a:uFillTx/>
                          <a:latin typeface="+mn-lt"/>
                          <a:ea typeface="+mn-ea"/>
                          <a:cs typeface="+mn-cs"/>
                        </a:rPr>
                        <a:t> 
 There's no better way to start the week off than with an upbeat mood, a boost of energy and kick-start for the summer! So are you ready to feel GOOD? As it happens, we’ve collaborated with Revivlebanon to give Monday Studio members exclusively 50% off Slimboost and COQ10 IM injections to make the best of your workouts! Don't miss it this coming Monday, the 30th of April, between 10.00 AM and 1.00 PM. Mondays never felt so good! #revivlebanon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16589544"/>
                  </a:ext>
                </a:extLst>
              </a:tr>
            </a:tbl>
          </a:graphicData>
        </a:graphic>
      </p:graphicFrame>
      <p:sp>
        <p:nvSpPr>
          <p:cNvPr id="4" name="Text Placeholder 3">
            <a:extLst>
              <a:ext uri="{FF2B5EF4-FFF2-40B4-BE49-F238E27FC236}">
                <a16:creationId xmlns:a16="http://schemas.microsoft.com/office/drawing/2014/main" id="{21DB22E1-3B45-4798-8A8D-54C3FE550A5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26871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277BB-CA34-4CEF-A4DA-6BB308E6A3A3}"/>
              </a:ext>
            </a:extLst>
          </p:cNvPr>
          <p:cNvSpPr>
            <a:spLocks noGrp="1"/>
          </p:cNvSpPr>
          <p:nvPr>
            <p:ph type="title"/>
          </p:nvPr>
        </p:nvSpPr>
        <p:spPr/>
        <p:txBody>
          <a:bodyPr/>
          <a:lstStyle/>
          <a:p>
            <a:r>
              <a:rPr lang="en-US"/>
              <a:t>Facebook Own Posts Table | Monday Studio - 3 of 16</a:t>
            </a:r>
          </a:p>
        </p:txBody>
      </p:sp>
      <p:graphicFrame>
        <p:nvGraphicFramePr>
          <p:cNvPr id="5" name="Table Placeholder 4">
            <a:extLst>
              <a:ext uri="{FF2B5EF4-FFF2-40B4-BE49-F238E27FC236}">
                <a16:creationId xmlns:a16="http://schemas.microsoft.com/office/drawing/2014/main" id="{291665B5-E6F8-4DFD-A641-6B4751B7B974}"/>
              </a:ext>
            </a:extLst>
          </p:cNvPr>
          <p:cNvGraphicFramePr>
            <a:graphicFrameLocks noGrp="1"/>
          </p:cNvGraphicFramePr>
          <p:nvPr>
            <p:ph type="tbl" sz="quarter" idx="13"/>
            <p:extLst>
              <p:ext uri="{D42A27DB-BD31-4B8C-83A1-F6EECF244321}">
                <p14:modId xmlns:p14="http://schemas.microsoft.com/office/powerpoint/2010/main" val="4096943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70087170"/>
                    </a:ext>
                  </a:extLst>
                </a:gridCol>
                <a:gridCol w="370332">
                  <a:extLst>
                    <a:ext uri="{9D8B030D-6E8A-4147-A177-3AD203B41FA5}">
                      <a16:colId xmlns:a16="http://schemas.microsoft.com/office/drawing/2014/main" val="3435203645"/>
                    </a:ext>
                  </a:extLst>
                </a:gridCol>
                <a:gridCol w="370332">
                  <a:extLst>
                    <a:ext uri="{9D8B030D-6E8A-4147-A177-3AD203B41FA5}">
                      <a16:colId xmlns:a16="http://schemas.microsoft.com/office/drawing/2014/main" val="2792377335"/>
                    </a:ext>
                  </a:extLst>
                </a:gridCol>
                <a:gridCol w="370332">
                  <a:extLst>
                    <a:ext uri="{9D8B030D-6E8A-4147-A177-3AD203B41FA5}">
                      <a16:colId xmlns:a16="http://schemas.microsoft.com/office/drawing/2014/main" val="2805651299"/>
                    </a:ext>
                  </a:extLst>
                </a:gridCol>
                <a:gridCol w="329184">
                  <a:extLst>
                    <a:ext uri="{9D8B030D-6E8A-4147-A177-3AD203B41FA5}">
                      <a16:colId xmlns:a16="http://schemas.microsoft.com/office/drawing/2014/main" val="2412750956"/>
                    </a:ext>
                  </a:extLst>
                </a:gridCol>
                <a:gridCol w="329184">
                  <a:extLst>
                    <a:ext uri="{9D8B030D-6E8A-4147-A177-3AD203B41FA5}">
                      <a16:colId xmlns:a16="http://schemas.microsoft.com/office/drawing/2014/main" val="4180094044"/>
                    </a:ext>
                  </a:extLst>
                </a:gridCol>
                <a:gridCol w="329184">
                  <a:extLst>
                    <a:ext uri="{9D8B030D-6E8A-4147-A177-3AD203B41FA5}">
                      <a16:colId xmlns:a16="http://schemas.microsoft.com/office/drawing/2014/main" val="3509617570"/>
                    </a:ext>
                  </a:extLst>
                </a:gridCol>
                <a:gridCol w="329184">
                  <a:extLst>
                    <a:ext uri="{9D8B030D-6E8A-4147-A177-3AD203B41FA5}">
                      <a16:colId xmlns:a16="http://schemas.microsoft.com/office/drawing/2014/main" val="2000777591"/>
                    </a:ext>
                  </a:extLst>
                </a:gridCol>
                <a:gridCol w="329184">
                  <a:extLst>
                    <a:ext uri="{9D8B030D-6E8A-4147-A177-3AD203B41FA5}">
                      <a16:colId xmlns:a16="http://schemas.microsoft.com/office/drawing/2014/main" val="3898601579"/>
                    </a:ext>
                  </a:extLst>
                </a:gridCol>
                <a:gridCol w="329184">
                  <a:extLst>
                    <a:ext uri="{9D8B030D-6E8A-4147-A177-3AD203B41FA5}">
                      <a16:colId xmlns:a16="http://schemas.microsoft.com/office/drawing/2014/main" val="3363890439"/>
                    </a:ext>
                  </a:extLst>
                </a:gridCol>
                <a:gridCol w="329184">
                  <a:extLst>
                    <a:ext uri="{9D8B030D-6E8A-4147-A177-3AD203B41FA5}">
                      <a16:colId xmlns:a16="http://schemas.microsoft.com/office/drawing/2014/main" val="3376403512"/>
                    </a:ext>
                  </a:extLst>
                </a:gridCol>
                <a:gridCol w="329184">
                  <a:extLst>
                    <a:ext uri="{9D8B030D-6E8A-4147-A177-3AD203B41FA5}">
                      <a16:colId xmlns:a16="http://schemas.microsoft.com/office/drawing/2014/main" val="3019741524"/>
                    </a:ext>
                  </a:extLst>
                </a:gridCol>
                <a:gridCol w="329184">
                  <a:extLst>
                    <a:ext uri="{9D8B030D-6E8A-4147-A177-3AD203B41FA5}">
                      <a16:colId xmlns:a16="http://schemas.microsoft.com/office/drawing/2014/main" val="1640212296"/>
                    </a:ext>
                  </a:extLst>
                </a:gridCol>
                <a:gridCol w="370332">
                  <a:extLst>
                    <a:ext uri="{9D8B030D-6E8A-4147-A177-3AD203B41FA5}">
                      <a16:colId xmlns:a16="http://schemas.microsoft.com/office/drawing/2014/main" val="1786982273"/>
                    </a:ext>
                  </a:extLst>
                </a:gridCol>
                <a:gridCol w="370332">
                  <a:extLst>
                    <a:ext uri="{9D8B030D-6E8A-4147-A177-3AD203B41FA5}">
                      <a16:colId xmlns:a16="http://schemas.microsoft.com/office/drawing/2014/main" val="2386773327"/>
                    </a:ext>
                  </a:extLst>
                </a:gridCol>
                <a:gridCol w="329184">
                  <a:extLst>
                    <a:ext uri="{9D8B030D-6E8A-4147-A177-3AD203B41FA5}">
                      <a16:colId xmlns:a16="http://schemas.microsoft.com/office/drawing/2014/main" val="2699179182"/>
                    </a:ext>
                  </a:extLst>
                </a:gridCol>
                <a:gridCol w="329184">
                  <a:extLst>
                    <a:ext uri="{9D8B030D-6E8A-4147-A177-3AD203B41FA5}">
                      <a16:colId xmlns:a16="http://schemas.microsoft.com/office/drawing/2014/main" val="1573750572"/>
                    </a:ext>
                  </a:extLst>
                </a:gridCol>
                <a:gridCol w="370332">
                  <a:extLst>
                    <a:ext uri="{9D8B030D-6E8A-4147-A177-3AD203B41FA5}">
                      <a16:colId xmlns:a16="http://schemas.microsoft.com/office/drawing/2014/main" val="962580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62868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- 2018-04-27 20:13:50 </a:t>
                      </a:r>
                      <a:r>
                        <a:rPr kumimoji="0" lang="en-US" sz="1000" b="0" i="0" u="none" strike="noStrike" kern="1200" cap="none" spc="0" normalizeH="0" baseline="0" noProof="0">
                          <a:ln>
                            <a:noFill/>
                          </a:ln>
                          <a:solidFill>
                            <a:prstClr val="black"/>
                          </a:solidFill>
                          <a:effectLst/>
                          <a:uLnTx/>
                          <a:uFillTx/>
                          <a:latin typeface="+mn-lt"/>
                          <a:ea typeface="+mn-ea"/>
                          <a:cs typeface="+mn-cs"/>
                        </a:rPr>
                        <a:t> 
 Another amazing and successful year at the Studio! Our community has grown bigger and stronger, and it's all thanks to you! We anticipate many adventures, great conversations, a whole lot of love, fun and sweat along the way.
Mondayers, we thank you for the endless support the past 2 years, and here's to many more! 🎈#traingrowglow #mondaystudioturnstwo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13983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- 2018-04-26 13:27:55 </a:t>
                      </a:r>
                      <a:r>
                        <a:rPr kumimoji="0" lang="en-US" sz="1000" b="0" i="0" u="none" strike="noStrike" kern="1200" cap="none" spc="0" normalizeH="0" baseline="0" noProof="0">
                          <a:ln>
                            <a:noFill/>
                          </a:ln>
                          <a:solidFill>
                            <a:prstClr val="black"/>
                          </a:solidFill>
                          <a:effectLst/>
                          <a:uLnTx/>
                          <a:uFillTx/>
                          <a:latin typeface="+mn-lt"/>
                          <a:ea typeface="+mn-ea"/>
                          <a:cs typeface="+mn-cs"/>
                        </a:rPr>
                        <a:t> 
 Discover the super toning power of the Megaformer machine by joining our classes! Check our live schedule on the MINDBODY app or call us to book your spot!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7854087"/>
                  </a:ext>
                </a:extLst>
              </a:tr>
            </a:tbl>
          </a:graphicData>
        </a:graphic>
      </p:graphicFrame>
      <p:sp>
        <p:nvSpPr>
          <p:cNvPr id="4" name="Text Placeholder 3">
            <a:extLst>
              <a:ext uri="{FF2B5EF4-FFF2-40B4-BE49-F238E27FC236}">
                <a16:creationId xmlns:a16="http://schemas.microsoft.com/office/drawing/2014/main" id="{225F13C7-1B94-4927-84B0-858D9E1B071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01413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01539-BAC9-4EDC-9803-F19E33D5EB89}"/>
              </a:ext>
            </a:extLst>
          </p:cNvPr>
          <p:cNvSpPr>
            <a:spLocks noGrp="1"/>
          </p:cNvSpPr>
          <p:nvPr>
            <p:ph type="title"/>
          </p:nvPr>
        </p:nvSpPr>
        <p:spPr/>
        <p:txBody>
          <a:bodyPr/>
          <a:lstStyle/>
          <a:p>
            <a:r>
              <a:rPr lang="en-US"/>
              <a:t>Facebook Own Posts Table | Monday Studio - 4 of 16</a:t>
            </a:r>
          </a:p>
        </p:txBody>
      </p:sp>
      <p:graphicFrame>
        <p:nvGraphicFramePr>
          <p:cNvPr id="5" name="Table Placeholder 4">
            <a:extLst>
              <a:ext uri="{FF2B5EF4-FFF2-40B4-BE49-F238E27FC236}">
                <a16:creationId xmlns:a16="http://schemas.microsoft.com/office/drawing/2014/main" id="{65CFE87C-BF21-4F15-BF18-BBE8F97DCD2C}"/>
              </a:ext>
            </a:extLst>
          </p:cNvPr>
          <p:cNvGraphicFramePr>
            <a:graphicFrameLocks noGrp="1"/>
          </p:cNvGraphicFramePr>
          <p:nvPr>
            <p:ph type="tbl" sz="quarter" idx="13"/>
            <p:extLst>
              <p:ext uri="{D42A27DB-BD31-4B8C-83A1-F6EECF244321}">
                <p14:modId xmlns:p14="http://schemas.microsoft.com/office/powerpoint/2010/main" val="3005237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04570363"/>
                    </a:ext>
                  </a:extLst>
                </a:gridCol>
                <a:gridCol w="370332">
                  <a:extLst>
                    <a:ext uri="{9D8B030D-6E8A-4147-A177-3AD203B41FA5}">
                      <a16:colId xmlns:a16="http://schemas.microsoft.com/office/drawing/2014/main" val="321435717"/>
                    </a:ext>
                  </a:extLst>
                </a:gridCol>
                <a:gridCol w="370332">
                  <a:extLst>
                    <a:ext uri="{9D8B030D-6E8A-4147-A177-3AD203B41FA5}">
                      <a16:colId xmlns:a16="http://schemas.microsoft.com/office/drawing/2014/main" val="2422143566"/>
                    </a:ext>
                  </a:extLst>
                </a:gridCol>
                <a:gridCol w="370332">
                  <a:extLst>
                    <a:ext uri="{9D8B030D-6E8A-4147-A177-3AD203B41FA5}">
                      <a16:colId xmlns:a16="http://schemas.microsoft.com/office/drawing/2014/main" val="1011531275"/>
                    </a:ext>
                  </a:extLst>
                </a:gridCol>
                <a:gridCol w="329184">
                  <a:extLst>
                    <a:ext uri="{9D8B030D-6E8A-4147-A177-3AD203B41FA5}">
                      <a16:colId xmlns:a16="http://schemas.microsoft.com/office/drawing/2014/main" val="2011589819"/>
                    </a:ext>
                  </a:extLst>
                </a:gridCol>
                <a:gridCol w="329184">
                  <a:extLst>
                    <a:ext uri="{9D8B030D-6E8A-4147-A177-3AD203B41FA5}">
                      <a16:colId xmlns:a16="http://schemas.microsoft.com/office/drawing/2014/main" val="1945791841"/>
                    </a:ext>
                  </a:extLst>
                </a:gridCol>
                <a:gridCol w="329184">
                  <a:extLst>
                    <a:ext uri="{9D8B030D-6E8A-4147-A177-3AD203B41FA5}">
                      <a16:colId xmlns:a16="http://schemas.microsoft.com/office/drawing/2014/main" val="3749187439"/>
                    </a:ext>
                  </a:extLst>
                </a:gridCol>
                <a:gridCol w="329184">
                  <a:extLst>
                    <a:ext uri="{9D8B030D-6E8A-4147-A177-3AD203B41FA5}">
                      <a16:colId xmlns:a16="http://schemas.microsoft.com/office/drawing/2014/main" val="1154974859"/>
                    </a:ext>
                  </a:extLst>
                </a:gridCol>
                <a:gridCol w="329184">
                  <a:extLst>
                    <a:ext uri="{9D8B030D-6E8A-4147-A177-3AD203B41FA5}">
                      <a16:colId xmlns:a16="http://schemas.microsoft.com/office/drawing/2014/main" val="2723049585"/>
                    </a:ext>
                  </a:extLst>
                </a:gridCol>
                <a:gridCol w="329184">
                  <a:extLst>
                    <a:ext uri="{9D8B030D-6E8A-4147-A177-3AD203B41FA5}">
                      <a16:colId xmlns:a16="http://schemas.microsoft.com/office/drawing/2014/main" val="2715999698"/>
                    </a:ext>
                  </a:extLst>
                </a:gridCol>
                <a:gridCol w="329184">
                  <a:extLst>
                    <a:ext uri="{9D8B030D-6E8A-4147-A177-3AD203B41FA5}">
                      <a16:colId xmlns:a16="http://schemas.microsoft.com/office/drawing/2014/main" val="3443452952"/>
                    </a:ext>
                  </a:extLst>
                </a:gridCol>
                <a:gridCol w="329184">
                  <a:extLst>
                    <a:ext uri="{9D8B030D-6E8A-4147-A177-3AD203B41FA5}">
                      <a16:colId xmlns:a16="http://schemas.microsoft.com/office/drawing/2014/main" val="27908459"/>
                    </a:ext>
                  </a:extLst>
                </a:gridCol>
                <a:gridCol w="329184">
                  <a:extLst>
                    <a:ext uri="{9D8B030D-6E8A-4147-A177-3AD203B41FA5}">
                      <a16:colId xmlns:a16="http://schemas.microsoft.com/office/drawing/2014/main" val="2887347805"/>
                    </a:ext>
                  </a:extLst>
                </a:gridCol>
                <a:gridCol w="370332">
                  <a:extLst>
                    <a:ext uri="{9D8B030D-6E8A-4147-A177-3AD203B41FA5}">
                      <a16:colId xmlns:a16="http://schemas.microsoft.com/office/drawing/2014/main" val="3992208011"/>
                    </a:ext>
                  </a:extLst>
                </a:gridCol>
                <a:gridCol w="370332">
                  <a:extLst>
                    <a:ext uri="{9D8B030D-6E8A-4147-A177-3AD203B41FA5}">
                      <a16:colId xmlns:a16="http://schemas.microsoft.com/office/drawing/2014/main" val="2273326763"/>
                    </a:ext>
                  </a:extLst>
                </a:gridCol>
                <a:gridCol w="329184">
                  <a:extLst>
                    <a:ext uri="{9D8B030D-6E8A-4147-A177-3AD203B41FA5}">
                      <a16:colId xmlns:a16="http://schemas.microsoft.com/office/drawing/2014/main" val="1836859978"/>
                    </a:ext>
                  </a:extLst>
                </a:gridCol>
                <a:gridCol w="329184">
                  <a:extLst>
                    <a:ext uri="{9D8B030D-6E8A-4147-A177-3AD203B41FA5}">
                      <a16:colId xmlns:a16="http://schemas.microsoft.com/office/drawing/2014/main" val="2378272243"/>
                    </a:ext>
                  </a:extLst>
                </a:gridCol>
                <a:gridCol w="370332">
                  <a:extLst>
                    <a:ext uri="{9D8B030D-6E8A-4147-A177-3AD203B41FA5}">
                      <a16:colId xmlns:a16="http://schemas.microsoft.com/office/drawing/2014/main" val="3971656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6874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- 2018-04-24 17:54:22 </a:t>
                      </a:r>
                      <a:r>
                        <a:rPr kumimoji="0" lang="en-US" sz="1000" b="0" i="0" u="none" strike="noStrike" kern="1200" cap="none" spc="0" normalizeH="0" baseline="0" noProof="0">
                          <a:ln>
                            <a:noFill/>
                          </a:ln>
                          <a:solidFill>
                            <a:prstClr val="black"/>
                          </a:solidFill>
                          <a:effectLst/>
                          <a:uLnTx/>
                          <a:uFillTx/>
                          <a:latin typeface="+mn-lt"/>
                          <a:ea typeface="+mn-ea"/>
                          <a:cs typeface="+mn-cs"/>
                        </a:rPr>
                        <a:t> 
 Tracy Assaad Tamer's delicious truffle balls have made their way back to our juice bar! Have a bite of these Thrive Protein Balls to boost your mood and energy levels before or after your workout! #thriveproteintruffles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1094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- 2018-04-23 23:34:46 </a:t>
                      </a:r>
                      <a:r>
                        <a:rPr kumimoji="0" lang="en-US" sz="1000" b="0" i="0" u="none" strike="noStrike" kern="1200" cap="none" spc="0" normalizeH="0" baseline="0" noProof="0">
                          <a:ln>
                            <a:noFill/>
                          </a:ln>
                          <a:solidFill>
                            <a:prstClr val="black"/>
                          </a:solidFill>
                          <a:effectLst/>
                          <a:uLnTx/>
                          <a:uFillTx/>
                          <a:latin typeface="+mn-lt"/>
                          <a:ea typeface="+mn-ea"/>
                          <a:cs typeface="+mn-cs"/>
                        </a:rPr>
                        <a:t> 
 Don't forget to pass by Monday Studio this coming WEDNESDAY to celebrate with us our 2nd year anniversary where we'll be playing awesome music all day, passing refreshing juice shots, and more!
See you all there! #anniversary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13801331"/>
                  </a:ext>
                </a:extLst>
              </a:tr>
            </a:tbl>
          </a:graphicData>
        </a:graphic>
      </p:graphicFrame>
      <p:sp>
        <p:nvSpPr>
          <p:cNvPr id="4" name="Text Placeholder 3">
            <a:extLst>
              <a:ext uri="{FF2B5EF4-FFF2-40B4-BE49-F238E27FC236}">
                <a16:creationId xmlns:a16="http://schemas.microsoft.com/office/drawing/2014/main" id="{72EBE3C9-3B85-4920-92B3-EF936011E60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795034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B4E68-D44C-4885-AADE-B36DEBDD1097}"/>
              </a:ext>
            </a:extLst>
          </p:cNvPr>
          <p:cNvSpPr>
            <a:spLocks noGrp="1"/>
          </p:cNvSpPr>
          <p:nvPr>
            <p:ph type="title"/>
          </p:nvPr>
        </p:nvSpPr>
        <p:spPr/>
        <p:txBody>
          <a:bodyPr/>
          <a:lstStyle/>
          <a:p>
            <a:r>
              <a:rPr lang="en-US"/>
              <a:t>Facebook Own Posts Table | Monday Studio - 5 of 16</a:t>
            </a:r>
          </a:p>
        </p:txBody>
      </p:sp>
      <p:graphicFrame>
        <p:nvGraphicFramePr>
          <p:cNvPr id="5" name="Table Placeholder 4">
            <a:extLst>
              <a:ext uri="{FF2B5EF4-FFF2-40B4-BE49-F238E27FC236}">
                <a16:creationId xmlns:a16="http://schemas.microsoft.com/office/drawing/2014/main" id="{423EE262-AB0C-46B7-8DF7-0A97FBE15831}"/>
              </a:ext>
            </a:extLst>
          </p:cNvPr>
          <p:cNvGraphicFramePr>
            <a:graphicFrameLocks noGrp="1"/>
          </p:cNvGraphicFramePr>
          <p:nvPr>
            <p:ph type="tbl" sz="quarter" idx="13"/>
            <p:extLst>
              <p:ext uri="{D42A27DB-BD31-4B8C-83A1-F6EECF244321}">
                <p14:modId xmlns:p14="http://schemas.microsoft.com/office/powerpoint/2010/main" val="4151546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11116683"/>
                    </a:ext>
                  </a:extLst>
                </a:gridCol>
                <a:gridCol w="370332">
                  <a:extLst>
                    <a:ext uri="{9D8B030D-6E8A-4147-A177-3AD203B41FA5}">
                      <a16:colId xmlns:a16="http://schemas.microsoft.com/office/drawing/2014/main" val="274066141"/>
                    </a:ext>
                  </a:extLst>
                </a:gridCol>
                <a:gridCol w="370332">
                  <a:extLst>
                    <a:ext uri="{9D8B030D-6E8A-4147-A177-3AD203B41FA5}">
                      <a16:colId xmlns:a16="http://schemas.microsoft.com/office/drawing/2014/main" val="261647505"/>
                    </a:ext>
                  </a:extLst>
                </a:gridCol>
                <a:gridCol w="370332">
                  <a:extLst>
                    <a:ext uri="{9D8B030D-6E8A-4147-A177-3AD203B41FA5}">
                      <a16:colId xmlns:a16="http://schemas.microsoft.com/office/drawing/2014/main" val="1815712636"/>
                    </a:ext>
                  </a:extLst>
                </a:gridCol>
                <a:gridCol w="329184">
                  <a:extLst>
                    <a:ext uri="{9D8B030D-6E8A-4147-A177-3AD203B41FA5}">
                      <a16:colId xmlns:a16="http://schemas.microsoft.com/office/drawing/2014/main" val="922835866"/>
                    </a:ext>
                  </a:extLst>
                </a:gridCol>
                <a:gridCol w="329184">
                  <a:extLst>
                    <a:ext uri="{9D8B030D-6E8A-4147-A177-3AD203B41FA5}">
                      <a16:colId xmlns:a16="http://schemas.microsoft.com/office/drawing/2014/main" val="1479983023"/>
                    </a:ext>
                  </a:extLst>
                </a:gridCol>
                <a:gridCol w="329184">
                  <a:extLst>
                    <a:ext uri="{9D8B030D-6E8A-4147-A177-3AD203B41FA5}">
                      <a16:colId xmlns:a16="http://schemas.microsoft.com/office/drawing/2014/main" val="337758073"/>
                    </a:ext>
                  </a:extLst>
                </a:gridCol>
                <a:gridCol w="329184">
                  <a:extLst>
                    <a:ext uri="{9D8B030D-6E8A-4147-A177-3AD203B41FA5}">
                      <a16:colId xmlns:a16="http://schemas.microsoft.com/office/drawing/2014/main" val="2350281336"/>
                    </a:ext>
                  </a:extLst>
                </a:gridCol>
                <a:gridCol w="329184">
                  <a:extLst>
                    <a:ext uri="{9D8B030D-6E8A-4147-A177-3AD203B41FA5}">
                      <a16:colId xmlns:a16="http://schemas.microsoft.com/office/drawing/2014/main" val="3945860501"/>
                    </a:ext>
                  </a:extLst>
                </a:gridCol>
                <a:gridCol w="329184">
                  <a:extLst>
                    <a:ext uri="{9D8B030D-6E8A-4147-A177-3AD203B41FA5}">
                      <a16:colId xmlns:a16="http://schemas.microsoft.com/office/drawing/2014/main" val="3238775756"/>
                    </a:ext>
                  </a:extLst>
                </a:gridCol>
                <a:gridCol w="329184">
                  <a:extLst>
                    <a:ext uri="{9D8B030D-6E8A-4147-A177-3AD203B41FA5}">
                      <a16:colId xmlns:a16="http://schemas.microsoft.com/office/drawing/2014/main" val="4237992082"/>
                    </a:ext>
                  </a:extLst>
                </a:gridCol>
                <a:gridCol w="329184">
                  <a:extLst>
                    <a:ext uri="{9D8B030D-6E8A-4147-A177-3AD203B41FA5}">
                      <a16:colId xmlns:a16="http://schemas.microsoft.com/office/drawing/2014/main" val="1709623931"/>
                    </a:ext>
                  </a:extLst>
                </a:gridCol>
                <a:gridCol w="329184">
                  <a:extLst>
                    <a:ext uri="{9D8B030D-6E8A-4147-A177-3AD203B41FA5}">
                      <a16:colId xmlns:a16="http://schemas.microsoft.com/office/drawing/2014/main" val="536540403"/>
                    </a:ext>
                  </a:extLst>
                </a:gridCol>
                <a:gridCol w="370332">
                  <a:extLst>
                    <a:ext uri="{9D8B030D-6E8A-4147-A177-3AD203B41FA5}">
                      <a16:colId xmlns:a16="http://schemas.microsoft.com/office/drawing/2014/main" val="2852526317"/>
                    </a:ext>
                  </a:extLst>
                </a:gridCol>
                <a:gridCol w="370332">
                  <a:extLst>
                    <a:ext uri="{9D8B030D-6E8A-4147-A177-3AD203B41FA5}">
                      <a16:colId xmlns:a16="http://schemas.microsoft.com/office/drawing/2014/main" val="2907400962"/>
                    </a:ext>
                  </a:extLst>
                </a:gridCol>
                <a:gridCol w="329184">
                  <a:extLst>
                    <a:ext uri="{9D8B030D-6E8A-4147-A177-3AD203B41FA5}">
                      <a16:colId xmlns:a16="http://schemas.microsoft.com/office/drawing/2014/main" val="3909821663"/>
                    </a:ext>
                  </a:extLst>
                </a:gridCol>
                <a:gridCol w="329184">
                  <a:extLst>
                    <a:ext uri="{9D8B030D-6E8A-4147-A177-3AD203B41FA5}">
                      <a16:colId xmlns:a16="http://schemas.microsoft.com/office/drawing/2014/main" val="1235640792"/>
                    </a:ext>
                  </a:extLst>
                </a:gridCol>
                <a:gridCol w="370332">
                  <a:extLst>
                    <a:ext uri="{9D8B030D-6E8A-4147-A177-3AD203B41FA5}">
                      <a16:colId xmlns:a16="http://schemas.microsoft.com/office/drawing/2014/main" val="3784825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2525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- 2018-04-21 16:12:46 </a:t>
                      </a:r>
                      <a:r>
                        <a:rPr kumimoji="0" lang="en-US" sz="1000" b="0" i="0" u="none" strike="noStrike" kern="1200" cap="none" spc="0" normalizeH="0" baseline="0" noProof="0">
                          <a:ln>
                            <a:noFill/>
                          </a:ln>
                          <a:solidFill>
                            <a:prstClr val="black"/>
                          </a:solidFill>
                          <a:effectLst/>
                          <a:uLnTx/>
                          <a:uFillTx/>
                          <a:latin typeface="+mn-lt"/>
                          <a:ea typeface="+mn-ea"/>
                          <a:cs typeface="+mn-cs"/>
                        </a:rPr>
                        <a:t> 
 Schmidt's Naturals natural deodorant is a true pleasure to wear. Reminiscent of a summer's day with its bright citrus scent, you can be sure that you will smell good and feel good all day.
Available in Lynn's Apothecary corner at the Studio! #lynnsapothecary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1972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- 2018-04-20 12:47:14 </a:t>
                      </a:r>
                      <a:r>
                        <a:rPr kumimoji="0" lang="en-US" sz="1000" b="0" i="0" u="none" strike="noStrike" kern="1200" cap="none" spc="0" normalizeH="0" baseline="0" noProof="0">
                          <a:ln>
                            <a:noFill/>
                          </a:ln>
                          <a:solidFill>
                            <a:prstClr val="black"/>
                          </a:solidFill>
                          <a:effectLst/>
                          <a:uLnTx/>
                          <a:uFillTx/>
                          <a:latin typeface="+mn-lt"/>
                          <a:ea typeface="+mn-ea"/>
                          <a:cs typeface="+mn-cs"/>
                        </a:rPr>
                        <a:t> 
 Due to bad weather forecast, the hiking trip to Wadi Qannoubin, which was planned to take place tomorrow, has been postponed until further notice.
We apologize for the inconvenience and will keep you updated on when the hike is back 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4180734"/>
                  </a:ext>
                </a:extLst>
              </a:tr>
            </a:tbl>
          </a:graphicData>
        </a:graphic>
      </p:graphicFrame>
      <p:sp>
        <p:nvSpPr>
          <p:cNvPr id="4" name="Text Placeholder 3">
            <a:extLst>
              <a:ext uri="{FF2B5EF4-FFF2-40B4-BE49-F238E27FC236}">
                <a16:creationId xmlns:a16="http://schemas.microsoft.com/office/drawing/2014/main" id="{6333816C-1905-4B01-AEAE-7A3E3728A4F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1388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18E31-B21D-47E2-808B-C42D94E6552E}"/>
              </a:ext>
            </a:extLst>
          </p:cNvPr>
          <p:cNvSpPr>
            <a:spLocks noGrp="1"/>
          </p:cNvSpPr>
          <p:nvPr>
            <p:ph type="title"/>
          </p:nvPr>
        </p:nvSpPr>
        <p:spPr/>
        <p:txBody>
          <a:bodyPr/>
          <a:lstStyle/>
          <a:p>
            <a:r>
              <a:rPr lang="en-US"/>
              <a:t>Facebook Own Posts Table | Monday Studio - 6 of 16</a:t>
            </a:r>
          </a:p>
        </p:txBody>
      </p:sp>
      <p:graphicFrame>
        <p:nvGraphicFramePr>
          <p:cNvPr id="5" name="Table Placeholder 4">
            <a:extLst>
              <a:ext uri="{FF2B5EF4-FFF2-40B4-BE49-F238E27FC236}">
                <a16:creationId xmlns:a16="http://schemas.microsoft.com/office/drawing/2014/main" id="{7EDCE848-9000-46CD-AE6B-6087F3A8F002}"/>
              </a:ext>
            </a:extLst>
          </p:cNvPr>
          <p:cNvGraphicFramePr>
            <a:graphicFrameLocks noGrp="1"/>
          </p:cNvGraphicFramePr>
          <p:nvPr>
            <p:ph type="tbl" sz="quarter" idx="13"/>
            <p:extLst>
              <p:ext uri="{D42A27DB-BD31-4B8C-83A1-F6EECF244321}">
                <p14:modId xmlns:p14="http://schemas.microsoft.com/office/powerpoint/2010/main" val="3988005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14475825"/>
                    </a:ext>
                  </a:extLst>
                </a:gridCol>
                <a:gridCol w="370332">
                  <a:extLst>
                    <a:ext uri="{9D8B030D-6E8A-4147-A177-3AD203B41FA5}">
                      <a16:colId xmlns:a16="http://schemas.microsoft.com/office/drawing/2014/main" val="3839279423"/>
                    </a:ext>
                  </a:extLst>
                </a:gridCol>
                <a:gridCol w="370332">
                  <a:extLst>
                    <a:ext uri="{9D8B030D-6E8A-4147-A177-3AD203B41FA5}">
                      <a16:colId xmlns:a16="http://schemas.microsoft.com/office/drawing/2014/main" val="2445456670"/>
                    </a:ext>
                  </a:extLst>
                </a:gridCol>
                <a:gridCol w="370332">
                  <a:extLst>
                    <a:ext uri="{9D8B030D-6E8A-4147-A177-3AD203B41FA5}">
                      <a16:colId xmlns:a16="http://schemas.microsoft.com/office/drawing/2014/main" val="1703015498"/>
                    </a:ext>
                  </a:extLst>
                </a:gridCol>
                <a:gridCol w="329184">
                  <a:extLst>
                    <a:ext uri="{9D8B030D-6E8A-4147-A177-3AD203B41FA5}">
                      <a16:colId xmlns:a16="http://schemas.microsoft.com/office/drawing/2014/main" val="4253189312"/>
                    </a:ext>
                  </a:extLst>
                </a:gridCol>
                <a:gridCol w="329184">
                  <a:extLst>
                    <a:ext uri="{9D8B030D-6E8A-4147-A177-3AD203B41FA5}">
                      <a16:colId xmlns:a16="http://schemas.microsoft.com/office/drawing/2014/main" val="3071736492"/>
                    </a:ext>
                  </a:extLst>
                </a:gridCol>
                <a:gridCol w="329184">
                  <a:extLst>
                    <a:ext uri="{9D8B030D-6E8A-4147-A177-3AD203B41FA5}">
                      <a16:colId xmlns:a16="http://schemas.microsoft.com/office/drawing/2014/main" val="1619785377"/>
                    </a:ext>
                  </a:extLst>
                </a:gridCol>
                <a:gridCol w="329184">
                  <a:extLst>
                    <a:ext uri="{9D8B030D-6E8A-4147-A177-3AD203B41FA5}">
                      <a16:colId xmlns:a16="http://schemas.microsoft.com/office/drawing/2014/main" val="3687074680"/>
                    </a:ext>
                  </a:extLst>
                </a:gridCol>
                <a:gridCol w="329184">
                  <a:extLst>
                    <a:ext uri="{9D8B030D-6E8A-4147-A177-3AD203B41FA5}">
                      <a16:colId xmlns:a16="http://schemas.microsoft.com/office/drawing/2014/main" val="881637698"/>
                    </a:ext>
                  </a:extLst>
                </a:gridCol>
                <a:gridCol w="329184">
                  <a:extLst>
                    <a:ext uri="{9D8B030D-6E8A-4147-A177-3AD203B41FA5}">
                      <a16:colId xmlns:a16="http://schemas.microsoft.com/office/drawing/2014/main" val="2607391382"/>
                    </a:ext>
                  </a:extLst>
                </a:gridCol>
                <a:gridCol w="329184">
                  <a:extLst>
                    <a:ext uri="{9D8B030D-6E8A-4147-A177-3AD203B41FA5}">
                      <a16:colId xmlns:a16="http://schemas.microsoft.com/office/drawing/2014/main" val="4095153937"/>
                    </a:ext>
                  </a:extLst>
                </a:gridCol>
                <a:gridCol w="329184">
                  <a:extLst>
                    <a:ext uri="{9D8B030D-6E8A-4147-A177-3AD203B41FA5}">
                      <a16:colId xmlns:a16="http://schemas.microsoft.com/office/drawing/2014/main" val="564421223"/>
                    </a:ext>
                  </a:extLst>
                </a:gridCol>
                <a:gridCol w="329184">
                  <a:extLst>
                    <a:ext uri="{9D8B030D-6E8A-4147-A177-3AD203B41FA5}">
                      <a16:colId xmlns:a16="http://schemas.microsoft.com/office/drawing/2014/main" val="1907806932"/>
                    </a:ext>
                  </a:extLst>
                </a:gridCol>
                <a:gridCol w="370332">
                  <a:extLst>
                    <a:ext uri="{9D8B030D-6E8A-4147-A177-3AD203B41FA5}">
                      <a16:colId xmlns:a16="http://schemas.microsoft.com/office/drawing/2014/main" val="976765717"/>
                    </a:ext>
                  </a:extLst>
                </a:gridCol>
                <a:gridCol w="370332">
                  <a:extLst>
                    <a:ext uri="{9D8B030D-6E8A-4147-A177-3AD203B41FA5}">
                      <a16:colId xmlns:a16="http://schemas.microsoft.com/office/drawing/2014/main" val="3498778229"/>
                    </a:ext>
                  </a:extLst>
                </a:gridCol>
                <a:gridCol w="329184">
                  <a:extLst>
                    <a:ext uri="{9D8B030D-6E8A-4147-A177-3AD203B41FA5}">
                      <a16:colId xmlns:a16="http://schemas.microsoft.com/office/drawing/2014/main" val="2648624824"/>
                    </a:ext>
                  </a:extLst>
                </a:gridCol>
                <a:gridCol w="329184">
                  <a:extLst>
                    <a:ext uri="{9D8B030D-6E8A-4147-A177-3AD203B41FA5}">
                      <a16:colId xmlns:a16="http://schemas.microsoft.com/office/drawing/2014/main" val="2362975501"/>
                    </a:ext>
                  </a:extLst>
                </a:gridCol>
                <a:gridCol w="370332">
                  <a:extLst>
                    <a:ext uri="{9D8B030D-6E8A-4147-A177-3AD203B41FA5}">
                      <a16:colId xmlns:a16="http://schemas.microsoft.com/office/drawing/2014/main" val="4241548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8855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- 2018-04-19 09:18:16 </a:t>
                      </a:r>
                      <a:r>
                        <a:rPr kumimoji="0" lang="en-US" sz="1000" b="0" i="0" u="none" strike="noStrike" kern="1200" cap="none" spc="0" normalizeH="0" baseline="0" noProof="0">
                          <a:ln>
                            <a:noFill/>
                          </a:ln>
                          <a:solidFill>
                            <a:prstClr val="black"/>
                          </a:solidFill>
                          <a:effectLst/>
                          <a:uLnTx/>
                          <a:uFillTx/>
                          <a:latin typeface="+mn-lt"/>
                          <a:ea typeface="+mn-ea"/>
                          <a:cs typeface="+mn-cs"/>
                        </a:rPr>
                        <a:t> 
 Put your hiking shoes on and join us this Saturday on an adventure in one of the most spectacular and historical valleys in Lebanon - Wadi Qannoubin!
The hike duration will be around 3 hours and arrival back to Beirut at approximately 5.00 PM.
For more information call us on 01/792469. #hikingtrip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41653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- 2018-04-18 15:51:13 </a:t>
                      </a:r>
                      <a:r>
                        <a:rPr kumimoji="0" lang="en-US" sz="1000" b="0" i="0" u="none" strike="noStrike" kern="1200" cap="none" spc="0" normalizeH="0" baseline="0" noProof="0">
                          <a:ln>
                            <a:noFill/>
                          </a:ln>
                          <a:solidFill>
                            <a:prstClr val="black"/>
                          </a:solidFill>
                          <a:effectLst/>
                          <a:uLnTx/>
                          <a:uFillTx/>
                          <a:latin typeface="+mn-lt"/>
                          <a:ea typeface="+mn-ea"/>
                          <a:cs typeface="+mn-cs"/>
                        </a:rPr>
                        <a:t> 
 Come celebrate with us our 2nd year anniversary on Wednesday, the 25th of April, in an all day event happening at the Studio! See you all there! #anniversary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891632"/>
                  </a:ext>
                </a:extLst>
              </a:tr>
            </a:tbl>
          </a:graphicData>
        </a:graphic>
      </p:graphicFrame>
      <p:sp>
        <p:nvSpPr>
          <p:cNvPr id="4" name="Text Placeholder 3">
            <a:extLst>
              <a:ext uri="{FF2B5EF4-FFF2-40B4-BE49-F238E27FC236}">
                <a16:creationId xmlns:a16="http://schemas.microsoft.com/office/drawing/2014/main" id="{6FAE1698-04C3-4562-81B9-3833890FDB8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58505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1C706-B4DB-4995-878F-3E62E68F458F}"/>
              </a:ext>
            </a:extLst>
          </p:cNvPr>
          <p:cNvSpPr>
            <a:spLocks noGrp="1"/>
          </p:cNvSpPr>
          <p:nvPr>
            <p:ph type="title"/>
          </p:nvPr>
        </p:nvSpPr>
        <p:spPr/>
        <p:txBody>
          <a:bodyPr/>
          <a:lstStyle/>
          <a:p>
            <a:r>
              <a:rPr lang="en-US"/>
              <a:t>Facebook Own Posts Table | Monday Studio - 7 of 16</a:t>
            </a:r>
          </a:p>
        </p:txBody>
      </p:sp>
      <p:graphicFrame>
        <p:nvGraphicFramePr>
          <p:cNvPr id="5" name="Table Placeholder 4">
            <a:extLst>
              <a:ext uri="{FF2B5EF4-FFF2-40B4-BE49-F238E27FC236}">
                <a16:creationId xmlns:a16="http://schemas.microsoft.com/office/drawing/2014/main" id="{F852582C-AEF5-4069-9F97-04F72B3EEB9C}"/>
              </a:ext>
            </a:extLst>
          </p:cNvPr>
          <p:cNvGraphicFramePr>
            <a:graphicFrameLocks noGrp="1"/>
          </p:cNvGraphicFramePr>
          <p:nvPr>
            <p:ph type="tbl" sz="quarter" idx="13"/>
            <p:extLst>
              <p:ext uri="{D42A27DB-BD31-4B8C-83A1-F6EECF244321}">
                <p14:modId xmlns:p14="http://schemas.microsoft.com/office/powerpoint/2010/main" val="2047262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33102748"/>
                    </a:ext>
                  </a:extLst>
                </a:gridCol>
                <a:gridCol w="370332">
                  <a:extLst>
                    <a:ext uri="{9D8B030D-6E8A-4147-A177-3AD203B41FA5}">
                      <a16:colId xmlns:a16="http://schemas.microsoft.com/office/drawing/2014/main" val="570343761"/>
                    </a:ext>
                  </a:extLst>
                </a:gridCol>
                <a:gridCol w="370332">
                  <a:extLst>
                    <a:ext uri="{9D8B030D-6E8A-4147-A177-3AD203B41FA5}">
                      <a16:colId xmlns:a16="http://schemas.microsoft.com/office/drawing/2014/main" val="23094405"/>
                    </a:ext>
                  </a:extLst>
                </a:gridCol>
                <a:gridCol w="370332">
                  <a:extLst>
                    <a:ext uri="{9D8B030D-6E8A-4147-A177-3AD203B41FA5}">
                      <a16:colId xmlns:a16="http://schemas.microsoft.com/office/drawing/2014/main" val="3142432172"/>
                    </a:ext>
                  </a:extLst>
                </a:gridCol>
                <a:gridCol w="329184">
                  <a:extLst>
                    <a:ext uri="{9D8B030D-6E8A-4147-A177-3AD203B41FA5}">
                      <a16:colId xmlns:a16="http://schemas.microsoft.com/office/drawing/2014/main" val="3307773759"/>
                    </a:ext>
                  </a:extLst>
                </a:gridCol>
                <a:gridCol w="329184">
                  <a:extLst>
                    <a:ext uri="{9D8B030D-6E8A-4147-A177-3AD203B41FA5}">
                      <a16:colId xmlns:a16="http://schemas.microsoft.com/office/drawing/2014/main" val="4051238910"/>
                    </a:ext>
                  </a:extLst>
                </a:gridCol>
                <a:gridCol w="329184">
                  <a:extLst>
                    <a:ext uri="{9D8B030D-6E8A-4147-A177-3AD203B41FA5}">
                      <a16:colId xmlns:a16="http://schemas.microsoft.com/office/drawing/2014/main" val="3339886647"/>
                    </a:ext>
                  </a:extLst>
                </a:gridCol>
                <a:gridCol w="329184">
                  <a:extLst>
                    <a:ext uri="{9D8B030D-6E8A-4147-A177-3AD203B41FA5}">
                      <a16:colId xmlns:a16="http://schemas.microsoft.com/office/drawing/2014/main" val="3896389707"/>
                    </a:ext>
                  </a:extLst>
                </a:gridCol>
                <a:gridCol w="329184">
                  <a:extLst>
                    <a:ext uri="{9D8B030D-6E8A-4147-A177-3AD203B41FA5}">
                      <a16:colId xmlns:a16="http://schemas.microsoft.com/office/drawing/2014/main" val="837983202"/>
                    </a:ext>
                  </a:extLst>
                </a:gridCol>
                <a:gridCol w="329184">
                  <a:extLst>
                    <a:ext uri="{9D8B030D-6E8A-4147-A177-3AD203B41FA5}">
                      <a16:colId xmlns:a16="http://schemas.microsoft.com/office/drawing/2014/main" val="1379832885"/>
                    </a:ext>
                  </a:extLst>
                </a:gridCol>
                <a:gridCol w="329184">
                  <a:extLst>
                    <a:ext uri="{9D8B030D-6E8A-4147-A177-3AD203B41FA5}">
                      <a16:colId xmlns:a16="http://schemas.microsoft.com/office/drawing/2014/main" val="3027068719"/>
                    </a:ext>
                  </a:extLst>
                </a:gridCol>
                <a:gridCol w="329184">
                  <a:extLst>
                    <a:ext uri="{9D8B030D-6E8A-4147-A177-3AD203B41FA5}">
                      <a16:colId xmlns:a16="http://schemas.microsoft.com/office/drawing/2014/main" val="802665485"/>
                    </a:ext>
                  </a:extLst>
                </a:gridCol>
                <a:gridCol w="329184">
                  <a:extLst>
                    <a:ext uri="{9D8B030D-6E8A-4147-A177-3AD203B41FA5}">
                      <a16:colId xmlns:a16="http://schemas.microsoft.com/office/drawing/2014/main" val="3071797570"/>
                    </a:ext>
                  </a:extLst>
                </a:gridCol>
                <a:gridCol w="370332">
                  <a:extLst>
                    <a:ext uri="{9D8B030D-6E8A-4147-A177-3AD203B41FA5}">
                      <a16:colId xmlns:a16="http://schemas.microsoft.com/office/drawing/2014/main" val="3937495665"/>
                    </a:ext>
                  </a:extLst>
                </a:gridCol>
                <a:gridCol w="370332">
                  <a:extLst>
                    <a:ext uri="{9D8B030D-6E8A-4147-A177-3AD203B41FA5}">
                      <a16:colId xmlns:a16="http://schemas.microsoft.com/office/drawing/2014/main" val="673445635"/>
                    </a:ext>
                  </a:extLst>
                </a:gridCol>
                <a:gridCol w="329184">
                  <a:extLst>
                    <a:ext uri="{9D8B030D-6E8A-4147-A177-3AD203B41FA5}">
                      <a16:colId xmlns:a16="http://schemas.microsoft.com/office/drawing/2014/main" val="669056053"/>
                    </a:ext>
                  </a:extLst>
                </a:gridCol>
                <a:gridCol w="329184">
                  <a:extLst>
                    <a:ext uri="{9D8B030D-6E8A-4147-A177-3AD203B41FA5}">
                      <a16:colId xmlns:a16="http://schemas.microsoft.com/office/drawing/2014/main" val="863722739"/>
                    </a:ext>
                  </a:extLst>
                </a:gridCol>
                <a:gridCol w="370332">
                  <a:extLst>
                    <a:ext uri="{9D8B030D-6E8A-4147-A177-3AD203B41FA5}">
                      <a16:colId xmlns:a16="http://schemas.microsoft.com/office/drawing/2014/main" val="1184318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5409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- 2018-04-17 19:48:07 </a:t>
                      </a:r>
                      <a:r>
                        <a:rPr kumimoji="0" lang="en-US" sz="1000" b="0" i="0" u="none" strike="noStrike" kern="1200" cap="none" spc="0" normalizeH="0" baseline="0" noProof="0">
                          <a:ln>
                            <a:noFill/>
                          </a:ln>
                          <a:solidFill>
                            <a:prstClr val="black"/>
                          </a:solidFill>
                          <a:effectLst/>
                          <a:uLnTx/>
                          <a:uFillTx/>
                          <a:latin typeface="+mn-lt"/>
                          <a:ea typeface="+mn-ea"/>
                          <a:cs typeface="+mn-cs"/>
                        </a:rPr>
                        <a:t> 
 Dance to great music and burn a ton of calories while having fun with Mira in pretty much the most awesome workout - Zumba! Check our live schedule on the MINDBODY app and book your spot! #zumba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70415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- 2018-04-17 09:26:54 </a:t>
                      </a:r>
                      <a:r>
                        <a:rPr kumimoji="0" lang="en-US" sz="1000" b="0" i="0" u="none" strike="noStrike" kern="1200" cap="none" spc="0" normalizeH="0" baseline="0" noProof="0">
                          <a:ln>
                            <a:noFill/>
                          </a:ln>
                          <a:solidFill>
                            <a:prstClr val="black"/>
                          </a:solidFill>
                          <a:effectLst/>
                          <a:uLnTx/>
                          <a:uFillTx/>
                          <a:latin typeface="+mn-lt"/>
                          <a:ea typeface="+mn-ea"/>
                          <a:cs typeface="+mn-cs"/>
                        </a:rPr>
                        <a:t> 
 Nothing like a Wake Me Up juice to get your motor running and your day off to a good start! Head over to our juice bar and enjoy this refreshing drink! #wakemeup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984381"/>
                  </a:ext>
                </a:extLst>
              </a:tr>
            </a:tbl>
          </a:graphicData>
        </a:graphic>
      </p:graphicFrame>
      <p:sp>
        <p:nvSpPr>
          <p:cNvPr id="4" name="Text Placeholder 3">
            <a:extLst>
              <a:ext uri="{FF2B5EF4-FFF2-40B4-BE49-F238E27FC236}">
                <a16:creationId xmlns:a16="http://schemas.microsoft.com/office/drawing/2014/main" id="{8065A974-E524-4BB7-B0CC-229B0461198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863866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2B928-9E0C-42F2-AD1C-4F6E8410B8C7}"/>
              </a:ext>
            </a:extLst>
          </p:cNvPr>
          <p:cNvSpPr>
            <a:spLocks noGrp="1"/>
          </p:cNvSpPr>
          <p:nvPr>
            <p:ph type="title"/>
          </p:nvPr>
        </p:nvSpPr>
        <p:spPr/>
        <p:txBody>
          <a:bodyPr/>
          <a:lstStyle/>
          <a:p>
            <a:r>
              <a:rPr lang="en-US"/>
              <a:t>Facebook Own Posts Table | Monday Studio - 8 of 16</a:t>
            </a:r>
          </a:p>
        </p:txBody>
      </p:sp>
      <p:graphicFrame>
        <p:nvGraphicFramePr>
          <p:cNvPr id="5" name="Table Placeholder 4">
            <a:extLst>
              <a:ext uri="{FF2B5EF4-FFF2-40B4-BE49-F238E27FC236}">
                <a16:creationId xmlns:a16="http://schemas.microsoft.com/office/drawing/2014/main" id="{3E5CF8B7-B816-4198-A0B1-41B177F86DAE}"/>
              </a:ext>
            </a:extLst>
          </p:cNvPr>
          <p:cNvGraphicFramePr>
            <a:graphicFrameLocks noGrp="1"/>
          </p:cNvGraphicFramePr>
          <p:nvPr>
            <p:ph type="tbl" sz="quarter" idx="13"/>
            <p:extLst>
              <p:ext uri="{D42A27DB-BD31-4B8C-83A1-F6EECF244321}">
                <p14:modId xmlns:p14="http://schemas.microsoft.com/office/powerpoint/2010/main" val="193020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80617383"/>
                    </a:ext>
                  </a:extLst>
                </a:gridCol>
                <a:gridCol w="370332">
                  <a:extLst>
                    <a:ext uri="{9D8B030D-6E8A-4147-A177-3AD203B41FA5}">
                      <a16:colId xmlns:a16="http://schemas.microsoft.com/office/drawing/2014/main" val="3936182394"/>
                    </a:ext>
                  </a:extLst>
                </a:gridCol>
                <a:gridCol w="370332">
                  <a:extLst>
                    <a:ext uri="{9D8B030D-6E8A-4147-A177-3AD203B41FA5}">
                      <a16:colId xmlns:a16="http://schemas.microsoft.com/office/drawing/2014/main" val="2140666286"/>
                    </a:ext>
                  </a:extLst>
                </a:gridCol>
                <a:gridCol w="370332">
                  <a:extLst>
                    <a:ext uri="{9D8B030D-6E8A-4147-A177-3AD203B41FA5}">
                      <a16:colId xmlns:a16="http://schemas.microsoft.com/office/drawing/2014/main" val="882108833"/>
                    </a:ext>
                  </a:extLst>
                </a:gridCol>
                <a:gridCol w="329184">
                  <a:extLst>
                    <a:ext uri="{9D8B030D-6E8A-4147-A177-3AD203B41FA5}">
                      <a16:colId xmlns:a16="http://schemas.microsoft.com/office/drawing/2014/main" val="1757782918"/>
                    </a:ext>
                  </a:extLst>
                </a:gridCol>
                <a:gridCol w="329184">
                  <a:extLst>
                    <a:ext uri="{9D8B030D-6E8A-4147-A177-3AD203B41FA5}">
                      <a16:colId xmlns:a16="http://schemas.microsoft.com/office/drawing/2014/main" val="935333994"/>
                    </a:ext>
                  </a:extLst>
                </a:gridCol>
                <a:gridCol w="329184">
                  <a:extLst>
                    <a:ext uri="{9D8B030D-6E8A-4147-A177-3AD203B41FA5}">
                      <a16:colId xmlns:a16="http://schemas.microsoft.com/office/drawing/2014/main" val="453092257"/>
                    </a:ext>
                  </a:extLst>
                </a:gridCol>
                <a:gridCol w="329184">
                  <a:extLst>
                    <a:ext uri="{9D8B030D-6E8A-4147-A177-3AD203B41FA5}">
                      <a16:colId xmlns:a16="http://schemas.microsoft.com/office/drawing/2014/main" val="427803912"/>
                    </a:ext>
                  </a:extLst>
                </a:gridCol>
                <a:gridCol w="329184">
                  <a:extLst>
                    <a:ext uri="{9D8B030D-6E8A-4147-A177-3AD203B41FA5}">
                      <a16:colId xmlns:a16="http://schemas.microsoft.com/office/drawing/2014/main" val="809932546"/>
                    </a:ext>
                  </a:extLst>
                </a:gridCol>
                <a:gridCol w="329184">
                  <a:extLst>
                    <a:ext uri="{9D8B030D-6E8A-4147-A177-3AD203B41FA5}">
                      <a16:colId xmlns:a16="http://schemas.microsoft.com/office/drawing/2014/main" val="1361957326"/>
                    </a:ext>
                  </a:extLst>
                </a:gridCol>
                <a:gridCol w="329184">
                  <a:extLst>
                    <a:ext uri="{9D8B030D-6E8A-4147-A177-3AD203B41FA5}">
                      <a16:colId xmlns:a16="http://schemas.microsoft.com/office/drawing/2014/main" val="709120679"/>
                    </a:ext>
                  </a:extLst>
                </a:gridCol>
                <a:gridCol w="329184">
                  <a:extLst>
                    <a:ext uri="{9D8B030D-6E8A-4147-A177-3AD203B41FA5}">
                      <a16:colId xmlns:a16="http://schemas.microsoft.com/office/drawing/2014/main" val="3578300265"/>
                    </a:ext>
                  </a:extLst>
                </a:gridCol>
                <a:gridCol w="329184">
                  <a:extLst>
                    <a:ext uri="{9D8B030D-6E8A-4147-A177-3AD203B41FA5}">
                      <a16:colId xmlns:a16="http://schemas.microsoft.com/office/drawing/2014/main" val="4198478483"/>
                    </a:ext>
                  </a:extLst>
                </a:gridCol>
                <a:gridCol w="370332">
                  <a:extLst>
                    <a:ext uri="{9D8B030D-6E8A-4147-A177-3AD203B41FA5}">
                      <a16:colId xmlns:a16="http://schemas.microsoft.com/office/drawing/2014/main" val="1304538410"/>
                    </a:ext>
                  </a:extLst>
                </a:gridCol>
                <a:gridCol w="370332">
                  <a:extLst>
                    <a:ext uri="{9D8B030D-6E8A-4147-A177-3AD203B41FA5}">
                      <a16:colId xmlns:a16="http://schemas.microsoft.com/office/drawing/2014/main" val="720505694"/>
                    </a:ext>
                  </a:extLst>
                </a:gridCol>
                <a:gridCol w="329184">
                  <a:extLst>
                    <a:ext uri="{9D8B030D-6E8A-4147-A177-3AD203B41FA5}">
                      <a16:colId xmlns:a16="http://schemas.microsoft.com/office/drawing/2014/main" val="1786473040"/>
                    </a:ext>
                  </a:extLst>
                </a:gridCol>
                <a:gridCol w="329184">
                  <a:extLst>
                    <a:ext uri="{9D8B030D-6E8A-4147-A177-3AD203B41FA5}">
                      <a16:colId xmlns:a16="http://schemas.microsoft.com/office/drawing/2014/main" val="2175364054"/>
                    </a:ext>
                  </a:extLst>
                </a:gridCol>
                <a:gridCol w="370332">
                  <a:extLst>
                    <a:ext uri="{9D8B030D-6E8A-4147-A177-3AD203B41FA5}">
                      <a16:colId xmlns:a16="http://schemas.microsoft.com/office/drawing/2014/main" val="4175145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1902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- 2018-04-16 16:01:07 </a:t>
                      </a:r>
                      <a:r>
                        <a:rPr kumimoji="0" lang="en-US" sz="1000" b="0" i="0" u="none" strike="noStrike" kern="1200" cap="none" spc="0" normalizeH="0" baseline="0" noProof="0">
                          <a:ln>
                            <a:noFill/>
                          </a:ln>
                          <a:solidFill>
                            <a:prstClr val="black"/>
                          </a:solidFill>
                          <a:effectLst/>
                          <a:uLnTx/>
                          <a:uFillTx/>
                          <a:latin typeface="+mn-lt"/>
                          <a:ea typeface="+mn-ea"/>
                          <a:cs typeface="+mn-cs"/>
                        </a:rPr>
                        <a:t> 
 Join Moe's Corelab class for an abs and endurance sweat session that will get that body looking in tip-top shape for the summer!
Book your spot now! #corelab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0256638"/>
                  </a:ext>
                </a:extLst>
              </a:tr>
            </a:tbl>
          </a:graphicData>
        </a:graphic>
      </p:graphicFrame>
      <p:sp>
        <p:nvSpPr>
          <p:cNvPr id="4" name="Text Placeholder 3">
            <a:extLst>
              <a:ext uri="{FF2B5EF4-FFF2-40B4-BE49-F238E27FC236}">
                <a16:creationId xmlns:a16="http://schemas.microsoft.com/office/drawing/2014/main" id="{33DFD7F0-A09D-47A5-8969-60D6C36B219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81580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5CF03-1653-4D31-949A-F5FFB7461F07}"/>
              </a:ext>
            </a:extLst>
          </p:cNvPr>
          <p:cNvSpPr>
            <a:spLocks noGrp="1"/>
          </p:cNvSpPr>
          <p:nvPr>
            <p:ph type="title"/>
          </p:nvPr>
        </p:nvSpPr>
        <p:spPr/>
        <p:txBody>
          <a:bodyPr/>
          <a:lstStyle/>
          <a:p>
            <a:r>
              <a:rPr lang="en-US"/>
              <a:t>Facebook Own Posts Table | Monday Studio - 9 of 16</a:t>
            </a:r>
          </a:p>
        </p:txBody>
      </p:sp>
      <p:graphicFrame>
        <p:nvGraphicFramePr>
          <p:cNvPr id="5" name="Table Placeholder 4">
            <a:extLst>
              <a:ext uri="{FF2B5EF4-FFF2-40B4-BE49-F238E27FC236}">
                <a16:creationId xmlns:a16="http://schemas.microsoft.com/office/drawing/2014/main" id="{C938F995-BF40-45BD-9742-4B13748A8A1B}"/>
              </a:ext>
            </a:extLst>
          </p:cNvPr>
          <p:cNvGraphicFramePr>
            <a:graphicFrameLocks noGrp="1"/>
          </p:cNvGraphicFramePr>
          <p:nvPr>
            <p:ph type="tbl" sz="quarter" idx="13"/>
            <p:extLst>
              <p:ext uri="{D42A27DB-BD31-4B8C-83A1-F6EECF244321}">
                <p14:modId xmlns:p14="http://schemas.microsoft.com/office/powerpoint/2010/main" val="1012464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11494203"/>
                    </a:ext>
                  </a:extLst>
                </a:gridCol>
                <a:gridCol w="370332">
                  <a:extLst>
                    <a:ext uri="{9D8B030D-6E8A-4147-A177-3AD203B41FA5}">
                      <a16:colId xmlns:a16="http://schemas.microsoft.com/office/drawing/2014/main" val="166810967"/>
                    </a:ext>
                  </a:extLst>
                </a:gridCol>
                <a:gridCol w="370332">
                  <a:extLst>
                    <a:ext uri="{9D8B030D-6E8A-4147-A177-3AD203B41FA5}">
                      <a16:colId xmlns:a16="http://schemas.microsoft.com/office/drawing/2014/main" val="3029855256"/>
                    </a:ext>
                  </a:extLst>
                </a:gridCol>
                <a:gridCol w="370332">
                  <a:extLst>
                    <a:ext uri="{9D8B030D-6E8A-4147-A177-3AD203B41FA5}">
                      <a16:colId xmlns:a16="http://schemas.microsoft.com/office/drawing/2014/main" val="1005018533"/>
                    </a:ext>
                  </a:extLst>
                </a:gridCol>
                <a:gridCol w="329184">
                  <a:extLst>
                    <a:ext uri="{9D8B030D-6E8A-4147-A177-3AD203B41FA5}">
                      <a16:colId xmlns:a16="http://schemas.microsoft.com/office/drawing/2014/main" val="2526893769"/>
                    </a:ext>
                  </a:extLst>
                </a:gridCol>
                <a:gridCol w="329184">
                  <a:extLst>
                    <a:ext uri="{9D8B030D-6E8A-4147-A177-3AD203B41FA5}">
                      <a16:colId xmlns:a16="http://schemas.microsoft.com/office/drawing/2014/main" val="3570995794"/>
                    </a:ext>
                  </a:extLst>
                </a:gridCol>
                <a:gridCol w="329184">
                  <a:extLst>
                    <a:ext uri="{9D8B030D-6E8A-4147-A177-3AD203B41FA5}">
                      <a16:colId xmlns:a16="http://schemas.microsoft.com/office/drawing/2014/main" val="2361750285"/>
                    </a:ext>
                  </a:extLst>
                </a:gridCol>
                <a:gridCol w="329184">
                  <a:extLst>
                    <a:ext uri="{9D8B030D-6E8A-4147-A177-3AD203B41FA5}">
                      <a16:colId xmlns:a16="http://schemas.microsoft.com/office/drawing/2014/main" val="3167592071"/>
                    </a:ext>
                  </a:extLst>
                </a:gridCol>
                <a:gridCol w="329184">
                  <a:extLst>
                    <a:ext uri="{9D8B030D-6E8A-4147-A177-3AD203B41FA5}">
                      <a16:colId xmlns:a16="http://schemas.microsoft.com/office/drawing/2014/main" val="480004422"/>
                    </a:ext>
                  </a:extLst>
                </a:gridCol>
                <a:gridCol w="329184">
                  <a:extLst>
                    <a:ext uri="{9D8B030D-6E8A-4147-A177-3AD203B41FA5}">
                      <a16:colId xmlns:a16="http://schemas.microsoft.com/office/drawing/2014/main" val="2190474894"/>
                    </a:ext>
                  </a:extLst>
                </a:gridCol>
                <a:gridCol w="329184">
                  <a:extLst>
                    <a:ext uri="{9D8B030D-6E8A-4147-A177-3AD203B41FA5}">
                      <a16:colId xmlns:a16="http://schemas.microsoft.com/office/drawing/2014/main" val="3092275448"/>
                    </a:ext>
                  </a:extLst>
                </a:gridCol>
                <a:gridCol w="329184">
                  <a:extLst>
                    <a:ext uri="{9D8B030D-6E8A-4147-A177-3AD203B41FA5}">
                      <a16:colId xmlns:a16="http://schemas.microsoft.com/office/drawing/2014/main" val="1041262306"/>
                    </a:ext>
                  </a:extLst>
                </a:gridCol>
                <a:gridCol w="329184">
                  <a:extLst>
                    <a:ext uri="{9D8B030D-6E8A-4147-A177-3AD203B41FA5}">
                      <a16:colId xmlns:a16="http://schemas.microsoft.com/office/drawing/2014/main" val="687266176"/>
                    </a:ext>
                  </a:extLst>
                </a:gridCol>
                <a:gridCol w="370332">
                  <a:extLst>
                    <a:ext uri="{9D8B030D-6E8A-4147-A177-3AD203B41FA5}">
                      <a16:colId xmlns:a16="http://schemas.microsoft.com/office/drawing/2014/main" val="1318989354"/>
                    </a:ext>
                  </a:extLst>
                </a:gridCol>
                <a:gridCol w="370332">
                  <a:extLst>
                    <a:ext uri="{9D8B030D-6E8A-4147-A177-3AD203B41FA5}">
                      <a16:colId xmlns:a16="http://schemas.microsoft.com/office/drawing/2014/main" val="1052733648"/>
                    </a:ext>
                  </a:extLst>
                </a:gridCol>
                <a:gridCol w="329184">
                  <a:extLst>
                    <a:ext uri="{9D8B030D-6E8A-4147-A177-3AD203B41FA5}">
                      <a16:colId xmlns:a16="http://schemas.microsoft.com/office/drawing/2014/main" val="1778052749"/>
                    </a:ext>
                  </a:extLst>
                </a:gridCol>
                <a:gridCol w="329184">
                  <a:extLst>
                    <a:ext uri="{9D8B030D-6E8A-4147-A177-3AD203B41FA5}">
                      <a16:colId xmlns:a16="http://schemas.microsoft.com/office/drawing/2014/main" val="1365565028"/>
                    </a:ext>
                  </a:extLst>
                </a:gridCol>
                <a:gridCol w="370332">
                  <a:extLst>
                    <a:ext uri="{9D8B030D-6E8A-4147-A177-3AD203B41FA5}">
                      <a16:colId xmlns:a16="http://schemas.microsoft.com/office/drawing/2014/main" val="3382730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93033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- 2018-04-14 14:02:08 </a:t>
                      </a:r>
                      <a:r>
                        <a:rPr kumimoji="0" lang="en-US" sz="1000" b="0" i="0" u="none" strike="noStrike" kern="1200" cap="none" spc="0" normalizeH="0" baseline="0" noProof="0">
                          <a:ln>
                            <a:noFill/>
                          </a:ln>
                          <a:solidFill>
                            <a:prstClr val="black"/>
                          </a:solidFill>
                          <a:effectLst/>
                          <a:uLnTx/>
                          <a:uFillTx/>
                          <a:latin typeface="+mn-lt"/>
                          <a:ea typeface="+mn-ea"/>
                          <a:cs typeface="+mn-cs"/>
                        </a:rPr>
                        <a:t> 
 We're kicking off the start of the hiking season and our second year anniversary with a hiking trip to Wadi Qannoubin, one of the most spectacular and historical valleys in Lebanon, on Saturday, the 21st of April.
Meeting point: Monday Fitness Studio Verdun
Meeting time: 7.30 AM
Departure time: 7.45 AM
Difficulty level: Moderate
Transportation and lunch are included!
For more information call us on 01/792469. #hikingtrip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00719247"/>
                  </a:ext>
                </a:extLst>
              </a:tr>
            </a:tbl>
          </a:graphicData>
        </a:graphic>
      </p:graphicFrame>
      <p:sp>
        <p:nvSpPr>
          <p:cNvPr id="4" name="Text Placeholder 3">
            <a:extLst>
              <a:ext uri="{FF2B5EF4-FFF2-40B4-BE49-F238E27FC236}">
                <a16:creationId xmlns:a16="http://schemas.microsoft.com/office/drawing/2014/main" id="{3B85D950-E5A9-42C0-BD34-769EF7D5713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23282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E8CAD-4741-437A-B208-3A3100AB4FBD}"/>
              </a:ext>
            </a:extLst>
          </p:cNvPr>
          <p:cNvSpPr>
            <a:spLocks noGrp="1"/>
          </p:cNvSpPr>
          <p:nvPr>
            <p:ph type="title"/>
          </p:nvPr>
        </p:nvSpPr>
        <p:spPr/>
        <p:txBody>
          <a:bodyPr/>
          <a:lstStyle/>
          <a:p>
            <a:r>
              <a:rPr lang="en-US"/>
              <a:t>Facebook Own Posts Table | Monday Studio - 10 of 16</a:t>
            </a:r>
          </a:p>
        </p:txBody>
      </p:sp>
      <p:graphicFrame>
        <p:nvGraphicFramePr>
          <p:cNvPr id="5" name="Table Placeholder 4">
            <a:extLst>
              <a:ext uri="{FF2B5EF4-FFF2-40B4-BE49-F238E27FC236}">
                <a16:creationId xmlns:a16="http://schemas.microsoft.com/office/drawing/2014/main" id="{A19EDE85-BB03-4F70-AB6E-1668487D633D}"/>
              </a:ext>
            </a:extLst>
          </p:cNvPr>
          <p:cNvGraphicFramePr>
            <a:graphicFrameLocks noGrp="1"/>
          </p:cNvGraphicFramePr>
          <p:nvPr>
            <p:ph type="tbl" sz="quarter" idx="13"/>
            <p:extLst>
              <p:ext uri="{D42A27DB-BD31-4B8C-83A1-F6EECF244321}">
                <p14:modId xmlns:p14="http://schemas.microsoft.com/office/powerpoint/2010/main" val="4099917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67809590"/>
                    </a:ext>
                  </a:extLst>
                </a:gridCol>
                <a:gridCol w="370332">
                  <a:extLst>
                    <a:ext uri="{9D8B030D-6E8A-4147-A177-3AD203B41FA5}">
                      <a16:colId xmlns:a16="http://schemas.microsoft.com/office/drawing/2014/main" val="1404347968"/>
                    </a:ext>
                  </a:extLst>
                </a:gridCol>
                <a:gridCol w="370332">
                  <a:extLst>
                    <a:ext uri="{9D8B030D-6E8A-4147-A177-3AD203B41FA5}">
                      <a16:colId xmlns:a16="http://schemas.microsoft.com/office/drawing/2014/main" val="722358988"/>
                    </a:ext>
                  </a:extLst>
                </a:gridCol>
                <a:gridCol w="370332">
                  <a:extLst>
                    <a:ext uri="{9D8B030D-6E8A-4147-A177-3AD203B41FA5}">
                      <a16:colId xmlns:a16="http://schemas.microsoft.com/office/drawing/2014/main" val="692313777"/>
                    </a:ext>
                  </a:extLst>
                </a:gridCol>
                <a:gridCol w="329184">
                  <a:extLst>
                    <a:ext uri="{9D8B030D-6E8A-4147-A177-3AD203B41FA5}">
                      <a16:colId xmlns:a16="http://schemas.microsoft.com/office/drawing/2014/main" val="3764997534"/>
                    </a:ext>
                  </a:extLst>
                </a:gridCol>
                <a:gridCol w="329184">
                  <a:extLst>
                    <a:ext uri="{9D8B030D-6E8A-4147-A177-3AD203B41FA5}">
                      <a16:colId xmlns:a16="http://schemas.microsoft.com/office/drawing/2014/main" val="3007036751"/>
                    </a:ext>
                  </a:extLst>
                </a:gridCol>
                <a:gridCol w="329184">
                  <a:extLst>
                    <a:ext uri="{9D8B030D-6E8A-4147-A177-3AD203B41FA5}">
                      <a16:colId xmlns:a16="http://schemas.microsoft.com/office/drawing/2014/main" val="4081648135"/>
                    </a:ext>
                  </a:extLst>
                </a:gridCol>
                <a:gridCol w="329184">
                  <a:extLst>
                    <a:ext uri="{9D8B030D-6E8A-4147-A177-3AD203B41FA5}">
                      <a16:colId xmlns:a16="http://schemas.microsoft.com/office/drawing/2014/main" val="551238191"/>
                    </a:ext>
                  </a:extLst>
                </a:gridCol>
                <a:gridCol w="329184">
                  <a:extLst>
                    <a:ext uri="{9D8B030D-6E8A-4147-A177-3AD203B41FA5}">
                      <a16:colId xmlns:a16="http://schemas.microsoft.com/office/drawing/2014/main" val="1819677190"/>
                    </a:ext>
                  </a:extLst>
                </a:gridCol>
                <a:gridCol w="329184">
                  <a:extLst>
                    <a:ext uri="{9D8B030D-6E8A-4147-A177-3AD203B41FA5}">
                      <a16:colId xmlns:a16="http://schemas.microsoft.com/office/drawing/2014/main" val="3623401416"/>
                    </a:ext>
                  </a:extLst>
                </a:gridCol>
                <a:gridCol w="329184">
                  <a:extLst>
                    <a:ext uri="{9D8B030D-6E8A-4147-A177-3AD203B41FA5}">
                      <a16:colId xmlns:a16="http://schemas.microsoft.com/office/drawing/2014/main" val="101313469"/>
                    </a:ext>
                  </a:extLst>
                </a:gridCol>
                <a:gridCol w="329184">
                  <a:extLst>
                    <a:ext uri="{9D8B030D-6E8A-4147-A177-3AD203B41FA5}">
                      <a16:colId xmlns:a16="http://schemas.microsoft.com/office/drawing/2014/main" val="4096665244"/>
                    </a:ext>
                  </a:extLst>
                </a:gridCol>
                <a:gridCol w="329184">
                  <a:extLst>
                    <a:ext uri="{9D8B030D-6E8A-4147-A177-3AD203B41FA5}">
                      <a16:colId xmlns:a16="http://schemas.microsoft.com/office/drawing/2014/main" val="826140812"/>
                    </a:ext>
                  </a:extLst>
                </a:gridCol>
                <a:gridCol w="370332">
                  <a:extLst>
                    <a:ext uri="{9D8B030D-6E8A-4147-A177-3AD203B41FA5}">
                      <a16:colId xmlns:a16="http://schemas.microsoft.com/office/drawing/2014/main" val="1250149921"/>
                    </a:ext>
                  </a:extLst>
                </a:gridCol>
                <a:gridCol w="370332">
                  <a:extLst>
                    <a:ext uri="{9D8B030D-6E8A-4147-A177-3AD203B41FA5}">
                      <a16:colId xmlns:a16="http://schemas.microsoft.com/office/drawing/2014/main" val="3701984056"/>
                    </a:ext>
                  </a:extLst>
                </a:gridCol>
                <a:gridCol w="329184">
                  <a:extLst>
                    <a:ext uri="{9D8B030D-6E8A-4147-A177-3AD203B41FA5}">
                      <a16:colId xmlns:a16="http://schemas.microsoft.com/office/drawing/2014/main" val="3427813058"/>
                    </a:ext>
                  </a:extLst>
                </a:gridCol>
                <a:gridCol w="329184">
                  <a:extLst>
                    <a:ext uri="{9D8B030D-6E8A-4147-A177-3AD203B41FA5}">
                      <a16:colId xmlns:a16="http://schemas.microsoft.com/office/drawing/2014/main" val="2859008840"/>
                    </a:ext>
                  </a:extLst>
                </a:gridCol>
                <a:gridCol w="370332">
                  <a:extLst>
                    <a:ext uri="{9D8B030D-6E8A-4147-A177-3AD203B41FA5}">
                      <a16:colId xmlns:a16="http://schemas.microsoft.com/office/drawing/2014/main" val="630851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6331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- 2018-04-13 15:41:44 </a:t>
                      </a:r>
                      <a:r>
                        <a:rPr kumimoji="0" lang="en-US" sz="1000" b="0" i="0" u="none" strike="noStrike" kern="1200" cap="none" spc="0" normalizeH="0" baseline="0" noProof="0">
                          <a:ln>
                            <a:noFill/>
                          </a:ln>
                          <a:solidFill>
                            <a:prstClr val="black"/>
                          </a:solidFill>
                          <a:effectLst/>
                          <a:uLnTx/>
                          <a:uFillTx/>
                          <a:latin typeface="+mn-lt"/>
                          <a:ea typeface="+mn-ea"/>
                          <a:cs typeface="+mn-cs"/>
                        </a:rPr>
                        <a:t> 
 As summer gets closer and the weather gets hotter it's time to get your tanning essentials! Luna Bronze is a unique bronzing formulation created with certified organic, natural and naturally derived ingredients. It provides a deep hydration while building a sunless glow! Get yours right here at the Studio! #lunabronze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9063882"/>
                  </a:ext>
                </a:extLst>
              </a:tr>
            </a:tbl>
          </a:graphicData>
        </a:graphic>
      </p:graphicFrame>
      <p:sp>
        <p:nvSpPr>
          <p:cNvPr id="4" name="Text Placeholder 3">
            <a:extLst>
              <a:ext uri="{FF2B5EF4-FFF2-40B4-BE49-F238E27FC236}">
                <a16:creationId xmlns:a16="http://schemas.microsoft.com/office/drawing/2014/main" id="{52A0A345-573E-44C9-8C10-481F28585A6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764080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0FA97B-EA6E-46CA-8387-E7B64F0934C7}"/>
              </a:ext>
            </a:extLst>
          </p:cNvPr>
          <p:cNvSpPr>
            <a:spLocks noGrp="1"/>
          </p:cNvSpPr>
          <p:nvPr>
            <p:ph type="title"/>
          </p:nvPr>
        </p:nvSpPr>
        <p:spPr/>
        <p:txBody>
          <a:bodyPr/>
          <a:lstStyle/>
          <a:p>
            <a:r>
              <a:rPr lang="en-US"/>
              <a:t>Facebook Own Posts Table | Monday Studio - 11 of 16</a:t>
            </a:r>
          </a:p>
        </p:txBody>
      </p:sp>
      <p:graphicFrame>
        <p:nvGraphicFramePr>
          <p:cNvPr id="5" name="Table Placeholder 4">
            <a:extLst>
              <a:ext uri="{FF2B5EF4-FFF2-40B4-BE49-F238E27FC236}">
                <a16:creationId xmlns:a16="http://schemas.microsoft.com/office/drawing/2014/main" id="{626535F3-D4E4-4369-B202-9E55E1AA0B4D}"/>
              </a:ext>
            </a:extLst>
          </p:cNvPr>
          <p:cNvGraphicFramePr>
            <a:graphicFrameLocks noGrp="1"/>
          </p:cNvGraphicFramePr>
          <p:nvPr>
            <p:ph type="tbl" sz="quarter" idx="13"/>
            <p:extLst>
              <p:ext uri="{D42A27DB-BD31-4B8C-83A1-F6EECF244321}">
                <p14:modId xmlns:p14="http://schemas.microsoft.com/office/powerpoint/2010/main" val="4101601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21149726"/>
                    </a:ext>
                  </a:extLst>
                </a:gridCol>
                <a:gridCol w="370332">
                  <a:extLst>
                    <a:ext uri="{9D8B030D-6E8A-4147-A177-3AD203B41FA5}">
                      <a16:colId xmlns:a16="http://schemas.microsoft.com/office/drawing/2014/main" val="3008437939"/>
                    </a:ext>
                  </a:extLst>
                </a:gridCol>
                <a:gridCol w="370332">
                  <a:extLst>
                    <a:ext uri="{9D8B030D-6E8A-4147-A177-3AD203B41FA5}">
                      <a16:colId xmlns:a16="http://schemas.microsoft.com/office/drawing/2014/main" val="201643975"/>
                    </a:ext>
                  </a:extLst>
                </a:gridCol>
                <a:gridCol w="370332">
                  <a:extLst>
                    <a:ext uri="{9D8B030D-6E8A-4147-A177-3AD203B41FA5}">
                      <a16:colId xmlns:a16="http://schemas.microsoft.com/office/drawing/2014/main" val="1306159711"/>
                    </a:ext>
                  </a:extLst>
                </a:gridCol>
                <a:gridCol w="329184">
                  <a:extLst>
                    <a:ext uri="{9D8B030D-6E8A-4147-A177-3AD203B41FA5}">
                      <a16:colId xmlns:a16="http://schemas.microsoft.com/office/drawing/2014/main" val="3882720216"/>
                    </a:ext>
                  </a:extLst>
                </a:gridCol>
                <a:gridCol w="329184">
                  <a:extLst>
                    <a:ext uri="{9D8B030D-6E8A-4147-A177-3AD203B41FA5}">
                      <a16:colId xmlns:a16="http://schemas.microsoft.com/office/drawing/2014/main" val="1533355898"/>
                    </a:ext>
                  </a:extLst>
                </a:gridCol>
                <a:gridCol w="329184">
                  <a:extLst>
                    <a:ext uri="{9D8B030D-6E8A-4147-A177-3AD203B41FA5}">
                      <a16:colId xmlns:a16="http://schemas.microsoft.com/office/drawing/2014/main" val="2945260870"/>
                    </a:ext>
                  </a:extLst>
                </a:gridCol>
                <a:gridCol w="329184">
                  <a:extLst>
                    <a:ext uri="{9D8B030D-6E8A-4147-A177-3AD203B41FA5}">
                      <a16:colId xmlns:a16="http://schemas.microsoft.com/office/drawing/2014/main" val="1994163940"/>
                    </a:ext>
                  </a:extLst>
                </a:gridCol>
                <a:gridCol w="329184">
                  <a:extLst>
                    <a:ext uri="{9D8B030D-6E8A-4147-A177-3AD203B41FA5}">
                      <a16:colId xmlns:a16="http://schemas.microsoft.com/office/drawing/2014/main" val="780237888"/>
                    </a:ext>
                  </a:extLst>
                </a:gridCol>
                <a:gridCol w="329184">
                  <a:extLst>
                    <a:ext uri="{9D8B030D-6E8A-4147-A177-3AD203B41FA5}">
                      <a16:colId xmlns:a16="http://schemas.microsoft.com/office/drawing/2014/main" val="3473425443"/>
                    </a:ext>
                  </a:extLst>
                </a:gridCol>
                <a:gridCol w="329184">
                  <a:extLst>
                    <a:ext uri="{9D8B030D-6E8A-4147-A177-3AD203B41FA5}">
                      <a16:colId xmlns:a16="http://schemas.microsoft.com/office/drawing/2014/main" val="2630223026"/>
                    </a:ext>
                  </a:extLst>
                </a:gridCol>
                <a:gridCol w="329184">
                  <a:extLst>
                    <a:ext uri="{9D8B030D-6E8A-4147-A177-3AD203B41FA5}">
                      <a16:colId xmlns:a16="http://schemas.microsoft.com/office/drawing/2014/main" val="837744174"/>
                    </a:ext>
                  </a:extLst>
                </a:gridCol>
                <a:gridCol w="329184">
                  <a:extLst>
                    <a:ext uri="{9D8B030D-6E8A-4147-A177-3AD203B41FA5}">
                      <a16:colId xmlns:a16="http://schemas.microsoft.com/office/drawing/2014/main" val="3296386731"/>
                    </a:ext>
                  </a:extLst>
                </a:gridCol>
                <a:gridCol w="370332">
                  <a:extLst>
                    <a:ext uri="{9D8B030D-6E8A-4147-A177-3AD203B41FA5}">
                      <a16:colId xmlns:a16="http://schemas.microsoft.com/office/drawing/2014/main" val="958290233"/>
                    </a:ext>
                  </a:extLst>
                </a:gridCol>
                <a:gridCol w="370332">
                  <a:extLst>
                    <a:ext uri="{9D8B030D-6E8A-4147-A177-3AD203B41FA5}">
                      <a16:colId xmlns:a16="http://schemas.microsoft.com/office/drawing/2014/main" val="2160678316"/>
                    </a:ext>
                  </a:extLst>
                </a:gridCol>
                <a:gridCol w="329184">
                  <a:extLst>
                    <a:ext uri="{9D8B030D-6E8A-4147-A177-3AD203B41FA5}">
                      <a16:colId xmlns:a16="http://schemas.microsoft.com/office/drawing/2014/main" val="831030722"/>
                    </a:ext>
                  </a:extLst>
                </a:gridCol>
                <a:gridCol w="329184">
                  <a:extLst>
                    <a:ext uri="{9D8B030D-6E8A-4147-A177-3AD203B41FA5}">
                      <a16:colId xmlns:a16="http://schemas.microsoft.com/office/drawing/2014/main" val="252789851"/>
                    </a:ext>
                  </a:extLst>
                </a:gridCol>
                <a:gridCol w="370332">
                  <a:extLst>
                    <a:ext uri="{9D8B030D-6E8A-4147-A177-3AD203B41FA5}">
                      <a16:colId xmlns:a16="http://schemas.microsoft.com/office/drawing/2014/main" val="225640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01031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- 2018-04-11 15:18:45 </a:t>
                      </a:r>
                      <a:r>
                        <a:rPr kumimoji="0" lang="en-US" sz="1000" b="0" i="0" u="none" strike="noStrike" kern="1200" cap="none" spc="0" normalizeH="0" baseline="0" noProof="0">
                          <a:ln>
                            <a:noFill/>
                          </a:ln>
                          <a:solidFill>
                            <a:prstClr val="black"/>
                          </a:solidFill>
                          <a:effectLst/>
                          <a:uLnTx/>
                          <a:uFillTx/>
                          <a:latin typeface="+mn-lt"/>
                          <a:ea typeface="+mn-ea"/>
                          <a:cs typeface="+mn-cs"/>
                        </a:rPr>
                        <a:t> 
 Start your Saturdays on a good note with Stephanie in a Pilates Mat Flow class, a practice that consists of flowing through exercises, one series into the next, while improving FLEXIBILITY, stamina, balance, and core strength. A good mood and boost of energy is guaranteed throughout the rest of the day! Hurry up and book your spot every Saturday at 9.00 AM! #pilatesmatflow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11498639"/>
                  </a:ext>
                </a:extLst>
              </a:tr>
            </a:tbl>
          </a:graphicData>
        </a:graphic>
      </p:graphicFrame>
      <p:sp>
        <p:nvSpPr>
          <p:cNvPr id="4" name="Text Placeholder 3">
            <a:extLst>
              <a:ext uri="{FF2B5EF4-FFF2-40B4-BE49-F238E27FC236}">
                <a16:creationId xmlns:a16="http://schemas.microsoft.com/office/drawing/2014/main" id="{25D130AF-AA07-4D00-91E4-D5C7DEB3A4C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051329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D9014-9EB6-4E42-8C79-5EA76252988E}"/>
              </a:ext>
            </a:extLst>
          </p:cNvPr>
          <p:cNvSpPr>
            <a:spLocks noGrp="1"/>
          </p:cNvSpPr>
          <p:nvPr>
            <p:ph type="title"/>
          </p:nvPr>
        </p:nvSpPr>
        <p:spPr/>
        <p:txBody>
          <a:bodyPr/>
          <a:lstStyle/>
          <a:p>
            <a:r>
              <a:rPr lang="en-US"/>
              <a:t>Facebook Own Posts Table | Monday Studio - 12 of 16</a:t>
            </a:r>
          </a:p>
        </p:txBody>
      </p:sp>
      <p:graphicFrame>
        <p:nvGraphicFramePr>
          <p:cNvPr id="5" name="Table Placeholder 4">
            <a:extLst>
              <a:ext uri="{FF2B5EF4-FFF2-40B4-BE49-F238E27FC236}">
                <a16:creationId xmlns:a16="http://schemas.microsoft.com/office/drawing/2014/main" id="{F19CEC95-EEEF-40BA-A3E0-457FC6EDFB6A}"/>
              </a:ext>
            </a:extLst>
          </p:cNvPr>
          <p:cNvGraphicFramePr>
            <a:graphicFrameLocks noGrp="1"/>
          </p:cNvGraphicFramePr>
          <p:nvPr>
            <p:ph type="tbl" sz="quarter" idx="13"/>
            <p:extLst>
              <p:ext uri="{D42A27DB-BD31-4B8C-83A1-F6EECF244321}">
                <p14:modId xmlns:p14="http://schemas.microsoft.com/office/powerpoint/2010/main" val="3717848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749006512"/>
                    </a:ext>
                  </a:extLst>
                </a:gridCol>
                <a:gridCol w="370332">
                  <a:extLst>
                    <a:ext uri="{9D8B030D-6E8A-4147-A177-3AD203B41FA5}">
                      <a16:colId xmlns:a16="http://schemas.microsoft.com/office/drawing/2014/main" val="3904775295"/>
                    </a:ext>
                  </a:extLst>
                </a:gridCol>
                <a:gridCol w="370332">
                  <a:extLst>
                    <a:ext uri="{9D8B030D-6E8A-4147-A177-3AD203B41FA5}">
                      <a16:colId xmlns:a16="http://schemas.microsoft.com/office/drawing/2014/main" val="819800156"/>
                    </a:ext>
                  </a:extLst>
                </a:gridCol>
                <a:gridCol w="370332">
                  <a:extLst>
                    <a:ext uri="{9D8B030D-6E8A-4147-A177-3AD203B41FA5}">
                      <a16:colId xmlns:a16="http://schemas.microsoft.com/office/drawing/2014/main" val="666501179"/>
                    </a:ext>
                  </a:extLst>
                </a:gridCol>
                <a:gridCol w="329184">
                  <a:extLst>
                    <a:ext uri="{9D8B030D-6E8A-4147-A177-3AD203B41FA5}">
                      <a16:colId xmlns:a16="http://schemas.microsoft.com/office/drawing/2014/main" val="3773438347"/>
                    </a:ext>
                  </a:extLst>
                </a:gridCol>
                <a:gridCol w="329184">
                  <a:extLst>
                    <a:ext uri="{9D8B030D-6E8A-4147-A177-3AD203B41FA5}">
                      <a16:colId xmlns:a16="http://schemas.microsoft.com/office/drawing/2014/main" val="2856107187"/>
                    </a:ext>
                  </a:extLst>
                </a:gridCol>
                <a:gridCol w="329184">
                  <a:extLst>
                    <a:ext uri="{9D8B030D-6E8A-4147-A177-3AD203B41FA5}">
                      <a16:colId xmlns:a16="http://schemas.microsoft.com/office/drawing/2014/main" val="1258272423"/>
                    </a:ext>
                  </a:extLst>
                </a:gridCol>
                <a:gridCol w="329184">
                  <a:extLst>
                    <a:ext uri="{9D8B030D-6E8A-4147-A177-3AD203B41FA5}">
                      <a16:colId xmlns:a16="http://schemas.microsoft.com/office/drawing/2014/main" val="1088058865"/>
                    </a:ext>
                  </a:extLst>
                </a:gridCol>
                <a:gridCol w="329184">
                  <a:extLst>
                    <a:ext uri="{9D8B030D-6E8A-4147-A177-3AD203B41FA5}">
                      <a16:colId xmlns:a16="http://schemas.microsoft.com/office/drawing/2014/main" val="3571973775"/>
                    </a:ext>
                  </a:extLst>
                </a:gridCol>
                <a:gridCol w="329184">
                  <a:extLst>
                    <a:ext uri="{9D8B030D-6E8A-4147-A177-3AD203B41FA5}">
                      <a16:colId xmlns:a16="http://schemas.microsoft.com/office/drawing/2014/main" val="4228514250"/>
                    </a:ext>
                  </a:extLst>
                </a:gridCol>
                <a:gridCol w="329184">
                  <a:extLst>
                    <a:ext uri="{9D8B030D-6E8A-4147-A177-3AD203B41FA5}">
                      <a16:colId xmlns:a16="http://schemas.microsoft.com/office/drawing/2014/main" val="2183774360"/>
                    </a:ext>
                  </a:extLst>
                </a:gridCol>
                <a:gridCol w="329184">
                  <a:extLst>
                    <a:ext uri="{9D8B030D-6E8A-4147-A177-3AD203B41FA5}">
                      <a16:colId xmlns:a16="http://schemas.microsoft.com/office/drawing/2014/main" val="1562961718"/>
                    </a:ext>
                  </a:extLst>
                </a:gridCol>
                <a:gridCol w="329184">
                  <a:extLst>
                    <a:ext uri="{9D8B030D-6E8A-4147-A177-3AD203B41FA5}">
                      <a16:colId xmlns:a16="http://schemas.microsoft.com/office/drawing/2014/main" val="4144058006"/>
                    </a:ext>
                  </a:extLst>
                </a:gridCol>
                <a:gridCol w="370332">
                  <a:extLst>
                    <a:ext uri="{9D8B030D-6E8A-4147-A177-3AD203B41FA5}">
                      <a16:colId xmlns:a16="http://schemas.microsoft.com/office/drawing/2014/main" val="607785411"/>
                    </a:ext>
                  </a:extLst>
                </a:gridCol>
                <a:gridCol w="370332">
                  <a:extLst>
                    <a:ext uri="{9D8B030D-6E8A-4147-A177-3AD203B41FA5}">
                      <a16:colId xmlns:a16="http://schemas.microsoft.com/office/drawing/2014/main" val="2040812412"/>
                    </a:ext>
                  </a:extLst>
                </a:gridCol>
                <a:gridCol w="329184">
                  <a:extLst>
                    <a:ext uri="{9D8B030D-6E8A-4147-A177-3AD203B41FA5}">
                      <a16:colId xmlns:a16="http://schemas.microsoft.com/office/drawing/2014/main" val="4270579505"/>
                    </a:ext>
                  </a:extLst>
                </a:gridCol>
                <a:gridCol w="329184">
                  <a:extLst>
                    <a:ext uri="{9D8B030D-6E8A-4147-A177-3AD203B41FA5}">
                      <a16:colId xmlns:a16="http://schemas.microsoft.com/office/drawing/2014/main" val="3184822451"/>
                    </a:ext>
                  </a:extLst>
                </a:gridCol>
                <a:gridCol w="370332">
                  <a:extLst>
                    <a:ext uri="{9D8B030D-6E8A-4147-A177-3AD203B41FA5}">
                      <a16:colId xmlns:a16="http://schemas.microsoft.com/office/drawing/2014/main" val="1816807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90434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- 2018-04-10 16:32:53 </a:t>
                      </a:r>
                      <a:r>
                        <a:rPr kumimoji="0" lang="en-US" sz="1000" b="0" i="0" u="none" strike="noStrike" kern="1200" cap="none" spc="0" normalizeH="0" baseline="0" noProof="0">
                          <a:ln>
                            <a:noFill/>
                          </a:ln>
                          <a:solidFill>
                            <a:prstClr val="black"/>
                          </a:solidFill>
                          <a:effectLst/>
                          <a:uLnTx/>
                          <a:uFillTx/>
                          <a:latin typeface="+mn-lt"/>
                          <a:ea typeface="+mn-ea"/>
                          <a:cs typeface="+mn-cs"/>
                        </a:rPr>
                        <a:t> 
 Thrive Protein Balls are back in stock at our juice bar! These little balls of heaven are a blend of pumpkin seeds, chia seeds and cashews filled with a refined sugar-free caramel sauce, covered with raw chocolate sauce. They come with many benefits, such as:
- Boosting your energy levels
- Balancing your hormones
- Keeping your appetite levels at bay
- Boosting your mood
- Keeping your skin, nails and hair healthy
Come and enjoy these delicious truffles before or after your workout!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3888224"/>
                  </a:ext>
                </a:extLst>
              </a:tr>
            </a:tbl>
          </a:graphicData>
        </a:graphic>
      </p:graphicFrame>
      <p:sp>
        <p:nvSpPr>
          <p:cNvPr id="4" name="Text Placeholder 3">
            <a:extLst>
              <a:ext uri="{FF2B5EF4-FFF2-40B4-BE49-F238E27FC236}">
                <a16:creationId xmlns:a16="http://schemas.microsoft.com/office/drawing/2014/main" id="{009029A6-ACB2-464C-A744-83F4B3484F7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41922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EE94B-D2F2-4AFB-BDF0-15C01C965B5A}"/>
              </a:ext>
            </a:extLst>
          </p:cNvPr>
          <p:cNvSpPr>
            <a:spLocks noGrp="1"/>
          </p:cNvSpPr>
          <p:nvPr>
            <p:ph type="title"/>
          </p:nvPr>
        </p:nvSpPr>
        <p:spPr/>
        <p:txBody>
          <a:bodyPr/>
          <a:lstStyle/>
          <a:p>
            <a:r>
              <a:rPr lang="en-US"/>
              <a:t>Facebook Own Posts Table | Monday Studio - 13 of 16</a:t>
            </a:r>
          </a:p>
        </p:txBody>
      </p:sp>
      <p:graphicFrame>
        <p:nvGraphicFramePr>
          <p:cNvPr id="5" name="Table Placeholder 4">
            <a:extLst>
              <a:ext uri="{FF2B5EF4-FFF2-40B4-BE49-F238E27FC236}">
                <a16:creationId xmlns:a16="http://schemas.microsoft.com/office/drawing/2014/main" id="{0599115D-F6DA-4374-83FC-AE3EA539745E}"/>
              </a:ext>
            </a:extLst>
          </p:cNvPr>
          <p:cNvGraphicFramePr>
            <a:graphicFrameLocks noGrp="1"/>
          </p:cNvGraphicFramePr>
          <p:nvPr>
            <p:ph type="tbl" sz="quarter" idx="13"/>
            <p:extLst>
              <p:ext uri="{D42A27DB-BD31-4B8C-83A1-F6EECF244321}">
                <p14:modId xmlns:p14="http://schemas.microsoft.com/office/powerpoint/2010/main" val="446835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10893445"/>
                    </a:ext>
                  </a:extLst>
                </a:gridCol>
                <a:gridCol w="370332">
                  <a:extLst>
                    <a:ext uri="{9D8B030D-6E8A-4147-A177-3AD203B41FA5}">
                      <a16:colId xmlns:a16="http://schemas.microsoft.com/office/drawing/2014/main" val="1304954629"/>
                    </a:ext>
                  </a:extLst>
                </a:gridCol>
                <a:gridCol w="370332">
                  <a:extLst>
                    <a:ext uri="{9D8B030D-6E8A-4147-A177-3AD203B41FA5}">
                      <a16:colId xmlns:a16="http://schemas.microsoft.com/office/drawing/2014/main" val="2236659760"/>
                    </a:ext>
                  </a:extLst>
                </a:gridCol>
                <a:gridCol w="370332">
                  <a:extLst>
                    <a:ext uri="{9D8B030D-6E8A-4147-A177-3AD203B41FA5}">
                      <a16:colId xmlns:a16="http://schemas.microsoft.com/office/drawing/2014/main" val="788834241"/>
                    </a:ext>
                  </a:extLst>
                </a:gridCol>
                <a:gridCol w="329184">
                  <a:extLst>
                    <a:ext uri="{9D8B030D-6E8A-4147-A177-3AD203B41FA5}">
                      <a16:colId xmlns:a16="http://schemas.microsoft.com/office/drawing/2014/main" val="2324566796"/>
                    </a:ext>
                  </a:extLst>
                </a:gridCol>
                <a:gridCol w="329184">
                  <a:extLst>
                    <a:ext uri="{9D8B030D-6E8A-4147-A177-3AD203B41FA5}">
                      <a16:colId xmlns:a16="http://schemas.microsoft.com/office/drawing/2014/main" val="1789061188"/>
                    </a:ext>
                  </a:extLst>
                </a:gridCol>
                <a:gridCol w="329184">
                  <a:extLst>
                    <a:ext uri="{9D8B030D-6E8A-4147-A177-3AD203B41FA5}">
                      <a16:colId xmlns:a16="http://schemas.microsoft.com/office/drawing/2014/main" val="4226405999"/>
                    </a:ext>
                  </a:extLst>
                </a:gridCol>
                <a:gridCol w="329184">
                  <a:extLst>
                    <a:ext uri="{9D8B030D-6E8A-4147-A177-3AD203B41FA5}">
                      <a16:colId xmlns:a16="http://schemas.microsoft.com/office/drawing/2014/main" val="1593141692"/>
                    </a:ext>
                  </a:extLst>
                </a:gridCol>
                <a:gridCol w="329184">
                  <a:extLst>
                    <a:ext uri="{9D8B030D-6E8A-4147-A177-3AD203B41FA5}">
                      <a16:colId xmlns:a16="http://schemas.microsoft.com/office/drawing/2014/main" val="1704175122"/>
                    </a:ext>
                  </a:extLst>
                </a:gridCol>
                <a:gridCol w="329184">
                  <a:extLst>
                    <a:ext uri="{9D8B030D-6E8A-4147-A177-3AD203B41FA5}">
                      <a16:colId xmlns:a16="http://schemas.microsoft.com/office/drawing/2014/main" val="3974587467"/>
                    </a:ext>
                  </a:extLst>
                </a:gridCol>
                <a:gridCol w="329184">
                  <a:extLst>
                    <a:ext uri="{9D8B030D-6E8A-4147-A177-3AD203B41FA5}">
                      <a16:colId xmlns:a16="http://schemas.microsoft.com/office/drawing/2014/main" val="1459271262"/>
                    </a:ext>
                  </a:extLst>
                </a:gridCol>
                <a:gridCol w="329184">
                  <a:extLst>
                    <a:ext uri="{9D8B030D-6E8A-4147-A177-3AD203B41FA5}">
                      <a16:colId xmlns:a16="http://schemas.microsoft.com/office/drawing/2014/main" val="4158494455"/>
                    </a:ext>
                  </a:extLst>
                </a:gridCol>
                <a:gridCol w="329184">
                  <a:extLst>
                    <a:ext uri="{9D8B030D-6E8A-4147-A177-3AD203B41FA5}">
                      <a16:colId xmlns:a16="http://schemas.microsoft.com/office/drawing/2014/main" val="1103185026"/>
                    </a:ext>
                  </a:extLst>
                </a:gridCol>
                <a:gridCol w="370332">
                  <a:extLst>
                    <a:ext uri="{9D8B030D-6E8A-4147-A177-3AD203B41FA5}">
                      <a16:colId xmlns:a16="http://schemas.microsoft.com/office/drawing/2014/main" val="2377853096"/>
                    </a:ext>
                  </a:extLst>
                </a:gridCol>
                <a:gridCol w="370332">
                  <a:extLst>
                    <a:ext uri="{9D8B030D-6E8A-4147-A177-3AD203B41FA5}">
                      <a16:colId xmlns:a16="http://schemas.microsoft.com/office/drawing/2014/main" val="704726587"/>
                    </a:ext>
                  </a:extLst>
                </a:gridCol>
                <a:gridCol w="329184">
                  <a:extLst>
                    <a:ext uri="{9D8B030D-6E8A-4147-A177-3AD203B41FA5}">
                      <a16:colId xmlns:a16="http://schemas.microsoft.com/office/drawing/2014/main" val="2264097382"/>
                    </a:ext>
                  </a:extLst>
                </a:gridCol>
                <a:gridCol w="329184">
                  <a:extLst>
                    <a:ext uri="{9D8B030D-6E8A-4147-A177-3AD203B41FA5}">
                      <a16:colId xmlns:a16="http://schemas.microsoft.com/office/drawing/2014/main" val="4290187544"/>
                    </a:ext>
                  </a:extLst>
                </a:gridCol>
                <a:gridCol w="370332">
                  <a:extLst>
                    <a:ext uri="{9D8B030D-6E8A-4147-A177-3AD203B41FA5}">
                      <a16:colId xmlns:a16="http://schemas.microsoft.com/office/drawing/2014/main" val="3690865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006797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- 2018-04-09 17:30:13 </a:t>
                      </a:r>
                      <a:r>
                        <a:rPr kumimoji="0" lang="en-US" sz="1000" b="0" i="0" u="none" strike="noStrike" kern="1200" cap="none" spc="0" normalizeH="0" baseline="0" noProof="0">
                          <a:ln>
                            <a:noFill/>
                          </a:ln>
                          <a:solidFill>
                            <a:prstClr val="black"/>
                          </a:solidFill>
                          <a:effectLst/>
                          <a:uLnTx/>
                          <a:uFillTx/>
                          <a:latin typeface="+mn-lt"/>
                          <a:ea typeface="+mn-ea"/>
                          <a:cs typeface="+mn-cs"/>
                        </a:rPr>
                        <a:t> 
 Mirna Mallak, our client of the month, started her fitness journey with some classes and PT sessions before eventually getting on the Megaformer. Her dedication and perseverance - of course, with the support of her little one - made her fitter and stronger than ever, allowing her to workout in our advanced classes on the Megaformer! Plus, as a result to all her hard work, she dropped a dress size ;)
Another inspiring client! #clientofthemonth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0292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- 2018-04-08 10:00:00 </a:t>
                      </a:r>
                      <a:r>
                        <a:rPr kumimoji="0" lang="en-US" sz="1000" b="0" i="0" u="none" strike="noStrike" kern="1200" cap="none" spc="0" normalizeH="0" baseline="0" noProof="0">
                          <a:ln>
                            <a:noFill/>
                          </a:ln>
                          <a:solidFill>
                            <a:prstClr val="black"/>
                          </a:solidFill>
                          <a:effectLst/>
                          <a:uLnTx/>
                          <a:uFillTx/>
                          <a:latin typeface="+mn-lt"/>
                          <a:ea typeface="+mn-ea"/>
                          <a:cs typeface="+mn-cs"/>
                        </a:rPr>
                        <a:t> 
 Don't forget to pass by Monday Studio tomorrow to get yourself a natural boost of energy and vitamin up for the week with Revivlebanon! #revivlebanon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0906126"/>
                  </a:ext>
                </a:extLst>
              </a:tr>
            </a:tbl>
          </a:graphicData>
        </a:graphic>
      </p:graphicFrame>
      <p:sp>
        <p:nvSpPr>
          <p:cNvPr id="4" name="Text Placeholder 3">
            <a:extLst>
              <a:ext uri="{FF2B5EF4-FFF2-40B4-BE49-F238E27FC236}">
                <a16:creationId xmlns:a16="http://schemas.microsoft.com/office/drawing/2014/main" id="{F0BF2B62-6898-4004-AE3D-0C0B526C4C8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2706686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2FF06-1860-4A76-AF0E-BB4975DE5CFD}"/>
              </a:ext>
            </a:extLst>
          </p:cNvPr>
          <p:cNvSpPr>
            <a:spLocks noGrp="1"/>
          </p:cNvSpPr>
          <p:nvPr>
            <p:ph type="title"/>
          </p:nvPr>
        </p:nvSpPr>
        <p:spPr/>
        <p:txBody>
          <a:bodyPr/>
          <a:lstStyle/>
          <a:p>
            <a:r>
              <a:rPr lang="en-US"/>
              <a:t>Facebook Own Posts Table | Monday Studio - 14 of 16</a:t>
            </a:r>
          </a:p>
        </p:txBody>
      </p:sp>
      <p:graphicFrame>
        <p:nvGraphicFramePr>
          <p:cNvPr id="5" name="Table Placeholder 4">
            <a:extLst>
              <a:ext uri="{FF2B5EF4-FFF2-40B4-BE49-F238E27FC236}">
                <a16:creationId xmlns:a16="http://schemas.microsoft.com/office/drawing/2014/main" id="{66CE9446-51A0-4FEE-9C8A-453E7E05E8CE}"/>
              </a:ext>
            </a:extLst>
          </p:cNvPr>
          <p:cNvGraphicFramePr>
            <a:graphicFrameLocks noGrp="1"/>
          </p:cNvGraphicFramePr>
          <p:nvPr>
            <p:ph type="tbl" sz="quarter" idx="13"/>
            <p:extLst>
              <p:ext uri="{D42A27DB-BD31-4B8C-83A1-F6EECF244321}">
                <p14:modId xmlns:p14="http://schemas.microsoft.com/office/powerpoint/2010/main" val="2166061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27530689"/>
                    </a:ext>
                  </a:extLst>
                </a:gridCol>
                <a:gridCol w="370332">
                  <a:extLst>
                    <a:ext uri="{9D8B030D-6E8A-4147-A177-3AD203B41FA5}">
                      <a16:colId xmlns:a16="http://schemas.microsoft.com/office/drawing/2014/main" val="3210365490"/>
                    </a:ext>
                  </a:extLst>
                </a:gridCol>
                <a:gridCol w="370332">
                  <a:extLst>
                    <a:ext uri="{9D8B030D-6E8A-4147-A177-3AD203B41FA5}">
                      <a16:colId xmlns:a16="http://schemas.microsoft.com/office/drawing/2014/main" val="1035775496"/>
                    </a:ext>
                  </a:extLst>
                </a:gridCol>
                <a:gridCol w="370332">
                  <a:extLst>
                    <a:ext uri="{9D8B030D-6E8A-4147-A177-3AD203B41FA5}">
                      <a16:colId xmlns:a16="http://schemas.microsoft.com/office/drawing/2014/main" val="1393208193"/>
                    </a:ext>
                  </a:extLst>
                </a:gridCol>
                <a:gridCol w="329184">
                  <a:extLst>
                    <a:ext uri="{9D8B030D-6E8A-4147-A177-3AD203B41FA5}">
                      <a16:colId xmlns:a16="http://schemas.microsoft.com/office/drawing/2014/main" val="487976823"/>
                    </a:ext>
                  </a:extLst>
                </a:gridCol>
                <a:gridCol w="329184">
                  <a:extLst>
                    <a:ext uri="{9D8B030D-6E8A-4147-A177-3AD203B41FA5}">
                      <a16:colId xmlns:a16="http://schemas.microsoft.com/office/drawing/2014/main" val="864482217"/>
                    </a:ext>
                  </a:extLst>
                </a:gridCol>
                <a:gridCol w="329184">
                  <a:extLst>
                    <a:ext uri="{9D8B030D-6E8A-4147-A177-3AD203B41FA5}">
                      <a16:colId xmlns:a16="http://schemas.microsoft.com/office/drawing/2014/main" val="3100493436"/>
                    </a:ext>
                  </a:extLst>
                </a:gridCol>
                <a:gridCol w="329184">
                  <a:extLst>
                    <a:ext uri="{9D8B030D-6E8A-4147-A177-3AD203B41FA5}">
                      <a16:colId xmlns:a16="http://schemas.microsoft.com/office/drawing/2014/main" val="39930103"/>
                    </a:ext>
                  </a:extLst>
                </a:gridCol>
                <a:gridCol w="329184">
                  <a:extLst>
                    <a:ext uri="{9D8B030D-6E8A-4147-A177-3AD203B41FA5}">
                      <a16:colId xmlns:a16="http://schemas.microsoft.com/office/drawing/2014/main" val="3480738070"/>
                    </a:ext>
                  </a:extLst>
                </a:gridCol>
                <a:gridCol w="329184">
                  <a:extLst>
                    <a:ext uri="{9D8B030D-6E8A-4147-A177-3AD203B41FA5}">
                      <a16:colId xmlns:a16="http://schemas.microsoft.com/office/drawing/2014/main" val="2322189938"/>
                    </a:ext>
                  </a:extLst>
                </a:gridCol>
                <a:gridCol w="329184">
                  <a:extLst>
                    <a:ext uri="{9D8B030D-6E8A-4147-A177-3AD203B41FA5}">
                      <a16:colId xmlns:a16="http://schemas.microsoft.com/office/drawing/2014/main" val="4054250616"/>
                    </a:ext>
                  </a:extLst>
                </a:gridCol>
                <a:gridCol w="329184">
                  <a:extLst>
                    <a:ext uri="{9D8B030D-6E8A-4147-A177-3AD203B41FA5}">
                      <a16:colId xmlns:a16="http://schemas.microsoft.com/office/drawing/2014/main" val="187700253"/>
                    </a:ext>
                  </a:extLst>
                </a:gridCol>
                <a:gridCol w="329184">
                  <a:extLst>
                    <a:ext uri="{9D8B030D-6E8A-4147-A177-3AD203B41FA5}">
                      <a16:colId xmlns:a16="http://schemas.microsoft.com/office/drawing/2014/main" val="3845206379"/>
                    </a:ext>
                  </a:extLst>
                </a:gridCol>
                <a:gridCol w="370332">
                  <a:extLst>
                    <a:ext uri="{9D8B030D-6E8A-4147-A177-3AD203B41FA5}">
                      <a16:colId xmlns:a16="http://schemas.microsoft.com/office/drawing/2014/main" val="3072298648"/>
                    </a:ext>
                  </a:extLst>
                </a:gridCol>
                <a:gridCol w="370332">
                  <a:extLst>
                    <a:ext uri="{9D8B030D-6E8A-4147-A177-3AD203B41FA5}">
                      <a16:colId xmlns:a16="http://schemas.microsoft.com/office/drawing/2014/main" val="2369690483"/>
                    </a:ext>
                  </a:extLst>
                </a:gridCol>
                <a:gridCol w="329184">
                  <a:extLst>
                    <a:ext uri="{9D8B030D-6E8A-4147-A177-3AD203B41FA5}">
                      <a16:colId xmlns:a16="http://schemas.microsoft.com/office/drawing/2014/main" val="4145133691"/>
                    </a:ext>
                  </a:extLst>
                </a:gridCol>
                <a:gridCol w="329184">
                  <a:extLst>
                    <a:ext uri="{9D8B030D-6E8A-4147-A177-3AD203B41FA5}">
                      <a16:colId xmlns:a16="http://schemas.microsoft.com/office/drawing/2014/main" val="442197396"/>
                    </a:ext>
                  </a:extLst>
                </a:gridCol>
                <a:gridCol w="370332">
                  <a:extLst>
                    <a:ext uri="{9D8B030D-6E8A-4147-A177-3AD203B41FA5}">
                      <a16:colId xmlns:a16="http://schemas.microsoft.com/office/drawing/2014/main" val="21285746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6500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- 2018-04-07 10:00:01 </a:t>
                      </a:r>
                      <a:r>
                        <a:rPr kumimoji="0" lang="en-US" sz="1000" b="0" i="0" u="none" strike="noStrike" kern="1200" cap="none" spc="0" normalizeH="0" baseline="0" noProof="0">
                          <a:ln>
                            <a:noFill/>
                          </a:ln>
                          <a:solidFill>
                            <a:prstClr val="black"/>
                          </a:solidFill>
                          <a:effectLst/>
                          <a:uLnTx/>
                          <a:uFillTx/>
                          <a:latin typeface="+mn-lt"/>
                          <a:ea typeface="+mn-ea"/>
                          <a:cs typeface="+mn-cs"/>
                        </a:rPr>
                        <a:t> 
 Pick up a new fitness habit and get FIT with our offer this month!
Call us on +961 1 792 469 to know more!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3548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- 2018-04-06 15:30:02 </a:t>
                      </a:r>
                      <a:r>
                        <a:rPr kumimoji="0" lang="en-US" sz="1000" b="0" i="0" u="none" strike="noStrike" kern="1200" cap="none" spc="0" normalizeH="0" baseline="0" noProof="0">
                          <a:ln>
                            <a:noFill/>
                          </a:ln>
                          <a:solidFill>
                            <a:prstClr val="black"/>
                          </a:solidFill>
                          <a:effectLst/>
                          <a:uLnTx/>
                          <a:uFillTx/>
                          <a:latin typeface="+mn-lt"/>
                          <a:ea typeface="+mn-ea"/>
                          <a:cs typeface="+mn-cs"/>
                        </a:rPr>
                        <a:t> 
 Revivlebanon will be back at the Studio once every month starting this coming Monday, the 9th of April.
Join us for a line up of hydrating IV therapies and energy shots to get your energy levels back on track! #revivlebanon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5796298"/>
                  </a:ext>
                </a:extLst>
              </a:tr>
            </a:tbl>
          </a:graphicData>
        </a:graphic>
      </p:graphicFrame>
      <p:sp>
        <p:nvSpPr>
          <p:cNvPr id="4" name="Text Placeholder 3">
            <a:extLst>
              <a:ext uri="{FF2B5EF4-FFF2-40B4-BE49-F238E27FC236}">
                <a16:creationId xmlns:a16="http://schemas.microsoft.com/office/drawing/2014/main" id="{36A39B7F-9D3D-405B-85CB-DBFE93CE46B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581294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616AB-E36A-407B-85F5-4DA417E7C3C2}"/>
              </a:ext>
            </a:extLst>
          </p:cNvPr>
          <p:cNvSpPr>
            <a:spLocks noGrp="1"/>
          </p:cNvSpPr>
          <p:nvPr>
            <p:ph type="title"/>
          </p:nvPr>
        </p:nvSpPr>
        <p:spPr/>
        <p:txBody>
          <a:bodyPr/>
          <a:lstStyle/>
          <a:p>
            <a:r>
              <a:rPr lang="en-US"/>
              <a:t>Facebook Own Posts Table | Monday Studio - 15 of 16</a:t>
            </a:r>
          </a:p>
        </p:txBody>
      </p:sp>
      <p:graphicFrame>
        <p:nvGraphicFramePr>
          <p:cNvPr id="5" name="Table Placeholder 4">
            <a:extLst>
              <a:ext uri="{FF2B5EF4-FFF2-40B4-BE49-F238E27FC236}">
                <a16:creationId xmlns:a16="http://schemas.microsoft.com/office/drawing/2014/main" id="{5E9A236C-E09C-4BAA-8798-3AB4E5BD2A2B}"/>
              </a:ext>
            </a:extLst>
          </p:cNvPr>
          <p:cNvGraphicFramePr>
            <a:graphicFrameLocks noGrp="1"/>
          </p:cNvGraphicFramePr>
          <p:nvPr>
            <p:ph type="tbl" sz="quarter" idx="13"/>
            <p:extLst>
              <p:ext uri="{D42A27DB-BD31-4B8C-83A1-F6EECF244321}">
                <p14:modId xmlns:p14="http://schemas.microsoft.com/office/powerpoint/2010/main" val="1611625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92246905"/>
                    </a:ext>
                  </a:extLst>
                </a:gridCol>
                <a:gridCol w="370332">
                  <a:extLst>
                    <a:ext uri="{9D8B030D-6E8A-4147-A177-3AD203B41FA5}">
                      <a16:colId xmlns:a16="http://schemas.microsoft.com/office/drawing/2014/main" val="1368746070"/>
                    </a:ext>
                  </a:extLst>
                </a:gridCol>
                <a:gridCol w="370332">
                  <a:extLst>
                    <a:ext uri="{9D8B030D-6E8A-4147-A177-3AD203B41FA5}">
                      <a16:colId xmlns:a16="http://schemas.microsoft.com/office/drawing/2014/main" val="3761790198"/>
                    </a:ext>
                  </a:extLst>
                </a:gridCol>
                <a:gridCol w="370332">
                  <a:extLst>
                    <a:ext uri="{9D8B030D-6E8A-4147-A177-3AD203B41FA5}">
                      <a16:colId xmlns:a16="http://schemas.microsoft.com/office/drawing/2014/main" val="2603313677"/>
                    </a:ext>
                  </a:extLst>
                </a:gridCol>
                <a:gridCol w="329184">
                  <a:extLst>
                    <a:ext uri="{9D8B030D-6E8A-4147-A177-3AD203B41FA5}">
                      <a16:colId xmlns:a16="http://schemas.microsoft.com/office/drawing/2014/main" val="2767822822"/>
                    </a:ext>
                  </a:extLst>
                </a:gridCol>
                <a:gridCol w="329184">
                  <a:extLst>
                    <a:ext uri="{9D8B030D-6E8A-4147-A177-3AD203B41FA5}">
                      <a16:colId xmlns:a16="http://schemas.microsoft.com/office/drawing/2014/main" val="526174439"/>
                    </a:ext>
                  </a:extLst>
                </a:gridCol>
                <a:gridCol w="329184">
                  <a:extLst>
                    <a:ext uri="{9D8B030D-6E8A-4147-A177-3AD203B41FA5}">
                      <a16:colId xmlns:a16="http://schemas.microsoft.com/office/drawing/2014/main" val="501601449"/>
                    </a:ext>
                  </a:extLst>
                </a:gridCol>
                <a:gridCol w="329184">
                  <a:extLst>
                    <a:ext uri="{9D8B030D-6E8A-4147-A177-3AD203B41FA5}">
                      <a16:colId xmlns:a16="http://schemas.microsoft.com/office/drawing/2014/main" val="1328804052"/>
                    </a:ext>
                  </a:extLst>
                </a:gridCol>
                <a:gridCol w="329184">
                  <a:extLst>
                    <a:ext uri="{9D8B030D-6E8A-4147-A177-3AD203B41FA5}">
                      <a16:colId xmlns:a16="http://schemas.microsoft.com/office/drawing/2014/main" val="1956067064"/>
                    </a:ext>
                  </a:extLst>
                </a:gridCol>
                <a:gridCol w="329184">
                  <a:extLst>
                    <a:ext uri="{9D8B030D-6E8A-4147-A177-3AD203B41FA5}">
                      <a16:colId xmlns:a16="http://schemas.microsoft.com/office/drawing/2014/main" val="2925345182"/>
                    </a:ext>
                  </a:extLst>
                </a:gridCol>
                <a:gridCol w="329184">
                  <a:extLst>
                    <a:ext uri="{9D8B030D-6E8A-4147-A177-3AD203B41FA5}">
                      <a16:colId xmlns:a16="http://schemas.microsoft.com/office/drawing/2014/main" val="1777153140"/>
                    </a:ext>
                  </a:extLst>
                </a:gridCol>
                <a:gridCol w="329184">
                  <a:extLst>
                    <a:ext uri="{9D8B030D-6E8A-4147-A177-3AD203B41FA5}">
                      <a16:colId xmlns:a16="http://schemas.microsoft.com/office/drawing/2014/main" val="3398193814"/>
                    </a:ext>
                  </a:extLst>
                </a:gridCol>
                <a:gridCol w="329184">
                  <a:extLst>
                    <a:ext uri="{9D8B030D-6E8A-4147-A177-3AD203B41FA5}">
                      <a16:colId xmlns:a16="http://schemas.microsoft.com/office/drawing/2014/main" val="1326090406"/>
                    </a:ext>
                  </a:extLst>
                </a:gridCol>
                <a:gridCol w="370332">
                  <a:extLst>
                    <a:ext uri="{9D8B030D-6E8A-4147-A177-3AD203B41FA5}">
                      <a16:colId xmlns:a16="http://schemas.microsoft.com/office/drawing/2014/main" val="3924611908"/>
                    </a:ext>
                  </a:extLst>
                </a:gridCol>
                <a:gridCol w="370332">
                  <a:extLst>
                    <a:ext uri="{9D8B030D-6E8A-4147-A177-3AD203B41FA5}">
                      <a16:colId xmlns:a16="http://schemas.microsoft.com/office/drawing/2014/main" val="3726757830"/>
                    </a:ext>
                  </a:extLst>
                </a:gridCol>
                <a:gridCol w="329184">
                  <a:extLst>
                    <a:ext uri="{9D8B030D-6E8A-4147-A177-3AD203B41FA5}">
                      <a16:colId xmlns:a16="http://schemas.microsoft.com/office/drawing/2014/main" val="2632913599"/>
                    </a:ext>
                  </a:extLst>
                </a:gridCol>
                <a:gridCol w="329184">
                  <a:extLst>
                    <a:ext uri="{9D8B030D-6E8A-4147-A177-3AD203B41FA5}">
                      <a16:colId xmlns:a16="http://schemas.microsoft.com/office/drawing/2014/main" val="30137837"/>
                    </a:ext>
                  </a:extLst>
                </a:gridCol>
                <a:gridCol w="370332">
                  <a:extLst>
                    <a:ext uri="{9D8B030D-6E8A-4147-A177-3AD203B41FA5}">
                      <a16:colId xmlns:a16="http://schemas.microsoft.com/office/drawing/2014/main" val="31063169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1874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- 2018-04-05 17:47:13 </a:t>
                      </a:r>
                      <a:r>
                        <a:rPr kumimoji="0" lang="en-US" sz="1000" b="0" i="0" u="none" strike="noStrike" kern="1200" cap="none" spc="0" normalizeH="0" baseline="0" noProof="0">
                          <a:ln>
                            <a:noFill/>
                          </a:ln>
                          <a:solidFill>
                            <a:prstClr val="black"/>
                          </a:solidFill>
                          <a:effectLst/>
                          <a:uLnTx/>
                          <a:uFillTx/>
                          <a:latin typeface="+mn-lt"/>
                          <a:ea typeface="+mn-ea"/>
                          <a:cs typeface="+mn-cs"/>
                        </a:rPr>
                        <a:t> 
 Burn away unwanted fat while maintaining healthy, lean muscle by adding The Diet Protein by Tom Oliver Nutrition to your weight-loss regime. A tasty and easy to mix shake that can be consumed immediately after your workout to replenish tired muscles. Don't forget to grab one on your way out! #tomolivernutrition #dietprotein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71193727"/>
                  </a:ext>
                </a:extLst>
              </a:tr>
            </a:tbl>
          </a:graphicData>
        </a:graphic>
      </p:graphicFrame>
      <p:sp>
        <p:nvSpPr>
          <p:cNvPr id="4" name="Text Placeholder 3">
            <a:extLst>
              <a:ext uri="{FF2B5EF4-FFF2-40B4-BE49-F238E27FC236}">
                <a16:creationId xmlns:a16="http://schemas.microsoft.com/office/drawing/2014/main" id="{CF917E62-7224-4023-AD38-FCC9F74094C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099788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503F1-A8A9-4244-BE87-E802AFEDE774}"/>
              </a:ext>
            </a:extLst>
          </p:cNvPr>
          <p:cNvSpPr>
            <a:spLocks noGrp="1"/>
          </p:cNvSpPr>
          <p:nvPr>
            <p:ph type="title"/>
          </p:nvPr>
        </p:nvSpPr>
        <p:spPr/>
        <p:txBody>
          <a:bodyPr/>
          <a:lstStyle/>
          <a:p>
            <a:r>
              <a:rPr lang="en-US"/>
              <a:t>Facebook Own Posts Table | Monday Studio - 16 of 16</a:t>
            </a:r>
          </a:p>
        </p:txBody>
      </p:sp>
      <p:graphicFrame>
        <p:nvGraphicFramePr>
          <p:cNvPr id="5" name="Table Placeholder 4">
            <a:extLst>
              <a:ext uri="{FF2B5EF4-FFF2-40B4-BE49-F238E27FC236}">
                <a16:creationId xmlns:a16="http://schemas.microsoft.com/office/drawing/2014/main" id="{B93DF72C-6BB1-43F2-969F-06E5BF9A39FA}"/>
              </a:ext>
            </a:extLst>
          </p:cNvPr>
          <p:cNvGraphicFramePr>
            <a:graphicFrameLocks noGrp="1"/>
          </p:cNvGraphicFramePr>
          <p:nvPr>
            <p:ph type="tbl" sz="quarter" idx="13"/>
            <p:extLst>
              <p:ext uri="{D42A27DB-BD31-4B8C-83A1-F6EECF244321}">
                <p14:modId xmlns:p14="http://schemas.microsoft.com/office/powerpoint/2010/main" val="32940945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94877932"/>
                    </a:ext>
                  </a:extLst>
                </a:gridCol>
                <a:gridCol w="370332">
                  <a:extLst>
                    <a:ext uri="{9D8B030D-6E8A-4147-A177-3AD203B41FA5}">
                      <a16:colId xmlns:a16="http://schemas.microsoft.com/office/drawing/2014/main" val="4062224671"/>
                    </a:ext>
                  </a:extLst>
                </a:gridCol>
                <a:gridCol w="370332">
                  <a:extLst>
                    <a:ext uri="{9D8B030D-6E8A-4147-A177-3AD203B41FA5}">
                      <a16:colId xmlns:a16="http://schemas.microsoft.com/office/drawing/2014/main" val="3238066438"/>
                    </a:ext>
                  </a:extLst>
                </a:gridCol>
                <a:gridCol w="370332">
                  <a:extLst>
                    <a:ext uri="{9D8B030D-6E8A-4147-A177-3AD203B41FA5}">
                      <a16:colId xmlns:a16="http://schemas.microsoft.com/office/drawing/2014/main" val="4197149052"/>
                    </a:ext>
                  </a:extLst>
                </a:gridCol>
                <a:gridCol w="329184">
                  <a:extLst>
                    <a:ext uri="{9D8B030D-6E8A-4147-A177-3AD203B41FA5}">
                      <a16:colId xmlns:a16="http://schemas.microsoft.com/office/drawing/2014/main" val="1044646554"/>
                    </a:ext>
                  </a:extLst>
                </a:gridCol>
                <a:gridCol w="329184">
                  <a:extLst>
                    <a:ext uri="{9D8B030D-6E8A-4147-A177-3AD203B41FA5}">
                      <a16:colId xmlns:a16="http://schemas.microsoft.com/office/drawing/2014/main" val="1833265590"/>
                    </a:ext>
                  </a:extLst>
                </a:gridCol>
                <a:gridCol w="329184">
                  <a:extLst>
                    <a:ext uri="{9D8B030D-6E8A-4147-A177-3AD203B41FA5}">
                      <a16:colId xmlns:a16="http://schemas.microsoft.com/office/drawing/2014/main" val="2924905379"/>
                    </a:ext>
                  </a:extLst>
                </a:gridCol>
                <a:gridCol w="329184">
                  <a:extLst>
                    <a:ext uri="{9D8B030D-6E8A-4147-A177-3AD203B41FA5}">
                      <a16:colId xmlns:a16="http://schemas.microsoft.com/office/drawing/2014/main" val="1464617972"/>
                    </a:ext>
                  </a:extLst>
                </a:gridCol>
                <a:gridCol w="329184">
                  <a:extLst>
                    <a:ext uri="{9D8B030D-6E8A-4147-A177-3AD203B41FA5}">
                      <a16:colId xmlns:a16="http://schemas.microsoft.com/office/drawing/2014/main" val="846770926"/>
                    </a:ext>
                  </a:extLst>
                </a:gridCol>
                <a:gridCol w="329184">
                  <a:extLst>
                    <a:ext uri="{9D8B030D-6E8A-4147-A177-3AD203B41FA5}">
                      <a16:colId xmlns:a16="http://schemas.microsoft.com/office/drawing/2014/main" val="3375553427"/>
                    </a:ext>
                  </a:extLst>
                </a:gridCol>
                <a:gridCol w="329184">
                  <a:extLst>
                    <a:ext uri="{9D8B030D-6E8A-4147-A177-3AD203B41FA5}">
                      <a16:colId xmlns:a16="http://schemas.microsoft.com/office/drawing/2014/main" val="3014625575"/>
                    </a:ext>
                  </a:extLst>
                </a:gridCol>
                <a:gridCol w="329184">
                  <a:extLst>
                    <a:ext uri="{9D8B030D-6E8A-4147-A177-3AD203B41FA5}">
                      <a16:colId xmlns:a16="http://schemas.microsoft.com/office/drawing/2014/main" val="970944355"/>
                    </a:ext>
                  </a:extLst>
                </a:gridCol>
                <a:gridCol w="329184">
                  <a:extLst>
                    <a:ext uri="{9D8B030D-6E8A-4147-A177-3AD203B41FA5}">
                      <a16:colId xmlns:a16="http://schemas.microsoft.com/office/drawing/2014/main" val="869007929"/>
                    </a:ext>
                  </a:extLst>
                </a:gridCol>
                <a:gridCol w="370332">
                  <a:extLst>
                    <a:ext uri="{9D8B030D-6E8A-4147-A177-3AD203B41FA5}">
                      <a16:colId xmlns:a16="http://schemas.microsoft.com/office/drawing/2014/main" val="1094941583"/>
                    </a:ext>
                  </a:extLst>
                </a:gridCol>
                <a:gridCol w="370332">
                  <a:extLst>
                    <a:ext uri="{9D8B030D-6E8A-4147-A177-3AD203B41FA5}">
                      <a16:colId xmlns:a16="http://schemas.microsoft.com/office/drawing/2014/main" val="76538037"/>
                    </a:ext>
                  </a:extLst>
                </a:gridCol>
                <a:gridCol w="329184">
                  <a:extLst>
                    <a:ext uri="{9D8B030D-6E8A-4147-A177-3AD203B41FA5}">
                      <a16:colId xmlns:a16="http://schemas.microsoft.com/office/drawing/2014/main" val="1886148557"/>
                    </a:ext>
                  </a:extLst>
                </a:gridCol>
                <a:gridCol w="329184">
                  <a:extLst>
                    <a:ext uri="{9D8B030D-6E8A-4147-A177-3AD203B41FA5}">
                      <a16:colId xmlns:a16="http://schemas.microsoft.com/office/drawing/2014/main" val="104903028"/>
                    </a:ext>
                  </a:extLst>
                </a:gridCol>
                <a:gridCol w="370332">
                  <a:extLst>
                    <a:ext uri="{9D8B030D-6E8A-4147-A177-3AD203B41FA5}">
                      <a16:colId xmlns:a16="http://schemas.microsoft.com/office/drawing/2014/main" val="32322478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72442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- 2018-04-04 17:31:15 </a:t>
                      </a:r>
                      <a:r>
                        <a:rPr kumimoji="0" lang="en-US" sz="1000" b="0" i="0" u="none" strike="noStrike" kern="1200" cap="none" spc="0" normalizeH="0" baseline="0" noProof="0">
                          <a:ln>
                            <a:noFill/>
                          </a:ln>
                          <a:solidFill>
                            <a:prstClr val="black"/>
                          </a:solidFill>
                          <a:effectLst/>
                          <a:uLnTx/>
                          <a:uFillTx/>
                          <a:latin typeface="+mn-lt"/>
                          <a:ea typeface="+mn-ea"/>
                          <a:cs typeface="+mn-cs"/>
                        </a:rPr>
                        <a:t> 
 Protein for breakfast 🍳 😊
"Scrambled Eggs" is a Megaformer exercise that targets the oblique muscles primarily, and the glutes and hamstrings as secondary muscle movers. It involves sweeping the leg using the black cables to the side and then extending it straight by engaging the oblique muscle, resisting and stabilizing the core all through out. #megaformer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48657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Monday Studio - 2018-04-02 16:00:50 </a:t>
                      </a:r>
                      <a:r>
                        <a:rPr kumimoji="0" lang="en-US" sz="1000" b="0" i="0" u="none" strike="noStrike" kern="1200" cap="none" spc="0" normalizeH="0" baseline="0" noProof="0">
                          <a:ln>
                            <a:noFill/>
                          </a:ln>
                          <a:solidFill>
                            <a:prstClr val="black"/>
                          </a:solidFill>
                          <a:effectLst/>
                          <a:uLnTx/>
                          <a:uFillTx/>
                          <a:latin typeface="+mn-lt"/>
                          <a:ea typeface="+mn-ea"/>
                          <a:cs typeface="+mn-cs"/>
                        </a:rPr>
                        <a:t> 
 Is your little one a climber or a ball of energy? Let them put that energy into discovering the exciting climbs and poses to be learned in a fun Aerial Kids class! #aerialkids #traingrowglow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15150221"/>
                  </a:ext>
                </a:extLst>
              </a:tr>
            </a:tbl>
          </a:graphicData>
        </a:graphic>
      </p:graphicFrame>
      <p:sp>
        <p:nvSpPr>
          <p:cNvPr id="4" name="Text Placeholder 3">
            <a:extLst>
              <a:ext uri="{FF2B5EF4-FFF2-40B4-BE49-F238E27FC236}">
                <a16:creationId xmlns:a16="http://schemas.microsoft.com/office/drawing/2014/main" id="{1E9B72AD-EE82-4A76-A1F7-EC5BFDECD88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652215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B3113-236C-4C2E-8BC1-2F8A9942E0F6}"/>
              </a:ext>
            </a:extLst>
          </p:cNvPr>
          <p:cNvSpPr>
            <a:spLocks noGrp="1"/>
          </p:cNvSpPr>
          <p:nvPr>
            <p:ph type="title"/>
          </p:nvPr>
        </p:nvSpPr>
        <p:spPr/>
        <p:txBody>
          <a:bodyPr/>
          <a:lstStyle/>
          <a:p>
            <a:r>
              <a:rPr lang="en-US"/>
              <a:t>Facebook Post Type Distribution Per Profile | Monday Studio</a:t>
            </a:r>
          </a:p>
        </p:txBody>
      </p:sp>
      <p:graphicFrame>
        <p:nvGraphicFramePr>
          <p:cNvPr id="6" name="Chart Placeholder 5">
            <a:extLst>
              <a:ext uri="{FF2B5EF4-FFF2-40B4-BE49-F238E27FC236}">
                <a16:creationId xmlns:a16="http://schemas.microsoft.com/office/drawing/2014/main" id="{FBE71764-955F-4D78-B501-602E16685137}"/>
              </a:ext>
            </a:extLst>
          </p:cNvPr>
          <p:cNvGraphicFramePr>
            <a:graphicFrameLocks noGrp="1"/>
          </p:cNvGraphicFramePr>
          <p:nvPr>
            <p:ph type="chart" sz="quarter" idx="13"/>
            <p:extLst>
              <p:ext uri="{D42A27DB-BD31-4B8C-83A1-F6EECF244321}">
                <p14:modId xmlns:p14="http://schemas.microsoft.com/office/powerpoint/2010/main" val="34218285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3A0B70-AA15-4AAA-994C-BAEE3694F78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9679DC9-BED0-42FA-ADA1-39A5F5F067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55691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04522-3B3E-4004-AD80-6985BF0DBA29}"/>
              </a:ext>
            </a:extLst>
          </p:cNvPr>
          <p:cNvSpPr>
            <a:spLocks noGrp="1"/>
          </p:cNvSpPr>
          <p:nvPr>
            <p:ph type="title"/>
          </p:nvPr>
        </p:nvSpPr>
        <p:spPr/>
        <p:txBody>
          <a:bodyPr/>
          <a:lstStyle/>
          <a:p>
            <a:r>
              <a:rPr lang="en-US"/>
              <a:t>Facebook Interaction Rate | Monday Studio</a:t>
            </a:r>
          </a:p>
        </p:txBody>
      </p:sp>
      <p:graphicFrame>
        <p:nvGraphicFramePr>
          <p:cNvPr id="6" name="Chart Placeholder 5">
            <a:extLst>
              <a:ext uri="{FF2B5EF4-FFF2-40B4-BE49-F238E27FC236}">
                <a16:creationId xmlns:a16="http://schemas.microsoft.com/office/drawing/2014/main" id="{E28ABCCA-0EB1-4631-A5CC-C326326270DC}"/>
              </a:ext>
            </a:extLst>
          </p:cNvPr>
          <p:cNvGraphicFramePr>
            <a:graphicFrameLocks noGrp="1"/>
          </p:cNvGraphicFramePr>
          <p:nvPr>
            <p:ph type="chart" sz="quarter" idx="13"/>
            <p:extLst>
              <p:ext uri="{D42A27DB-BD31-4B8C-83A1-F6EECF244321}">
                <p14:modId xmlns:p14="http://schemas.microsoft.com/office/powerpoint/2010/main" val="118523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149F73-40A9-4910-96EF-1C7296CACD9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A238C71-6832-4124-842D-6D30E45BC7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38803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D40C8D-8D47-4483-9018-9E2671BA0070}"/>
              </a:ext>
            </a:extLst>
          </p:cNvPr>
          <p:cNvSpPr>
            <a:spLocks noGrp="1"/>
          </p:cNvSpPr>
          <p:nvPr>
            <p:ph type="title"/>
          </p:nvPr>
        </p:nvSpPr>
        <p:spPr/>
        <p:txBody>
          <a:bodyPr/>
          <a:lstStyle/>
          <a:p>
            <a:r>
              <a:rPr lang="en-US"/>
              <a:t>Facebook Interaction Rate By Weekday | Monday Studio</a:t>
            </a:r>
          </a:p>
        </p:txBody>
      </p:sp>
      <p:graphicFrame>
        <p:nvGraphicFramePr>
          <p:cNvPr id="6" name="Chart Placeholder 5">
            <a:extLst>
              <a:ext uri="{FF2B5EF4-FFF2-40B4-BE49-F238E27FC236}">
                <a16:creationId xmlns:a16="http://schemas.microsoft.com/office/drawing/2014/main" id="{A3D77751-2056-41E3-9DD8-A3A49486B740}"/>
              </a:ext>
            </a:extLst>
          </p:cNvPr>
          <p:cNvGraphicFramePr>
            <a:graphicFrameLocks noGrp="1"/>
          </p:cNvGraphicFramePr>
          <p:nvPr>
            <p:ph type="chart" sz="quarter" idx="13"/>
            <p:extLst>
              <p:ext uri="{D42A27DB-BD31-4B8C-83A1-F6EECF244321}">
                <p14:modId xmlns:p14="http://schemas.microsoft.com/office/powerpoint/2010/main" val="2360407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DA7A3C-0E1F-4409-B3EE-CEAE0F3FEEC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5E80763-C2F6-42F6-A6C1-7D825C861D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16457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44829-89DD-4192-9385-6101B76E3EC0}"/>
              </a:ext>
            </a:extLst>
          </p:cNvPr>
          <p:cNvSpPr>
            <a:spLocks noGrp="1"/>
          </p:cNvSpPr>
          <p:nvPr>
            <p:ph type="title"/>
          </p:nvPr>
        </p:nvSpPr>
        <p:spPr/>
        <p:txBody>
          <a:bodyPr/>
          <a:lstStyle/>
          <a:p>
            <a:r>
              <a:rPr lang="en-US"/>
              <a:t>Facebook Interaction Rate By Hour | Monday Studio</a:t>
            </a:r>
          </a:p>
        </p:txBody>
      </p:sp>
      <p:graphicFrame>
        <p:nvGraphicFramePr>
          <p:cNvPr id="6" name="Chart Placeholder 5">
            <a:extLst>
              <a:ext uri="{FF2B5EF4-FFF2-40B4-BE49-F238E27FC236}">
                <a16:creationId xmlns:a16="http://schemas.microsoft.com/office/drawing/2014/main" id="{A5D1DC32-082D-443B-9E6C-344555B72EA3}"/>
              </a:ext>
            </a:extLst>
          </p:cNvPr>
          <p:cNvGraphicFramePr>
            <a:graphicFrameLocks noGrp="1"/>
          </p:cNvGraphicFramePr>
          <p:nvPr>
            <p:ph type="chart" sz="quarter" idx="13"/>
            <p:extLst>
              <p:ext uri="{D42A27DB-BD31-4B8C-83A1-F6EECF244321}">
                <p14:modId xmlns:p14="http://schemas.microsoft.com/office/powerpoint/2010/main" val="4137069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DA82C0-4D11-47D3-9E06-B33AD1F90BA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372DA6B-F274-4BB6-BECC-257A856441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548563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D9850-8A9C-4B22-A64D-5C6F7D5BBA26}"/>
              </a:ext>
            </a:extLst>
          </p:cNvPr>
          <p:cNvSpPr>
            <a:spLocks noGrp="1"/>
          </p:cNvSpPr>
          <p:nvPr>
            <p:ph type="title"/>
          </p:nvPr>
        </p:nvSpPr>
        <p:spPr/>
        <p:txBody>
          <a:bodyPr/>
          <a:lstStyle/>
          <a:p>
            <a:r>
              <a:rPr lang="en-US"/>
              <a:t>Facebook Average Shares Per Post | Monday Studio</a:t>
            </a:r>
          </a:p>
        </p:txBody>
      </p:sp>
      <p:graphicFrame>
        <p:nvGraphicFramePr>
          <p:cNvPr id="6" name="Chart Placeholder 5">
            <a:extLst>
              <a:ext uri="{FF2B5EF4-FFF2-40B4-BE49-F238E27FC236}">
                <a16:creationId xmlns:a16="http://schemas.microsoft.com/office/drawing/2014/main" id="{57C7E1AC-8FA2-4A17-AB14-BF40433AEF11}"/>
              </a:ext>
            </a:extLst>
          </p:cNvPr>
          <p:cNvGraphicFramePr>
            <a:graphicFrameLocks noGrp="1"/>
          </p:cNvGraphicFramePr>
          <p:nvPr>
            <p:ph type="chart" sz="quarter" idx="13"/>
            <p:extLst>
              <p:ext uri="{D42A27DB-BD31-4B8C-83A1-F6EECF244321}">
                <p14:modId xmlns:p14="http://schemas.microsoft.com/office/powerpoint/2010/main" val="13928280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E902DF-1B78-4323-A45A-20D8E582B47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8B30D767-884B-4040-BDA1-9DEDFB0E22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92703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32FC5A-17A2-4503-8E3E-317CDC40975A}"/>
              </a:ext>
            </a:extLst>
          </p:cNvPr>
          <p:cNvSpPr>
            <a:spLocks noGrp="1"/>
          </p:cNvSpPr>
          <p:nvPr>
            <p:ph type="title"/>
          </p:nvPr>
        </p:nvSpPr>
        <p:spPr/>
        <p:txBody>
          <a:bodyPr/>
          <a:lstStyle/>
          <a:p>
            <a:r>
              <a:rPr lang="en-US"/>
              <a:t>Facebook Average Comments Per Post | Monday Studio</a:t>
            </a:r>
          </a:p>
        </p:txBody>
      </p:sp>
      <p:graphicFrame>
        <p:nvGraphicFramePr>
          <p:cNvPr id="6" name="Chart Placeholder 5">
            <a:extLst>
              <a:ext uri="{FF2B5EF4-FFF2-40B4-BE49-F238E27FC236}">
                <a16:creationId xmlns:a16="http://schemas.microsoft.com/office/drawing/2014/main" id="{4710C3C2-3DEB-4567-BE05-FD79A07BEB11}"/>
              </a:ext>
            </a:extLst>
          </p:cNvPr>
          <p:cNvGraphicFramePr>
            <a:graphicFrameLocks noGrp="1"/>
          </p:cNvGraphicFramePr>
          <p:nvPr>
            <p:ph type="chart" sz="quarter" idx="13"/>
            <p:extLst>
              <p:ext uri="{D42A27DB-BD31-4B8C-83A1-F6EECF244321}">
                <p14:modId xmlns:p14="http://schemas.microsoft.com/office/powerpoint/2010/main" val="5606325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E2BE9C-DF7D-4EDC-877A-AC2DDA08EAC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D7B79C6-DB19-4871-86F4-BCCF816655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69515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5D38B-1EE6-4AFC-8F5A-850B7FB008DA}"/>
              </a:ext>
            </a:extLst>
          </p:cNvPr>
          <p:cNvSpPr>
            <a:spLocks noGrp="1"/>
          </p:cNvSpPr>
          <p:nvPr>
            <p:ph type="title"/>
          </p:nvPr>
        </p:nvSpPr>
        <p:spPr/>
        <p:txBody>
          <a:bodyPr/>
          <a:lstStyle/>
          <a:p>
            <a:r>
              <a:rPr lang="en-US"/>
              <a:t>Facebook Average Reactions Per Post | Monday Studio</a:t>
            </a:r>
          </a:p>
        </p:txBody>
      </p:sp>
      <p:graphicFrame>
        <p:nvGraphicFramePr>
          <p:cNvPr id="6" name="Chart Placeholder 5">
            <a:extLst>
              <a:ext uri="{FF2B5EF4-FFF2-40B4-BE49-F238E27FC236}">
                <a16:creationId xmlns:a16="http://schemas.microsoft.com/office/drawing/2014/main" id="{3E7C7AEC-970F-4093-8732-3F1E0F287B46}"/>
              </a:ext>
            </a:extLst>
          </p:cNvPr>
          <p:cNvGraphicFramePr>
            <a:graphicFrameLocks noGrp="1"/>
          </p:cNvGraphicFramePr>
          <p:nvPr>
            <p:ph type="chart" sz="quarter" idx="13"/>
            <p:extLst>
              <p:ext uri="{D42A27DB-BD31-4B8C-83A1-F6EECF244321}">
                <p14:modId xmlns:p14="http://schemas.microsoft.com/office/powerpoint/2010/main" val="4045427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C4F606-5D77-48E2-9894-22D0E78C8A62}"/>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F6A8EA7-04B2-42C9-9B42-E67AA7FA98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24040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14805-9DE7-4D08-A542-103F5E819126}"/>
              </a:ext>
            </a:extLst>
          </p:cNvPr>
          <p:cNvSpPr>
            <a:spLocks noGrp="1"/>
          </p:cNvSpPr>
          <p:nvPr>
            <p:ph type="title"/>
          </p:nvPr>
        </p:nvSpPr>
        <p:spPr/>
        <p:txBody>
          <a:bodyPr/>
          <a:lstStyle/>
          <a:p>
            <a:r>
              <a:rPr lang="en-US"/>
              <a:t>Facebook Fans By City Table | Monday Studio - 1 of 3</a:t>
            </a:r>
          </a:p>
        </p:txBody>
      </p:sp>
      <p:graphicFrame>
        <p:nvGraphicFramePr>
          <p:cNvPr id="5" name="Table Placeholder 4">
            <a:extLst>
              <a:ext uri="{FF2B5EF4-FFF2-40B4-BE49-F238E27FC236}">
                <a16:creationId xmlns:a16="http://schemas.microsoft.com/office/drawing/2014/main" id="{860D0C57-45B4-465E-880B-E0F7068DD615}"/>
              </a:ext>
            </a:extLst>
          </p:cNvPr>
          <p:cNvGraphicFramePr>
            <a:graphicFrameLocks noGrp="1"/>
          </p:cNvGraphicFramePr>
          <p:nvPr>
            <p:ph type="tbl" sz="quarter" idx="13"/>
            <p:extLst>
              <p:ext uri="{D42A27DB-BD31-4B8C-83A1-F6EECF244321}">
                <p14:modId xmlns:p14="http://schemas.microsoft.com/office/powerpoint/2010/main" val="838271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41780688"/>
                    </a:ext>
                  </a:extLst>
                </a:gridCol>
                <a:gridCol w="1645920">
                  <a:extLst>
                    <a:ext uri="{9D8B030D-6E8A-4147-A177-3AD203B41FA5}">
                      <a16:colId xmlns:a16="http://schemas.microsoft.com/office/drawing/2014/main" val="4091472503"/>
                    </a:ext>
                  </a:extLst>
                </a:gridCol>
                <a:gridCol w="1645920">
                  <a:extLst>
                    <a:ext uri="{9D8B030D-6E8A-4147-A177-3AD203B41FA5}">
                      <a16:colId xmlns:a16="http://schemas.microsoft.com/office/drawing/2014/main" val="3002665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07386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Beirut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65.1 %</a:t>
                      </a:r>
                    </a:p>
                  </a:txBody>
                  <a:tcPr/>
                </a:tc>
                <a:extLst>
                  <a:ext uri="{0D108BD9-81ED-4DB2-BD59-A6C34878D82A}">
                    <a16:rowId xmlns:a16="http://schemas.microsoft.com/office/drawing/2014/main" val="234374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504243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1.8 %</a:t>
                      </a:r>
                    </a:p>
                  </a:txBody>
                  <a:tcPr/>
                </a:tc>
                <a:extLst>
                  <a:ext uri="{0D108BD9-81ED-4DB2-BD59-A6C34878D82A}">
                    <a16:rowId xmlns:a16="http://schemas.microsoft.com/office/drawing/2014/main" val="565599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Baabda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801246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Saïda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45946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Zahlé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3721557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288169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Kasrouane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1159574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Jeddah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57241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Damascus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0.5 %</a:t>
                      </a:r>
                    </a:p>
                  </a:txBody>
                  <a:tcPr/>
                </a:tc>
                <a:extLst>
                  <a:ext uri="{0D108BD9-81ED-4DB2-BD59-A6C34878D82A}">
                    <a16:rowId xmlns:a16="http://schemas.microsoft.com/office/drawing/2014/main" val="3465028903"/>
                  </a:ext>
                </a:extLst>
              </a:tr>
            </a:tbl>
          </a:graphicData>
        </a:graphic>
      </p:graphicFrame>
      <p:sp>
        <p:nvSpPr>
          <p:cNvPr id="4" name="Text Placeholder 3">
            <a:extLst>
              <a:ext uri="{FF2B5EF4-FFF2-40B4-BE49-F238E27FC236}">
                <a16:creationId xmlns:a16="http://schemas.microsoft.com/office/drawing/2014/main" id="{A72C8BCB-F381-45A1-AD75-F9083E8BD16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165760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0102F-FE53-4DF3-B401-4EFC5E44C832}"/>
              </a:ext>
            </a:extLst>
          </p:cNvPr>
          <p:cNvSpPr>
            <a:spLocks noGrp="1"/>
          </p:cNvSpPr>
          <p:nvPr>
            <p:ph type="title"/>
          </p:nvPr>
        </p:nvSpPr>
        <p:spPr/>
        <p:txBody>
          <a:bodyPr/>
          <a:lstStyle/>
          <a:p>
            <a:r>
              <a:rPr lang="en-US"/>
              <a:t>Facebook Fans By City Table | Monday Studio - 2 of 3</a:t>
            </a:r>
          </a:p>
        </p:txBody>
      </p:sp>
      <p:graphicFrame>
        <p:nvGraphicFramePr>
          <p:cNvPr id="5" name="Table Placeholder 4">
            <a:extLst>
              <a:ext uri="{FF2B5EF4-FFF2-40B4-BE49-F238E27FC236}">
                <a16:creationId xmlns:a16="http://schemas.microsoft.com/office/drawing/2014/main" id="{920C80DB-099F-49ED-99CC-6272C532BFD4}"/>
              </a:ext>
            </a:extLst>
          </p:cNvPr>
          <p:cNvGraphicFramePr>
            <a:graphicFrameLocks noGrp="1"/>
          </p:cNvGraphicFramePr>
          <p:nvPr>
            <p:ph type="tbl" sz="quarter" idx="13"/>
            <p:extLst>
              <p:ext uri="{D42A27DB-BD31-4B8C-83A1-F6EECF244321}">
                <p14:modId xmlns:p14="http://schemas.microsoft.com/office/powerpoint/2010/main" val="33602336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00899103"/>
                    </a:ext>
                  </a:extLst>
                </a:gridCol>
                <a:gridCol w="1645920">
                  <a:extLst>
                    <a:ext uri="{9D8B030D-6E8A-4147-A177-3AD203B41FA5}">
                      <a16:colId xmlns:a16="http://schemas.microsoft.com/office/drawing/2014/main" val="3569321033"/>
                    </a:ext>
                  </a:extLst>
                </a:gridCol>
                <a:gridCol w="1645920">
                  <a:extLst>
                    <a:ext uri="{9D8B030D-6E8A-4147-A177-3AD203B41FA5}">
                      <a16:colId xmlns:a16="http://schemas.microsoft.com/office/drawing/2014/main" val="3251829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4453481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742423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Batroûn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4221699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1811546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Nabatîyé</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extLst>
                  <a:ext uri="{0D108BD9-81ED-4DB2-BD59-A6C34878D82A}">
                    <a16:rowId xmlns:a16="http://schemas.microsoft.com/office/drawing/2014/main" val="3273248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Seattle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166948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Montreal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718585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650110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Sydney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164749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Vancouver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975682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Burj Hammud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012784043"/>
                  </a:ext>
                </a:extLst>
              </a:tr>
            </a:tbl>
          </a:graphicData>
        </a:graphic>
      </p:graphicFrame>
      <p:sp>
        <p:nvSpPr>
          <p:cNvPr id="4" name="Text Placeholder 3">
            <a:extLst>
              <a:ext uri="{FF2B5EF4-FFF2-40B4-BE49-F238E27FC236}">
                <a16:creationId xmlns:a16="http://schemas.microsoft.com/office/drawing/2014/main" id="{4FB54A61-0CA5-48CC-8C6A-6F360122AA1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36012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CC020C-2CB6-4574-B204-7056E072C0C6}"/>
              </a:ext>
            </a:extLst>
          </p:cNvPr>
          <p:cNvSpPr>
            <a:spLocks noGrp="1"/>
          </p:cNvSpPr>
          <p:nvPr>
            <p:ph type="title"/>
          </p:nvPr>
        </p:nvSpPr>
        <p:spPr/>
        <p:txBody>
          <a:bodyPr/>
          <a:lstStyle/>
          <a:p>
            <a:r>
              <a:rPr lang="en-US"/>
              <a:t>Facebook Fans By City Table | Monday Studio - 3 of 3</a:t>
            </a:r>
          </a:p>
        </p:txBody>
      </p:sp>
      <p:graphicFrame>
        <p:nvGraphicFramePr>
          <p:cNvPr id="5" name="Table Placeholder 4">
            <a:extLst>
              <a:ext uri="{FF2B5EF4-FFF2-40B4-BE49-F238E27FC236}">
                <a16:creationId xmlns:a16="http://schemas.microsoft.com/office/drawing/2014/main" id="{79222779-8D2F-46B1-9F04-E7A1FCBEF66F}"/>
              </a:ext>
            </a:extLst>
          </p:cNvPr>
          <p:cNvGraphicFramePr>
            <a:graphicFrameLocks noGrp="1"/>
          </p:cNvGraphicFramePr>
          <p:nvPr>
            <p:ph type="tbl" sz="quarter" idx="13"/>
            <p:extLst>
              <p:ext uri="{D42A27DB-BD31-4B8C-83A1-F6EECF244321}">
                <p14:modId xmlns:p14="http://schemas.microsoft.com/office/powerpoint/2010/main" val="2978524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01327571"/>
                    </a:ext>
                  </a:extLst>
                </a:gridCol>
                <a:gridCol w="1645920">
                  <a:extLst>
                    <a:ext uri="{9D8B030D-6E8A-4147-A177-3AD203B41FA5}">
                      <a16:colId xmlns:a16="http://schemas.microsoft.com/office/drawing/2014/main" val="3964944820"/>
                    </a:ext>
                  </a:extLst>
                </a:gridCol>
                <a:gridCol w="1645920">
                  <a:extLst>
                    <a:ext uri="{9D8B030D-6E8A-4147-A177-3AD203B41FA5}">
                      <a16:colId xmlns:a16="http://schemas.microsoft.com/office/drawing/2014/main" val="17593774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503069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02286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Bsalim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42170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Cairo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423453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Marjayoûn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132674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Chouf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0.3 %</a:t>
                      </a:r>
                    </a:p>
                  </a:txBody>
                  <a:tcPr/>
                </a:tc>
                <a:extLst>
                  <a:ext uri="{0D108BD9-81ED-4DB2-BD59-A6C34878D82A}">
                    <a16:rowId xmlns:a16="http://schemas.microsoft.com/office/drawing/2014/main" val="2746652226"/>
                  </a:ext>
                </a:extLst>
              </a:tr>
            </a:tbl>
          </a:graphicData>
        </a:graphic>
      </p:graphicFrame>
      <p:sp>
        <p:nvSpPr>
          <p:cNvPr id="4" name="Text Placeholder 3">
            <a:extLst>
              <a:ext uri="{FF2B5EF4-FFF2-40B4-BE49-F238E27FC236}">
                <a16:creationId xmlns:a16="http://schemas.microsoft.com/office/drawing/2014/main" id="{E2AFEB8E-C801-4269-895B-E415AA3B281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9407732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E7E65F-7ACD-47D4-9E27-A2314164C764}"/>
              </a:ext>
            </a:extLst>
          </p:cNvPr>
          <p:cNvSpPr>
            <a:spLocks noGrp="1"/>
          </p:cNvSpPr>
          <p:nvPr>
            <p:ph type="title"/>
          </p:nvPr>
        </p:nvSpPr>
        <p:spPr/>
        <p:txBody>
          <a:bodyPr/>
          <a:lstStyle/>
          <a:p>
            <a:r>
              <a:rPr lang="en-US"/>
              <a:t>Facebook Engaged Users | Monday Studio</a:t>
            </a:r>
          </a:p>
        </p:txBody>
      </p:sp>
      <p:graphicFrame>
        <p:nvGraphicFramePr>
          <p:cNvPr id="6" name="Chart Placeholder 5">
            <a:extLst>
              <a:ext uri="{FF2B5EF4-FFF2-40B4-BE49-F238E27FC236}">
                <a16:creationId xmlns:a16="http://schemas.microsoft.com/office/drawing/2014/main" id="{258B23BF-2232-4BBC-A5F1-360288742B49}"/>
              </a:ext>
            </a:extLst>
          </p:cNvPr>
          <p:cNvGraphicFramePr>
            <a:graphicFrameLocks noGrp="1"/>
          </p:cNvGraphicFramePr>
          <p:nvPr>
            <p:ph type="chart" sz="quarter" idx="13"/>
            <p:extLst>
              <p:ext uri="{D42A27DB-BD31-4B8C-83A1-F6EECF244321}">
                <p14:modId xmlns:p14="http://schemas.microsoft.com/office/powerpoint/2010/main" val="18237483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CA182E-5388-4BE2-9464-DEDC5D455CC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929E20BD-6FBC-4BA1-89D1-AD5F6EB4CD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89398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48C2F6-FD74-48D8-A28A-9EBA458FB517}"/>
              </a:ext>
            </a:extLst>
          </p:cNvPr>
          <p:cNvSpPr>
            <a:spLocks noGrp="1"/>
          </p:cNvSpPr>
          <p:nvPr>
            <p:ph type="title"/>
          </p:nvPr>
        </p:nvSpPr>
        <p:spPr/>
        <p:txBody>
          <a:bodyPr/>
          <a:lstStyle/>
          <a:p>
            <a:r>
              <a:rPr lang="en-US"/>
              <a:t>Facebook Reach | Monday Studio</a:t>
            </a:r>
          </a:p>
        </p:txBody>
      </p:sp>
      <p:graphicFrame>
        <p:nvGraphicFramePr>
          <p:cNvPr id="6" name="Chart Placeholder 5">
            <a:extLst>
              <a:ext uri="{FF2B5EF4-FFF2-40B4-BE49-F238E27FC236}">
                <a16:creationId xmlns:a16="http://schemas.microsoft.com/office/drawing/2014/main" id="{0DB6864F-588C-4BD9-AFD5-F805AC81C816}"/>
              </a:ext>
            </a:extLst>
          </p:cNvPr>
          <p:cNvGraphicFramePr>
            <a:graphicFrameLocks noGrp="1"/>
          </p:cNvGraphicFramePr>
          <p:nvPr>
            <p:ph type="chart" sz="quarter" idx="13"/>
            <p:extLst>
              <p:ext uri="{D42A27DB-BD31-4B8C-83A1-F6EECF244321}">
                <p14:modId xmlns:p14="http://schemas.microsoft.com/office/powerpoint/2010/main" val="2958281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E76EE3-E345-4615-AB5E-4960E9D54DA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61C2C35-2B1C-4ACA-9E5D-7874AA288F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667276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1627</Words>
  <Application>Microsoft Office PowerPoint</Application>
  <PresentationFormat>On-screen Show (4:3)</PresentationFormat>
  <Paragraphs>946</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Facebook - My Dashboard</vt:lpstr>
      <vt:lpstr>Facebook Key Metrics Table | Monday Studio</vt:lpstr>
      <vt:lpstr>Facebook Fans Change Rate | Monday Studio</vt:lpstr>
      <vt:lpstr>Facebook Fans Total | Monday Studio</vt:lpstr>
      <vt:lpstr>Facebook Own Posts Table | Monday Studio - 1 of 16</vt:lpstr>
      <vt:lpstr>Facebook Own Posts Table | Monday Studio - 2 of 16</vt:lpstr>
      <vt:lpstr>Facebook Own Posts Table | Monday Studio - 3 of 16</vt:lpstr>
      <vt:lpstr>Facebook Own Posts Table | Monday Studio - 4 of 16</vt:lpstr>
      <vt:lpstr>Facebook Own Posts Table | Monday Studio - 5 of 16</vt:lpstr>
      <vt:lpstr>Facebook Own Posts Table | Monday Studio - 6 of 16</vt:lpstr>
      <vt:lpstr>Facebook Own Posts Table | Monday Studio - 7 of 16</vt:lpstr>
      <vt:lpstr>Facebook Own Posts Table | Monday Studio - 8 of 16</vt:lpstr>
      <vt:lpstr>Facebook Own Posts Table | Monday Studio - 9 of 16</vt:lpstr>
      <vt:lpstr>Facebook Own Posts Table | Monday Studio - 10 of 16</vt:lpstr>
      <vt:lpstr>Facebook Own Posts Table | Monday Studio - 11 of 16</vt:lpstr>
      <vt:lpstr>Facebook Own Posts Table | Monday Studio - 12 of 16</vt:lpstr>
      <vt:lpstr>Facebook Own Posts Table | Monday Studio - 13 of 16</vt:lpstr>
      <vt:lpstr>Facebook Own Posts Table | Monday Studio - 14 of 16</vt:lpstr>
      <vt:lpstr>Facebook Own Posts Table | Monday Studio - 15 of 16</vt:lpstr>
      <vt:lpstr>Facebook Own Posts Table | Monday Studio - 16 of 16</vt:lpstr>
      <vt:lpstr>Facebook Post Type Distribution Per Profile | Monday Studio</vt:lpstr>
      <vt:lpstr>Facebook Interaction Rate | Monday Studio</vt:lpstr>
      <vt:lpstr>Facebook Interaction Rate By Weekday | Monday Studio</vt:lpstr>
      <vt:lpstr>Facebook Interaction Rate By Hour | Monday Studio</vt:lpstr>
      <vt:lpstr>Facebook Average Shares Per Post | Monday Studio</vt:lpstr>
      <vt:lpstr>Facebook Average Comments Per Post | Monday Studio</vt:lpstr>
      <vt:lpstr>Facebook Average Reactions Per Post | Monday Studio</vt:lpstr>
      <vt:lpstr>Facebook Fans By City Table | Monday Studio - 1 of 3</vt:lpstr>
      <vt:lpstr>Facebook Fans By City Table | Monday Studio - 2 of 3</vt:lpstr>
      <vt:lpstr>Facebook Fans By City Table | Monday Studio - 3 of 3</vt:lpstr>
      <vt:lpstr>Facebook Engaged Users | Monday Studio</vt:lpstr>
      <vt:lpstr>Facebook Reach | Monday Studio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 My Dashboard</dc:title>
  <dc:creator>Administrator</dc:creator>
  <cp:lastModifiedBy>Administrator</cp:lastModifiedBy>
  <cp:revision>1</cp:revision>
  <dcterms:created xsi:type="dcterms:W3CDTF">2018-05-04T11:43:38Z</dcterms:created>
  <dcterms:modified xsi:type="dcterms:W3CDTF">2018-05-04T11:45:04Z</dcterms:modified>
</cp:coreProperties>
</file>