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4.9800796812749001E-2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4.9776007964160998E-2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4.9751243781095002E-2</c:v>
                </c:pt>
                <c:pt idx="23">
                  <c:v>0</c:v>
                </c:pt>
                <c:pt idx="24">
                  <c:v>-9.9453008453506006E-2</c:v>
                </c:pt>
                <c:pt idx="25">
                  <c:v>0</c:v>
                </c:pt>
                <c:pt idx="26">
                  <c:v>4.9776007964160998E-2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9D-4904-AED4-770B5C39F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309784"/>
        <c:axId val="338310112"/>
      </c:lineChart>
      <c:dateAx>
        <c:axId val="338309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10112"/>
        <c:crosses val="autoZero"/>
        <c:auto val="1"/>
        <c:lblOffset val="100"/>
        <c:baseTimeUnit val="days"/>
      </c:dateAx>
      <c:valAx>
        <c:axId val="33831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30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2008</c:v>
                </c:pt>
                <c:pt idx="1">
                  <c:v>2008</c:v>
                </c:pt>
                <c:pt idx="2">
                  <c:v>2009</c:v>
                </c:pt>
                <c:pt idx="3">
                  <c:v>2008</c:v>
                </c:pt>
                <c:pt idx="4">
                  <c:v>2009</c:v>
                </c:pt>
                <c:pt idx="5">
                  <c:v>2009</c:v>
                </c:pt>
                <c:pt idx="6">
                  <c:v>2010</c:v>
                </c:pt>
                <c:pt idx="7">
                  <c:v>2010</c:v>
                </c:pt>
                <c:pt idx="8">
                  <c:v>2010</c:v>
                </c:pt>
                <c:pt idx="9">
                  <c:v>2010</c:v>
                </c:pt>
                <c:pt idx="10">
                  <c:v>2010</c:v>
                </c:pt>
                <c:pt idx="11">
                  <c:v>2011</c:v>
                </c:pt>
                <c:pt idx="12">
                  <c:v>2010</c:v>
                </c:pt>
                <c:pt idx="13">
                  <c:v>2010</c:v>
                </c:pt>
                <c:pt idx="14">
                  <c:v>2010</c:v>
                </c:pt>
                <c:pt idx="15">
                  <c:v>2010</c:v>
                </c:pt>
                <c:pt idx="16">
                  <c:v>2010</c:v>
                </c:pt>
                <c:pt idx="17">
                  <c:v>2010</c:v>
                </c:pt>
                <c:pt idx="18">
                  <c:v>2010</c:v>
                </c:pt>
                <c:pt idx="19">
                  <c:v>2010</c:v>
                </c:pt>
                <c:pt idx="20">
                  <c:v>2010</c:v>
                </c:pt>
                <c:pt idx="21">
                  <c:v>2011</c:v>
                </c:pt>
                <c:pt idx="22">
                  <c:v>2011</c:v>
                </c:pt>
                <c:pt idx="23">
                  <c:v>2010</c:v>
                </c:pt>
                <c:pt idx="24">
                  <c:v>2009</c:v>
                </c:pt>
                <c:pt idx="25">
                  <c:v>2010</c:v>
                </c:pt>
                <c:pt idx="26">
                  <c:v>2010</c:v>
                </c:pt>
                <c:pt idx="27">
                  <c:v>2010</c:v>
                </c:pt>
                <c:pt idx="28">
                  <c:v>2010</c:v>
                </c:pt>
                <c:pt idx="29">
                  <c:v>2010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1A-41F0-BF67-FF49B37FD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986552"/>
        <c:axId val="347994096"/>
      </c:lineChart>
      <c:dateAx>
        <c:axId val="34798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94096"/>
        <c:crosses val="autoZero"/>
        <c:auto val="1"/>
        <c:lblOffset val="100"/>
        <c:baseTimeUnit val="days"/>
      </c:dateAx>
      <c:valAx>
        <c:axId val="34799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8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Lightbox Intl.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DA-4610-A0A3-5BDA03E20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875296"/>
        <c:axId val="344870704"/>
      </c:barChart>
      <c:catAx>
        <c:axId val="34487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70704"/>
        <c:crosses val="autoZero"/>
        <c:auto val="1"/>
        <c:lblAlgn val="ctr"/>
        <c:lblOffset val="100"/>
        <c:noMultiLvlLbl val="0"/>
      </c:catAx>
      <c:valAx>
        <c:axId val="34487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7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9.9601593625498008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E3-405A-BB32-58795BEE5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871032"/>
        <c:axId val="351235504"/>
      </c:lineChart>
      <c:dateAx>
        <c:axId val="344871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35504"/>
        <c:crosses val="autoZero"/>
        <c:auto val="1"/>
        <c:lblOffset val="100"/>
        <c:baseTimeUnit val="days"/>
      </c:dateAx>
      <c:valAx>
        <c:axId val="35123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7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6">
                  <c:v>9.9552015928322994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5E-48E5-952B-BEEDE1C85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229272"/>
        <c:axId val="351232552"/>
      </c:barChart>
      <c:catAx>
        <c:axId val="35122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32552"/>
        <c:crosses val="autoZero"/>
        <c:auto val="1"/>
        <c:lblAlgn val="ctr"/>
        <c:lblOffset val="100"/>
        <c:noMultiLvlLbl val="0"/>
      </c:catAx>
      <c:valAx>
        <c:axId val="35123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2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9.9552015928322994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A0-4CA5-8159-ADEC42F65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231568"/>
        <c:axId val="351228288"/>
      </c:lineChart>
      <c:catAx>
        <c:axId val="35123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28288"/>
        <c:crosses val="autoZero"/>
        <c:auto val="1"/>
        <c:lblAlgn val="ctr"/>
        <c:lblOffset val="100"/>
        <c:noMultiLvlLbl val="0"/>
      </c:catAx>
      <c:valAx>
        <c:axId val="35122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3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11-4E2C-BE8D-3F9C7F88F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242720"/>
        <c:axId val="351240752"/>
      </c:lineChart>
      <c:dateAx>
        <c:axId val="351242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40752"/>
        <c:crosses val="autoZero"/>
        <c:auto val="1"/>
        <c:lblOffset val="100"/>
        <c:baseTimeUnit val="days"/>
      </c:dateAx>
      <c:valAx>
        <c:axId val="35124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4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1C-4A2B-A788-7681B2951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238456"/>
        <c:axId val="351238784"/>
      </c:lineChart>
      <c:dateAx>
        <c:axId val="351238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38784"/>
        <c:crosses val="autoZero"/>
        <c:auto val="1"/>
        <c:lblOffset val="100"/>
        <c:baseTimeUnit val="days"/>
      </c:dateAx>
      <c:valAx>
        <c:axId val="35123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3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B9-4936-8822-AFB637815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220352"/>
        <c:axId val="152227240"/>
      </c:lineChart>
      <c:dateAx>
        <c:axId val="152220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227240"/>
        <c:crosses val="autoZero"/>
        <c:auto val="1"/>
        <c:lblOffset val="100"/>
        <c:baseTimeUnit val="days"/>
      </c:dateAx>
      <c:valAx>
        <c:axId val="15222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22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212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4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00-4B41-91FA-44E80C990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360056"/>
        <c:axId val="437359728"/>
      </c:lineChart>
      <c:dateAx>
        <c:axId val="437360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59728"/>
        <c:crosses val="autoZero"/>
        <c:auto val="1"/>
        <c:lblOffset val="100"/>
        <c:baseTimeUnit val="days"/>
      </c:dateAx>
      <c:valAx>
        <c:axId val="43735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6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 Intl.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12769</c:v>
                </c:pt>
                <c:pt idx="1">
                  <c:v>35</c:v>
                </c:pt>
                <c:pt idx="2">
                  <c:v>15</c:v>
                </c:pt>
                <c:pt idx="3">
                  <c:v>8</c:v>
                </c:pt>
                <c:pt idx="4">
                  <c:v>24</c:v>
                </c:pt>
                <c:pt idx="5">
                  <c:v>17</c:v>
                </c:pt>
                <c:pt idx="6">
                  <c:v>15</c:v>
                </c:pt>
                <c:pt idx="7">
                  <c:v>8</c:v>
                </c:pt>
                <c:pt idx="8">
                  <c:v>12</c:v>
                </c:pt>
                <c:pt idx="9">
                  <c:v>37</c:v>
                </c:pt>
                <c:pt idx="10">
                  <c:v>16</c:v>
                </c:pt>
                <c:pt idx="11">
                  <c:v>14</c:v>
                </c:pt>
                <c:pt idx="12">
                  <c:v>12</c:v>
                </c:pt>
                <c:pt idx="13">
                  <c:v>7</c:v>
                </c:pt>
                <c:pt idx="14">
                  <c:v>3</c:v>
                </c:pt>
                <c:pt idx="15">
                  <c:v>7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0</c:v>
                </c:pt>
                <c:pt idx="21">
                  <c:v>4</c:v>
                </c:pt>
                <c:pt idx="22">
                  <c:v>4</c:v>
                </c:pt>
                <c:pt idx="23">
                  <c:v>3</c:v>
                </c:pt>
                <c:pt idx="24">
                  <c:v>7</c:v>
                </c:pt>
                <c:pt idx="25">
                  <c:v>2</c:v>
                </c:pt>
                <c:pt idx="26">
                  <c:v>1</c:v>
                </c:pt>
                <c:pt idx="27">
                  <c:v>4</c:v>
                </c:pt>
                <c:pt idx="28">
                  <c:v>4</c:v>
                </c:pt>
                <c:pt idx="29">
                  <c:v>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9-4172-95FF-DF0FFDF59E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328896"/>
        <c:axId val="437330208"/>
      </c:lineChart>
      <c:dateAx>
        <c:axId val="437328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30208"/>
        <c:crosses val="autoZero"/>
        <c:auto val="1"/>
        <c:lblOffset val="100"/>
        <c:baseTimeUnit val="days"/>
      </c:dateAx>
      <c:valAx>
        <c:axId val="43733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32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7ED7-0BE8-4097-AF72-B61188DE74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- 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CD70AA-9521-42BA-98B4-615C4FB775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311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82BED-6920-43B3-84C3-0FD900669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Lightbox Intl.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51ED35-5938-46AF-BCEF-547269C8D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9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1633049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75010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31041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76830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053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85983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85946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44680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67703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95323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65105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402516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028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22808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11710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75932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06956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40228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94277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12368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79645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1953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74226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94393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9026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9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Lightbox Intl.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207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B619A-FEB6-492F-AF4F-62C2AC873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06353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81823-F5BB-41A8-99BB-D1E96739F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097CAB-95B0-484B-B352-0B801A3766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926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1C365-3A34-4CCB-8364-4AC88B68C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E5512-B3C9-4727-8583-39B16410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79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1BF51-CDD2-4F20-8D9E-B233587BF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906C83-BAAD-4A06-84F6-9D4BEED1D0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2970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98C69-B772-4529-97DA-FB929A587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FA63C-16B3-492C-A0E7-BD47C53E7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68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CAAC7-F682-4A55-AAA3-949623F8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Lightbox Intl.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9613B7-FBCD-4DA1-AF9B-49481F186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2555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166325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88754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2409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5018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733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6853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486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652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38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429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16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518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0207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63551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059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869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630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6546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09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Lightbox Intl. - 2018-04-01 10:00:00 </a:t>
                      </a:r>
                      <a:r>
                        <a:rPr lang="en-US" sz="1000"/>
                        <a:t> 
 Wishing you a bright, Happy Easter, filled with plenty of love and happiness!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67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27611-4F21-4C6D-8E22-57B960A53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168249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7948E-AC73-4AD1-AAC0-2AAA0EA30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0C37E4-B610-4D84-86CF-FBF3D42FF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3699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607D3-1D40-4B28-8831-59EBA8867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FBDCE-6C45-4773-A7A4-B006C31C6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772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B3FE1-F5A1-43CD-BB17-539D394D4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6E6BC4-1CDF-446B-AD5D-6B5E8A122F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6377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3A111-6A9E-4FC9-93B7-6FDBECB04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9CC41-C063-4CB7-8FE1-5A2AE789F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15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A3180-73E4-40E4-80F5-6B595C1A4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BDFB1F-B785-4A7D-B4CC-537D93A21D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5965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1936E-3E05-4765-B311-EC97E82A0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9DB5B-0CBE-4008-A1B3-06B43BE1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54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7D66-CCE3-4817-9D29-E89A6A9C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93B3BC-4150-497D-A4C2-40760DA1C6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8820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DE5C7-8E3D-478D-8309-E6848A0F8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717B0-641C-429C-9F51-4E5D52027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685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554C2-6919-47E3-88C0-6B7EFB1CE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DE2F76-8E69-4E6E-8B0E-71856F6F0C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004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C760B-C364-4B15-84CE-B5B473608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14F2B-88A3-4A93-B918-F8B83982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469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70270-92D2-44FC-8F8D-80BFA5350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61F160-7268-4E09-90E2-91843B2C8F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6602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6058B-8A16-4209-8845-D272B825B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EF528-11A5-4BE0-AE66-FC0B8DDEE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24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E79CA-2096-42CF-BB12-3A783825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A41716-4E9C-4725-AA46-487C23753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1660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791C2-CE8E-40E7-94BC-F00CD99DE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0349C-54F7-4358-8FFE-87AA814A1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2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6D5E0-1642-457F-B8ED-56DCF2ACC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Lightbox Intl.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9B7FD-C7C0-4C64-8448-7F86593C4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9974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208739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95188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5435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61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Beirut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8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Baabda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90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Saïda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9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40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Kasrouane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20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Joünié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46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11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77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Nabatîyé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Tripoli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632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D513A-EAAE-43AB-B5DF-839E6D394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60949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2598-9701-4AE4-AB8E-73808B0D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Lightbox Intl.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8D2F9-C056-4B38-AB6E-2CCE8A50F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793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527582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030253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6685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92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86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Bsalim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34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3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67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67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Byblos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6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6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Dbayeh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23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Ghazir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01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Hadath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179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D5CF0-BEDD-44C4-8A18-70623DCBF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051496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B80F-3E67-488B-B4BD-3E9409264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Lightbox Intl.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9738B9-66A9-41A7-8FDB-86BE2BEC88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2933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950189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74544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1983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467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Baalbek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173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Baabdâte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57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Baouchrîye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10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Jbail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7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Achrafieh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29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F4BFE-E6A9-4732-B7D8-CBA79D618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816617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6F3AA-5980-4A48-8213-9D46EB8BC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07F8AB-09C2-41CA-BF4B-DA57F0E6B1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9305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D5B3A-86D5-49B8-9CDA-712FECD26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1BFFD-2659-42C9-BF97-96A3A963D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715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FA526-61DA-4A00-B6A9-989D1286A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Lightbox Intl.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93C4D4-D1FB-42D3-B363-ABCFEC2920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879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BA6FA-8A32-4F0B-8384-14391E383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B7B81-F257-4CFE-B43E-8BA4FA39D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17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455</Words>
  <Application>Microsoft Office PowerPoint</Application>
  <PresentationFormat>On-screen Show (4:3)</PresentationFormat>
  <Paragraphs>214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Facebook - My Dashboard</vt:lpstr>
      <vt:lpstr>Facebook Key Metrics Table | Lightbox Intl.</vt:lpstr>
      <vt:lpstr>Facebook Fans Change Rate | Lightbox Intl.</vt:lpstr>
      <vt:lpstr>Facebook Fans Total | Lightbox Intl.</vt:lpstr>
      <vt:lpstr>Facebook Own Posts Table | Lightbox Intl.</vt:lpstr>
      <vt:lpstr>Facebook Post Type Distribution Per Profile | Lightbox Intl.</vt:lpstr>
      <vt:lpstr>Facebook Interaction Rate | Lightbox Intl.</vt:lpstr>
      <vt:lpstr>Facebook Interaction Rate By Weekday | Lightbox Intl.</vt:lpstr>
      <vt:lpstr>Facebook Interaction Rate By Hour | Lightbox Intl.</vt:lpstr>
      <vt:lpstr>Facebook Average Shares Per Post | Lightbox Intl.</vt:lpstr>
      <vt:lpstr>Facebook Average Comments Per Post | Lightbox Intl.</vt:lpstr>
      <vt:lpstr>Facebook Average Reactions Per Post | Lightbox Intl.</vt:lpstr>
      <vt:lpstr>Facebook Fans By City Table | Lightbox Intl. - 1 of 3</vt:lpstr>
      <vt:lpstr>Facebook Fans By City Table | Lightbox Intl. - 2 of 3</vt:lpstr>
      <vt:lpstr>Facebook Fans By City Table | Lightbox Intl. - 3 of 3</vt:lpstr>
      <vt:lpstr>Facebook Engaged Users | Lightbox Intl.</vt:lpstr>
      <vt:lpstr>Facebook Reach | Lightbox Intl.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- My Dashboard</dc:title>
  <dc:creator>Administrator</dc:creator>
  <cp:lastModifiedBy>Administrator</cp:lastModifiedBy>
  <cp:revision>1</cp:revision>
  <dcterms:created xsi:type="dcterms:W3CDTF">2018-05-04T08:27:44Z</dcterms:created>
  <dcterms:modified xsi:type="dcterms:W3CDTF">2018-05-04T08:28:15Z</dcterms:modified>
</cp:coreProperties>
</file>