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Lst>
  <p:sldSz cx="9144000" cy="6858000" type="screen4x3"/>
  <p:notesSz cx="6858000" cy="9144000"/>
  <p:embeddedFontLst>
    <p:embeddedFont>
      <p:font typeface="Calibri" panose="020F0502020204030204" pitchFamily="34"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Liberty Living for Students</c:v>
                </c:pt>
              </c:strCache>
            </c:strRef>
          </c:tx>
          <c:spPr>
            <a:ln w="28575" cap="rnd">
              <a:solidFill>
                <a:schemeClr val="accent1"/>
              </a:solidFill>
              <a:round/>
            </a:ln>
            <a:effectLst/>
          </c:spPr>
          <c:marker>
            <c:symbol val="none"/>
          </c:marker>
          <c:cat>
            <c:numRef>
              <c:f>Sheet1!$A$2:$A$32</c:f>
              <c:numCache>
                <c:formatCode>m/d/yyyy</c:formatCode>
                <c:ptCount val="31"/>
                <c:pt idx="0">
                  <c:v>43157</c:v>
                </c:pt>
                <c:pt idx="1">
                  <c:v>43158</c:v>
                </c:pt>
                <c:pt idx="2">
                  <c:v>43159</c:v>
                </c:pt>
                <c:pt idx="3">
                  <c:v>43160</c:v>
                </c:pt>
                <c:pt idx="4">
                  <c:v>43161</c:v>
                </c:pt>
                <c:pt idx="5">
                  <c:v>43162</c:v>
                </c:pt>
                <c:pt idx="6">
                  <c:v>43163</c:v>
                </c:pt>
                <c:pt idx="7">
                  <c:v>43164</c:v>
                </c:pt>
                <c:pt idx="8">
                  <c:v>43165</c:v>
                </c:pt>
                <c:pt idx="9">
                  <c:v>43166</c:v>
                </c:pt>
                <c:pt idx="10">
                  <c:v>43167</c:v>
                </c:pt>
                <c:pt idx="11">
                  <c:v>43168</c:v>
                </c:pt>
                <c:pt idx="12">
                  <c:v>43169</c:v>
                </c:pt>
                <c:pt idx="13">
                  <c:v>43170</c:v>
                </c:pt>
                <c:pt idx="14">
                  <c:v>43171</c:v>
                </c:pt>
                <c:pt idx="15">
                  <c:v>43172</c:v>
                </c:pt>
                <c:pt idx="16">
                  <c:v>43173</c:v>
                </c:pt>
                <c:pt idx="17">
                  <c:v>43174</c:v>
                </c:pt>
                <c:pt idx="18">
                  <c:v>43175</c:v>
                </c:pt>
                <c:pt idx="19">
                  <c:v>43176</c:v>
                </c:pt>
                <c:pt idx="20">
                  <c:v>43177</c:v>
                </c:pt>
                <c:pt idx="21">
                  <c:v>43178</c:v>
                </c:pt>
                <c:pt idx="22">
                  <c:v>43179</c:v>
                </c:pt>
                <c:pt idx="23">
                  <c:v>43180</c:v>
                </c:pt>
                <c:pt idx="24">
                  <c:v>43181</c:v>
                </c:pt>
                <c:pt idx="25">
                  <c:v>43182</c:v>
                </c:pt>
                <c:pt idx="26">
                  <c:v>43183</c:v>
                </c:pt>
                <c:pt idx="27">
                  <c:v>43184</c:v>
                </c:pt>
                <c:pt idx="28">
                  <c:v>43185</c:v>
                </c:pt>
                <c:pt idx="29">
                  <c:v>43186</c:v>
                </c:pt>
                <c:pt idx="30">
                  <c:v>43187</c:v>
                </c:pt>
              </c:numCache>
            </c:numRef>
          </c:cat>
          <c:val>
            <c:numRef>
              <c:f>Sheet1!$B$2:$B$32</c:f>
              <c:numCache>
                <c:formatCode>General</c:formatCode>
                <c:ptCount val="31"/>
                <c:pt idx="0">
                  <c:v>0</c:v>
                </c:pt>
                <c:pt idx="1">
                  <c:v>2</c:v>
                </c:pt>
                <c:pt idx="2">
                  <c:v>2</c:v>
                </c:pt>
                <c:pt idx="3">
                  <c:v>3</c:v>
                </c:pt>
                <c:pt idx="4">
                  <c:v>1</c:v>
                </c:pt>
                <c:pt idx="5">
                  <c:v>2</c:v>
                </c:pt>
                <c:pt idx="6">
                  <c:v>2</c:v>
                </c:pt>
                <c:pt idx="7">
                  <c:v>2</c:v>
                </c:pt>
                <c:pt idx="8">
                  <c:v>2</c:v>
                </c:pt>
                <c:pt idx="9">
                  <c:v>2</c:v>
                </c:pt>
                <c:pt idx="10">
                  <c:v>2</c:v>
                </c:pt>
                <c:pt idx="11">
                  <c:v>2</c:v>
                </c:pt>
                <c:pt idx="12">
                  <c:v>2</c:v>
                </c:pt>
                <c:pt idx="13">
                  <c:v>2</c:v>
                </c:pt>
                <c:pt idx="14">
                  <c:v>2</c:v>
                </c:pt>
                <c:pt idx="15">
                  <c:v>2</c:v>
                </c:pt>
                <c:pt idx="16">
                  <c:v>2</c:v>
                </c:pt>
                <c:pt idx="17">
                  <c:v>2</c:v>
                </c:pt>
                <c:pt idx="18">
                  <c:v>1</c:v>
                </c:pt>
                <c:pt idx="19">
                  <c:v>3</c:v>
                </c:pt>
                <c:pt idx="20">
                  <c:v>2</c:v>
                </c:pt>
                <c:pt idx="21">
                  <c:v>2</c:v>
                </c:pt>
                <c:pt idx="22">
                  <c:v>2</c:v>
                </c:pt>
                <c:pt idx="23">
                  <c:v>2</c:v>
                </c:pt>
                <c:pt idx="24">
                  <c:v>2</c:v>
                </c:pt>
                <c:pt idx="25">
                  <c:v>2</c:v>
                </c:pt>
                <c:pt idx="26">
                  <c:v>2</c:v>
                </c:pt>
                <c:pt idx="27">
                  <c:v>2</c:v>
                </c:pt>
                <c:pt idx="28">
                  <c:v>2</c:v>
                </c:pt>
                <c:pt idx="29">
                  <c:v>2</c:v>
                </c:pt>
                <c:pt idx="30">
                  <c:v>2</c:v>
                </c:pt>
              </c:numCache>
            </c:numRef>
          </c:val>
          <c:smooth val="0"/>
          <c:extLst>
            <c:ext xmlns:c16="http://schemas.microsoft.com/office/drawing/2014/chart" uri="{C3380CC4-5D6E-409C-BE32-E72D297353CC}">
              <c16:uniqueId val="{00000000-3BED-4F2C-B46F-5C2F45E14684}"/>
            </c:ext>
          </c:extLst>
        </c:ser>
        <c:ser>
          <c:idx val="1"/>
          <c:order val="1"/>
          <c:tx>
            <c:strRef>
              <c:f>Sheet1!$C$1</c:f>
              <c:strCache>
                <c:ptCount val="1"/>
                <c:pt idx="0">
                  <c:v>Unite Students</c:v>
                </c:pt>
              </c:strCache>
            </c:strRef>
          </c:tx>
          <c:spPr>
            <a:ln w="28575" cap="rnd">
              <a:solidFill>
                <a:schemeClr val="accent2"/>
              </a:solidFill>
              <a:round/>
            </a:ln>
            <a:effectLst/>
          </c:spPr>
          <c:marker>
            <c:symbol val="none"/>
          </c:marker>
          <c:cat>
            <c:numRef>
              <c:f>Sheet1!$A$2:$A$32</c:f>
              <c:numCache>
                <c:formatCode>m/d/yyyy</c:formatCode>
                <c:ptCount val="31"/>
                <c:pt idx="0">
                  <c:v>43157</c:v>
                </c:pt>
                <c:pt idx="1">
                  <c:v>43158</c:v>
                </c:pt>
                <c:pt idx="2">
                  <c:v>43159</c:v>
                </c:pt>
                <c:pt idx="3">
                  <c:v>43160</c:v>
                </c:pt>
                <c:pt idx="4">
                  <c:v>43161</c:v>
                </c:pt>
                <c:pt idx="5">
                  <c:v>43162</c:v>
                </c:pt>
                <c:pt idx="6">
                  <c:v>43163</c:v>
                </c:pt>
                <c:pt idx="7">
                  <c:v>43164</c:v>
                </c:pt>
                <c:pt idx="8">
                  <c:v>43165</c:v>
                </c:pt>
                <c:pt idx="9">
                  <c:v>43166</c:v>
                </c:pt>
                <c:pt idx="10">
                  <c:v>43167</c:v>
                </c:pt>
                <c:pt idx="11">
                  <c:v>43168</c:v>
                </c:pt>
                <c:pt idx="12">
                  <c:v>43169</c:v>
                </c:pt>
                <c:pt idx="13">
                  <c:v>43170</c:v>
                </c:pt>
                <c:pt idx="14">
                  <c:v>43171</c:v>
                </c:pt>
                <c:pt idx="15">
                  <c:v>43172</c:v>
                </c:pt>
                <c:pt idx="16">
                  <c:v>43173</c:v>
                </c:pt>
                <c:pt idx="17">
                  <c:v>43174</c:v>
                </c:pt>
                <c:pt idx="18">
                  <c:v>43175</c:v>
                </c:pt>
                <c:pt idx="19">
                  <c:v>43176</c:v>
                </c:pt>
                <c:pt idx="20">
                  <c:v>43177</c:v>
                </c:pt>
                <c:pt idx="21">
                  <c:v>43178</c:v>
                </c:pt>
                <c:pt idx="22">
                  <c:v>43179</c:v>
                </c:pt>
                <c:pt idx="23">
                  <c:v>43180</c:v>
                </c:pt>
                <c:pt idx="24">
                  <c:v>43181</c:v>
                </c:pt>
                <c:pt idx="25">
                  <c:v>43182</c:v>
                </c:pt>
                <c:pt idx="26">
                  <c:v>43183</c:v>
                </c:pt>
                <c:pt idx="27">
                  <c:v>43184</c:v>
                </c:pt>
                <c:pt idx="28">
                  <c:v>43185</c:v>
                </c:pt>
                <c:pt idx="29">
                  <c:v>43186</c:v>
                </c:pt>
                <c:pt idx="30">
                  <c:v>43187</c:v>
                </c:pt>
              </c:numCache>
            </c:numRef>
          </c:cat>
          <c:val>
            <c:numRef>
              <c:f>Sheet1!$C$2:$C$32</c:f>
              <c:numCache>
                <c:formatCode>General</c:formatCode>
                <c:ptCount val="31"/>
                <c:pt idx="0">
                  <c:v>1</c:v>
                </c:pt>
                <c:pt idx="1">
                  <c:v>1</c:v>
                </c:pt>
                <c:pt idx="2">
                  <c:v>1</c:v>
                </c:pt>
                <c:pt idx="3">
                  <c:v>1</c:v>
                </c:pt>
                <c:pt idx="4">
                  <c:v>1</c:v>
                </c:pt>
                <c:pt idx="5">
                  <c:v>0</c:v>
                </c:pt>
                <c:pt idx="6">
                  <c:v>0</c:v>
                </c:pt>
                <c:pt idx="7">
                  <c:v>0</c:v>
                </c:pt>
                <c:pt idx="8">
                  <c:v>1</c:v>
                </c:pt>
                <c:pt idx="9">
                  <c:v>1</c:v>
                </c:pt>
                <c:pt idx="10">
                  <c:v>0</c:v>
                </c:pt>
                <c:pt idx="11">
                  <c:v>1</c:v>
                </c:pt>
                <c:pt idx="12">
                  <c:v>0</c:v>
                </c:pt>
                <c:pt idx="13">
                  <c:v>0</c:v>
                </c:pt>
                <c:pt idx="14">
                  <c:v>1</c:v>
                </c:pt>
                <c:pt idx="15">
                  <c:v>2</c:v>
                </c:pt>
                <c:pt idx="16">
                  <c:v>1</c:v>
                </c:pt>
                <c:pt idx="17">
                  <c:v>2</c:v>
                </c:pt>
                <c:pt idx="18">
                  <c:v>1</c:v>
                </c:pt>
                <c:pt idx="19">
                  <c:v>0</c:v>
                </c:pt>
                <c:pt idx="20">
                  <c:v>0</c:v>
                </c:pt>
                <c:pt idx="21">
                  <c:v>1</c:v>
                </c:pt>
                <c:pt idx="22">
                  <c:v>1</c:v>
                </c:pt>
                <c:pt idx="23">
                  <c:v>1</c:v>
                </c:pt>
                <c:pt idx="24">
                  <c:v>1</c:v>
                </c:pt>
                <c:pt idx="25">
                  <c:v>1</c:v>
                </c:pt>
                <c:pt idx="26">
                  <c:v>0</c:v>
                </c:pt>
                <c:pt idx="27">
                  <c:v>0</c:v>
                </c:pt>
                <c:pt idx="28">
                  <c:v>1</c:v>
                </c:pt>
                <c:pt idx="29">
                  <c:v>1</c:v>
                </c:pt>
                <c:pt idx="30">
                  <c:v>1</c:v>
                </c:pt>
              </c:numCache>
            </c:numRef>
          </c:val>
          <c:smooth val="0"/>
          <c:extLst>
            <c:ext xmlns:c16="http://schemas.microsoft.com/office/drawing/2014/chart" uri="{C3380CC4-5D6E-409C-BE32-E72D297353CC}">
              <c16:uniqueId val="{00000001-3BED-4F2C-B46F-5C2F45E14684}"/>
            </c:ext>
          </c:extLst>
        </c:ser>
        <c:ser>
          <c:idx val="2"/>
          <c:order val="2"/>
          <c:tx>
            <c:strRef>
              <c:f>Sheet1!$D$1</c:f>
              <c:strCache>
                <c:ptCount val="1"/>
                <c:pt idx="0">
                  <c:v>StudyInn Facebook</c:v>
                </c:pt>
              </c:strCache>
            </c:strRef>
          </c:tx>
          <c:spPr>
            <a:ln w="28575" cap="rnd">
              <a:solidFill>
                <a:schemeClr val="accent3"/>
              </a:solidFill>
              <a:round/>
            </a:ln>
            <a:effectLst/>
          </c:spPr>
          <c:marker>
            <c:symbol val="none"/>
          </c:marker>
          <c:cat>
            <c:numRef>
              <c:f>Sheet1!$A$2:$A$32</c:f>
              <c:numCache>
                <c:formatCode>m/d/yyyy</c:formatCode>
                <c:ptCount val="31"/>
                <c:pt idx="0">
                  <c:v>43157</c:v>
                </c:pt>
                <c:pt idx="1">
                  <c:v>43158</c:v>
                </c:pt>
                <c:pt idx="2">
                  <c:v>43159</c:v>
                </c:pt>
                <c:pt idx="3">
                  <c:v>43160</c:v>
                </c:pt>
                <c:pt idx="4">
                  <c:v>43161</c:v>
                </c:pt>
                <c:pt idx="5">
                  <c:v>43162</c:v>
                </c:pt>
                <c:pt idx="6">
                  <c:v>43163</c:v>
                </c:pt>
                <c:pt idx="7">
                  <c:v>43164</c:v>
                </c:pt>
                <c:pt idx="8">
                  <c:v>43165</c:v>
                </c:pt>
                <c:pt idx="9">
                  <c:v>43166</c:v>
                </c:pt>
                <c:pt idx="10">
                  <c:v>43167</c:v>
                </c:pt>
                <c:pt idx="11">
                  <c:v>43168</c:v>
                </c:pt>
                <c:pt idx="12">
                  <c:v>43169</c:v>
                </c:pt>
                <c:pt idx="13">
                  <c:v>43170</c:v>
                </c:pt>
                <c:pt idx="14">
                  <c:v>43171</c:v>
                </c:pt>
                <c:pt idx="15">
                  <c:v>43172</c:v>
                </c:pt>
                <c:pt idx="16">
                  <c:v>43173</c:v>
                </c:pt>
                <c:pt idx="17">
                  <c:v>43174</c:v>
                </c:pt>
                <c:pt idx="18">
                  <c:v>43175</c:v>
                </c:pt>
                <c:pt idx="19">
                  <c:v>43176</c:v>
                </c:pt>
                <c:pt idx="20">
                  <c:v>43177</c:v>
                </c:pt>
                <c:pt idx="21">
                  <c:v>43178</c:v>
                </c:pt>
                <c:pt idx="22">
                  <c:v>43179</c:v>
                </c:pt>
                <c:pt idx="23">
                  <c:v>43180</c:v>
                </c:pt>
                <c:pt idx="24">
                  <c:v>43181</c:v>
                </c:pt>
                <c:pt idx="25">
                  <c:v>43182</c:v>
                </c:pt>
                <c:pt idx="26">
                  <c:v>43183</c:v>
                </c:pt>
                <c:pt idx="27">
                  <c:v>43184</c:v>
                </c:pt>
                <c:pt idx="28">
                  <c:v>43185</c:v>
                </c:pt>
                <c:pt idx="29">
                  <c:v>43186</c:v>
                </c:pt>
                <c:pt idx="30">
                  <c:v>43187</c:v>
                </c:pt>
              </c:numCache>
            </c:numRef>
          </c:cat>
          <c:val>
            <c:numRef>
              <c:f>Sheet1!$D$2:$D$32</c:f>
              <c:numCache>
                <c:formatCode>General</c:formatCode>
                <c:ptCount val="31"/>
                <c:pt idx="0">
                  <c:v>2</c:v>
                </c:pt>
                <c:pt idx="1">
                  <c:v>2</c:v>
                </c:pt>
                <c:pt idx="2">
                  <c:v>2</c:v>
                </c:pt>
                <c:pt idx="3">
                  <c:v>4</c:v>
                </c:pt>
                <c:pt idx="4">
                  <c:v>1</c:v>
                </c:pt>
                <c:pt idx="5">
                  <c:v>0</c:v>
                </c:pt>
                <c:pt idx="6">
                  <c:v>0</c:v>
                </c:pt>
                <c:pt idx="7">
                  <c:v>2</c:v>
                </c:pt>
                <c:pt idx="8">
                  <c:v>2</c:v>
                </c:pt>
                <c:pt idx="9">
                  <c:v>2</c:v>
                </c:pt>
                <c:pt idx="10">
                  <c:v>1</c:v>
                </c:pt>
                <c:pt idx="11">
                  <c:v>1</c:v>
                </c:pt>
                <c:pt idx="12">
                  <c:v>0</c:v>
                </c:pt>
                <c:pt idx="13">
                  <c:v>0</c:v>
                </c:pt>
                <c:pt idx="14">
                  <c:v>2</c:v>
                </c:pt>
                <c:pt idx="15">
                  <c:v>2</c:v>
                </c:pt>
                <c:pt idx="16">
                  <c:v>2</c:v>
                </c:pt>
                <c:pt idx="17">
                  <c:v>2</c:v>
                </c:pt>
                <c:pt idx="18">
                  <c:v>2</c:v>
                </c:pt>
                <c:pt idx="19">
                  <c:v>0</c:v>
                </c:pt>
                <c:pt idx="20">
                  <c:v>0</c:v>
                </c:pt>
                <c:pt idx="21">
                  <c:v>2</c:v>
                </c:pt>
                <c:pt idx="22">
                  <c:v>2</c:v>
                </c:pt>
                <c:pt idx="23">
                  <c:v>2</c:v>
                </c:pt>
                <c:pt idx="24">
                  <c:v>2</c:v>
                </c:pt>
                <c:pt idx="25">
                  <c:v>2</c:v>
                </c:pt>
                <c:pt idx="26">
                  <c:v>0</c:v>
                </c:pt>
                <c:pt idx="27">
                  <c:v>0</c:v>
                </c:pt>
                <c:pt idx="28">
                  <c:v>2</c:v>
                </c:pt>
                <c:pt idx="29">
                  <c:v>1</c:v>
                </c:pt>
                <c:pt idx="30">
                  <c:v>2</c:v>
                </c:pt>
              </c:numCache>
            </c:numRef>
          </c:val>
          <c:smooth val="0"/>
          <c:extLst>
            <c:ext xmlns:c16="http://schemas.microsoft.com/office/drawing/2014/chart" uri="{C3380CC4-5D6E-409C-BE32-E72D297353CC}">
              <c16:uniqueId val="{00000002-3BED-4F2C-B46F-5C2F45E14684}"/>
            </c:ext>
          </c:extLst>
        </c:ser>
        <c:dLbls>
          <c:showLegendKey val="0"/>
          <c:showVal val="0"/>
          <c:showCatName val="0"/>
          <c:showSerName val="0"/>
          <c:showPercent val="0"/>
          <c:showBubbleSize val="0"/>
        </c:dLbls>
        <c:smooth val="0"/>
        <c:axId val="165841040"/>
        <c:axId val="239140712"/>
      </c:lineChart>
      <c:dateAx>
        <c:axId val="165841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9140712"/>
        <c:crosses val="autoZero"/>
        <c:auto val="1"/>
        <c:lblOffset val="100"/>
        <c:baseTimeUnit val="days"/>
      </c:dateAx>
      <c:valAx>
        <c:axId val="239140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5841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Liberty Living for Students</c:v>
                </c:pt>
              </c:strCache>
            </c:strRef>
          </c:tx>
          <c:spPr>
            <a:solidFill>
              <a:schemeClr val="accent1"/>
            </a:solidFill>
            <a:ln>
              <a:noFill/>
            </a:ln>
            <a:effectLst/>
          </c:spPr>
          <c:invertIfNegative val="0"/>
          <c:cat>
            <c:strRef>
              <c:f>Sheet1!$A$2:$A$6</c:f>
              <c:strCache>
                <c:ptCount val="5"/>
                <c:pt idx="0">
                  <c:v>Link</c:v>
                </c:pt>
                <c:pt idx="1">
                  <c:v>Photo</c:v>
                </c:pt>
                <c:pt idx="2">
                  <c:v>Status</c:v>
                </c:pt>
                <c:pt idx="3">
                  <c:v>Video</c:v>
                </c:pt>
                <c:pt idx="4">
                  <c:v>YouTube Video</c:v>
                </c:pt>
              </c:strCache>
            </c:strRef>
          </c:cat>
          <c:val>
            <c:numRef>
              <c:f>Sheet1!$B$2:$B$6</c:f>
              <c:numCache>
                <c:formatCode>General</c:formatCode>
                <c:ptCount val="5"/>
                <c:pt idx="0">
                  <c:v>0.33712309565927001</c:v>
                </c:pt>
                <c:pt idx="1">
                  <c:v>0.11815286115944</c:v>
                </c:pt>
                <c:pt idx="2">
                  <c:v>4.8654264061883001E-2</c:v>
                </c:pt>
                <c:pt idx="3">
                  <c:v>8.8587424242627E-2</c:v>
                </c:pt>
                <c:pt idx="4">
                  <c:v>3.2299741602067E-2</c:v>
                </c:pt>
              </c:numCache>
            </c:numRef>
          </c:val>
          <c:extLst>
            <c:ext xmlns:c16="http://schemas.microsoft.com/office/drawing/2014/chart" uri="{C3380CC4-5D6E-409C-BE32-E72D297353CC}">
              <c16:uniqueId val="{00000000-0D31-4F2A-926E-44DF49C66F81}"/>
            </c:ext>
          </c:extLst>
        </c:ser>
        <c:ser>
          <c:idx val="1"/>
          <c:order val="1"/>
          <c:tx>
            <c:strRef>
              <c:f>Sheet1!$C$1</c:f>
              <c:strCache>
                <c:ptCount val="1"/>
                <c:pt idx="0">
                  <c:v>Unite Students</c:v>
                </c:pt>
              </c:strCache>
            </c:strRef>
          </c:tx>
          <c:spPr>
            <a:solidFill>
              <a:schemeClr val="accent2"/>
            </a:solidFill>
            <a:ln>
              <a:noFill/>
            </a:ln>
            <a:effectLst/>
          </c:spPr>
          <c:invertIfNegative val="0"/>
          <c:cat>
            <c:strRef>
              <c:f>Sheet1!$A$2:$A$6</c:f>
              <c:strCache>
                <c:ptCount val="5"/>
                <c:pt idx="0">
                  <c:v>Link</c:v>
                </c:pt>
                <c:pt idx="1">
                  <c:v>Photo</c:v>
                </c:pt>
                <c:pt idx="2">
                  <c:v>Status</c:v>
                </c:pt>
                <c:pt idx="3">
                  <c:v>Video</c:v>
                </c:pt>
                <c:pt idx="4">
                  <c:v>YouTube Video</c:v>
                </c:pt>
              </c:strCache>
            </c:strRef>
          </c:cat>
          <c:val>
            <c:numRef>
              <c:f>Sheet1!$C$2:$C$6</c:f>
              <c:numCache>
                <c:formatCode>General</c:formatCode>
                <c:ptCount val="5"/>
                <c:pt idx="0">
                  <c:v>3.5288439086401002E-2</c:v>
                </c:pt>
                <c:pt idx="1">
                  <c:v>0</c:v>
                </c:pt>
                <c:pt idx="2">
                  <c:v>5.3861898093289003E-3</c:v>
                </c:pt>
                <c:pt idx="3">
                  <c:v>0</c:v>
                </c:pt>
                <c:pt idx="4">
                  <c:v>0</c:v>
                </c:pt>
              </c:numCache>
            </c:numRef>
          </c:val>
          <c:extLst>
            <c:ext xmlns:c16="http://schemas.microsoft.com/office/drawing/2014/chart" uri="{C3380CC4-5D6E-409C-BE32-E72D297353CC}">
              <c16:uniqueId val="{00000001-0D31-4F2A-926E-44DF49C66F81}"/>
            </c:ext>
          </c:extLst>
        </c:ser>
        <c:ser>
          <c:idx val="2"/>
          <c:order val="2"/>
          <c:tx>
            <c:strRef>
              <c:f>Sheet1!$D$1</c:f>
              <c:strCache>
                <c:ptCount val="1"/>
                <c:pt idx="0">
                  <c:v>StudyInn Facebook</c:v>
                </c:pt>
              </c:strCache>
            </c:strRef>
          </c:tx>
          <c:spPr>
            <a:solidFill>
              <a:schemeClr val="accent3"/>
            </a:solidFill>
            <a:ln>
              <a:noFill/>
            </a:ln>
            <a:effectLst/>
          </c:spPr>
          <c:invertIfNegative val="0"/>
          <c:cat>
            <c:strRef>
              <c:f>Sheet1!$A$2:$A$6</c:f>
              <c:strCache>
                <c:ptCount val="5"/>
                <c:pt idx="0">
                  <c:v>Link</c:v>
                </c:pt>
                <c:pt idx="1">
                  <c:v>Photo</c:v>
                </c:pt>
                <c:pt idx="2">
                  <c:v>Status</c:v>
                </c:pt>
                <c:pt idx="3">
                  <c:v>Video</c:v>
                </c:pt>
                <c:pt idx="4">
                  <c:v>YouTube Video</c:v>
                </c:pt>
              </c:strCache>
            </c:strRef>
          </c:cat>
          <c:val>
            <c:numRef>
              <c:f>Sheet1!$D$2:$D$6</c:f>
              <c:numCache>
                <c:formatCode>General</c:formatCode>
                <c:ptCount val="5"/>
                <c:pt idx="0">
                  <c:v>0</c:v>
                </c:pt>
                <c:pt idx="2">
                  <c:v>0</c:v>
                </c:pt>
                <c:pt idx="3">
                  <c:v>0</c:v>
                </c:pt>
                <c:pt idx="4">
                  <c:v>0</c:v>
                </c:pt>
              </c:numCache>
            </c:numRef>
          </c:val>
          <c:extLst>
            <c:ext xmlns:c16="http://schemas.microsoft.com/office/drawing/2014/chart" uri="{C3380CC4-5D6E-409C-BE32-E72D297353CC}">
              <c16:uniqueId val="{00000002-0D31-4F2A-926E-44DF49C66F81}"/>
            </c:ext>
          </c:extLst>
        </c:ser>
        <c:dLbls>
          <c:showLegendKey val="0"/>
          <c:showVal val="0"/>
          <c:showCatName val="0"/>
          <c:showSerName val="0"/>
          <c:showPercent val="0"/>
          <c:showBubbleSize val="0"/>
        </c:dLbls>
        <c:gapWidth val="219"/>
        <c:overlap val="-27"/>
        <c:axId val="245595088"/>
        <c:axId val="245596072"/>
      </c:barChart>
      <c:catAx>
        <c:axId val="245595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596072"/>
        <c:crosses val="autoZero"/>
        <c:auto val="1"/>
        <c:lblAlgn val="ctr"/>
        <c:lblOffset val="100"/>
        <c:noMultiLvlLbl val="0"/>
      </c:catAx>
      <c:valAx>
        <c:axId val="245596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595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Desktop</c:v>
                </c:pt>
              </c:strCache>
            </c:strRef>
          </c:tx>
          <c:spPr>
            <a:solidFill>
              <a:schemeClr val="accent1"/>
            </a:solidFill>
            <a:ln>
              <a:noFill/>
            </a:ln>
            <a:effectLst/>
          </c:spPr>
          <c:invertIfNegative val="0"/>
          <c:cat>
            <c:strRef>
              <c:f>Sheet1!$A$2:$A$4</c:f>
              <c:strCache>
                <c:ptCount val="3"/>
                <c:pt idx="0">
                  <c:v>Liberty Living for Students</c:v>
                </c:pt>
                <c:pt idx="1">
                  <c:v>Unite Students</c:v>
                </c:pt>
                <c:pt idx="2">
                  <c:v>StudyInn Facebook</c:v>
                </c:pt>
              </c:strCache>
            </c:strRef>
          </c:cat>
          <c:val>
            <c:numRef>
              <c:f>Sheet1!$B$2:$B$4</c:f>
              <c:numCache>
                <c:formatCode>General</c:formatCode>
                <c:ptCount val="3"/>
                <c:pt idx="0">
                  <c:v>60</c:v>
                </c:pt>
                <c:pt idx="1">
                  <c:v>23</c:v>
                </c:pt>
                <c:pt idx="2">
                  <c:v>44</c:v>
                </c:pt>
              </c:numCache>
            </c:numRef>
          </c:val>
          <c:extLst>
            <c:ext xmlns:c16="http://schemas.microsoft.com/office/drawing/2014/chart" uri="{C3380CC4-5D6E-409C-BE32-E72D297353CC}">
              <c16:uniqueId val="{00000000-98C5-4924-8A83-0CC9EC600AC5}"/>
            </c:ext>
          </c:extLst>
        </c:ser>
        <c:dLbls>
          <c:showLegendKey val="0"/>
          <c:showVal val="0"/>
          <c:showCatName val="0"/>
          <c:showSerName val="0"/>
          <c:showPercent val="0"/>
          <c:showBubbleSize val="0"/>
        </c:dLbls>
        <c:gapWidth val="150"/>
        <c:overlap val="100"/>
        <c:axId val="417116088"/>
        <c:axId val="417119368"/>
      </c:barChart>
      <c:catAx>
        <c:axId val="417116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119368"/>
        <c:crosses val="autoZero"/>
        <c:auto val="1"/>
        <c:lblAlgn val="ctr"/>
        <c:lblOffset val="100"/>
        <c:noMultiLvlLbl val="0"/>
      </c:catAx>
      <c:valAx>
        <c:axId val="4171193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116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E4899-3401-4848-9786-F5A4280A2D1B}"/>
              </a:ext>
            </a:extLst>
          </p:cNvPr>
          <p:cNvSpPr>
            <a:spLocks noGrp="1"/>
          </p:cNvSpPr>
          <p:nvPr>
            <p:ph type="ctrTitle"/>
          </p:nvPr>
        </p:nvSpPr>
        <p:spPr/>
        <p:txBody>
          <a:bodyPr/>
          <a:lstStyle/>
          <a:p>
            <a:r>
              <a:rPr lang="en-US"/>
              <a:t>Content Optimization Benchmark</a:t>
            </a:r>
          </a:p>
        </p:txBody>
      </p:sp>
      <p:sp>
        <p:nvSpPr>
          <p:cNvPr id="3" name="Subtitle 2">
            <a:extLst>
              <a:ext uri="{FF2B5EF4-FFF2-40B4-BE49-F238E27FC236}">
                <a16:creationId xmlns:a16="http://schemas.microsoft.com/office/drawing/2014/main" id="{F53CB660-6314-44D9-933D-7EE5042F6193}"/>
              </a:ext>
            </a:extLst>
          </p:cNvPr>
          <p:cNvSpPr>
            <a:spLocks noGrp="1"/>
          </p:cNvSpPr>
          <p:nvPr>
            <p:ph type="subTitle" idx="1"/>
          </p:nvPr>
        </p:nvSpPr>
        <p:spPr/>
        <p:txBody>
          <a:bodyPr/>
          <a:lstStyle/>
          <a:p>
            <a:r>
              <a:rPr lang="en-US"/>
              <a:t>Study Inn</a:t>
            </a:r>
          </a:p>
        </p:txBody>
      </p:sp>
    </p:spTree>
    <p:extLst>
      <p:ext uri="{BB962C8B-B14F-4D97-AF65-F5344CB8AC3E}">
        <p14:creationId xmlns:p14="http://schemas.microsoft.com/office/powerpoint/2010/main" val="31137075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F0C69-C240-492B-ADF9-B9A1C6018822}"/>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934DAD75-9133-4C45-8ECB-387054679ED9}"/>
              </a:ext>
            </a:extLst>
          </p:cNvPr>
          <p:cNvGraphicFramePr>
            <a:graphicFrameLocks noGrp="1"/>
          </p:cNvGraphicFramePr>
          <p:nvPr>
            <p:ph type="chart" sz="quarter" idx="13"/>
            <p:extLst>
              <p:ext uri="{D42A27DB-BD31-4B8C-83A1-F6EECF244321}">
                <p14:modId xmlns:p14="http://schemas.microsoft.com/office/powerpoint/2010/main" val="27845651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24F23B0-1A85-419C-938A-5B2F409C66B7}"/>
              </a:ext>
            </a:extLst>
          </p:cNvPr>
          <p:cNvSpPr>
            <a:spLocks noGrp="1"/>
          </p:cNvSpPr>
          <p:nvPr>
            <p:ph type="body" sz="quarter" idx="14"/>
          </p:nvPr>
        </p:nvSpPr>
        <p:spPr/>
        <p:txBody>
          <a:bodyPr/>
          <a:lstStyle/>
          <a:p>
            <a:r>
              <a:rPr lang="en-US"/>
              <a:t>02/26/2018 - 03/28/2018</a:t>
            </a:r>
          </a:p>
        </p:txBody>
      </p:sp>
      <p:sp>
        <p:nvSpPr>
          <p:cNvPr id="5" name="Footer Placeholder 4">
            <a:extLst>
              <a:ext uri="{FF2B5EF4-FFF2-40B4-BE49-F238E27FC236}">
                <a16:creationId xmlns:a16="http://schemas.microsoft.com/office/drawing/2014/main" id="{FEB76261-77B1-48F6-B987-269BA2C76B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033750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05AFD-C9AE-42E6-9D29-19FC5C640AFF}"/>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0C3ED7F5-792D-4C4A-9196-003EC85B7F83}"/>
              </a:ext>
            </a:extLst>
          </p:cNvPr>
          <p:cNvGraphicFramePr>
            <a:graphicFrameLocks noGrp="1"/>
          </p:cNvGraphicFramePr>
          <p:nvPr>
            <p:ph type="chart" sz="quarter" idx="13"/>
            <p:extLst>
              <p:ext uri="{D42A27DB-BD31-4B8C-83A1-F6EECF244321}">
                <p14:modId xmlns:p14="http://schemas.microsoft.com/office/powerpoint/2010/main" val="32773189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A46421-0738-4FDF-AC47-E81F8E390E84}"/>
              </a:ext>
            </a:extLst>
          </p:cNvPr>
          <p:cNvSpPr>
            <a:spLocks noGrp="1"/>
          </p:cNvSpPr>
          <p:nvPr>
            <p:ph type="body" sz="quarter" idx="14"/>
          </p:nvPr>
        </p:nvSpPr>
        <p:spPr/>
        <p:txBody>
          <a:bodyPr/>
          <a:lstStyle/>
          <a:p>
            <a:r>
              <a:rPr lang="en-US"/>
              <a:t>02/26/2018 - 03/28/2018</a:t>
            </a:r>
          </a:p>
        </p:txBody>
      </p:sp>
      <p:sp>
        <p:nvSpPr>
          <p:cNvPr id="5" name="Footer Placeholder 4">
            <a:extLst>
              <a:ext uri="{FF2B5EF4-FFF2-40B4-BE49-F238E27FC236}">
                <a16:creationId xmlns:a16="http://schemas.microsoft.com/office/drawing/2014/main" id="{744651EB-479E-4099-9C9E-0221B8E744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40657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EF86F2-29DF-4063-A423-9806BE5A3F01}"/>
              </a:ext>
            </a:extLst>
          </p:cNvPr>
          <p:cNvSpPr>
            <a:spLocks noGrp="1"/>
          </p:cNvSpPr>
          <p:nvPr>
            <p:ph type="title"/>
          </p:nvPr>
        </p:nvSpPr>
        <p:spPr/>
        <p:txBody>
          <a:bodyPr/>
          <a:lstStyle/>
          <a:p>
            <a:r>
              <a:rPr lang="en-US"/>
              <a:t>Facebook Own Posts Table - 1 of 11</a:t>
            </a:r>
          </a:p>
        </p:txBody>
      </p:sp>
      <p:graphicFrame>
        <p:nvGraphicFramePr>
          <p:cNvPr id="5" name="Table Placeholder 4">
            <a:extLst>
              <a:ext uri="{FF2B5EF4-FFF2-40B4-BE49-F238E27FC236}">
                <a16:creationId xmlns:a16="http://schemas.microsoft.com/office/drawing/2014/main" id="{FF37ADB0-91FE-4B54-9ACF-F6AEE92CBD4D}"/>
              </a:ext>
            </a:extLst>
          </p:cNvPr>
          <p:cNvGraphicFramePr>
            <a:graphicFrameLocks noGrp="1"/>
          </p:cNvGraphicFramePr>
          <p:nvPr>
            <p:ph type="tbl" sz="quarter" idx="13"/>
            <p:extLst>
              <p:ext uri="{D42A27DB-BD31-4B8C-83A1-F6EECF244321}">
                <p14:modId xmlns:p14="http://schemas.microsoft.com/office/powerpoint/2010/main" val="34786938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442045391"/>
                    </a:ext>
                  </a:extLst>
                </a:gridCol>
                <a:gridCol w="370332">
                  <a:extLst>
                    <a:ext uri="{9D8B030D-6E8A-4147-A177-3AD203B41FA5}">
                      <a16:colId xmlns:a16="http://schemas.microsoft.com/office/drawing/2014/main" val="579043668"/>
                    </a:ext>
                  </a:extLst>
                </a:gridCol>
                <a:gridCol w="370332">
                  <a:extLst>
                    <a:ext uri="{9D8B030D-6E8A-4147-A177-3AD203B41FA5}">
                      <a16:colId xmlns:a16="http://schemas.microsoft.com/office/drawing/2014/main" val="2860073658"/>
                    </a:ext>
                  </a:extLst>
                </a:gridCol>
                <a:gridCol w="370332">
                  <a:extLst>
                    <a:ext uri="{9D8B030D-6E8A-4147-A177-3AD203B41FA5}">
                      <a16:colId xmlns:a16="http://schemas.microsoft.com/office/drawing/2014/main" val="3431922148"/>
                    </a:ext>
                  </a:extLst>
                </a:gridCol>
                <a:gridCol w="329184">
                  <a:extLst>
                    <a:ext uri="{9D8B030D-6E8A-4147-A177-3AD203B41FA5}">
                      <a16:colId xmlns:a16="http://schemas.microsoft.com/office/drawing/2014/main" val="1582536499"/>
                    </a:ext>
                  </a:extLst>
                </a:gridCol>
                <a:gridCol w="329184">
                  <a:extLst>
                    <a:ext uri="{9D8B030D-6E8A-4147-A177-3AD203B41FA5}">
                      <a16:colId xmlns:a16="http://schemas.microsoft.com/office/drawing/2014/main" val="3607002513"/>
                    </a:ext>
                  </a:extLst>
                </a:gridCol>
                <a:gridCol w="329184">
                  <a:extLst>
                    <a:ext uri="{9D8B030D-6E8A-4147-A177-3AD203B41FA5}">
                      <a16:colId xmlns:a16="http://schemas.microsoft.com/office/drawing/2014/main" val="3891718653"/>
                    </a:ext>
                  </a:extLst>
                </a:gridCol>
                <a:gridCol w="329184">
                  <a:extLst>
                    <a:ext uri="{9D8B030D-6E8A-4147-A177-3AD203B41FA5}">
                      <a16:colId xmlns:a16="http://schemas.microsoft.com/office/drawing/2014/main" val="922400062"/>
                    </a:ext>
                  </a:extLst>
                </a:gridCol>
                <a:gridCol w="329184">
                  <a:extLst>
                    <a:ext uri="{9D8B030D-6E8A-4147-A177-3AD203B41FA5}">
                      <a16:colId xmlns:a16="http://schemas.microsoft.com/office/drawing/2014/main" val="4157473042"/>
                    </a:ext>
                  </a:extLst>
                </a:gridCol>
                <a:gridCol w="329184">
                  <a:extLst>
                    <a:ext uri="{9D8B030D-6E8A-4147-A177-3AD203B41FA5}">
                      <a16:colId xmlns:a16="http://schemas.microsoft.com/office/drawing/2014/main" val="3911787224"/>
                    </a:ext>
                  </a:extLst>
                </a:gridCol>
                <a:gridCol w="329184">
                  <a:extLst>
                    <a:ext uri="{9D8B030D-6E8A-4147-A177-3AD203B41FA5}">
                      <a16:colId xmlns:a16="http://schemas.microsoft.com/office/drawing/2014/main" val="3723186469"/>
                    </a:ext>
                  </a:extLst>
                </a:gridCol>
                <a:gridCol w="329184">
                  <a:extLst>
                    <a:ext uri="{9D8B030D-6E8A-4147-A177-3AD203B41FA5}">
                      <a16:colId xmlns:a16="http://schemas.microsoft.com/office/drawing/2014/main" val="536977694"/>
                    </a:ext>
                  </a:extLst>
                </a:gridCol>
                <a:gridCol w="329184">
                  <a:extLst>
                    <a:ext uri="{9D8B030D-6E8A-4147-A177-3AD203B41FA5}">
                      <a16:colId xmlns:a16="http://schemas.microsoft.com/office/drawing/2014/main" val="3470838739"/>
                    </a:ext>
                  </a:extLst>
                </a:gridCol>
                <a:gridCol w="370332">
                  <a:extLst>
                    <a:ext uri="{9D8B030D-6E8A-4147-A177-3AD203B41FA5}">
                      <a16:colId xmlns:a16="http://schemas.microsoft.com/office/drawing/2014/main" val="288552379"/>
                    </a:ext>
                  </a:extLst>
                </a:gridCol>
                <a:gridCol w="370332">
                  <a:extLst>
                    <a:ext uri="{9D8B030D-6E8A-4147-A177-3AD203B41FA5}">
                      <a16:colId xmlns:a16="http://schemas.microsoft.com/office/drawing/2014/main" val="3286990221"/>
                    </a:ext>
                  </a:extLst>
                </a:gridCol>
                <a:gridCol w="329184">
                  <a:extLst>
                    <a:ext uri="{9D8B030D-6E8A-4147-A177-3AD203B41FA5}">
                      <a16:colId xmlns:a16="http://schemas.microsoft.com/office/drawing/2014/main" val="868749990"/>
                    </a:ext>
                  </a:extLst>
                </a:gridCol>
                <a:gridCol w="329184">
                  <a:extLst>
                    <a:ext uri="{9D8B030D-6E8A-4147-A177-3AD203B41FA5}">
                      <a16:colId xmlns:a16="http://schemas.microsoft.com/office/drawing/2014/main" val="3570641452"/>
                    </a:ext>
                  </a:extLst>
                </a:gridCol>
                <a:gridCol w="370332">
                  <a:extLst>
                    <a:ext uri="{9D8B030D-6E8A-4147-A177-3AD203B41FA5}">
                      <a16:colId xmlns:a16="http://schemas.microsoft.com/office/drawing/2014/main" val="34060122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99278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Unite Students - 2018-03-28 16:01:05</a:t>
                      </a:r>
                      <a:r>
                        <a:rPr kumimoji="0" lang="en-US" sz="1000" b="0" i="0" u="none" strike="noStrike" kern="1200" cap="none" spc="0" normalizeH="0" baseline="0" noProof="0">
                          <a:ln>
                            <a:noFill/>
                          </a:ln>
                          <a:solidFill>
                            <a:prstClr val="black"/>
                          </a:solidFill>
                          <a:effectLst/>
                          <a:uLnTx/>
                          <a:uFillTx/>
                          <a:latin typeface="+mn-lt"/>
                          <a:ea typeface="+mn-ea"/>
                          <a:cs typeface="+mn-cs"/>
                        </a:rPr>
                        <a:t>
Sheffield Hallam graduate, Charleh, proves that it's possible to start a successful business at university. Read her story for tips and ideas to make your student start up a success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52184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StudyInn Facebook - 2018-03-28 14:01:22</a:t>
                      </a:r>
                      <a:r>
                        <a:rPr kumimoji="0" lang="en-US" sz="1000" b="0" i="0" u="none" strike="noStrike" kern="1200" cap="none" spc="0" normalizeH="0" baseline="0" noProof="0">
                          <a:ln>
                            <a:noFill/>
                          </a:ln>
                          <a:solidFill>
                            <a:prstClr val="black"/>
                          </a:solidFill>
                          <a:effectLst/>
                          <a:uLnTx/>
                          <a:uFillTx/>
                          <a:latin typeface="+mn-lt"/>
                          <a:ea typeface="+mn-ea"/>
                          <a:cs typeface="+mn-cs"/>
                        </a:rPr>
                        <a:t>
#StudyInn #students #SharedApartments - We have a fantastic #offer for large group bookings in the #Coventry #Tower - If you want to live with your #friends during your time at #University, don't delay visit our #website or contact us to find out more about this fantastic #deal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3420373"/>
                  </a:ext>
                </a:extLst>
              </a:tr>
            </a:tbl>
          </a:graphicData>
        </a:graphic>
      </p:graphicFrame>
      <p:sp>
        <p:nvSpPr>
          <p:cNvPr id="4" name="Text Placeholder 3">
            <a:extLst>
              <a:ext uri="{FF2B5EF4-FFF2-40B4-BE49-F238E27FC236}">
                <a16:creationId xmlns:a16="http://schemas.microsoft.com/office/drawing/2014/main" id="{6D26339D-F60E-4F02-9880-4632955BC067}"/>
              </a:ext>
            </a:extLst>
          </p:cNvPr>
          <p:cNvSpPr>
            <a:spLocks noGrp="1"/>
          </p:cNvSpPr>
          <p:nvPr>
            <p:ph type="body" sz="quarter" idx="14"/>
          </p:nvPr>
        </p:nvSpPr>
        <p:spPr/>
        <p:txBody>
          <a:bodyPr/>
          <a:lstStyle/>
          <a:p>
            <a:r>
              <a:rPr lang="en-US"/>
              <a:t>02/26/2018 - 03/28/2018</a:t>
            </a:r>
          </a:p>
        </p:txBody>
      </p:sp>
    </p:spTree>
    <p:extLst>
      <p:ext uri="{BB962C8B-B14F-4D97-AF65-F5344CB8AC3E}">
        <p14:creationId xmlns:p14="http://schemas.microsoft.com/office/powerpoint/2010/main" val="8715770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51444-C70D-437B-83FE-E30F6CC24BC8}"/>
              </a:ext>
            </a:extLst>
          </p:cNvPr>
          <p:cNvSpPr>
            <a:spLocks noGrp="1"/>
          </p:cNvSpPr>
          <p:nvPr>
            <p:ph type="title"/>
          </p:nvPr>
        </p:nvSpPr>
        <p:spPr/>
        <p:txBody>
          <a:bodyPr/>
          <a:lstStyle/>
          <a:p>
            <a:r>
              <a:rPr lang="en-US"/>
              <a:t>Facebook Own Posts Table - 2 of 11</a:t>
            </a:r>
          </a:p>
        </p:txBody>
      </p:sp>
      <p:graphicFrame>
        <p:nvGraphicFramePr>
          <p:cNvPr id="5" name="Table Placeholder 4">
            <a:extLst>
              <a:ext uri="{FF2B5EF4-FFF2-40B4-BE49-F238E27FC236}">
                <a16:creationId xmlns:a16="http://schemas.microsoft.com/office/drawing/2014/main" id="{A1AF61E9-4F26-4919-896D-ABC776DA2896}"/>
              </a:ext>
            </a:extLst>
          </p:cNvPr>
          <p:cNvGraphicFramePr>
            <a:graphicFrameLocks noGrp="1"/>
          </p:cNvGraphicFramePr>
          <p:nvPr>
            <p:ph type="tbl" sz="quarter" idx="13"/>
            <p:extLst>
              <p:ext uri="{D42A27DB-BD31-4B8C-83A1-F6EECF244321}">
                <p14:modId xmlns:p14="http://schemas.microsoft.com/office/powerpoint/2010/main" val="18854103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194736425"/>
                    </a:ext>
                  </a:extLst>
                </a:gridCol>
                <a:gridCol w="370332">
                  <a:extLst>
                    <a:ext uri="{9D8B030D-6E8A-4147-A177-3AD203B41FA5}">
                      <a16:colId xmlns:a16="http://schemas.microsoft.com/office/drawing/2014/main" val="1265657031"/>
                    </a:ext>
                  </a:extLst>
                </a:gridCol>
                <a:gridCol w="370332">
                  <a:extLst>
                    <a:ext uri="{9D8B030D-6E8A-4147-A177-3AD203B41FA5}">
                      <a16:colId xmlns:a16="http://schemas.microsoft.com/office/drawing/2014/main" val="3464641562"/>
                    </a:ext>
                  </a:extLst>
                </a:gridCol>
                <a:gridCol w="370332">
                  <a:extLst>
                    <a:ext uri="{9D8B030D-6E8A-4147-A177-3AD203B41FA5}">
                      <a16:colId xmlns:a16="http://schemas.microsoft.com/office/drawing/2014/main" val="2906676156"/>
                    </a:ext>
                  </a:extLst>
                </a:gridCol>
                <a:gridCol w="329184">
                  <a:extLst>
                    <a:ext uri="{9D8B030D-6E8A-4147-A177-3AD203B41FA5}">
                      <a16:colId xmlns:a16="http://schemas.microsoft.com/office/drawing/2014/main" val="1498734233"/>
                    </a:ext>
                  </a:extLst>
                </a:gridCol>
                <a:gridCol w="329184">
                  <a:extLst>
                    <a:ext uri="{9D8B030D-6E8A-4147-A177-3AD203B41FA5}">
                      <a16:colId xmlns:a16="http://schemas.microsoft.com/office/drawing/2014/main" val="838485214"/>
                    </a:ext>
                  </a:extLst>
                </a:gridCol>
                <a:gridCol w="329184">
                  <a:extLst>
                    <a:ext uri="{9D8B030D-6E8A-4147-A177-3AD203B41FA5}">
                      <a16:colId xmlns:a16="http://schemas.microsoft.com/office/drawing/2014/main" val="3619099664"/>
                    </a:ext>
                  </a:extLst>
                </a:gridCol>
                <a:gridCol w="329184">
                  <a:extLst>
                    <a:ext uri="{9D8B030D-6E8A-4147-A177-3AD203B41FA5}">
                      <a16:colId xmlns:a16="http://schemas.microsoft.com/office/drawing/2014/main" val="531327909"/>
                    </a:ext>
                  </a:extLst>
                </a:gridCol>
                <a:gridCol w="329184">
                  <a:extLst>
                    <a:ext uri="{9D8B030D-6E8A-4147-A177-3AD203B41FA5}">
                      <a16:colId xmlns:a16="http://schemas.microsoft.com/office/drawing/2014/main" val="1862923362"/>
                    </a:ext>
                  </a:extLst>
                </a:gridCol>
                <a:gridCol w="329184">
                  <a:extLst>
                    <a:ext uri="{9D8B030D-6E8A-4147-A177-3AD203B41FA5}">
                      <a16:colId xmlns:a16="http://schemas.microsoft.com/office/drawing/2014/main" val="281404822"/>
                    </a:ext>
                  </a:extLst>
                </a:gridCol>
                <a:gridCol w="329184">
                  <a:extLst>
                    <a:ext uri="{9D8B030D-6E8A-4147-A177-3AD203B41FA5}">
                      <a16:colId xmlns:a16="http://schemas.microsoft.com/office/drawing/2014/main" val="184027136"/>
                    </a:ext>
                  </a:extLst>
                </a:gridCol>
                <a:gridCol w="329184">
                  <a:extLst>
                    <a:ext uri="{9D8B030D-6E8A-4147-A177-3AD203B41FA5}">
                      <a16:colId xmlns:a16="http://schemas.microsoft.com/office/drawing/2014/main" val="170569772"/>
                    </a:ext>
                  </a:extLst>
                </a:gridCol>
                <a:gridCol w="329184">
                  <a:extLst>
                    <a:ext uri="{9D8B030D-6E8A-4147-A177-3AD203B41FA5}">
                      <a16:colId xmlns:a16="http://schemas.microsoft.com/office/drawing/2014/main" val="437436511"/>
                    </a:ext>
                  </a:extLst>
                </a:gridCol>
                <a:gridCol w="370332">
                  <a:extLst>
                    <a:ext uri="{9D8B030D-6E8A-4147-A177-3AD203B41FA5}">
                      <a16:colId xmlns:a16="http://schemas.microsoft.com/office/drawing/2014/main" val="635847308"/>
                    </a:ext>
                  </a:extLst>
                </a:gridCol>
                <a:gridCol w="370332">
                  <a:extLst>
                    <a:ext uri="{9D8B030D-6E8A-4147-A177-3AD203B41FA5}">
                      <a16:colId xmlns:a16="http://schemas.microsoft.com/office/drawing/2014/main" val="1648771655"/>
                    </a:ext>
                  </a:extLst>
                </a:gridCol>
                <a:gridCol w="329184">
                  <a:extLst>
                    <a:ext uri="{9D8B030D-6E8A-4147-A177-3AD203B41FA5}">
                      <a16:colId xmlns:a16="http://schemas.microsoft.com/office/drawing/2014/main" val="4213768738"/>
                    </a:ext>
                  </a:extLst>
                </a:gridCol>
                <a:gridCol w="329184">
                  <a:extLst>
                    <a:ext uri="{9D8B030D-6E8A-4147-A177-3AD203B41FA5}">
                      <a16:colId xmlns:a16="http://schemas.microsoft.com/office/drawing/2014/main" val="1689293530"/>
                    </a:ext>
                  </a:extLst>
                </a:gridCol>
                <a:gridCol w="370332">
                  <a:extLst>
                    <a:ext uri="{9D8B030D-6E8A-4147-A177-3AD203B41FA5}">
                      <a16:colId xmlns:a16="http://schemas.microsoft.com/office/drawing/2014/main" val="22226854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48038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Liberty Living for Students - 2018-03-28 14:00:06</a:t>
                      </a:r>
                      <a:r>
                        <a:rPr kumimoji="0" lang="en-US" sz="1000" b="0" i="0" u="none" strike="noStrike" kern="1200" cap="none" spc="0" normalizeH="0" baseline="0" noProof="0">
                          <a:ln>
                            <a:noFill/>
                          </a:ln>
                          <a:solidFill>
                            <a:prstClr val="black"/>
                          </a:solidFill>
                          <a:effectLst/>
                          <a:uLnTx/>
                          <a:uFillTx/>
                          <a:latin typeface="+mn-lt"/>
                          <a:ea typeface="+mn-ea"/>
                          <a:cs typeface="+mn-cs"/>
                        </a:rPr>
                        <a:t>
Catching up with home friends this #Easter? Here's how to host your own #dinner #party on a #student #budget 🍽👉 http://ow.ly/67TD30jc8WD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02925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StudyInn Facebook - 2018-03-28 10:30:22</a:t>
                      </a:r>
                      <a:r>
                        <a:rPr kumimoji="0" lang="en-US" sz="1000" b="0" i="0" u="none" strike="noStrike" kern="1200" cap="none" spc="0" normalizeH="0" baseline="0" noProof="0">
                          <a:ln>
                            <a:noFill/>
                          </a:ln>
                          <a:solidFill>
                            <a:prstClr val="black"/>
                          </a:solidFill>
                          <a:effectLst/>
                          <a:uLnTx/>
                          <a:uFillTx/>
                          <a:latin typeface="+mn-lt"/>
                          <a:ea typeface="+mn-ea"/>
                          <a:cs typeface="+mn-cs"/>
                        </a:rPr>
                        <a:t>
http://ow.ly/IcGM30j9pFo - What to decide before you go #travelling after #University, may seem like a long time to #graduation but always keep in mind what is after #University and where you want to be! #studentlife #theworld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1247920"/>
                  </a:ext>
                </a:extLst>
              </a:tr>
            </a:tbl>
          </a:graphicData>
        </a:graphic>
      </p:graphicFrame>
      <p:sp>
        <p:nvSpPr>
          <p:cNvPr id="4" name="Text Placeholder 3">
            <a:extLst>
              <a:ext uri="{FF2B5EF4-FFF2-40B4-BE49-F238E27FC236}">
                <a16:creationId xmlns:a16="http://schemas.microsoft.com/office/drawing/2014/main" id="{01DFC10B-2023-4F50-874A-06D5C74D5289}"/>
              </a:ext>
            </a:extLst>
          </p:cNvPr>
          <p:cNvSpPr>
            <a:spLocks noGrp="1"/>
          </p:cNvSpPr>
          <p:nvPr>
            <p:ph type="body" sz="quarter" idx="14"/>
          </p:nvPr>
        </p:nvSpPr>
        <p:spPr/>
        <p:txBody>
          <a:bodyPr/>
          <a:lstStyle/>
          <a:p>
            <a:r>
              <a:rPr lang="en-US"/>
              <a:t>02/26/2018 - 03/28/2018</a:t>
            </a:r>
          </a:p>
        </p:txBody>
      </p:sp>
    </p:spTree>
    <p:extLst>
      <p:ext uri="{BB962C8B-B14F-4D97-AF65-F5344CB8AC3E}">
        <p14:creationId xmlns:p14="http://schemas.microsoft.com/office/powerpoint/2010/main" val="21484309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CC7F1-35DE-4CE7-B573-9E342C8DAC3B}"/>
              </a:ext>
            </a:extLst>
          </p:cNvPr>
          <p:cNvSpPr>
            <a:spLocks noGrp="1"/>
          </p:cNvSpPr>
          <p:nvPr>
            <p:ph type="title"/>
          </p:nvPr>
        </p:nvSpPr>
        <p:spPr/>
        <p:txBody>
          <a:bodyPr/>
          <a:lstStyle/>
          <a:p>
            <a:r>
              <a:rPr lang="en-US"/>
              <a:t>Facebook Own Posts Table - 3 of 11</a:t>
            </a:r>
          </a:p>
        </p:txBody>
      </p:sp>
      <p:graphicFrame>
        <p:nvGraphicFramePr>
          <p:cNvPr id="5" name="Table Placeholder 4">
            <a:extLst>
              <a:ext uri="{FF2B5EF4-FFF2-40B4-BE49-F238E27FC236}">
                <a16:creationId xmlns:a16="http://schemas.microsoft.com/office/drawing/2014/main" id="{CE5A570C-A283-4911-A935-437777DB7A34}"/>
              </a:ext>
            </a:extLst>
          </p:cNvPr>
          <p:cNvGraphicFramePr>
            <a:graphicFrameLocks noGrp="1"/>
          </p:cNvGraphicFramePr>
          <p:nvPr>
            <p:ph type="tbl" sz="quarter" idx="13"/>
            <p:extLst>
              <p:ext uri="{D42A27DB-BD31-4B8C-83A1-F6EECF244321}">
                <p14:modId xmlns:p14="http://schemas.microsoft.com/office/powerpoint/2010/main" val="5135641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365884845"/>
                    </a:ext>
                  </a:extLst>
                </a:gridCol>
                <a:gridCol w="370332">
                  <a:extLst>
                    <a:ext uri="{9D8B030D-6E8A-4147-A177-3AD203B41FA5}">
                      <a16:colId xmlns:a16="http://schemas.microsoft.com/office/drawing/2014/main" val="2840624959"/>
                    </a:ext>
                  </a:extLst>
                </a:gridCol>
                <a:gridCol w="370332">
                  <a:extLst>
                    <a:ext uri="{9D8B030D-6E8A-4147-A177-3AD203B41FA5}">
                      <a16:colId xmlns:a16="http://schemas.microsoft.com/office/drawing/2014/main" val="168534738"/>
                    </a:ext>
                  </a:extLst>
                </a:gridCol>
                <a:gridCol w="370332">
                  <a:extLst>
                    <a:ext uri="{9D8B030D-6E8A-4147-A177-3AD203B41FA5}">
                      <a16:colId xmlns:a16="http://schemas.microsoft.com/office/drawing/2014/main" val="2941492148"/>
                    </a:ext>
                  </a:extLst>
                </a:gridCol>
                <a:gridCol w="329184">
                  <a:extLst>
                    <a:ext uri="{9D8B030D-6E8A-4147-A177-3AD203B41FA5}">
                      <a16:colId xmlns:a16="http://schemas.microsoft.com/office/drawing/2014/main" val="3693482021"/>
                    </a:ext>
                  </a:extLst>
                </a:gridCol>
                <a:gridCol w="329184">
                  <a:extLst>
                    <a:ext uri="{9D8B030D-6E8A-4147-A177-3AD203B41FA5}">
                      <a16:colId xmlns:a16="http://schemas.microsoft.com/office/drawing/2014/main" val="2549483498"/>
                    </a:ext>
                  </a:extLst>
                </a:gridCol>
                <a:gridCol w="329184">
                  <a:extLst>
                    <a:ext uri="{9D8B030D-6E8A-4147-A177-3AD203B41FA5}">
                      <a16:colId xmlns:a16="http://schemas.microsoft.com/office/drawing/2014/main" val="1456310239"/>
                    </a:ext>
                  </a:extLst>
                </a:gridCol>
                <a:gridCol w="329184">
                  <a:extLst>
                    <a:ext uri="{9D8B030D-6E8A-4147-A177-3AD203B41FA5}">
                      <a16:colId xmlns:a16="http://schemas.microsoft.com/office/drawing/2014/main" val="1516605942"/>
                    </a:ext>
                  </a:extLst>
                </a:gridCol>
                <a:gridCol w="329184">
                  <a:extLst>
                    <a:ext uri="{9D8B030D-6E8A-4147-A177-3AD203B41FA5}">
                      <a16:colId xmlns:a16="http://schemas.microsoft.com/office/drawing/2014/main" val="2710754054"/>
                    </a:ext>
                  </a:extLst>
                </a:gridCol>
                <a:gridCol w="329184">
                  <a:extLst>
                    <a:ext uri="{9D8B030D-6E8A-4147-A177-3AD203B41FA5}">
                      <a16:colId xmlns:a16="http://schemas.microsoft.com/office/drawing/2014/main" val="1600323282"/>
                    </a:ext>
                  </a:extLst>
                </a:gridCol>
                <a:gridCol w="329184">
                  <a:extLst>
                    <a:ext uri="{9D8B030D-6E8A-4147-A177-3AD203B41FA5}">
                      <a16:colId xmlns:a16="http://schemas.microsoft.com/office/drawing/2014/main" val="432182679"/>
                    </a:ext>
                  </a:extLst>
                </a:gridCol>
                <a:gridCol w="329184">
                  <a:extLst>
                    <a:ext uri="{9D8B030D-6E8A-4147-A177-3AD203B41FA5}">
                      <a16:colId xmlns:a16="http://schemas.microsoft.com/office/drawing/2014/main" val="2407646815"/>
                    </a:ext>
                  </a:extLst>
                </a:gridCol>
                <a:gridCol w="329184">
                  <a:extLst>
                    <a:ext uri="{9D8B030D-6E8A-4147-A177-3AD203B41FA5}">
                      <a16:colId xmlns:a16="http://schemas.microsoft.com/office/drawing/2014/main" val="754876237"/>
                    </a:ext>
                  </a:extLst>
                </a:gridCol>
                <a:gridCol w="370332">
                  <a:extLst>
                    <a:ext uri="{9D8B030D-6E8A-4147-A177-3AD203B41FA5}">
                      <a16:colId xmlns:a16="http://schemas.microsoft.com/office/drawing/2014/main" val="4277335327"/>
                    </a:ext>
                  </a:extLst>
                </a:gridCol>
                <a:gridCol w="370332">
                  <a:extLst>
                    <a:ext uri="{9D8B030D-6E8A-4147-A177-3AD203B41FA5}">
                      <a16:colId xmlns:a16="http://schemas.microsoft.com/office/drawing/2014/main" val="3299839516"/>
                    </a:ext>
                  </a:extLst>
                </a:gridCol>
                <a:gridCol w="329184">
                  <a:extLst>
                    <a:ext uri="{9D8B030D-6E8A-4147-A177-3AD203B41FA5}">
                      <a16:colId xmlns:a16="http://schemas.microsoft.com/office/drawing/2014/main" val="2890345953"/>
                    </a:ext>
                  </a:extLst>
                </a:gridCol>
                <a:gridCol w="329184">
                  <a:extLst>
                    <a:ext uri="{9D8B030D-6E8A-4147-A177-3AD203B41FA5}">
                      <a16:colId xmlns:a16="http://schemas.microsoft.com/office/drawing/2014/main" val="3369128913"/>
                    </a:ext>
                  </a:extLst>
                </a:gridCol>
                <a:gridCol w="370332">
                  <a:extLst>
                    <a:ext uri="{9D8B030D-6E8A-4147-A177-3AD203B41FA5}">
                      <a16:colId xmlns:a16="http://schemas.microsoft.com/office/drawing/2014/main" val="20345491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37831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Liberty Living for Students - 2018-03-28 10:00:27</a:t>
                      </a:r>
                      <a:r>
                        <a:rPr kumimoji="0" lang="en-US" sz="1000" b="0" i="0" u="none" strike="noStrike" kern="1200" cap="none" spc="0" normalizeH="0" baseline="0" noProof="0">
                          <a:ln>
                            <a:noFill/>
                          </a:ln>
                          <a:solidFill>
                            <a:prstClr val="black"/>
                          </a:solidFill>
                          <a:effectLst/>
                          <a:uLnTx/>
                          <a:uFillTx/>
                          <a:latin typeface="+mn-lt"/>
                          <a:ea typeface="+mn-ea"/>
                          <a:cs typeface="+mn-cs"/>
                        </a:rPr>
                        <a:t>
Looking for a flat in Southampton that's close to uni and the city centre? 
▪️ En-suite rooms and studios available
▪️ All bills included
▪️ Fab facilities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29235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Liberty Living for Students - 2018-03-27 15:00:07</a:t>
                      </a:r>
                      <a:r>
                        <a:rPr kumimoji="0" lang="en-US" sz="1000" b="0" i="0" u="none" strike="noStrike" kern="1200" cap="none" spc="0" normalizeH="0" baseline="0" noProof="0">
                          <a:ln>
                            <a:noFill/>
                          </a:ln>
                          <a:solidFill>
                            <a:prstClr val="black"/>
                          </a:solidFill>
                          <a:effectLst/>
                          <a:uLnTx/>
                          <a:uFillTx/>
                          <a:latin typeface="+mn-lt"/>
                          <a:ea typeface="+mn-ea"/>
                          <a:cs typeface="+mn-cs"/>
                        </a:rPr>
                        <a:t>
We've answered the age-old question, "Can listening to #rap #music help you save #money?" 🎧💰 http://ow.ly/KVnw30jaSGg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79611058"/>
                  </a:ext>
                </a:extLst>
              </a:tr>
            </a:tbl>
          </a:graphicData>
        </a:graphic>
      </p:graphicFrame>
      <p:sp>
        <p:nvSpPr>
          <p:cNvPr id="4" name="Text Placeholder 3">
            <a:extLst>
              <a:ext uri="{FF2B5EF4-FFF2-40B4-BE49-F238E27FC236}">
                <a16:creationId xmlns:a16="http://schemas.microsoft.com/office/drawing/2014/main" id="{3223B619-645D-4525-9F5C-DBEC761C7DD2}"/>
              </a:ext>
            </a:extLst>
          </p:cNvPr>
          <p:cNvSpPr>
            <a:spLocks noGrp="1"/>
          </p:cNvSpPr>
          <p:nvPr>
            <p:ph type="body" sz="quarter" idx="14"/>
          </p:nvPr>
        </p:nvSpPr>
        <p:spPr/>
        <p:txBody>
          <a:bodyPr/>
          <a:lstStyle/>
          <a:p>
            <a:r>
              <a:rPr lang="en-US"/>
              <a:t>02/26/2018 - 03/28/2018</a:t>
            </a:r>
          </a:p>
        </p:txBody>
      </p:sp>
    </p:spTree>
    <p:extLst>
      <p:ext uri="{BB962C8B-B14F-4D97-AF65-F5344CB8AC3E}">
        <p14:creationId xmlns:p14="http://schemas.microsoft.com/office/powerpoint/2010/main" val="32855644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FF01DF-954F-4B6B-9BED-7F2E512FB60D}"/>
              </a:ext>
            </a:extLst>
          </p:cNvPr>
          <p:cNvSpPr>
            <a:spLocks noGrp="1"/>
          </p:cNvSpPr>
          <p:nvPr>
            <p:ph type="title"/>
          </p:nvPr>
        </p:nvSpPr>
        <p:spPr/>
        <p:txBody>
          <a:bodyPr/>
          <a:lstStyle/>
          <a:p>
            <a:r>
              <a:rPr lang="en-US"/>
              <a:t>Facebook Own Posts Table - 4 of 11</a:t>
            </a:r>
          </a:p>
        </p:txBody>
      </p:sp>
      <p:graphicFrame>
        <p:nvGraphicFramePr>
          <p:cNvPr id="5" name="Table Placeholder 4">
            <a:extLst>
              <a:ext uri="{FF2B5EF4-FFF2-40B4-BE49-F238E27FC236}">
                <a16:creationId xmlns:a16="http://schemas.microsoft.com/office/drawing/2014/main" id="{78C0DBBC-F16F-4E9B-957D-EBD748EB816C}"/>
              </a:ext>
            </a:extLst>
          </p:cNvPr>
          <p:cNvGraphicFramePr>
            <a:graphicFrameLocks noGrp="1"/>
          </p:cNvGraphicFramePr>
          <p:nvPr>
            <p:ph type="tbl" sz="quarter" idx="13"/>
            <p:extLst>
              <p:ext uri="{D42A27DB-BD31-4B8C-83A1-F6EECF244321}">
                <p14:modId xmlns:p14="http://schemas.microsoft.com/office/powerpoint/2010/main" val="41144380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884129184"/>
                    </a:ext>
                  </a:extLst>
                </a:gridCol>
                <a:gridCol w="370332">
                  <a:extLst>
                    <a:ext uri="{9D8B030D-6E8A-4147-A177-3AD203B41FA5}">
                      <a16:colId xmlns:a16="http://schemas.microsoft.com/office/drawing/2014/main" val="4039753061"/>
                    </a:ext>
                  </a:extLst>
                </a:gridCol>
                <a:gridCol w="370332">
                  <a:extLst>
                    <a:ext uri="{9D8B030D-6E8A-4147-A177-3AD203B41FA5}">
                      <a16:colId xmlns:a16="http://schemas.microsoft.com/office/drawing/2014/main" val="1906891895"/>
                    </a:ext>
                  </a:extLst>
                </a:gridCol>
                <a:gridCol w="370332">
                  <a:extLst>
                    <a:ext uri="{9D8B030D-6E8A-4147-A177-3AD203B41FA5}">
                      <a16:colId xmlns:a16="http://schemas.microsoft.com/office/drawing/2014/main" val="2049499612"/>
                    </a:ext>
                  </a:extLst>
                </a:gridCol>
                <a:gridCol w="329184">
                  <a:extLst>
                    <a:ext uri="{9D8B030D-6E8A-4147-A177-3AD203B41FA5}">
                      <a16:colId xmlns:a16="http://schemas.microsoft.com/office/drawing/2014/main" val="2685148405"/>
                    </a:ext>
                  </a:extLst>
                </a:gridCol>
                <a:gridCol w="329184">
                  <a:extLst>
                    <a:ext uri="{9D8B030D-6E8A-4147-A177-3AD203B41FA5}">
                      <a16:colId xmlns:a16="http://schemas.microsoft.com/office/drawing/2014/main" val="1087834965"/>
                    </a:ext>
                  </a:extLst>
                </a:gridCol>
                <a:gridCol w="329184">
                  <a:extLst>
                    <a:ext uri="{9D8B030D-6E8A-4147-A177-3AD203B41FA5}">
                      <a16:colId xmlns:a16="http://schemas.microsoft.com/office/drawing/2014/main" val="1013916544"/>
                    </a:ext>
                  </a:extLst>
                </a:gridCol>
                <a:gridCol w="329184">
                  <a:extLst>
                    <a:ext uri="{9D8B030D-6E8A-4147-A177-3AD203B41FA5}">
                      <a16:colId xmlns:a16="http://schemas.microsoft.com/office/drawing/2014/main" val="1314428852"/>
                    </a:ext>
                  </a:extLst>
                </a:gridCol>
                <a:gridCol w="329184">
                  <a:extLst>
                    <a:ext uri="{9D8B030D-6E8A-4147-A177-3AD203B41FA5}">
                      <a16:colId xmlns:a16="http://schemas.microsoft.com/office/drawing/2014/main" val="1398551257"/>
                    </a:ext>
                  </a:extLst>
                </a:gridCol>
                <a:gridCol w="329184">
                  <a:extLst>
                    <a:ext uri="{9D8B030D-6E8A-4147-A177-3AD203B41FA5}">
                      <a16:colId xmlns:a16="http://schemas.microsoft.com/office/drawing/2014/main" val="2109190544"/>
                    </a:ext>
                  </a:extLst>
                </a:gridCol>
                <a:gridCol w="329184">
                  <a:extLst>
                    <a:ext uri="{9D8B030D-6E8A-4147-A177-3AD203B41FA5}">
                      <a16:colId xmlns:a16="http://schemas.microsoft.com/office/drawing/2014/main" val="3673948959"/>
                    </a:ext>
                  </a:extLst>
                </a:gridCol>
                <a:gridCol w="329184">
                  <a:extLst>
                    <a:ext uri="{9D8B030D-6E8A-4147-A177-3AD203B41FA5}">
                      <a16:colId xmlns:a16="http://schemas.microsoft.com/office/drawing/2014/main" val="408164262"/>
                    </a:ext>
                  </a:extLst>
                </a:gridCol>
                <a:gridCol w="329184">
                  <a:extLst>
                    <a:ext uri="{9D8B030D-6E8A-4147-A177-3AD203B41FA5}">
                      <a16:colId xmlns:a16="http://schemas.microsoft.com/office/drawing/2014/main" val="1552149502"/>
                    </a:ext>
                  </a:extLst>
                </a:gridCol>
                <a:gridCol w="370332">
                  <a:extLst>
                    <a:ext uri="{9D8B030D-6E8A-4147-A177-3AD203B41FA5}">
                      <a16:colId xmlns:a16="http://schemas.microsoft.com/office/drawing/2014/main" val="575681132"/>
                    </a:ext>
                  </a:extLst>
                </a:gridCol>
                <a:gridCol w="370332">
                  <a:extLst>
                    <a:ext uri="{9D8B030D-6E8A-4147-A177-3AD203B41FA5}">
                      <a16:colId xmlns:a16="http://schemas.microsoft.com/office/drawing/2014/main" val="2099959235"/>
                    </a:ext>
                  </a:extLst>
                </a:gridCol>
                <a:gridCol w="329184">
                  <a:extLst>
                    <a:ext uri="{9D8B030D-6E8A-4147-A177-3AD203B41FA5}">
                      <a16:colId xmlns:a16="http://schemas.microsoft.com/office/drawing/2014/main" val="187530836"/>
                    </a:ext>
                  </a:extLst>
                </a:gridCol>
                <a:gridCol w="329184">
                  <a:extLst>
                    <a:ext uri="{9D8B030D-6E8A-4147-A177-3AD203B41FA5}">
                      <a16:colId xmlns:a16="http://schemas.microsoft.com/office/drawing/2014/main" val="1010594068"/>
                    </a:ext>
                  </a:extLst>
                </a:gridCol>
                <a:gridCol w="370332">
                  <a:extLst>
                    <a:ext uri="{9D8B030D-6E8A-4147-A177-3AD203B41FA5}">
                      <a16:colId xmlns:a16="http://schemas.microsoft.com/office/drawing/2014/main" val="7757081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91076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Unite Students - 2018-03-27 14:32:20</a:t>
                      </a:r>
                      <a:r>
                        <a:rPr kumimoji="0" lang="en-US" sz="1000" b="0" i="0" u="none" strike="noStrike" kern="1200" cap="none" spc="0" normalizeH="0" baseline="0" noProof="0">
                          <a:ln>
                            <a:noFill/>
                          </a:ln>
                          <a:solidFill>
                            <a:prstClr val="black"/>
                          </a:solidFill>
                          <a:effectLst/>
                          <a:uLnTx/>
                          <a:uFillTx/>
                          <a:latin typeface="+mn-lt"/>
                          <a:ea typeface="+mn-ea"/>
                          <a:cs typeface="+mn-cs"/>
                        </a:rPr>
                        <a:t>
Think about the individual steps that will take you from staring at a blank page to handing in a finished piece of work, rather than thinking about the project as a whole, and it will all seem more achievable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21483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StudyInn Facebook - 2018-03-27 10:30:21</a:t>
                      </a:r>
                      <a:r>
                        <a:rPr kumimoji="0" lang="en-US" sz="1000" b="0" i="0" u="none" strike="noStrike" kern="1200" cap="none" spc="0" normalizeH="0" baseline="0" noProof="0">
                          <a:ln>
                            <a:noFill/>
                          </a:ln>
                          <a:solidFill>
                            <a:prstClr val="black"/>
                          </a:solidFill>
                          <a:effectLst/>
                          <a:uLnTx/>
                          <a:uFillTx/>
                          <a:latin typeface="+mn-lt"/>
                          <a:ea typeface="+mn-ea"/>
                          <a:cs typeface="+mn-cs"/>
                        </a:rPr>
                        <a:t>
http://ow.ly/vvax30j9pnM Pros and Cons of #studentliving with your #Parents while at #University - However always pros when choosing to live at #StudyInn... you know you want too!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95331063"/>
                  </a:ext>
                </a:extLst>
              </a:tr>
            </a:tbl>
          </a:graphicData>
        </a:graphic>
      </p:graphicFrame>
      <p:sp>
        <p:nvSpPr>
          <p:cNvPr id="4" name="Text Placeholder 3">
            <a:extLst>
              <a:ext uri="{FF2B5EF4-FFF2-40B4-BE49-F238E27FC236}">
                <a16:creationId xmlns:a16="http://schemas.microsoft.com/office/drawing/2014/main" id="{FF3E2FC2-C889-4F15-A921-82FE48A49AE2}"/>
              </a:ext>
            </a:extLst>
          </p:cNvPr>
          <p:cNvSpPr>
            <a:spLocks noGrp="1"/>
          </p:cNvSpPr>
          <p:nvPr>
            <p:ph type="body" sz="quarter" idx="14"/>
          </p:nvPr>
        </p:nvSpPr>
        <p:spPr/>
        <p:txBody>
          <a:bodyPr/>
          <a:lstStyle/>
          <a:p>
            <a:r>
              <a:rPr lang="en-US"/>
              <a:t>02/26/2018 - 03/28/2018</a:t>
            </a:r>
          </a:p>
        </p:txBody>
      </p:sp>
    </p:spTree>
    <p:extLst>
      <p:ext uri="{BB962C8B-B14F-4D97-AF65-F5344CB8AC3E}">
        <p14:creationId xmlns:p14="http://schemas.microsoft.com/office/powerpoint/2010/main" val="3686266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E5DF5-B791-495E-9266-FC07F2864E90}"/>
              </a:ext>
            </a:extLst>
          </p:cNvPr>
          <p:cNvSpPr>
            <a:spLocks noGrp="1"/>
          </p:cNvSpPr>
          <p:nvPr>
            <p:ph type="title"/>
          </p:nvPr>
        </p:nvSpPr>
        <p:spPr/>
        <p:txBody>
          <a:bodyPr/>
          <a:lstStyle/>
          <a:p>
            <a:r>
              <a:rPr lang="en-US"/>
              <a:t>Facebook Own Posts Table - 5 of 11</a:t>
            </a:r>
          </a:p>
        </p:txBody>
      </p:sp>
      <p:graphicFrame>
        <p:nvGraphicFramePr>
          <p:cNvPr id="5" name="Table Placeholder 4">
            <a:extLst>
              <a:ext uri="{FF2B5EF4-FFF2-40B4-BE49-F238E27FC236}">
                <a16:creationId xmlns:a16="http://schemas.microsoft.com/office/drawing/2014/main" id="{6069450E-1656-413B-8B6A-224205361DB7}"/>
              </a:ext>
            </a:extLst>
          </p:cNvPr>
          <p:cNvGraphicFramePr>
            <a:graphicFrameLocks noGrp="1"/>
          </p:cNvGraphicFramePr>
          <p:nvPr>
            <p:ph type="tbl" sz="quarter" idx="13"/>
            <p:extLst>
              <p:ext uri="{D42A27DB-BD31-4B8C-83A1-F6EECF244321}">
                <p14:modId xmlns:p14="http://schemas.microsoft.com/office/powerpoint/2010/main" val="34369200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429342971"/>
                    </a:ext>
                  </a:extLst>
                </a:gridCol>
                <a:gridCol w="370332">
                  <a:extLst>
                    <a:ext uri="{9D8B030D-6E8A-4147-A177-3AD203B41FA5}">
                      <a16:colId xmlns:a16="http://schemas.microsoft.com/office/drawing/2014/main" val="2223112787"/>
                    </a:ext>
                  </a:extLst>
                </a:gridCol>
                <a:gridCol w="370332">
                  <a:extLst>
                    <a:ext uri="{9D8B030D-6E8A-4147-A177-3AD203B41FA5}">
                      <a16:colId xmlns:a16="http://schemas.microsoft.com/office/drawing/2014/main" val="957234553"/>
                    </a:ext>
                  </a:extLst>
                </a:gridCol>
                <a:gridCol w="370332">
                  <a:extLst>
                    <a:ext uri="{9D8B030D-6E8A-4147-A177-3AD203B41FA5}">
                      <a16:colId xmlns:a16="http://schemas.microsoft.com/office/drawing/2014/main" val="857083554"/>
                    </a:ext>
                  </a:extLst>
                </a:gridCol>
                <a:gridCol w="329184">
                  <a:extLst>
                    <a:ext uri="{9D8B030D-6E8A-4147-A177-3AD203B41FA5}">
                      <a16:colId xmlns:a16="http://schemas.microsoft.com/office/drawing/2014/main" val="2660673409"/>
                    </a:ext>
                  </a:extLst>
                </a:gridCol>
                <a:gridCol w="329184">
                  <a:extLst>
                    <a:ext uri="{9D8B030D-6E8A-4147-A177-3AD203B41FA5}">
                      <a16:colId xmlns:a16="http://schemas.microsoft.com/office/drawing/2014/main" val="1561812377"/>
                    </a:ext>
                  </a:extLst>
                </a:gridCol>
                <a:gridCol w="329184">
                  <a:extLst>
                    <a:ext uri="{9D8B030D-6E8A-4147-A177-3AD203B41FA5}">
                      <a16:colId xmlns:a16="http://schemas.microsoft.com/office/drawing/2014/main" val="811534174"/>
                    </a:ext>
                  </a:extLst>
                </a:gridCol>
                <a:gridCol w="329184">
                  <a:extLst>
                    <a:ext uri="{9D8B030D-6E8A-4147-A177-3AD203B41FA5}">
                      <a16:colId xmlns:a16="http://schemas.microsoft.com/office/drawing/2014/main" val="1428484301"/>
                    </a:ext>
                  </a:extLst>
                </a:gridCol>
                <a:gridCol w="329184">
                  <a:extLst>
                    <a:ext uri="{9D8B030D-6E8A-4147-A177-3AD203B41FA5}">
                      <a16:colId xmlns:a16="http://schemas.microsoft.com/office/drawing/2014/main" val="2540876765"/>
                    </a:ext>
                  </a:extLst>
                </a:gridCol>
                <a:gridCol w="329184">
                  <a:extLst>
                    <a:ext uri="{9D8B030D-6E8A-4147-A177-3AD203B41FA5}">
                      <a16:colId xmlns:a16="http://schemas.microsoft.com/office/drawing/2014/main" val="2074901550"/>
                    </a:ext>
                  </a:extLst>
                </a:gridCol>
                <a:gridCol w="329184">
                  <a:extLst>
                    <a:ext uri="{9D8B030D-6E8A-4147-A177-3AD203B41FA5}">
                      <a16:colId xmlns:a16="http://schemas.microsoft.com/office/drawing/2014/main" val="3718286633"/>
                    </a:ext>
                  </a:extLst>
                </a:gridCol>
                <a:gridCol w="329184">
                  <a:extLst>
                    <a:ext uri="{9D8B030D-6E8A-4147-A177-3AD203B41FA5}">
                      <a16:colId xmlns:a16="http://schemas.microsoft.com/office/drawing/2014/main" val="3232004950"/>
                    </a:ext>
                  </a:extLst>
                </a:gridCol>
                <a:gridCol w="329184">
                  <a:extLst>
                    <a:ext uri="{9D8B030D-6E8A-4147-A177-3AD203B41FA5}">
                      <a16:colId xmlns:a16="http://schemas.microsoft.com/office/drawing/2014/main" val="477355096"/>
                    </a:ext>
                  </a:extLst>
                </a:gridCol>
                <a:gridCol w="370332">
                  <a:extLst>
                    <a:ext uri="{9D8B030D-6E8A-4147-A177-3AD203B41FA5}">
                      <a16:colId xmlns:a16="http://schemas.microsoft.com/office/drawing/2014/main" val="3790007736"/>
                    </a:ext>
                  </a:extLst>
                </a:gridCol>
                <a:gridCol w="370332">
                  <a:extLst>
                    <a:ext uri="{9D8B030D-6E8A-4147-A177-3AD203B41FA5}">
                      <a16:colId xmlns:a16="http://schemas.microsoft.com/office/drawing/2014/main" val="2976901462"/>
                    </a:ext>
                  </a:extLst>
                </a:gridCol>
                <a:gridCol w="329184">
                  <a:extLst>
                    <a:ext uri="{9D8B030D-6E8A-4147-A177-3AD203B41FA5}">
                      <a16:colId xmlns:a16="http://schemas.microsoft.com/office/drawing/2014/main" val="1674106591"/>
                    </a:ext>
                  </a:extLst>
                </a:gridCol>
                <a:gridCol w="329184">
                  <a:extLst>
                    <a:ext uri="{9D8B030D-6E8A-4147-A177-3AD203B41FA5}">
                      <a16:colId xmlns:a16="http://schemas.microsoft.com/office/drawing/2014/main" val="2887297356"/>
                    </a:ext>
                  </a:extLst>
                </a:gridCol>
                <a:gridCol w="370332">
                  <a:extLst>
                    <a:ext uri="{9D8B030D-6E8A-4147-A177-3AD203B41FA5}">
                      <a16:colId xmlns:a16="http://schemas.microsoft.com/office/drawing/2014/main" val="11764875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66743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Liberty Living for Students - 2018-03-27 10:00:34</a:t>
                      </a:r>
                      <a:r>
                        <a:rPr kumimoji="0" lang="en-US" sz="1000" b="0" i="0" u="none" strike="noStrike" kern="1200" cap="none" spc="0" normalizeH="0" baseline="0" noProof="0">
                          <a:ln>
                            <a:noFill/>
                          </a:ln>
                          <a:solidFill>
                            <a:prstClr val="black"/>
                          </a:solidFill>
                          <a:effectLst/>
                          <a:uLnTx/>
                          <a:uFillTx/>
                          <a:latin typeface="+mn-lt"/>
                          <a:ea typeface="+mn-ea"/>
                          <a:cs typeface="+mn-cs"/>
                        </a:rPr>
                        <a:t>
Love this photo taken at #LibertyPlaza in #London by #student #blogger Moa 📸💜 Read about her experience learning #English in the #UK on her blog 👉 http://moaemilia.se/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36308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Unite Students - 2018-03-26 16:48:45</a:t>
                      </a:r>
                      <a:r>
                        <a:rPr kumimoji="0" lang="en-US" sz="1000" b="0" i="0" u="none" strike="noStrike" kern="1200" cap="none" spc="0" normalizeH="0" baseline="0" noProof="0">
                          <a:ln>
                            <a:noFill/>
                          </a:ln>
                          <a:solidFill>
                            <a:prstClr val="black"/>
                          </a:solidFill>
                          <a:effectLst/>
                          <a:uLnTx/>
                          <a:uFillTx/>
                          <a:latin typeface="+mn-lt"/>
                          <a:ea typeface="+mn-ea"/>
                          <a:cs typeface="+mn-cs"/>
                        </a:rPr>
                        <a:t>
Take the stress out of essay writing with student blogger Emily's advice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26306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Liberty Living for Students - 2018-03-26 15:00:21</a:t>
                      </a:r>
                      <a:r>
                        <a:rPr kumimoji="0" lang="en-US" sz="1000" b="0" i="0" u="none" strike="noStrike" kern="1200" cap="none" spc="0" normalizeH="0" baseline="0" noProof="0">
                          <a:ln>
                            <a:noFill/>
                          </a:ln>
                          <a:solidFill>
                            <a:prstClr val="black"/>
                          </a:solidFill>
                          <a:effectLst/>
                          <a:uLnTx/>
                          <a:uFillTx/>
                          <a:latin typeface="+mn-lt"/>
                          <a:ea typeface="+mn-ea"/>
                          <a:cs typeface="+mn-cs"/>
                        </a:rPr>
                        <a:t>
Have you broken up for #Easter yet? Here are 5 great ways to celebrate 🐣👏 http://ow.ly/50ui30j9yQR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37033400"/>
                  </a:ext>
                </a:extLst>
              </a:tr>
            </a:tbl>
          </a:graphicData>
        </a:graphic>
      </p:graphicFrame>
      <p:sp>
        <p:nvSpPr>
          <p:cNvPr id="4" name="Text Placeholder 3">
            <a:extLst>
              <a:ext uri="{FF2B5EF4-FFF2-40B4-BE49-F238E27FC236}">
                <a16:creationId xmlns:a16="http://schemas.microsoft.com/office/drawing/2014/main" id="{86FF6B51-E868-4079-BB2F-CEEB15A82907}"/>
              </a:ext>
            </a:extLst>
          </p:cNvPr>
          <p:cNvSpPr>
            <a:spLocks noGrp="1"/>
          </p:cNvSpPr>
          <p:nvPr>
            <p:ph type="body" sz="quarter" idx="14"/>
          </p:nvPr>
        </p:nvSpPr>
        <p:spPr/>
        <p:txBody>
          <a:bodyPr/>
          <a:lstStyle/>
          <a:p>
            <a:r>
              <a:rPr lang="en-US"/>
              <a:t>02/26/2018 - 03/28/2018</a:t>
            </a:r>
          </a:p>
        </p:txBody>
      </p:sp>
    </p:spTree>
    <p:extLst>
      <p:ext uri="{BB962C8B-B14F-4D97-AF65-F5344CB8AC3E}">
        <p14:creationId xmlns:p14="http://schemas.microsoft.com/office/powerpoint/2010/main" val="22724609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60208-6C42-48CC-A0B1-1876DA4FBE15}"/>
              </a:ext>
            </a:extLst>
          </p:cNvPr>
          <p:cNvSpPr>
            <a:spLocks noGrp="1"/>
          </p:cNvSpPr>
          <p:nvPr>
            <p:ph type="title"/>
          </p:nvPr>
        </p:nvSpPr>
        <p:spPr/>
        <p:txBody>
          <a:bodyPr/>
          <a:lstStyle/>
          <a:p>
            <a:r>
              <a:rPr lang="en-US"/>
              <a:t>Facebook Own Posts Table - 6 of 11</a:t>
            </a:r>
          </a:p>
        </p:txBody>
      </p:sp>
      <p:graphicFrame>
        <p:nvGraphicFramePr>
          <p:cNvPr id="5" name="Table Placeholder 4">
            <a:extLst>
              <a:ext uri="{FF2B5EF4-FFF2-40B4-BE49-F238E27FC236}">
                <a16:creationId xmlns:a16="http://schemas.microsoft.com/office/drawing/2014/main" id="{3008AD8E-0EAF-4814-9E36-30C497274641}"/>
              </a:ext>
            </a:extLst>
          </p:cNvPr>
          <p:cNvGraphicFramePr>
            <a:graphicFrameLocks noGrp="1"/>
          </p:cNvGraphicFramePr>
          <p:nvPr>
            <p:ph type="tbl" sz="quarter" idx="13"/>
            <p:extLst>
              <p:ext uri="{D42A27DB-BD31-4B8C-83A1-F6EECF244321}">
                <p14:modId xmlns:p14="http://schemas.microsoft.com/office/powerpoint/2010/main" val="25849960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834139431"/>
                    </a:ext>
                  </a:extLst>
                </a:gridCol>
                <a:gridCol w="370332">
                  <a:extLst>
                    <a:ext uri="{9D8B030D-6E8A-4147-A177-3AD203B41FA5}">
                      <a16:colId xmlns:a16="http://schemas.microsoft.com/office/drawing/2014/main" val="989909209"/>
                    </a:ext>
                  </a:extLst>
                </a:gridCol>
                <a:gridCol w="370332">
                  <a:extLst>
                    <a:ext uri="{9D8B030D-6E8A-4147-A177-3AD203B41FA5}">
                      <a16:colId xmlns:a16="http://schemas.microsoft.com/office/drawing/2014/main" val="1593686381"/>
                    </a:ext>
                  </a:extLst>
                </a:gridCol>
                <a:gridCol w="370332">
                  <a:extLst>
                    <a:ext uri="{9D8B030D-6E8A-4147-A177-3AD203B41FA5}">
                      <a16:colId xmlns:a16="http://schemas.microsoft.com/office/drawing/2014/main" val="4090990974"/>
                    </a:ext>
                  </a:extLst>
                </a:gridCol>
                <a:gridCol w="329184">
                  <a:extLst>
                    <a:ext uri="{9D8B030D-6E8A-4147-A177-3AD203B41FA5}">
                      <a16:colId xmlns:a16="http://schemas.microsoft.com/office/drawing/2014/main" val="2606045988"/>
                    </a:ext>
                  </a:extLst>
                </a:gridCol>
                <a:gridCol w="329184">
                  <a:extLst>
                    <a:ext uri="{9D8B030D-6E8A-4147-A177-3AD203B41FA5}">
                      <a16:colId xmlns:a16="http://schemas.microsoft.com/office/drawing/2014/main" val="436698358"/>
                    </a:ext>
                  </a:extLst>
                </a:gridCol>
                <a:gridCol w="329184">
                  <a:extLst>
                    <a:ext uri="{9D8B030D-6E8A-4147-A177-3AD203B41FA5}">
                      <a16:colId xmlns:a16="http://schemas.microsoft.com/office/drawing/2014/main" val="3918030357"/>
                    </a:ext>
                  </a:extLst>
                </a:gridCol>
                <a:gridCol w="329184">
                  <a:extLst>
                    <a:ext uri="{9D8B030D-6E8A-4147-A177-3AD203B41FA5}">
                      <a16:colId xmlns:a16="http://schemas.microsoft.com/office/drawing/2014/main" val="603674191"/>
                    </a:ext>
                  </a:extLst>
                </a:gridCol>
                <a:gridCol w="329184">
                  <a:extLst>
                    <a:ext uri="{9D8B030D-6E8A-4147-A177-3AD203B41FA5}">
                      <a16:colId xmlns:a16="http://schemas.microsoft.com/office/drawing/2014/main" val="1973218677"/>
                    </a:ext>
                  </a:extLst>
                </a:gridCol>
                <a:gridCol w="329184">
                  <a:extLst>
                    <a:ext uri="{9D8B030D-6E8A-4147-A177-3AD203B41FA5}">
                      <a16:colId xmlns:a16="http://schemas.microsoft.com/office/drawing/2014/main" val="462612085"/>
                    </a:ext>
                  </a:extLst>
                </a:gridCol>
                <a:gridCol w="329184">
                  <a:extLst>
                    <a:ext uri="{9D8B030D-6E8A-4147-A177-3AD203B41FA5}">
                      <a16:colId xmlns:a16="http://schemas.microsoft.com/office/drawing/2014/main" val="2779776176"/>
                    </a:ext>
                  </a:extLst>
                </a:gridCol>
                <a:gridCol w="329184">
                  <a:extLst>
                    <a:ext uri="{9D8B030D-6E8A-4147-A177-3AD203B41FA5}">
                      <a16:colId xmlns:a16="http://schemas.microsoft.com/office/drawing/2014/main" val="2757937096"/>
                    </a:ext>
                  </a:extLst>
                </a:gridCol>
                <a:gridCol w="329184">
                  <a:extLst>
                    <a:ext uri="{9D8B030D-6E8A-4147-A177-3AD203B41FA5}">
                      <a16:colId xmlns:a16="http://schemas.microsoft.com/office/drawing/2014/main" val="4038002006"/>
                    </a:ext>
                  </a:extLst>
                </a:gridCol>
                <a:gridCol w="370332">
                  <a:extLst>
                    <a:ext uri="{9D8B030D-6E8A-4147-A177-3AD203B41FA5}">
                      <a16:colId xmlns:a16="http://schemas.microsoft.com/office/drawing/2014/main" val="3117992915"/>
                    </a:ext>
                  </a:extLst>
                </a:gridCol>
                <a:gridCol w="370332">
                  <a:extLst>
                    <a:ext uri="{9D8B030D-6E8A-4147-A177-3AD203B41FA5}">
                      <a16:colId xmlns:a16="http://schemas.microsoft.com/office/drawing/2014/main" val="1856749437"/>
                    </a:ext>
                  </a:extLst>
                </a:gridCol>
                <a:gridCol w="329184">
                  <a:extLst>
                    <a:ext uri="{9D8B030D-6E8A-4147-A177-3AD203B41FA5}">
                      <a16:colId xmlns:a16="http://schemas.microsoft.com/office/drawing/2014/main" val="344095408"/>
                    </a:ext>
                  </a:extLst>
                </a:gridCol>
                <a:gridCol w="329184">
                  <a:extLst>
                    <a:ext uri="{9D8B030D-6E8A-4147-A177-3AD203B41FA5}">
                      <a16:colId xmlns:a16="http://schemas.microsoft.com/office/drawing/2014/main" val="3380782757"/>
                    </a:ext>
                  </a:extLst>
                </a:gridCol>
                <a:gridCol w="370332">
                  <a:extLst>
                    <a:ext uri="{9D8B030D-6E8A-4147-A177-3AD203B41FA5}">
                      <a16:colId xmlns:a16="http://schemas.microsoft.com/office/drawing/2014/main" val="25134587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57016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StudyInn Facebook - 2018-03-26 14:00:21</a:t>
                      </a:r>
                      <a:r>
                        <a:rPr kumimoji="0" lang="en-US" sz="1000" b="0" i="0" u="none" strike="noStrike" kern="1200" cap="none" spc="0" normalizeH="0" baseline="0" noProof="0">
                          <a:ln>
                            <a:noFill/>
                          </a:ln>
                          <a:solidFill>
                            <a:prstClr val="black"/>
                          </a:solidFill>
                          <a:effectLst/>
                          <a:uLnTx/>
                          <a:uFillTx/>
                          <a:latin typeface="+mn-lt"/>
                          <a:ea typeface="+mn-ea"/>
                          <a:cs typeface="+mn-cs"/>
                        </a:rPr>
                        <a:t>
http://www.moorsheffield.com/events/cinema-restaurant The luxury 9 screen Light #Cinema is now open on #Themoor showing all the latest #films. Head over and check out the Green Room bar to sample beer, ice cream, treats and food from local suppliers.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31703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StudyInn Facebook - 2018-03-26 11:30:17</a:t>
                      </a:r>
                      <a:r>
                        <a:rPr kumimoji="0" lang="en-US" sz="1000" b="0" i="0" u="none" strike="noStrike" kern="1200" cap="none" spc="0" normalizeH="0" baseline="0" noProof="0">
                          <a:ln>
                            <a:noFill/>
                          </a:ln>
                          <a:solidFill>
                            <a:prstClr val="black"/>
                          </a:solidFill>
                          <a:effectLst/>
                          <a:uLnTx/>
                          <a:uFillTx/>
                          <a:latin typeface="+mn-lt"/>
                          <a:ea typeface="+mn-ea"/>
                          <a:cs typeface="+mn-cs"/>
                        </a:rPr>
                        <a:t>
What an absolutely fantastic #shopfrontfestival lighting up #Coventry over the weekend. hats off to Coventry UK City of Culture 2021 and our very own Richard Walls for his slick moves!!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62388731"/>
                  </a:ext>
                </a:extLst>
              </a:tr>
            </a:tbl>
          </a:graphicData>
        </a:graphic>
      </p:graphicFrame>
      <p:sp>
        <p:nvSpPr>
          <p:cNvPr id="4" name="Text Placeholder 3">
            <a:extLst>
              <a:ext uri="{FF2B5EF4-FFF2-40B4-BE49-F238E27FC236}">
                <a16:creationId xmlns:a16="http://schemas.microsoft.com/office/drawing/2014/main" id="{C0263337-F54C-436E-8237-F304D209AB71}"/>
              </a:ext>
            </a:extLst>
          </p:cNvPr>
          <p:cNvSpPr>
            <a:spLocks noGrp="1"/>
          </p:cNvSpPr>
          <p:nvPr>
            <p:ph type="body" sz="quarter" idx="14"/>
          </p:nvPr>
        </p:nvSpPr>
        <p:spPr/>
        <p:txBody>
          <a:bodyPr/>
          <a:lstStyle/>
          <a:p>
            <a:r>
              <a:rPr lang="en-US"/>
              <a:t>02/26/2018 - 03/28/2018</a:t>
            </a:r>
          </a:p>
        </p:txBody>
      </p:sp>
    </p:spTree>
    <p:extLst>
      <p:ext uri="{BB962C8B-B14F-4D97-AF65-F5344CB8AC3E}">
        <p14:creationId xmlns:p14="http://schemas.microsoft.com/office/powerpoint/2010/main" val="7259129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90F5D-354E-4199-9277-E26C74066D7E}"/>
              </a:ext>
            </a:extLst>
          </p:cNvPr>
          <p:cNvSpPr>
            <a:spLocks noGrp="1"/>
          </p:cNvSpPr>
          <p:nvPr>
            <p:ph type="title"/>
          </p:nvPr>
        </p:nvSpPr>
        <p:spPr/>
        <p:txBody>
          <a:bodyPr/>
          <a:lstStyle/>
          <a:p>
            <a:r>
              <a:rPr lang="en-US"/>
              <a:t>Facebook Own Posts Table - 7 of 11</a:t>
            </a:r>
          </a:p>
        </p:txBody>
      </p:sp>
      <p:graphicFrame>
        <p:nvGraphicFramePr>
          <p:cNvPr id="5" name="Table Placeholder 4">
            <a:extLst>
              <a:ext uri="{FF2B5EF4-FFF2-40B4-BE49-F238E27FC236}">
                <a16:creationId xmlns:a16="http://schemas.microsoft.com/office/drawing/2014/main" id="{09ED817A-01D1-4452-AD29-AABCD95585DE}"/>
              </a:ext>
            </a:extLst>
          </p:cNvPr>
          <p:cNvGraphicFramePr>
            <a:graphicFrameLocks noGrp="1"/>
          </p:cNvGraphicFramePr>
          <p:nvPr>
            <p:ph type="tbl" sz="quarter" idx="13"/>
            <p:extLst>
              <p:ext uri="{D42A27DB-BD31-4B8C-83A1-F6EECF244321}">
                <p14:modId xmlns:p14="http://schemas.microsoft.com/office/powerpoint/2010/main" val="42740609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49631747"/>
                    </a:ext>
                  </a:extLst>
                </a:gridCol>
                <a:gridCol w="370332">
                  <a:extLst>
                    <a:ext uri="{9D8B030D-6E8A-4147-A177-3AD203B41FA5}">
                      <a16:colId xmlns:a16="http://schemas.microsoft.com/office/drawing/2014/main" val="4162934546"/>
                    </a:ext>
                  </a:extLst>
                </a:gridCol>
                <a:gridCol w="370332">
                  <a:extLst>
                    <a:ext uri="{9D8B030D-6E8A-4147-A177-3AD203B41FA5}">
                      <a16:colId xmlns:a16="http://schemas.microsoft.com/office/drawing/2014/main" val="1962273369"/>
                    </a:ext>
                  </a:extLst>
                </a:gridCol>
                <a:gridCol w="370332">
                  <a:extLst>
                    <a:ext uri="{9D8B030D-6E8A-4147-A177-3AD203B41FA5}">
                      <a16:colId xmlns:a16="http://schemas.microsoft.com/office/drawing/2014/main" val="1539190771"/>
                    </a:ext>
                  </a:extLst>
                </a:gridCol>
                <a:gridCol w="329184">
                  <a:extLst>
                    <a:ext uri="{9D8B030D-6E8A-4147-A177-3AD203B41FA5}">
                      <a16:colId xmlns:a16="http://schemas.microsoft.com/office/drawing/2014/main" val="2219093705"/>
                    </a:ext>
                  </a:extLst>
                </a:gridCol>
                <a:gridCol w="329184">
                  <a:extLst>
                    <a:ext uri="{9D8B030D-6E8A-4147-A177-3AD203B41FA5}">
                      <a16:colId xmlns:a16="http://schemas.microsoft.com/office/drawing/2014/main" val="802340129"/>
                    </a:ext>
                  </a:extLst>
                </a:gridCol>
                <a:gridCol w="329184">
                  <a:extLst>
                    <a:ext uri="{9D8B030D-6E8A-4147-A177-3AD203B41FA5}">
                      <a16:colId xmlns:a16="http://schemas.microsoft.com/office/drawing/2014/main" val="2504153238"/>
                    </a:ext>
                  </a:extLst>
                </a:gridCol>
                <a:gridCol w="329184">
                  <a:extLst>
                    <a:ext uri="{9D8B030D-6E8A-4147-A177-3AD203B41FA5}">
                      <a16:colId xmlns:a16="http://schemas.microsoft.com/office/drawing/2014/main" val="1561125821"/>
                    </a:ext>
                  </a:extLst>
                </a:gridCol>
                <a:gridCol w="329184">
                  <a:extLst>
                    <a:ext uri="{9D8B030D-6E8A-4147-A177-3AD203B41FA5}">
                      <a16:colId xmlns:a16="http://schemas.microsoft.com/office/drawing/2014/main" val="3972756227"/>
                    </a:ext>
                  </a:extLst>
                </a:gridCol>
                <a:gridCol w="329184">
                  <a:extLst>
                    <a:ext uri="{9D8B030D-6E8A-4147-A177-3AD203B41FA5}">
                      <a16:colId xmlns:a16="http://schemas.microsoft.com/office/drawing/2014/main" val="3248860739"/>
                    </a:ext>
                  </a:extLst>
                </a:gridCol>
                <a:gridCol w="329184">
                  <a:extLst>
                    <a:ext uri="{9D8B030D-6E8A-4147-A177-3AD203B41FA5}">
                      <a16:colId xmlns:a16="http://schemas.microsoft.com/office/drawing/2014/main" val="1165356977"/>
                    </a:ext>
                  </a:extLst>
                </a:gridCol>
                <a:gridCol w="329184">
                  <a:extLst>
                    <a:ext uri="{9D8B030D-6E8A-4147-A177-3AD203B41FA5}">
                      <a16:colId xmlns:a16="http://schemas.microsoft.com/office/drawing/2014/main" val="2066323362"/>
                    </a:ext>
                  </a:extLst>
                </a:gridCol>
                <a:gridCol w="329184">
                  <a:extLst>
                    <a:ext uri="{9D8B030D-6E8A-4147-A177-3AD203B41FA5}">
                      <a16:colId xmlns:a16="http://schemas.microsoft.com/office/drawing/2014/main" val="3398686650"/>
                    </a:ext>
                  </a:extLst>
                </a:gridCol>
                <a:gridCol w="370332">
                  <a:extLst>
                    <a:ext uri="{9D8B030D-6E8A-4147-A177-3AD203B41FA5}">
                      <a16:colId xmlns:a16="http://schemas.microsoft.com/office/drawing/2014/main" val="1944208560"/>
                    </a:ext>
                  </a:extLst>
                </a:gridCol>
                <a:gridCol w="370332">
                  <a:extLst>
                    <a:ext uri="{9D8B030D-6E8A-4147-A177-3AD203B41FA5}">
                      <a16:colId xmlns:a16="http://schemas.microsoft.com/office/drawing/2014/main" val="809623532"/>
                    </a:ext>
                  </a:extLst>
                </a:gridCol>
                <a:gridCol w="329184">
                  <a:extLst>
                    <a:ext uri="{9D8B030D-6E8A-4147-A177-3AD203B41FA5}">
                      <a16:colId xmlns:a16="http://schemas.microsoft.com/office/drawing/2014/main" val="1716870659"/>
                    </a:ext>
                  </a:extLst>
                </a:gridCol>
                <a:gridCol w="329184">
                  <a:extLst>
                    <a:ext uri="{9D8B030D-6E8A-4147-A177-3AD203B41FA5}">
                      <a16:colId xmlns:a16="http://schemas.microsoft.com/office/drawing/2014/main" val="2377088557"/>
                    </a:ext>
                  </a:extLst>
                </a:gridCol>
                <a:gridCol w="370332">
                  <a:extLst>
                    <a:ext uri="{9D8B030D-6E8A-4147-A177-3AD203B41FA5}">
                      <a16:colId xmlns:a16="http://schemas.microsoft.com/office/drawing/2014/main" val="36416191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82105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Liberty Living for Students - 2018-03-26 09:50:44</a:t>
                      </a:r>
                      <a:r>
                        <a:rPr kumimoji="0" lang="en-US" sz="1000" b="0" i="0" u="none" strike="noStrike" kern="1200" cap="none" spc="0" normalizeH="0" baseline="0" noProof="0">
                          <a:ln>
                            <a:noFill/>
                          </a:ln>
                          <a:solidFill>
                            <a:prstClr val="black"/>
                          </a:solidFill>
                          <a:effectLst/>
                          <a:uLnTx/>
                          <a:uFillTx/>
                          <a:latin typeface="+mn-lt"/>
                          <a:ea typeface="+mn-ea"/>
                          <a:cs typeface="+mn-cs"/>
                        </a:rPr>
                        <a:t>
Monday blues? Here are 6 stories that'll make you smile 💙 http://ow.ly/Plbd30j9kwq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85848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Liberty Living for Students - 2018-03-25 16:00:00</a:t>
                      </a:r>
                      <a:r>
                        <a:rPr kumimoji="0" lang="en-US" sz="1000" b="0" i="0" u="none" strike="noStrike" kern="1200" cap="none" spc="0" normalizeH="0" baseline="0" noProof="0">
                          <a:ln>
                            <a:noFill/>
                          </a:ln>
                          <a:solidFill>
                            <a:prstClr val="black"/>
                          </a:solidFill>
                          <a:effectLst/>
                          <a:uLnTx/>
                          <a:uFillTx/>
                          <a:latin typeface="+mn-lt"/>
                          <a:ea typeface="+mn-ea"/>
                          <a:cs typeface="+mn-cs"/>
                        </a:rPr>
                        <a:t>
So long, winter weather (we hope!)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48329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Liberty Living for Students - 2018-03-25 13:03:00</a:t>
                      </a:r>
                      <a:r>
                        <a:rPr kumimoji="0" lang="en-US" sz="1000" b="0" i="0" u="none" strike="noStrike" kern="1200" cap="none" spc="0" normalizeH="0" baseline="0" noProof="0">
                          <a:ln>
                            <a:noFill/>
                          </a:ln>
                          <a:solidFill>
                            <a:prstClr val="black"/>
                          </a:solidFill>
                          <a:effectLst/>
                          <a:uLnTx/>
                          <a:uFillTx/>
                          <a:latin typeface="+mn-lt"/>
                          <a:ea typeface="+mn-ea"/>
                          <a:cs typeface="+mn-cs"/>
                        </a:rPr>
                        <a:t>
Something not right? 1 in 5 #students don't finish the #degree they started. Here's what to do if you want to change your degree 👉 http://ow.ly/liya30j7bWt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23393536"/>
                  </a:ext>
                </a:extLst>
              </a:tr>
            </a:tbl>
          </a:graphicData>
        </a:graphic>
      </p:graphicFrame>
      <p:sp>
        <p:nvSpPr>
          <p:cNvPr id="4" name="Text Placeholder 3">
            <a:extLst>
              <a:ext uri="{FF2B5EF4-FFF2-40B4-BE49-F238E27FC236}">
                <a16:creationId xmlns:a16="http://schemas.microsoft.com/office/drawing/2014/main" id="{A6FEA693-88FE-4888-AF9C-6B094100BD51}"/>
              </a:ext>
            </a:extLst>
          </p:cNvPr>
          <p:cNvSpPr>
            <a:spLocks noGrp="1"/>
          </p:cNvSpPr>
          <p:nvPr>
            <p:ph type="body" sz="quarter" idx="14"/>
          </p:nvPr>
        </p:nvSpPr>
        <p:spPr/>
        <p:txBody>
          <a:bodyPr/>
          <a:lstStyle/>
          <a:p>
            <a:r>
              <a:rPr lang="en-US"/>
              <a:t>02/26/2018 - 03/28/2018</a:t>
            </a:r>
          </a:p>
        </p:txBody>
      </p:sp>
    </p:spTree>
    <p:extLst>
      <p:ext uri="{BB962C8B-B14F-4D97-AF65-F5344CB8AC3E}">
        <p14:creationId xmlns:p14="http://schemas.microsoft.com/office/powerpoint/2010/main" val="25142382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9DE8C9-D126-4E66-89C7-AC57CA19C8B8}"/>
              </a:ext>
            </a:extLst>
          </p:cNvPr>
          <p:cNvSpPr>
            <a:spLocks noGrp="1"/>
          </p:cNvSpPr>
          <p:nvPr>
            <p:ph type="title"/>
          </p:nvPr>
        </p:nvSpPr>
        <p:spPr/>
        <p:txBody>
          <a:bodyPr/>
          <a:lstStyle/>
          <a:p>
            <a:r>
              <a:rPr lang="en-US"/>
              <a:t>Facebook Own Posts Table - 8 of 11</a:t>
            </a:r>
          </a:p>
        </p:txBody>
      </p:sp>
      <p:graphicFrame>
        <p:nvGraphicFramePr>
          <p:cNvPr id="5" name="Table Placeholder 4">
            <a:extLst>
              <a:ext uri="{FF2B5EF4-FFF2-40B4-BE49-F238E27FC236}">
                <a16:creationId xmlns:a16="http://schemas.microsoft.com/office/drawing/2014/main" id="{7D6655F5-2BBF-4667-83F4-53590390CDB1}"/>
              </a:ext>
            </a:extLst>
          </p:cNvPr>
          <p:cNvGraphicFramePr>
            <a:graphicFrameLocks noGrp="1"/>
          </p:cNvGraphicFramePr>
          <p:nvPr>
            <p:ph type="tbl" sz="quarter" idx="13"/>
            <p:extLst>
              <p:ext uri="{D42A27DB-BD31-4B8C-83A1-F6EECF244321}">
                <p14:modId xmlns:p14="http://schemas.microsoft.com/office/powerpoint/2010/main" val="28368511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467486885"/>
                    </a:ext>
                  </a:extLst>
                </a:gridCol>
                <a:gridCol w="370332">
                  <a:extLst>
                    <a:ext uri="{9D8B030D-6E8A-4147-A177-3AD203B41FA5}">
                      <a16:colId xmlns:a16="http://schemas.microsoft.com/office/drawing/2014/main" val="2534454822"/>
                    </a:ext>
                  </a:extLst>
                </a:gridCol>
                <a:gridCol w="370332">
                  <a:extLst>
                    <a:ext uri="{9D8B030D-6E8A-4147-A177-3AD203B41FA5}">
                      <a16:colId xmlns:a16="http://schemas.microsoft.com/office/drawing/2014/main" val="2243726360"/>
                    </a:ext>
                  </a:extLst>
                </a:gridCol>
                <a:gridCol w="370332">
                  <a:extLst>
                    <a:ext uri="{9D8B030D-6E8A-4147-A177-3AD203B41FA5}">
                      <a16:colId xmlns:a16="http://schemas.microsoft.com/office/drawing/2014/main" val="3436127938"/>
                    </a:ext>
                  </a:extLst>
                </a:gridCol>
                <a:gridCol w="329184">
                  <a:extLst>
                    <a:ext uri="{9D8B030D-6E8A-4147-A177-3AD203B41FA5}">
                      <a16:colId xmlns:a16="http://schemas.microsoft.com/office/drawing/2014/main" val="4215571791"/>
                    </a:ext>
                  </a:extLst>
                </a:gridCol>
                <a:gridCol w="329184">
                  <a:extLst>
                    <a:ext uri="{9D8B030D-6E8A-4147-A177-3AD203B41FA5}">
                      <a16:colId xmlns:a16="http://schemas.microsoft.com/office/drawing/2014/main" val="189367478"/>
                    </a:ext>
                  </a:extLst>
                </a:gridCol>
                <a:gridCol w="329184">
                  <a:extLst>
                    <a:ext uri="{9D8B030D-6E8A-4147-A177-3AD203B41FA5}">
                      <a16:colId xmlns:a16="http://schemas.microsoft.com/office/drawing/2014/main" val="1905998424"/>
                    </a:ext>
                  </a:extLst>
                </a:gridCol>
                <a:gridCol w="329184">
                  <a:extLst>
                    <a:ext uri="{9D8B030D-6E8A-4147-A177-3AD203B41FA5}">
                      <a16:colId xmlns:a16="http://schemas.microsoft.com/office/drawing/2014/main" val="1691011674"/>
                    </a:ext>
                  </a:extLst>
                </a:gridCol>
                <a:gridCol w="329184">
                  <a:extLst>
                    <a:ext uri="{9D8B030D-6E8A-4147-A177-3AD203B41FA5}">
                      <a16:colId xmlns:a16="http://schemas.microsoft.com/office/drawing/2014/main" val="3305168249"/>
                    </a:ext>
                  </a:extLst>
                </a:gridCol>
                <a:gridCol w="329184">
                  <a:extLst>
                    <a:ext uri="{9D8B030D-6E8A-4147-A177-3AD203B41FA5}">
                      <a16:colId xmlns:a16="http://schemas.microsoft.com/office/drawing/2014/main" val="1473159720"/>
                    </a:ext>
                  </a:extLst>
                </a:gridCol>
                <a:gridCol w="329184">
                  <a:extLst>
                    <a:ext uri="{9D8B030D-6E8A-4147-A177-3AD203B41FA5}">
                      <a16:colId xmlns:a16="http://schemas.microsoft.com/office/drawing/2014/main" val="2322008464"/>
                    </a:ext>
                  </a:extLst>
                </a:gridCol>
                <a:gridCol w="329184">
                  <a:extLst>
                    <a:ext uri="{9D8B030D-6E8A-4147-A177-3AD203B41FA5}">
                      <a16:colId xmlns:a16="http://schemas.microsoft.com/office/drawing/2014/main" val="2092917951"/>
                    </a:ext>
                  </a:extLst>
                </a:gridCol>
                <a:gridCol w="329184">
                  <a:extLst>
                    <a:ext uri="{9D8B030D-6E8A-4147-A177-3AD203B41FA5}">
                      <a16:colId xmlns:a16="http://schemas.microsoft.com/office/drawing/2014/main" val="2000440122"/>
                    </a:ext>
                  </a:extLst>
                </a:gridCol>
                <a:gridCol w="370332">
                  <a:extLst>
                    <a:ext uri="{9D8B030D-6E8A-4147-A177-3AD203B41FA5}">
                      <a16:colId xmlns:a16="http://schemas.microsoft.com/office/drawing/2014/main" val="1058389204"/>
                    </a:ext>
                  </a:extLst>
                </a:gridCol>
                <a:gridCol w="370332">
                  <a:extLst>
                    <a:ext uri="{9D8B030D-6E8A-4147-A177-3AD203B41FA5}">
                      <a16:colId xmlns:a16="http://schemas.microsoft.com/office/drawing/2014/main" val="2519271510"/>
                    </a:ext>
                  </a:extLst>
                </a:gridCol>
                <a:gridCol w="329184">
                  <a:extLst>
                    <a:ext uri="{9D8B030D-6E8A-4147-A177-3AD203B41FA5}">
                      <a16:colId xmlns:a16="http://schemas.microsoft.com/office/drawing/2014/main" val="503640551"/>
                    </a:ext>
                  </a:extLst>
                </a:gridCol>
                <a:gridCol w="329184">
                  <a:extLst>
                    <a:ext uri="{9D8B030D-6E8A-4147-A177-3AD203B41FA5}">
                      <a16:colId xmlns:a16="http://schemas.microsoft.com/office/drawing/2014/main" val="2102441557"/>
                    </a:ext>
                  </a:extLst>
                </a:gridCol>
                <a:gridCol w="370332">
                  <a:extLst>
                    <a:ext uri="{9D8B030D-6E8A-4147-A177-3AD203B41FA5}">
                      <a16:colId xmlns:a16="http://schemas.microsoft.com/office/drawing/2014/main" val="27825485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8134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Liberty Living for Students - 2018-03-24 15:00:00</a:t>
                      </a:r>
                      <a:r>
                        <a:rPr kumimoji="0" lang="en-US" sz="1000" b="0" i="0" u="none" strike="noStrike" kern="1200" cap="none" spc="0" normalizeH="0" baseline="0" noProof="0">
                          <a:ln>
                            <a:noFill/>
                          </a:ln>
                          <a:solidFill>
                            <a:prstClr val="black"/>
                          </a:solidFill>
                          <a:effectLst/>
                          <a:uLnTx/>
                          <a:uFillTx/>
                          <a:latin typeface="+mn-lt"/>
                          <a:ea typeface="+mn-ea"/>
                          <a:cs typeface="+mn-cs"/>
                        </a:rPr>
                        <a:t>
Looking for a flat in Wolverhampton that's close to uni and the city centre? 
▪️ En-suite rooms and studios available
▪️ All bills included
▪️ Fab facilities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37771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Liberty Living for Students - 2018-03-24 13:00:00</a:t>
                      </a:r>
                      <a:r>
                        <a:rPr kumimoji="0" lang="en-US" sz="1000" b="0" i="0" u="none" strike="noStrike" kern="1200" cap="none" spc="0" normalizeH="0" baseline="0" noProof="0">
                          <a:ln>
                            <a:noFill/>
                          </a:ln>
                          <a:solidFill>
                            <a:prstClr val="black"/>
                          </a:solidFill>
                          <a:effectLst/>
                          <a:uLnTx/>
                          <a:uFillTx/>
                          <a:latin typeface="+mn-lt"/>
                          <a:ea typeface="+mn-ea"/>
                          <a:cs typeface="+mn-cs"/>
                        </a:rPr>
                        <a:t>
Here are 6 tips that'll help you budget when you graduate 💳👉 http://ow.ly/os9m30j75PQ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69480786"/>
                  </a:ext>
                </a:extLst>
              </a:tr>
            </a:tbl>
          </a:graphicData>
        </a:graphic>
      </p:graphicFrame>
      <p:sp>
        <p:nvSpPr>
          <p:cNvPr id="4" name="Text Placeholder 3">
            <a:extLst>
              <a:ext uri="{FF2B5EF4-FFF2-40B4-BE49-F238E27FC236}">
                <a16:creationId xmlns:a16="http://schemas.microsoft.com/office/drawing/2014/main" id="{ED49388C-2C32-4A34-B7C5-54E8FEAB3A01}"/>
              </a:ext>
            </a:extLst>
          </p:cNvPr>
          <p:cNvSpPr>
            <a:spLocks noGrp="1"/>
          </p:cNvSpPr>
          <p:nvPr>
            <p:ph type="body" sz="quarter" idx="14"/>
          </p:nvPr>
        </p:nvSpPr>
        <p:spPr/>
        <p:txBody>
          <a:bodyPr/>
          <a:lstStyle/>
          <a:p>
            <a:r>
              <a:rPr lang="en-US"/>
              <a:t>02/26/2018 - 03/28/2018</a:t>
            </a:r>
          </a:p>
        </p:txBody>
      </p:sp>
    </p:spTree>
    <p:extLst>
      <p:ext uri="{BB962C8B-B14F-4D97-AF65-F5344CB8AC3E}">
        <p14:creationId xmlns:p14="http://schemas.microsoft.com/office/powerpoint/2010/main" val="16604363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0FC79-DB79-4592-AB30-E175478CB20E}"/>
              </a:ext>
            </a:extLst>
          </p:cNvPr>
          <p:cNvSpPr>
            <a:spLocks noGrp="1"/>
          </p:cNvSpPr>
          <p:nvPr>
            <p:ph type="title"/>
          </p:nvPr>
        </p:nvSpPr>
        <p:spPr/>
        <p:txBody>
          <a:bodyPr/>
          <a:lstStyle/>
          <a:p>
            <a:r>
              <a:rPr lang="en-US"/>
              <a:t>Facebook Own Posts Table - 9 of 11</a:t>
            </a:r>
          </a:p>
        </p:txBody>
      </p:sp>
      <p:graphicFrame>
        <p:nvGraphicFramePr>
          <p:cNvPr id="5" name="Table Placeholder 4">
            <a:extLst>
              <a:ext uri="{FF2B5EF4-FFF2-40B4-BE49-F238E27FC236}">
                <a16:creationId xmlns:a16="http://schemas.microsoft.com/office/drawing/2014/main" id="{D69DB23B-DB07-46D4-BBF3-6D99E483284C}"/>
              </a:ext>
            </a:extLst>
          </p:cNvPr>
          <p:cNvGraphicFramePr>
            <a:graphicFrameLocks noGrp="1"/>
          </p:cNvGraphicFramePr>
          <p:nvPr>
            <p:ph type="tbl" sz="quarter" idx="13"/>
            <p:extLst>
              <p:ext uri="{D42A27DB-BD31-4B8C-83A1-F6EECF244321}">
                <p14:modId xmlns:p14="http://schemas.microsoft.com/office/powerpoint/2010/main" val="727016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615185789"/>
                    </a:ext>
                  </a:extLst>
                </a:gridCol>
                <a:gridCol w="370332">
                  <a:extLst>
                    <a:ext uri="{9D8B030D-6E8A-4147-A177-3AD203B41FA5}">
                      <a16:colId xmlns:a16="http://schemas.microsoft.com/office/drawing/2014/main" val="4133476801"/>
                    </a:ext>
                  </a:extLst>
                </a:gridCol>
                <a:gridCol w="370332">
                  <a:extLst>
                    <a:ext uri="{9D8B030D-6E8A-4147-A177-3AD203B41FA5}">
                      <a16:colId xmlns:a16="http://schemas.microsoft.com/office/drawing/2014/main" val="4061502652"/>
                    </a:ext>
                  </a:extLst>
                </a:gridCol>
                <a:gridCol w="370332">
                  <a:extLst>
                    <a:ext uri="{9D8B030D-6E8A-4147-A177-3AD203B41FA5}">
                      <a16:colId xmlns:a16="http://schemas.microsoft.com/office/drawing/2014/main" val="2341628450"/>
                    </a:ext>
                  </a:extLst>
                </a:gridCol>
                <a:gridCol w="329184">
                  <a:extLst>
                    <a:ext uri="{9D8B030D-6E8A-4147-A177-3AD203B41FA5}">
                      <a16:colId xmlns:a16="http://schemas.microsoft.com/office/drawing/2014/main" val="3871450317"/>
                    </a:ext>
                  </a:extLst>
                </a:gridCol>
                <a:gridCol w="329184">
                  <a:extLst>
                    <a:ext uri="{9D8B030D-6E8A-4147-A177-3AD203B41FA5}">
                      <a16:colId xmlns:a16="http://schemas.microsoft.com/office/drawing/2014/main" val="3472883615"/>
                    </a:ext>
                  </a:extLst>
                </a:gridCol>
                <a:gridCol w="329184">
                  <a:extLst>
                    <a:ext uri="{9D8B030D-6E8A-4147-A177-3AD203B41FA5}">
                      <a16:colId xmlns:a16="http://schemas.microsoft.com/office/drawing/2014/main" val="3346036923"/>
                    </a:ext>
                  </a:extLst>
                </a:gridCol>
                <a:gridCol w="329184">
                  <a:extLst>
                    <a:ext uri="{9D8B030D-6E8A-4147-A177-3AD203B41FA5}">
                      <a16:colId xmlns:a16="http://schemas.microsoft.com/office/drawing/2014/main" val="2995794220"/>
                    </a:ext>
                  </a:extLst>
                </a:gridCol>
                <a:gridCol w="329184">
                  <a:extLst>
                    <a:ext uri="{9D8B030D-6E8A-4147-A177-3AD203B41FA5}">
                      <a16:colId xmlns:a16="http://schemas.microsoft.com/office/drawing/2014/main" val="1413340418"/>
                    </a:ext>
                  </a:extLst>
                </a:gridCol>
                <a:gridCol w="329184">
                  <a:extLst>
                    <a:ext uri="{9D8B030D-6E8A-4147-A177-3AD203B41FA5}">
                      <a16:colId xmlns:a16="http://schemas.microsoft.com/office/drawing/2014/main" val="3752804874"/>
                    </a:ext>
                  </a:extLst>
                </a:gridCol>
                <a:gridCol w="329184">
                  <a:extLst>
                    <a:ext uri="{9D8B030D-6E8A-4147-A177-3AD203B41FA5}">
                      <a16:colId xmlns:a16="http://schemas.microsoft.com/office/drawing/2014/main" val="4061569173"/>
                    </a:ext>
                  </a:extLst>
                </a:gridCol>
                <a:gridCol w="329184">
                  <a:extLst>
                    <a:ext uri="{9D8B030D-6E8A-4147-A177-3AD203B41FA5}">
                      <a16:colId xmlns:a16="http://schemas.microsoft.com/office/drawing/2014/main" val="3934289292"/>
                    </a:ext>
                  </a:extLst>
                </a:gridCol>
                <a:gridCol w="329184">
                  <a:extLst>
                    <a:ext uri="{9D8B030D-6E8A-4147-A177-3AD203B41FA5}">
                      <a16:colId xmlns:a16="http://schemas.microsoft.com/office/drawing/2014/main" val="1203673358"/>
                    </a:ext>
                  </a:extLst>
                </a:gridCol>
                <a:gridCol w="370332">
                  <a:extLst>
                    <a:ext uri="{9D8B030D-6E8A-4147-A177-3AD203B41FA5}">
                      <a16:colId xmlns:a16="http://schemas.microsoft.com/office/drawing/2014/main" val="2757002119"/>
                    </a:ext>
                  </a:extLst>
                </a:gridCol>
                <a:gridCol w="370332">
                  <a:extLst>
                    <a:ext uri="{9D8B030D-6E8A-4147-A177-3AD203B41FA5}">
                      <a16:colId xmlns:a16="http://schemas.microsoft.com/office/drawing/2014/main" val="479473647"/>
                    </a:ext>
                  </a:extLst>
                </a:gridCol>
                <a:gridCol w="329184">
                  <a:extLst>
                    <a:ext uri="{9D8B030D-6E8A-4147-A177-3AD203B41FA5}">
                      <a16:colId xmlns:a16="http://schemas.microsoft.com/office/drawing/2014/main" val="1177184941"/>
                    </a:ext>
                  </a:extLst>
                </a:gridCol>
                <a:gridCol w="329184">
                  <a:extLst>
                    <a:ext uri="{9D8B030D-6E8A-4147-A177-3AD203B41FA5}">
                      <a16:colId xmlns:a16="http://schemas.microsoft.com/office/drawing/2014/main" val="511026580"/>
                    </a:ext>
                  </a:extLst>
                </a:gridCol>
                <a:gridCol w="370332">
                  <a:extLst>
                    <a:ext uri="{9D8B030D-6E8A-4147-A177-3AD203B41FA5}">
                      <a16:colId xmlns:a16="http://schemas.microsoft.com/office/drawing/2014/main" val="9212334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87611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Unite Students - 2018-03-23 18:00:46</a:t>
                      </a:r>
                      <a:r>
                        <a:rPr kumimoji="0" lang="en-US" sz="1000" b="0" i="0" u="none" strike="noStrike" kern="1200" cap="none" spc="0" normalizeH="0" baseline="0" noProof="0">
                          <a:ln>
                            <a:noFill/>
                          </a:ln>
                          <a:solidFill>
                            <a:prstClr val="black"/>
                          </a:solidFill>
                          <a:effectLst/>
                          <a:uLnTx/>
                          <a:uFillTx/>
                          <a:latin typeface="+mn-lt"/>
                          <a:ea typeface="+mn-ea"/>
                          <a:cs typeface="+mn-cs"/>
                        </a:rPr>
                        <a:t>
We're carrying out some essential maintenance work to our website and app from 6pm on Friday 23rd March. Please see the information below as this will affect you accessing your account between these times: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57331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StudyInn Facebook - 2018-03-23 14:01:48</a:t>
                      </a:r>
                      <a:r>
                        <a:rPr kumimoji="0" lang="en-US" sz="1000" b="0" i="0" u="none" strike="noStrike" kern="1200" cap="none" spc="0" normalizeH="0" baseline="0" noProof="0">
                          <a:ln>
                            <a:noFill/>
                          </a:ln>
                          <a:solidFill>
                            <a:prstClr val="black"/>
                          </a:solidFill>
                          <a:effectLst/>
                          <a:uLnTx/>
                          <a:uFillTx/>
                          <a:latin typeface="+mn-lt"/>
                          <a:ea typeface="+mn-ea"/>
                          <a:cs typeface="+mn-cs"/>
                        </a:rPr>
                        <a:t>
Get the most out of your #studentliving experience with #sharing options with #StudyInn. Our shared living allows you to live with #friends or meet new people from around the #world. With double occupancy and group booking available visit http://www.studyinn.com to find out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29686899"/>
                  </a:ext>
                </a:extLst>
              </a:tr>
            </a:tbl>
          </a:graphicData>
        </a:graphic>
      </p:graphicFrame>
      <p:sp>
        <p:nvSpPr>
          <p:cNvPr id="4" name="Text Placeholder 3">
            <a:extLst>
              <a:ext uri="{FF2B5EF4-FFF2-40B4-BE49-F238E27FC236}">
                <a16:creationId xmlns:a16="http://schemas.microsoft.com/office/drawing/2014/main" id="{B28165CD-DA8E-47C8-A822-BEBFACCA4014}"/>
              </a:ext>
            </a:extLst>
          </p:cNvPr>
          <p:cNvSpPr>
            <a:spLocks noGrp="1"/>
          </p:cNvSpPr>
          <p:nvPr>
            <p:ph type="body" sz="quarter" idx="14"/>
          </p:nvPr>
        </p:nvSpPr>
        <p:spPr/>
        <p:txBody>
          <a:bodyPr/>
          <a:lstStyle/>
          <a:p>
            <a:r>
              <a:rPr lang="en-US"/>
              <a:t>02/26/2018 - 03/28/2018</a:t>
            </a:r>
          </a:p>
        </p:txBody>
      </p:sp>
    </p:spTree>
    <p:extLst>
      <p:ext uri="{BB962C8B-B14F-4D97-AF65-F5344CB8AC3E}">
        <p14:creationId xmlns:p14="http://schemas.microsoft.com/office/powerpoint/2010/main" val="23645133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89057-9E79-4F70-9D91-7079E533BFA4}"/>
              </a:ext>
            </a:extLst>
          </p:cNvPr>
          <p:cNvSpPr>
            <a:spLocks noGrp="1"/>
          </p:cNvSpPr>
          <p:nvPr>
            <p:ph type="title"/>
          </p:nvPr>
        </p:nvSpPr>
        <p:spPr/>
        <p:txBody>
          <a:bodyPr/>
          <a:lstStyle/>
          <a:p>
            <a:r>
              <a:rPr lang="en-US"/>
              <a:t>Facebook Own Posts Table - 10 of 11</a:t>
            </a:r>
          </a:p>
        </p:txBody>
      </p:sp>
      <p:graphicFrame>
        <p:nvGraphicFramePr>
          <p:cNvPr id="5" name="Table Placeholder 4">
            <a:extLst>
              <a:ext uri="{FF2B5EF4-FFF2-40B4-BE49-F238E27FC236}">
                <a16:creationId xmlns:a16="http://schemas.microsoft.com/office/drawing/2014/main" id="{AE49A033-9E40-4081-85C2-63652078FE3A}"/>
              </a:ext>
            </a:extLst>
          </p:cNvPr>
          <p:cNvGraphicFramePr>
            <a:graphicFrameLocks noGrp="1"/>
          </p:cNvGraphicFramePr>
          <p:nvPr>
            <p:ph type="tbl" sz="quarter" idx="13"/>
            <p:extLst>
              <p:ext uri="{D42A27DB-BD31-4B8C-83A1-F6EECF244321}">
                <p14:modId xmlns:p14="http://schemas.microsoft.com/office/powerpoint/2010/main" val="13054618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384325311"/>
                    </a:ext>
                  </a:extLst>
                </a:gridCol>
                <a:gridCol w="370332">
                  <a:extLst>
                    <a:ext uri="{9D8B030D-6E8A-4147-A177-3AD203B41FA5}">
                      <a16:colId xmlns:a16="http://schemas.microsoft.com/office/drawing/2014/main" val="1785967938"/>
                    </a:ext>
                  </a:extLst>
                </a:gridCol>
                <a:gridCol w="370332">
                  <a:extLst>
                    <a:ext uri="{9D8B030D-6E8A-4147-A177-3AD203B41FA5}">
                      <a16:colId xmlns:a16="http://schemas.microsoft.com/office/drawing/2014/main" val="2654624084"/>
                    </a:ext>
                  </a:extLst>
                </a:gridCol>
                <a:gridCol w="370332">
                  <a:extLst>
                    <a:ext uri="{9D8B030D-6E8A-4147-A177-3AD203B41FA5}">
                      <a16:colId xmlns:a16="http://schemas.microsoft.com/office/drawing/2014/main" val="418307652"/>
                    </a:ext>
                  </a:extLst>
                </a:gridCol>
                <a:gridCol w="329184">
                  <a:extLst>
                    <a:ext uri="{9D8B030D-6E8A-4147-A177-3AD203B41FA5}">
                      <a16:colId xmlns:a16="http://schemas.microsoft.com/office/drawing/2014/main" val="4137508120"/>
                    </a:ext>
                  </a:extLst>
                </a:gridCol>
                <a:gridCol w="329184">
                  <a:extLst>
                    <a:ext uri="{9D8B030D-6E8A-4147-A177-3AD203B41FA5}">
                      <a16:colId xmlns:a16="http://schemas.microsoft.com/office/drawing/2014/main" val="4039971367"/>
                    </a:ext>
                  </a:extLst>
                </a:gridCol>
                <a:gridCol w="329184">
                  <a:extLst>
                    <a:ext uri="{9D8B030D-6E8A-4147-A177-3AD203B41FA5}">
                      <a16:colId xmlns:a16="http://schemas.microsoft.com/office/drawing/2014/main" val="2001135767"/>
                    </a:ext>
                  </a:extLst>
                </a:gridCol>
                <a:gridCol w="329184">
                  <a:extLst>
                    <a:ext uri="{9D8B030D-6E8A-4147-A177-3AD203B41FA5}">
                      <a16:colId xmlns:a16="http://schemas.microsoft.com/office/drawing/2014/main" val="779692293"/>
                    </a:ext>
                  </a:extLst>
                </a:gridCol>
                <a:gridCol w="329184">
                  <a:extLst>
                    <a:ext uri="{9D8B030D-6E8A-4147-A177-3AD203B41FA5}">
                      <a16:colId xmlns:a16="http://schemas.microsoft.com/office/drawing/2014/main" val="1700454313"/>
                    </a:ext>
                  </a:extLst>
                </a:gridCol>
                <a:gridCol w="329184">
                  <a:extLst>
                    <a:ext uri="{9D8B030D-6E8A-4147-A177-3AD203B41FA5}">
                      <a16:colId xmlns:a16="http://schemas.microsoft.com/office/drawing/2014/main" val="1242307027"/>
                    </a:ext>
                  </a:extLst>
                </a:gridCol>
                <a:gridCol w="329184">
                  <a:extLst>
                    <a:ext uri="{9D8B030D-6E8A-4147-A177-3AD203B41FA5}">
                      <a16:colId xmlns:a16="http://schemas.microsoft.com/office/drawing/2014/main" val="3649353729"/>
                    </a:ext>
                  </a:extLst>
                </a:gridCol>
                <a:gridCol w="329184">
                  <a:extLst>
                    <a:ext uri="{9D8B030D-6E8A-4147-A177-3AD203B41FA5}">
                      <a16:colId xmlns:a16="http://schemas.microsoft.com/office/drawing/2014/main" val="1165236279"/>
                    </a:ext>
                  </a:extLst>
                </a:gridCol>
                <a:gridCol w="329184">
                  <a:extLst>
                    <a:ext uri="{9D8B030D-6E8A-4147-A177-3AD203B41FA5}">
                      <a16:colId xmlns:a16="http://schemas.microsoft.com/office/drawing/2014/main" val="1724584545"/>
                    </a:ext>
                  </a:extLst>
                </a:gridCol>
                <a:gridCol w="370332">
                  <a:extLst>
                    <a:ext uri="{9D8B030D-6E8A-4147-A177-3AD203B41FA5}">
                      <a16:colId xmlns:a16="http://schemas.microsoft.com/office/drawing/2014/main" val="3417181743"/>
                    </a:ext>
                  </a:extLst>
                </a:gridCol>
                <a:gridCol w="370332">
                  <a:extLst>
                    <a:ext uri="{9D8B030D-6E8A-4147-A177-3AD203B41FA5}">
                      <a16:colId xmlns:a16="http://schemas.microsoft.com/office/drawing/2014/main" val="251772039"/>
                    </a:ext>
                  </a:extLst>
                </a:gridCol>
                <a:gridCol w="329184">
                  <a:extLst>
                    <a:ext uri="{9D8B030D-6E8A-4147-A177-3AD203B41FA5}">
                      <a16:colId xmlns:a16="http://schemas.microsoft.com/office/drawing/2014/main" val="3225780929"/>
                    </a:ext>
                  </a:extLst>
                </a:gridCol>
                <a:gridCol w="329184">
                  <a:extLst>
                    <a:ext uri="{9D8B030D-6E8A-4147-A177-3AD203B41FA5}">
                      <a16:colId xmlns:a16="http://schemas.microsoft.com/office/drawing/2014/main" val="2902998505"/>
                    </a:ext>
                  </a:extLst>
                </a:gridCol>
                <a:gridCol w="370332">
                  <a:extLst>
                    <a:ext uri="{9D8B030D-6E8A-4147-A177-3AD203B41FA5}">
                      <a16:colId xmlns:a16="http://schemas.microsoft.com/office/drawing/2014/main" val="35338223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32387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Liberty Living for Students - 2018-03-23 14:00:00</a:t>
                      </a:r>
                      <a:r>
                        <a:rPr kumimoji="0" lang="en-US" sz="1000" b="0" i="0" u="none" strike="noStrike" kern="1200" cap="none" spc="0" normalizeH="0" baseline="0" noProof="0">
                          <a:ln>
                            <a:noFill/>
                          </a:ln>
                          <a:solidFill>
                            <a:prstClr val="black"/>
                          </a:solidFill>
                          <a:effectLst/>
                          <a:uLnTx/>
                          <a:uFillTx/>
                          <a:latin typeface="+mn-lt"/>
                          <a:ea typeface="+mn-ea"/>
                          <a:cs typeface="+mn-cs"/>
                        </a:rPr>
                        <a:t>
We 💚 this photo taken at Liberty Park in Cardiff 🦆
Photo credit: Aaron Lowe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16541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Liberty Living for Students - 2018-03-23 12:00:00</a:t>
                      </a:r>
                      <a:r>
                        <a:rPr kumimoji="0" lang="en-US" sz="1000" b="0" i="0" u="none" strike="noStrike" kern="1200" cap="none" spc="0" normalizeH="0" baseline="0" noProof="0">
                          <a:ln>
                            <a:noFill/>
                          </a:ln>
                          <a:solidFill>
                            <a:prstClr val="black"/>
                          </a:solidFill>
                          <a:effectLst/>
                          <a:uLnTx/>
                          <a:uFillTx/>
                          <a:latin typeface="+mn-lt"/>
                          <a:ea typeface="+mn-ea"/>
                          <a:cs typeface="+mn-cs"/>
                        </a:rPr>
                        <a:t>
What are you looking forward to this weekend?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23171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StudyInn Facebook - 2018-03-23 10:30:27</a:t>
                      </a:r>
                      <a:r>
                        <a:rPr kumimoji="0" lang="en-US" sz="1000" b="0" i="0" u="none" strike="noStrike" kern="1200" cap="none" spc="0" normalizeH="0" baseline="0" noProof="0">
                          <a:ln>
                            <a:noFill/>
                          </a:ln>
                          <a:solidFill>
                            <a:prstClr val="black"/>
                          </a:solidFill>
                          <a:effectLst/>
                          <a:uLnTx/>
                          <a:uFillTx/>
                          <a:latin typeface="+mn-lt"/>
                          <a:ea typeface="+mn-ea"/>
                          <a:cs typeface="+mn-cs"/>
                        </a:rPr>
                        <a:t>
#StudyInn #sites to see. Our #Superior rooms are fantastic &amp; provide a large, comfortable space for you to call #home throughout your #studentlife. Our #Coventry #Sheffield &amp; #Nottingham centres all offer Superior living so visit http://www.studyinn.com &amp; book your viewing today!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77466890"/>
                  </a:ext>
                </a:extLst>
              </a:tr>
            </a:tbl>
          </a:graphicData>
        </a:graphic>
      </p:graphicFrame>
      <p:sp>
        <p:nvSpPr>
          <p:cNvPr id="4" name="Text Placeholder 3">
            <a:extLst>
              <a:ext uri="{FF2B5EF4-FFF2-40B4-BE49-F238E27FC236}">
                <a16:creationId xmlns:a16="http://schemas.microsoft.com/office/drawing/2014/main" id="{62A7C4D8-F4D7-44CE-A0B6-8CE380B6C019}"/>
              </a:ext>
            </a:extLst>
          </p:cNvPr>
          <p:cNvSpPr>
            <a:spLocks noGrp="1"/>
          </p:cNvSpPr>
          <p:nvPr>
            <p:ph type="body" sz="quarter" idx="14"/>
          </p:nvPr>
        </p:nvSpPr>
        <p:spPr/>
        <p:txBody>
          <a:bodyPr/>
          <a:lstStyle/>
          <a:p>
            <a:r>
              <a:rPr lang="en-US"/>
              <a:t>02/26/2018 - 03/28/2018</a:t>
            </a:r>
          </a:p>
        </p:txBody>
      </p:sp>
    </p:spTree>
    <p:extLst>
      <p:ext uri="{BB962C8B-B14F-4D97-AF65-F5344CB8AC3E}">
        <p14:creationId xmlns:p14="http://schemas.microsoft.com/office/powerpoint/2010/main" val="13544732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79A2C-F02A-4410-92A5-A4F06A0F32FC}"/>
              </a:ext>
            </a:extLst>
          </p:cNvPr>
          <p:cNvSpPr>
            <a:spLocks noGrp="1"/>
          </p:cNvSpPr>
          <p:nvPr>
            <p:ph type="title"/>
          </p:nvPr>
        </p:nvSpPr>
        <p:spPr/>
        <p:txBody>
          <a:bodyPr/>
          <a:lstStyle/>
          <a:p>
            <a:r>
              <a:rPr lang="en-US"/>
              <a:t>Facebook Own Posts Table - 11 of 11</a:t>
            </a:r>
          </a:p>
        </p:txBody>
      </p:sp>
      <p:graphicFrame>
        <p:nvGraphicFramePr>
          <p:cNvPr id="5" name="Table Placeholder 4">
            <a:extLst>
              <a:ext uri="{FF2B5EF4-FFF2-40B4-BE49-F238E27FC236}">
                <a16:creationId xmlns:a16="http://schemas.microsoft.com/office/drawing/2014/main" id="{FF79C660-243A-454F-9A9D-0D690E88A591}"/>
              </a:ext>
            </a:extLst>
          </p:cNvPr>
          <p:cNvGraphicFramePr>
            <a:graphicFrameLocks noGrp="1"/>
          </p:cNvGraphicFramePr>
          <p:nvPr>
            <p:ph type="tbl" sz="quarter" idx="13"/>
            <p:extLst>
              <p:ext uri="{D42A27DB-BD31-4B8C-83A1-F6EECF244321}">
                <p14:modId xmlns:p14="http://schemas.microsoft.com/office/powerpoint/2010/main" val="41973457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227160083"/>
                    </a:ext>
                  </a:extLst>
                </a:gridCol>
                <a:gridCol w="370332">
                  <a:extLst>
                    <a:ext uri="{9D8B030D-6E8A-4147-A177-3AD203B41FA5}">
                      <a16:colId xmlns:a16="http://schemas.microsoft.com/office/drawing/2014/main" val="2136548372"/>
                    </a:ext>
                  </a:extLst>
                </a:gridCol>
                <a:gridCol w="370332">
                  <a:extLst>
                    <a:ext uri="{9D8B030D-6E8A-4147-A177-3AD203B41FA5}">
                      <a16:colId xmlns:a16="http://schemas.microsoft.com/office/drawing/2014/main" val="2689222019"/>
                    </a:ext>
                  </a:extLst>
                </a:gridCol>
                <a:gridCol w="370332">
                  <a:extLst>
                    <a:ext uri="{9D8B030D-6E8A-4147-A177-3AD203B41FA5}">
                      <a16:colId xmlns:a16="http://schemas.microsoft.com/office/drawing/2014/main" val="2315758502"/>
                    </a:ext>
                  </a:extLst>
                </a:gridCol>
                <a:gridCol w="329184">
                  <a:extLst>
                    <a:ext uri="{9D8B030D-6E8A-4147-A177-3AD203B41FA5}">
                      <a16:colId xmlns:a16="http://schemas.microsoft.com/office/drawing/2014/main" val="1565472936"/>
                    </a:ext>
                  </a:extLst>
                </a:gridCol>
                <a:gridCol w="329184">
                  <a:extLst>
                    <a:ext uri="{9D8B030D-6E8A-4147-A177-3AD203B41FA5}">
                      <a16:colId xmlns:a16="http://schemas.microsoft.com/office/drawing/2014/main" val="2201008302"/>
                    </a:ext>
                  </a:extLst>
                </a:gridCol>
                <a:gridCol w="329184">
                  <a:extLst>
                    <a:ext uri="{9D8B030D-6E8A-4147-A177-3AD203B41FA5}">
                      <a16:colId xmlns:a16="http://schemas.microsoft.com/office/drawing/2014/main" val="1694451650"/>
                    </a:ext>
                  </a:extLst>
                </a:gridCol>
                <a:gridCol w="329184">
                  <a:extLst>
                    <a:ext uri="{9D8B030D-6E8A-4147-A177-3AD203B41FA5}">
                      <a16:colId xmlns:a16="http://schemas.microsoft.com/office/drawing/2014/main" val="240992773"/>
                    </a:ext>
                  </a:extLst>
                </a:gridCol>
                <a:gridCol w="329184">
                  <a:extLst>
                    <a:ext uri="{9D8B030D-6E8A-4147-A177-3AD203B41FA5}">
                      <a16:colId xmlns:a16="http://schemas.microsoft.com/office/drawing/2014/main" val="3547485992"/>
                    </a:ext>
                  </a:extLst>
                </a:gridCol>
                <a:gridCol w="329184">
                  <a:extLst>
                    <a:ext uri="{9D8B030D-6E8A-4147-A177-3AD203B41FA5}">
                      <a16:colId xmlns:a16="http://schemas.microsoft.com/office/drawing/2014/main" val="2888050184"/>
                    </a:ext>
                  </a:extLst>
                </a:gridCol>
                <a:gridCol w="329184">
                  <a:extLst>
                    <a:ext uri="{9D8B030D-6E8A-4147-A177-3AD203B41FA5}">
                      <a16:colId xmlns:a16="http://schemas.microsoft.com/office/drawing/2014/main" val="312381695"/>
                    </a:ext>
                  </a:extLst>
                </a:gridCol>
                <a:gridCol w="329184">
                  <a:extLst>
                    <a:ext uri="{9D8B030D-6E8A-4147-A177-3AD203B41FA5}">
                      <a16:colId xmlns:a16="http://schemas.microsoft.com/office/drawing/2014/main" val="1470717788"/>
                    </a:ext>
                  </a:extLst>
                </a:gridCol>
                <a:gridCol w="329184">
                  <a:extLst>
                    <a:ext uri="{9D8B030D-6E8A-4147-A177-3AD203B41FA5}">
                      <a16:colId xmlns:a16="http://schemas.microsoft.com/office/drawing/2014/main" val="2066060030"/>
                    </a:ext>
                  </a:extLst>
                </a:gridCol>
                <a:gridCol w="370332">
                  <a:extLst>
                    <a:ext uri="{9D8B030D-6E8A-4147-A177-3AD203B41FA5}">
                      <a16:colId xmlns:a16="http://schemas.microsoft.com/office/drawing/2014/main" val="1384432317"/>
                    </a:ext>
                  </a:extLst>
                </a:gridCol>
                <a:gridCol w="370332">
                  <a:extLst>
                    <a:ext uri="{9D8B030D-6E8A-4147-A177-3AD203B41FA5}">
                      <a16:colId xmlns:a16="http://schemas.microsoft.com/office/drawing/2014/main" val="1921852786"/>
                    </a:ext>
                  </a:extLst>
                </a:gridCol>
                <a:gridCol w="329184">
                  <a:extLst>
                    <a:ext uri="{9D8B030D-6E8A-4147-A177-3AD203B41FA5}">
                      <a16:colId xmlns:a16="http://schemas.microsoft.com/office/drawing/2014/main" val="2628884471"/>
                    </a:ext>
                  </a:extLst>
                </a:gridCol>
                <a:gridCol w="329184">
                  <a:extLst>
                    <a:ext uri="{9D8B030D-6E8A-4147-A177-3AD203B41FA5}">
                      <a16:colId xmlns:a16="http://schemas.microsoft.com/office/drawing/2014/main" val="2158948614"/>
                    </a:ext>
                  </a:extLst>
                </a:gridCol>
                <a:gridCol w="370332">
                  <a:extLst>
                    <a:ext uri="{9D8B030D-6E8A-4147-A177-3AD203B41FA5}">
                      <a16:colId xmlns:a16="http://schemas.microsoft.com/office/drawing/2014/main" val="6785663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47066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StudyInn Facebook - 2018-03-22 14:01:45</a:t>
                      </a:r>
                      <a:r>
                        <a:rPr kumimoji="0" lang="en-US" sz="1000" b="0" i="0" u="none" strike="noStrike" kern="1200" cap="none" spc="0" normalizeH="0" baseline="0" noProof="0">
                          <a:ln>
                            <a:noFill/>
                          </a:ln>
                          <a:solidFill>
                            <a:prstClr val="black"/>
                          </a:solidFill>
                          <a:effectLst/>
                          <a:uLnTx/>
                          <a:uFillTx/>
                          <a:latin typeface="+mn-lt"/>
                          <a:ea typeface="+mn-ea"/>
                          <a:cs typeface="+mn-cs"/>
                        </a:rPr>
                        <a:t>
#StudyInn #sites to see. Have you seen the bespoke #conservatory in our stunning #Cambridge centre. Constructed within the buildings courtyard it provide outstanding social space for the Cambridge guests. #Gym #Cinema #Pooltable #Studentliving #Studentlife #studying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69029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Liberty Living for Students - 2018-03-22 12:00:00</a:t>
                      </a:r>
                      <a:r>
                        <a:rPr kumimoji="0" lang="en-US" sz="1000" b="0" i="0" u="none" strike="noStrike" kern="1200" cap="none" spc="0" normalizeH="0" baseline="0" noProof="0">
                          <a:ln>
                            <a:noFill/>
                          </a:ln>
                          <a:solidFill>
                            <a:prstClr val="black"/>
                          </a:solidFill>
                          <a:effectLst/>
                          <a:uLnTx/>
                          <a:uFillTx/>
                          <a:latin typeface="+mn-lt"/>
                          <a:ea typeface="+mn-ea"/>
                          <a:cs typeface="+mn-cs"/>
                        </a:rPr>
                        <a:t>
It's almost #Easter! 🐣🍫 Here's how to make the most of your break while sticking to your #budget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29134175"/>
                  </a:ext>
                </a:extLst>
              </a:tr>
            </a:tbl>
          </a:graphicData>
        </a:graphic>
      </p:graphicFrame>
      <p:sp>
        <p:nvSpPr>
          <p:cNvPr id="4" name="Text Placeholder 3">
            <a:extLst>
              <a:ext uri="{FF2B5EF4-FFF2-40B4-BE49-F238E27FC236}">
                <a16:creationId xmlns:a16="http://schemas.microsoft.com/office/drawing/2014/main" id="{012E8F65-5966-4823-A1A5-5A4C9E29164C}"/>
              </a:ext>
            </a:extLst>
          </p:cNvPr>
          <p:cNvSpPr>
            <a:spLocks noGrp="1"/>
          </p:cNvSpPr>
          <p:nvPr>
            <p:ph type="body" sz="quarter" idx="14"/>
          </p:nvPr>
        </p:nvSpPr>
        <p:spPr/>
        <p:txBody>
          <a:bodyPr/>
          <a:lstStyle/>
          <a:p>
            <a:r>
              <a:rPr lang="en-US"/>
              <a:t>02/26/2018 - 03/28/2018</a:t>
            </a:r>
          </a:p>
        </p:txBody>
      </p:sp>
    </p:spTree>
    <p:extLst>
      <p:ext uri="{BB962C8B-B14F-4D97-AF65-F5344CB8AC3E}">
        <p14:creationId xmlns:p14="http://schemas.microsoft.com/office/powerpoint/2010/main" val="9643986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6DD643-CDC5-4586-91B4-DF8A423311CC}"/>
              </a:ext>
            </a:extLst>
          </p:cNvPr>
          <p:cNvSpPr>
            <a:spLocks noGrp="1"/>
          </p:cNvSpPr>
          <p:nvPr>
            <p:ph type="title"/>
          </p:nvPr>
        </p:nvSpPr>
        <p:spPr/>
        <p:txBody>
          <a:bodyPr/>
          <a:lstStyle/>
          <a:p>
            <a:r>
              <a:rPr lang="en-US"/>
              <a:t>Facebook Own Posts App Usage</a:t>
            </a:r>
          </a:p>
        </p:txBody>
      </p:sp>
      <p:graphicFrame>
        <p:nvGraphicFramePr>
          <p:cNvPr id="6" name="Chart Placeholder 5">
            <a:extLst>
              <a:ext uri="{FF2B5EF4-FFF2-40B4-BE49-F238E27FC236}">
                <a16:creationId xmlns:a16="http://schemas.microsoft.com/office/drawing/2014/main" id="{75AE1B7D-536A-48FA-AB37-7928EA48A654}"/>
              </a:ext>
            </a:extLst>
          </p:cNvPr>
          <p:cNvGraphicFramePr>
            <a:graphicFrameLocks noGrp="1"/>
          </p:cNvGraphicFramePr>
          <p:nvPr>
            <p:ph type="chart" sz="quarter" idx="13"/>
            <p:extLst>
              <p:ext uri="{D42A27DB-BD31-4B8C-83A1-F6EECF244321}">
                <p14:modId xmlns:p14="http://schemas.microsoft.com/office/powerpoint/2010/main" val="37537317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F3DB32-7EF4-49A2-9E13-A6597C2AEBF7}"/>
              </a:ext>
            </a:extLst>
          </p:cNvPr>
          <p:cNvSpPr>
            <a:spLocks noGrp="1"/>
          </p:cNvSpPr>
          <p:nvPr>
            <p:ph type="body" sz="quarter" idx="14"/>
          </p:nvPr>
        </p:nvSpPr>
        <p:spPr/>
        <p:txBody>
          <a:bodyPr/>
          <a:lstStyle/>
          <a:p>
            <a:r>
              <a:rPr lang="en-US"/>
              <a:t>02/26/2018 - 03/28/2018</a:t>
            </a:r>
          </a:p>
        </p:txBody>
      </p:sp>
      <p:sp>
        <p:nvSpPr>
          <p:cNvPr id="5" name="Footer Placeholder 4">
            <a:extLst>
              <a:ext uri="{FF2B5EF4-FFF2-40B4-BE49-F238E27FC236}">
                <a16:creationId xmlns:a16="http://schemas.microsoft.com/office/drawing/2014/main" id="{22BBCC3C-44A4-4278-9319-FBA6072284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9193747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1086</Words>
  <Application>Microsoft Office PowerPoint</Application>
  <PresentationFormat>On-screen Show (4:3)</PresentationFormat>
  <Paragraphs>681</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quintly_template</vt:lpstr>
      <vt:lpstr>Content Optimization Benchmark</vt:lpstr>
      <vt:lpstr>Facebook Own Posts</vt:lpstr>
      <vt:lpstr>Facebook Interaction Rate By Post Type</vt:lpstr>
      <vt:lpstr>Facebook Own Posts Table - 1 of 11</vt:lpstr>
      <vt:lpstr>Facebook Own Posts Table - 2 of 11</vt:lpstr>
      <vt:lpstr>Facebook Own Posts Table - 3 of 11</vt:lpstr>
      <vt:lpstr>Facebook Own Posts Table - 4 of 11</vt:lpstr>
      <vt:lpstr>Facebook Own Posts Table - 5 of 11</vt:lpstr>
      <vt:lpstr>Facebook Own Posts Table - 6 of 11</vt:lpstr>
      <vt:lpstr>Facebook Own Posts Table - 7 of 11</vt:lpstr>
      <vt:lpstr>Facebook Own Posts Table - 8 of 11</vt:lpstr>
      <vt:lpstr>Facebook Own Posts Table - 9 of 11</vt:lpstr>
      <vt:lpstr>Facebook Own Posts Table - 10 of 11</vt:lpstr>
      <vt:lpstr>Facebook Own Posts Table - 11 of 11</vt:lpstr>
      <vt:lpstr>Facebook Own Posts App Usage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Content Optimization Benchmark</dc:title>
  <dc:creator>Administrator</dc:creator>
  <cp:lastModifiedBy>Administrator</cp:lastModifiedBy>
  <cp:revision>1</cp:revision>
  <dcterms:created xsi:type="dcterms:W3CDTF">2018-03-29T13:11:33Z</dcterms:created>
  <dcterms:modified xsi:type="dcterms:W3CDTF">2018-03-29T13:12:27Z</dcterms:modified>
</cp:coreProperties>
</file>