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Liberty Living for Students</c:v>
                </c:pt>
              </c:strCache>
            </c:strRef>
          </c:tx>
          <c:spPr>
            <a:ln w="28575" cap="rnd">
              <a:solidFill>
                <a:schemeClr val="accent1"/>
              </a:solidFill>
              <a:round/>
            </a:ln>
            <a:effectLst/>
          </c:spPr>
          <c:marker>
            <c:symbol val="none"/>
          </c:marker>
          <c:cat>
            <c:numRef>
              <c:f>Sheet1!$A$2:$A$32</c:f>
              <c:numCache>
                <c:formatCode>m/d/yyyy</c:formatCode>
                <c:ptCount val="31"/>
                <c:pt idx="0">
                  <c:v>43157</c:v>
                </c:pt>
                <c:pt idx="1">
                  <c:v>43158</c:v>
                </c:pt>
                <c:pt idx="2">
                  <c:v>43159</c:v>
                </c:pt>
                <c:pt idx="3">
                  <c:v>43160</c:v>
                </c:pt>
                <c:pt idx="4">
                  <c:v>43161</c:v>
                </c:pt>
                <c:pt idx="5">
                  <c:v>43162</c:v>
                </c:pt>
                <c:pt idx="6">
                  <c:v>43163</c:v>
                </c:pt>
                <c:pt idx="7">
                  <c:v>43164</c:v>
                </c:pt>
                <c:pt idx="8">
                  <c:v>43165</c:v>
                </c:pt>
                <c:pt idx="9">
                  <c:v>43166</c:v>
                </c:pt>
                <c:pt idx="10">
                  <c:v>43167</c:v>
                </c:pt>
                <c:pt idx="11">
                  <c:v>43168</c:v>
                </c:pt>
                <c:pt idx="12">
                  <c:v>43169</c:v>
                </c:pt>
                <c:pt idx="13">
                  <c:v>43170</c:v>
                </c:pt>
                <c:pt idx="14">
                  <c:v>43171</c:v>
                </c:pt>
                <c:pt idx="15">
                  <c:v>43172</c:v>
                </c:pt>
                <c:pt idx="16">
                  <c:v>43173</c:v>
                </c:pt>
                <c:pt idx="17">
                  <c:v>43174</c:v>
                </c:pt>
                <c:pt idx="18">
                  <c:v>43175</c:v>
                </c:pt>
                <c:pt idx="19">
                  <c:v>43176</c:v>
                </c:pt>
                <c:pt idx="20">
                  <c:v>43177</c:v>
                </c:pt>
                <c:pt idx="21">
                  <c:v>43178</c:v>
                </c:pt>
                <c:pt idx="22">
                  <c:v>43179</c:v>
                </c:pt>
                <c:pt idx="23">
                  <c:v>43180</c:v>
                </c:pt>
                <c:pt idx="24">
                  <c:v>43181</c:v>
                </c:pt>
                <c:pt idx="25">
                  <c:v>43182</c:v>
                </c:pt>
                <c:pt idx="26">
                  <c:v>43183</c:v>
                </c:pt>
                <c:pt idx="27">
                  <c:v>43184</c:v>
                </c:pt>
                <c:pt idx="28">
                  <c:v>43185</c:v>
                </c:pt>
                <c:pt idx="29">
                  <c:v>43186</c:v>
                </c:pt>
                <c:pt idx="30">
                  <c:v>43187</c:v>
                </c:pt>
              </c:numCache>
            </c:numRef>
          </c:cat>
          <c:val>
            <c:numRef>
              <c:f>Sheet1!$B$2:$B$32</c:f>
              <c:numCache>
                <c:formatCode>General</c:formatCode>
                <c:ptCount val="31"/>
                <c:pt idx="0">
                  <c:v>3049</c:v>
                </c:pt>
                <c:pt idx="1">
                  <c:v>3051</c:v>
                </c:pt>
                <c:pt idx="2">
                  <c:v>3059</c:v>
                </c:pt>
                <c:pt idx="3">
                  <c:v>3062</c:v>
                </c:pt>
                <c:pt idx="4">
                  <c:v>3069</c:v>
                </c:pt>
                <c:pt idx="5">
                  <c:v>3070</c:v>
                </c:pt>
                <c:pt idx="6">
                  <c:v>3070</c:v>
                </c:pt>
                <c:pt idx="7">
                  <c:v>3072</c:v>
                </c:pt>
                <c:pt idx="8">
                  <c:v>3074</c:v>
                </c:pt>
                <c:pt idx="9">
                  <c:v>3078</c:v>
                </c:pt>
                <c:pt idx="10">
                  <c:v>3080</c:v>
                </c:pt>
                <c:pt idx="11">
                  <c:v>3083</c:v>
                </c:pt>
                <c:pt idx="12">
                  <c:v>3083</c:v>
                </c:pt>
                <c:pt idx="13">
                  <c:v>3087</c:v>
                </c:pt>
                <c:pt idx="14">
                  <c:v>3089</c:v>
                </c:pt>
                <c:pt idx="15">
                  <c:v>3091</c:v>
                </c:pt>
                <c:pt idx="16">
                  <c:v>3091</c:v>
                </c:pt>
                <c:pt idx="17">
                  <c:v>3091</c:v>
                </c:pt>
                <c:pt idx="18">
                  <c:v>3093</c:v>
                </c:pt>
                <c:pt idx="19">
                  <c:v>3095</c:v>
                </c:pt>
                <c:pt idx="20">
                  <c:v>3094</c:v>
                </c:pt>
                <c:pt idx="21">
                  <c:v>3096</c:v>
                </c:pt>
                <c:pt idx="22">
                  <c:v>3106</c:v>
                </c:pt>
                <c:pt idx="23">
                  <c:v>3109</c:v>
                </c:pt>
                <c:pt idx="24">
                  <c:v>3109</c:v>
                </c:pt>
                <c:pt idx="25">
                  <c:v>3109</c:v>
                </c:pt>
                <c:pt idx="26">
                  <c:v>3111</c:v>
                </c:pt>
                <c:pt idx="27">
                  <c:v>3110</c:v>
                </c:pt>
                <c:pt idx="28">
                  <c:v>3110</c:v>
                </c:pt>
                <c:pt idx="29">
                  <c:v>3110</c:v>
                </c:pt>
                <c:pt idx="30">
                  <c:v>3111</c:v>
                </c:pt>
              </c:numCache>
            </c:numRef>
          </c:val>
          <c:smooth val="0"/>
          <c:extLst>
            <c:ext xmlns:c16="http://schemas.microsoft.com/office/drawing/2014/chart" uri="{C3380CC4-5D6E-409C-BE32-E72D297353CC}">
              <c16:uniqueId val="{00000000-CE90-4D03-8419-06E6315BAE00}"/>
            </c:ext>
          </c:extLst>
        </c:ser>
        <c:ser>
          <c:idx val="1"/>
          <c:order val="1"/>
          <c:tx>
            <c:strRef>
              <c:f>Sheet1!$C$1</c:f>
              <c:strCache>
                <c:ptCount val="1"/>
                <c:pt idx="0">
                  <c:v>Unite Students</c:v>
                </c:pt>
              </c:strCache>
            </c:strRef>
          </c:tx>
          <c:spPr>
            <a:ln w="28575" cap="rnd">
              <a:solidFill>
                <a:schemeClr val="accent2"/>
              </a:solidFill>
              <a:round/>
            </a:ln>
            <a:effectLst/>
          </c:spPr>
          <c:marker>
            <c:symbol val="none"/>
          </c:marker>
          <c:cat>
            <c:numRef>
              <c:f>Sheet1!$A$2:$A$32</c:f>
              <c:numCache>
                <c:formatCode>m/d/yyyy</c:formatCode>
                <c:ptCount val="31"/>
                <c:pt idx="0">
                  <c:v>43157</c:v>
                </c:pt>
                <c:pt idx="1">
                  <c:v>43158</c:v>
                </c:pt>
                <c:pt idx="2">
                  <c:v>43159</c:v>
                </c:pt>
                <c:pt idx="3">
                  <c:v>43160</c:v>
                </c:pt>
                <c:pt idx="4">
                  <c:v>43161</c:v>
                </c:pt>
                <c:pt idx="5">
                  <c:v>43162</c:v>
                </c:pt>
                <c:pt idx="6">
                  <c:v>43163</c:v>
                </c:pt>
                <c:pt idx="7">
                  <c:v>43164</c:v>
                </c:pt>
                <c:pt idx="8">
                  <c:v>43165</c:v>
                </c:pt>
                <c:pt idx="9">
                  <c:v>43166</c:v>
                </c:pt>
                <c:pt idx="10">
                  <c:v>43167</c:v>
                </c:pt>
                <c:pt idx="11">
                  <c:v>43168</c:v>
                </c:pt>
                <c:pt idx="12">
                  <c:v>43169</c:v>
                </c:pt>
                <c:pt idx="13">
                  <c:v>43170</c:v>
                </c:pt>
                <c:pt idx="14">
                  <c:v>43171</c:v>
                </c:pt>
                <c:pt idx="15">
                  <c:v>43172</c:v>
                </c:pt>
                <c:pt idx="16">
                  <c:v>43173</c:v>
                </c:pt>
                <c:pt idx="17">
                  <c:v>43174</c:v>
                </c:pt>
                <c:pt idx="18">
                  <c:v>43175</c:v>
                </c:pt>
                <c:pt idx="19">
                  <c:v>43176</c:v>
                </c:pt>
                <c:pt idx="20">
                  <c:v>43177</c:v>
                </c:pt>
                <c:pt idx="21">
                  <c:v>43178</c:v>
                </c:pt>
                <c:pt idx="22">
                  <c:v>43179</c:v>
                </c:pt>
                <c:pt idx="23">
                  <c:v>43180</c:v>
                </c:pt>
                <c:pt idx="24">
                  <c:v>43181</c:v>
                </c:pt>
                <c:pt idx="25">
                  <c:v>43182</c:v>
                </c:pt>
                <c:pt idx="26">
                  <c:v>43183</c:v>
                </c:pt>
                <c:pt idx="27">
                  <c:v>43184</c:v>
                </c:pt>
                <c:pt idx="28">
                  <c:v>43185</c:v>
                </c:pt>
                <c:pt idx="29">
                  <c:v>43186</c:v>
                </c:pt>
                <c:pt idx="30">
                  <c:v>43187</c:v>
                </c:pt>
              </c:numCache>
            </c:numRef>
          </c:cat>
          <c:val>
            <c:numRef>
              <c:f>Sheet1!$C$2:$C$32</c:f>
              <c:numCache>
                <c:formatCode>General</c:formatCode>
                <c:ptCount val="31"/>
                <c:pt idx="0">
                  <c:v>18551</c:v>
                </c:pt>
                <c:pt idx="1">
                  <c:v>18551</c:v>
                </c:pt>
                <c:pt idx="2">
                  <c:v>18562</c:v>
                </c:pt>
                <c:pt idx="3">
                  <c:v>18567</c:v>
                </c:pt>
                <c:pt idx="4">
                  <c:v>18570</c:v>
                </c:pt>
                <c:pt idx="5">
                  <c:v>18566</c:v>
                </c:pt>
                <c:pt idx="6">
                  <c:v>18566</c:v>
                </c:pt>
                <c:pt idx="7">
                  <c:v>18561</c:v>
                </c:pt>
                <c:pt idx="8">
                  <c:v>18562</c:v>
                </c:pt>
                <c:pt idx="9">
                  <c:v>18561</c:v>
                </c:pt>
                <c:pt idx="10">
                  <c:v>18560</c:v>
                </c:pt>
                <c:pt idx="11">
                  <c:v>18562</c:v>
                </c:pt>
                <c:pt idx="12">
                  <c:v>18561</c:v>
                </c:pt>
                <c:pt idx="13">
                  <c:v>18560</c:v>
                </c:pt>
                <c:pt idx="14">
                  <c:v>18561</c:v>
                </c:pt>
                <c:pt idx="15">
                  <c:v>18566</c:v>
                </c:pt>
                <c:pt idx="16">
                  <c:v>18565</c:v>
                </c:pt>
                <c:pt idx="17">
                  <c:v>18565</c:v>
                </c:pt>
                <c:pt idx="18">
                  <c:v>18564</c:v>
                </c:pt>
                <c:pt idx="19">
                  <c:v>18566</c:v>
                </c:pt>
                <c:pt idx="20">
                  <c:v>18568</c:v>
                </c:pt>
                <c:pt idx="21">
                  <c:v>18567</c:v>
                </c:pt>
                <c:pt idx="22">
                  <c:v>18567</c:v>
                </c:pt>
                <c:pt idx="23">
                  <c:v>18569</c:v>
                </c:pt>
                <c:pt idx="24">
                  <c:v>18570</c:v>
                </c:pt>
                <c:pt idx="25">
                  <c:v>18568</c:v>
                </c:pt>
                <c:pt idx="26">
                  <c:v>18567</c:v>
                </c:pt>
                <c:pt idx="27">
                  <c:v>18563</c:v>
                </c:pt>
                <c:pt idx="28">
                  <c:v>18560</c:v>
                </c:pt>
                <c:pt idx="29">
                  <c:v>18558</c:v>
                </c:pt>
                <c:pt idx="30">
                  <c:v>18565</c:v>
                </c:pt>
              </c:numCache>
            </c:numRef>
          </c:val>
          <c:smooth val="0"/>
          <c:extLst>
            <c:ext xmlns:c16="http://schemas.microsoft.com/office/drawing/2014/chart" uri="{C3380CC4-5D6E-409C-BE32-E72D297353CC}">
              <c16:uniqueId val="{00000001-CE90-4D03-8419-06E6315BAE00}"/>
            </c:ext>
          </c:extLst>
        </c:ser>
        <c:ser>
          <c:idx val="2"/>
          <c:order val="2"/>
          <c:tx>
            <c:strRef>
              <c:f>Sheet1!$D$1</c:f>
              <c:strCache>
                <c:ptCount val="1"/>
                <c:pt idx="0">
                  <c:v>StudyInn Facebook</c:v>
                </c:pt>
              </c:strCache>
            </c:strRef>
          </c:tx>
          <c:spPr>
            <a:ln w="28575" cap="rnd">
              <a:solidFill>
                <a:schemeClr val="accent3"/>
              </a:solidFill>
              <a:round/>
            </a:ln>
            <a:effectLst/>
          </c:spPr>
          <c:marker>
            <c:symbol val="none"/>
          </c:marker>
          <c:cat>
            <c:numRef>
              <c:f>Sheet1!$A$2:$A$32</c:f>
              <c:numCache>
                <c:formatCode>m/d/yyyy</c:formatCode>
                <c:ptCount val="31"/>
                <c:pt idx="0">
                  <c:v>43157</c:v>
                </c:pt>
                <c:pt idx="1">
                  <c:v>43158</c:v>
                </c:pt>
                <c:pt idx="2">
                  <c:v>43159</c:v>
                </c:pt>
                <c:pt idx="3">
                  <c:v>43160</c:v>
                </c:pt>
                <c:pt idx="4">
                  <c:v>43161</c:v>
                </c:pt>
                <c:pt idx="5">
                  <c:v>43162</c:v>
                </c:pt>
                <c:pt idx="6">
                  <c:v>43163</c:v>
                </c:pt>
                <c:pt idx="7">
                  <c:v>43164</c:v>
                </c:pt>
                <c:pt idx="8">
                  <c:v>43165</c:v>
                </c:pt>
                <c:pt idx="9">
                  <c:v>43166</c:v>
                </c:pt>
                <c:pt idx="10">
                  <c:v>43167</c:v>
                </c:pt>
                <c:pt idx="11">
                  <c:v>43168</c:v>
                </c:pt>
                <c:pt idx="12">
                  <c:v>43169</c:v>
                </c:pt>
                <c:pt idx="13">
                  <c:v>43170</c:v>
                </c:pt>
                <c:pt idx="14">
                  <c:v>43171</c:v>
                </c:pt>
                <c:pt idx="15">
                  <c:v>43172</c:v>
                </c:pt>
                <c:pt idx="16">
                  <c:v>43173</c:v>
                </c:pt>
                <c:pt idx="17">
                  <c:v>43174</c:v>
                </c:pt>
                <c:pt idx="18">
                  <c:v>43175</c:v>
                </c:pt>
                <c:pt idx="19">
                  <c:v>43176</c:v>
                </c:pt>
                <c:pt idx="20">
                  <c:v>43177</c:v>
                </c:pt>
                <c:pt idx="21">
                  <c:v>43178</c:v>
                </c:pt>
                <c:pt idx="22">
                  <c:v>43179</c:v>
                </c:pt>
                <c:pt idx="23">
                  <c:v>43180</c:v>
                </c:pt>
                <c:pt idx="24">
                  <c:v>43181</c:v>
                </c:pt>
                <c:pt idx="25">
                  <c:v>43182</c:v>
                </c:pt>
                <c:pt idx="26">
                  <c:v>43183</c:v>
                </c:pt>
                <c:pt idx="27">
                  <c:v>43184</c:v>
                </c:pt>
                <c:pt idx="28">
                  <c:v>43185</c:v>
                </c:pt>
                <c:pt idx="29">
                  <c:v>43186</c:v>
                </c:pt>
                <c:pt idx="30">
                  <c:v>43187</c:v>
                </c:pt>
              </c:numCache>
            </c:numRef>
          </c:cat>
          <c:val>
            <c:numRef>
              <c:f>Sheet1!$D$2:$D$32</c:f>
              <c:numCache>
                <c:formatCode>General</c:formatCode>
                <c:ptCount val="31"/>
              </c:numCache>
            </c:numRef>
          </c:val>
          <c:smooth val="0"/>
          <c:extLst>
            <c:ext xmlns:c16="http://schemas.microsoft.com/office/drawing/2014/chart" uri="{C3380CC4-5D6E-409C-BE32-E72D297353CC}">
              <c16:uniqueId val="{00000002-CE90-4D03-8419-06E6315BAE00}"/>
            </c:ext>
          </c:extLst>
        </c:ser>
        <c:dLbls>
          <c:showLegendKey val="0"/>
          <c:showVal val="0"/>
          <c:showCatName val="0"/>
          <c:showSerName val="0"/>
          <c:showPercent val="0"/>
          <c:showBubbleSize val="0"/>
        </c:dLbls>
        <c:smooth val="0"/>
        <c:axId val="320578592"/>
        <c:axId val="320577608"/>
      </c:lineChart>
      <c:dateAx>
        <c:axId val="320578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77608"/>
        <c:crosses val="autoZero"/>
        <c:auto val="1"/>
        <c:lblOffset val="100"/>
        <c:baseTimeUnit val="days"/>
      </c:dateAx>
      <c:valAx>
        <c:axId val="320577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7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Liberty Living for Students</c:v>
                </c:pt>
              </c:strCache>
            </c:strRef>
          </c:tx>
          <c:spPr>
            <a:ln w="28575" cap="rnd">
              <a:solidFill>
                <a:schemeClr val="accent1"/>
              </a:solidFill>
              <a:round/>
            </a:ln>
            <a:effectLst/>
          </c:spPr>
          <c:marker>
            <c:symbol val="none"/>
          </c:marker>
          <c:cat>
            <c:numRef>
              <c:f>Sheet1!$A$2:$A$32</c:f>
              <c:numCache>
                <c:formatCode>m/d/yyyy</c:formatCode>
                <c:ptCount val="31"/>
                <c:pt idx="0">
                  <c:v>43157</c:v>
                </c:pt>
                <c:pt idx="1">
                  <c:v>43158</c:v>
                </c:pt>
                <c:pt idx="2">
                  <c:v>43159</c:v>
                </c:pt>
                <c:pt idx="3">
                  <c:v>43160</c:v>
                </c:pt>
                <c:pt idx="4">
                  <c:v>43161</c:v>
                </c:pt>
                <c:pt idx="5">
                  <c:v>43162</c:v>
                </c:pt>
                <c:pt idx="6">
                  <c:v>43163</c:v>
                </c:pt>
                <c:pt idx="7">
                  <c:v>43164</c:v>
                </c:pt>
                <c:pt idx="8">
                  <c:v>43165</c:v>
                </c:pt>
                <c:pt idx="9">
                  <c:v>43166</c:v>
                </c:pt>
                <c:pt idx="10">
                  <c:v>43167</c:v>
                </c:pt>
                <c:pt idx="11">
                  <c:v>43168</c:v>
                </c:pt>
                <c:pt idx="12">
                  <c:v>43169</c:v>
                </c:pt>
                <c:pt idx="13">
                  <c:v>43170</c:v>
                </c:pt>
                <c:pt idx="14">
                  <c:v>43171</c:v>
                </c:pt>
                <c:pt idx="15">
                  <c:v>43172</c:v>
                </c:pt>
                <c:pt idx="16">
                  <c:v>43173</c:v>
                </c:pt>
                <c:pt idx="17">
                  <c:v>43174</c:v>
                </c:pt>
                <c:pt idx="18">
                  <c:v>43175</c:v>
                </c:pt>
                <c:pt idx="19">
                  <c:v>43176</c:v>
                </c:pt>
                <c:pt idx="20">
                  <c:v>43177</c:v>
                </c:pt>
                <c:pt idx="21">
                  <c:v>43178</c:v>
                </c:pt>
                <c:pt idx="22">
                  <c:v>43179</c:v>
                </c:pt>
                <c:pt idx="23">
                  <c:v>43180</c:v>
                </c:pt>
                <c:pt idx="24">
                  <c:v>43181</c:v>
                </c:pt>
                <c:pt idx="25">
                  <c:v>43182</c:v>
                </c:pt>
                <c:pt idx="26">
                  <c:v>43183</c:v>
                </c:pt>
                <c:pt idx="27">
                  <c:v>43184</c:v>
                </c:pt>
                <c:pt idx="28">
                  <c:v>43185</c:v>
                </c:pt>
                <c:pt idx="29">
                  <c:v>43186</c:v>
                </c:pt>
                <c:pt idx="30">
                  <c:v>43187</c:v>
                </c:pt>
              </c:numCache>
            </c:numRef>
          </c:cat>
          <c:val>
            <c:numRef>
              <c:f>Sheet1!$B$2:$B$32</c:f>
              <c:numCache>
                <c:formatCode>General</c:formatCode>
                <c:ptCount val="31"/>
                <c:pt idx="0">
                  <c:v>0.13136288998358001</c:v>
                </c:pt>
                <c:pt idx="1">
                  <c:v>6.5595277140045996E-2</c:v>
                </c:pt>
                <c:pt idx="2">
                  <c:v>0.26220911176662998</c:v>
                </c:pt>
                <c:pt idx="3">
                  <c:v>9.8071265119320003E-2</c:v>
                </c:pt>
                <c:pt idx="4">
                  <c:v>0.22860875244938</c:v>
                </c:pt>
                <c:pt idx="5">
                  <c:v>3.2583903551644998E-2</c:v>
                </c:pt>
                <c:pt idx="6">
                  <c:v>0</c:v>
                </c:pt>
                <c:pt idx="7">
                  <c:v>6.5146579804559998E-2</c:v>
                </c:pt>
                <c:pt idx="8">
                  <c:v>6.5104166666667004E-2</c:v>
                </c:pt>
                <c:pt idx="9">
                  <c:v>0.13012361743656001</c:v>
                </c:pt>
                <c:pt idx="10">
                  <c:v>6.4977257959713999E-2</c:v>
                </c:pt>
                <c:pt idx="11">
                  <c:v>9.7402597402597005E-2</c:v>
                </c:pt>
                <c:pt idx="12">
                  <c:v>0</c:v>
                </c:pt>
                <c:pt idx="13">
                  <c:v>0.12974375608173999</c:v>
                </c:pt>
                <c:pt idx="14">
                  <c:v>6.4787819889861001E-2</c:v>
                </c:pt>
                <c:pt idx="15">
                  <c:v>6.4745872450631001E-2</c:v>
                </c:pt>
                <c:pt idx="16">
                  <c:v>0</c:v>
                </c:pt>
                <c:pt idx="17">
                  <c:v>0</c:v>
                </c:pt>
                <c:pt idx="18">
                  <c:v>6.4703979294727001E-2</c:v>
                </c:pt>
                <c:pt idx="19">
                  <c:v>6.4662140316844002E-2</c:v>
                </c:pt>
                <c:pt idx="20">
                  <c:v>-3.2310177705977002E-2</c:v>
                </c:pt>
                <c:pt idx="21">
                  <c:v>6.4641241111829006E-2</c:v>
                </c:pt>
                <c:pt idx="22">
                  <c:v>0.32299741602067</c:v>
                </c:pt>
                <c:pt idx="23">
                  <c:v>9.6587250482935996E-2</c:v>
                </c:pt>
                <c:pt idx="24">
                  <c:v>0</c:v>
                </c:pt>
                <c:pt idx="25">
                  <c:v>0</c:v>
                </c:pt>
                <c:pt idx="26">
                  <c:v>6.4329366355741005E-2</c:v>
                </c:pt>
                <c:pt idx="27">
                  <c:v>-3.2144005143040999E-2</c:v>
                </c:pt>
                <c:pt idx="28">
                  <c:v>0</c:v>
                </c:pt>
                <c:pt idx="29">
                  <c:v>0</c:v>
                </c:pt>
                <c:pt idx="30">
                  <c:v>3.2154340836012998E-2</c:v>
                </c:pt>
              </c:numCache>
            </c:numRef>
          </c:val>
          <c:smooth val="0"/>
          <c:extLst>
            <c:ext xmlns:c16="http://schemas.microsoft.com/office/drawing/2014/chart" uri="{C3380CC4-5D6E-409C-BE32-E72D297353CC}">
              <c16:uniqueId val="{00000000-B87C-419D-BB0C-F2F3658431ED}"/>
            </c:ext>
          </c:extLst>
        </c:ser>
        <c:ser>
          <c:idx val="1"/>
          <c:order val="1"/>
          <c:tx>
            <c:strRef>
              <c:f>Sheet1!$C$1</c:f>
              <c:strCache>
                <c:ptCount val="1"/>
                <c:pt idx="0">
                  <c:v>Unite Students</c:v>
                </c:pt>
              </c:strCache>
            </c:strRef>
          </c:tx>
          <c:spPr>
            <a:ln w="28575" cap="rnd">
              <a:solidFill>
                <a:schemeClr val="accent2"/>
              </a:solidFill>
              <a:round/>
            </a:ln>
            <a:effectLst/>
          </c:spPr>
          <c:marker>
            <c:symbol val="none"/>
          </c:marker>
          <c:cat>
            <c:numRef>
              <c:f>Sheet1!$A$2:$A$32</c:f>
              <c:numCache>
                <c:formatCode>m/d/yyyy</c:formatCode>
                <c:ptCount val="31"/>
                <c:pt idx="0">
                  <c:v>43157</c:v>
                </c:pt>
                <c:pt idx="1">
                  <c:v>43158</c:v>
                </c:pt>
                <c:pt idx="2">
                  <c:v>43159</c:v>
                </c:pt>
                <c:pt idx="3">
                  <c:v>43160</c:v>
                </c:pt>
                <c:pt idx="4">
                  <c:v>43161</c:v>
                </c:pt>
                <c:pt idx="5">
                  <c:v>43162</c:v>
                </c:pt>
                <c:pt idx="6">
                  <c:v>43163</c:v>
                </c:pt>
                <c:pt idx="7">
                  <c:v>43164</c:v>
                </c:pt>
                <c:pt idx="8">
                  <c:v>43165</c:v>
                </c:pt>
                <c:pt idx="9">
                  <c:v>43166</c:v>
                </c:pt>
                <c:pt idx="10">
                  <c:v>43167</c:v>
                </c:pt>
                <c:pt idx="11">
                  <c:v>43168</c:v>
                </c:pt>
                <c:pt idx="12">
                  <c:v>43169</c:v>
                </c:pt>
                <c:pt idx="13">
                  <c:v>43170</c:v>
                </c:pt>
                <c:pt idx="14">
                  <c:v>43171</c:v>
                </c:pt>
                <c:pt idx="15">
                  <c:v>43172</c:v>
                </c:pt>
                <c:pt idx="16">
                  <c:v>43173</c:v>
                </c:pt>
                <c:pt idx="17">
                  <c:v>43174</c:v>
                </c:pt>
                <c:pt idx="18">
                  <c:v>43175</c:v>
                </c:pt>
                <c:pt idx="19">
                  <c:v>43176</c:v>
                </c:pt>
                <c:pt idx="20">
                  <c:v>43177</c:v>
                </c:pt>
                <c:pt idx="21">
                  <c:v>43178</c:v>
                </c:pt>
                <c:pt idx="22">
                  <c:v>43179</c:v>
                </c:pt>
                <c:pt idx="23">
                  <c:v>43180</c:v>
                </c:pt>
                <c:pt idx="24">
                  <c:v>43181</c:v>
                </c:pt>
                <c:pt idx="25">
                  <c:v>43182</c:v>
                </c:pt>
                <c:pt idx="26">
                  <c:v>43183</c:v>
                </c:pt>
                <c:pt idx="27">
                  <c:v>43184</c:v>
                </c:pt>
                <c:pt idx="28">
                  <c:v>43185</c:v>
                </c:pt>
                <c:pt idx="29">
                  <c:v>43186</c:v>
                </c:pt>
                <c:pt idx="30">
                  <c:v>43187</c:v>
                </c:pt>
              </c:numCache>
            </c:numRef>
          </c:cat>
          <c:val>
            <c:numRef>
              <c:f>Sheet1!$C$2:$C$32</c:f>
              <c:numCache>
                <c:formatCode>General</c:formatCode>
                <c:ptCount val="31"/>
                <c:pt idx="0">
                  <c:v>2.6959991372802999E-2</c:v>
                </c:pt>
                <c:pt idx="1">
                  <c:v>0</c:v>
                </c:pt>
                <c:pt idx="2">
                  <c:v>5.9295994825076997E-2</c:v>
                </c:pt>
                <c:pt idx="3">
                  <c:v>2.6936752505118001E-2</c:v>
                </c:pt>
                <c:pt idx="4">
                  <c:v>1.6157699143641999E-2</c:v>
                </c:pt>
                <c:pt idx="5">
                  <c:v>-2.1540118470652E-2</c:v>
                </c:pt>
                <c:pt idx="6">
                  <c:v>0</c:v>
                </c:pt>
                <c:pt idx="7">
                  <c:v>-2.6930949046644E-2</c:v>
                </c:pt>
                <c:pt idx="8">
                  <c:v>5.3876407521145997E-3</c:v>
                </c:pt>
                <c:pt idx="9">
                  <c:v>-5.3873505010236002E-3</c:v>
                </c:pt>
                <c:pt idx="10">
                  <c:v>-5.3876407521145997E-3</c:v>
                </c:pt>
                <c:pt idx="11">
                  <c:v>1.0775862068966E-2</c:v>
                </c:pt>
                <c:pt idx="12">
                  <c:v>-5.3873505010236002E-3</c:v>
                </c:pt>
                <c:pt idx="13">
                  <c:v>-5.3876407521145997E-3</c:v>
                </c:pt>
                <c:pt idx="14">
                  <c:v>5.3879310344827997E-3</c:v>
                </c:pt>
                <c:pt idx="15">
                  <c:v>2.6938203760573001E-2</c:v>
                </c:pt>
                <c:pt idx="16">
                  <c:v>-5.3861898093289003E-3</c:v>
                </c:pt>
                <c:pt idx="17">
                  <c:v>0</c:v>
                </c:pt>
                <c:pt idx="18">
                  <c:v>-5.3864799353621996E-3</c:v>
                </c:pt>
                <c:pt idx="19">
                  <c:v>1.0773540185305E-2</c:v>
                </c:pt>
                <c:pt idx="20">
                  <c:v>1.0772379618658E-2</c:v>
                </c:pt>
                <c:pt idx="21">
                  <c:v>-5.3856096510125004E-3</c:v>
                </c:pt>
                <c:pt idx="22">
                  <c:v>0</c:v>
                </c:pt>
                <c:pt idx="23">
                  <c:v>1.0771799429094999E-2</c:v>
                </c:pt>
                <c:pt idx="24">
                  <c:v>5.3853196187193999E-3</c:v>
                </c:pt>
                <c:pt idx="25">
                  <c:v>-1.0770059235326E-2</c:v>
                </c:pt>
                <c:pt idx="26">
                  <c:v>-5.3856096510125004E-3</c:v>
                </c:pt>
                <c:pt idx="27">
                  <c:v>-2.1543598858189E-2</c:v>
                </c:pt>
                <c:pt idx="28">
                  <c:v>-1.6161180843613999E-2</c:v>
                </c:pt>
                <c:pt idx="29">
                  <c:v>-1.0775862068966E-2</c:v>
                </c:pt>
                <c:pt idx="30">
                  <c:v>3.7719581851493003E-2</c:v>
                </c:pt>
              </c:numCache>
            </c:numRef>
          </c:val>
          <c:smooth val="0"/>
          <c:extLst>
            <c:ext xmlns:c16="http://schemas.microsoft.com/office/drawing/2014/chart" uri="{C3380CC4-5D6E-409C-BE32-E72D297353CC}">
              <c16:uniqueId val="{00000001-B87C-419D-BB0C-F2F3658431ED}"/>
            </c:ext>
          </c:extLst>
        </c:ser>
        <c:ser>
          <c:idx val="2"/>
          <c:order val="2"/>
          <c:tx>
            <c:strRef>
              <c:f>Sheet1!$D$1</c:f>
              <c:strCache>
                <c:ptCount val="1"/>
                <c:pt idx="0">
                  <c:v>StudyInn Facebook</c:v>
                </c:pt>
              </c:strCache>
            </c:strRef>
          </c:tx>
          <c:spPr>
            <a:ln w="28575" cap="rnd">
              <a:solidFill>
                <a:schemeClr val="accent3"/>
              </a:solidFill>
              <a:round/>
            </a:ln>
            <a:effectLst/>
          </c:spPr>
          <c:marker>
            <c:symbol val="none"/>
          </c:marker>
          <c:cat>
            <c:numRef>
              <c:f>Sheet1!$A$2:$A$32</c:f>
              <c:numCache>
                <c:formatCode>m/d/yyyy</c:formatCode>
                <c:ptCount val="31"/>
                <c:pt idx="0">
                  <c:v>43157</c:v>
                </c:pt>
                <c:pt idx="1">
                  <c:v>43158</c:v>
                </c:pt>
                <c:pt idx="2">
                  <c:v>43159</c:v>
                </c:pt>
                <c:pt idx="3">
                  <c:v>43160</c:v>
                </c:pt>
                <c:pt idx="4">
                  <c:v>43161</c:v>
                </c:pt>
                <c:pt idx="5">
                  <c:v>43162</c:v>
                </c:pt>
                <c:pt idx="6">
                  <c:v>43163</c:v>
                </c:pt>
                <c:pt idx="7">
                  <c:v>43164</c:v>
                </c:pt>
                <c:pt idx="8">
                  <c:v>43165</c:v>
                </c:pt>
                <c:pt idx="9">
                  <c:v>43166</c:v>
                </c:pt>
                <c:pt idx="10">
                  <c:v>43167</c:v>
                </c:pt>
                <c:pt idx="11">
                  <c:v>43168</c:v>
                </c:pt>
                <c:pt idx="12">
                  <c:v>43169</c:v>
                </c:pt>
                <c:pt idx="13">
                  <c:v>43170</c:v>
                </c:pt>
                <c:pt idx="14">
                  <c:v>43171</c:v>
                </c:pt>
                <c:pt idx="15">
                  <c:v>43172</c:v>
                </c:pt>
                <c:pt idx="16">
                  <c:v>43173</c:v>
                </c:pt>
                <c:pt idx="17">
                  <c:v>43174</c:v>
                </c:pt>
                <c:pt idx="18">
                  <c:v>43175</c:v>
                </c:pt>
                <c:pt idx="19">
                  <c:v>43176</c:v>
                </c:pt>
                <c:pt idx="20">
                  <c:v>43177</c:v>
                </c:pt>
                <c:pt idx="21">
                  <c:v>43178</c:v>
                </c:pt>
                <c:pt idx="22">
                  <c:v>43179</c:v>
                </c:pt>
                <c:pt idx="23">
                  <c:v>43180</c:v>
                </c:pt>
                <c:pt idx="24">
                  <c:v>43181</c:v>
                </c:pt>
                <c:pt idx="25">
                  <c:v>43182</c:v>
                </c:pt>
                <c:pt idx="26">
                  <c:v>43183</c:v>
                </c:pt>
                <c:pt idx="27">
                  <c:v>43184</c:v>
                </c:pt>
                <c:pt idx="28">
                  <c:v>43185</c:v>
                </c:pt>
                <c:pt idx="29">
                  <c:v>43186</c:v>
                </c:pt>
                <c:pt idx="30">
                  <c:v>43187</c:v>
                </c:pt>
              </c:numCache>
            </c:numRef>
          </c:cat>
          <c:val>
            <c:numRef>
              <c:f>Sheet1!$D$2:$D$32</c:f>
              <c:numCache>
                <c:formatCode>General</c:formatCode>
                <c:ptCount val="31"/>
              </c:numCache>
            </c:numRef>
          </c:val>
          <c:smooth val="0"/>
          <c:extLst>
            <c:ext xmlns:c16="http://schemas.microsoft.com/office/drawing/2014/chart" uri="{C3380CC4-5D6E-409C-BE32-E72D297353CC}">
              <c16:uniqueId val="{00000002-B87C-419D-BB0C-F2F3658431ED}"/>
            </c:ext>
          </c:extLst>
        </c:ser>
        <c:dLbls>
          <c:showLegendKey val="0"/>
          <c:showVal val="0"/>
          <c:showCatName val="0"/>
          <c:showSerName val="0"/>
          <c:showPercent val="0"/>
          <c:showBubbleSize val="0"/>
        </c:dLbls>
        <c:smooth val="0"/>
        <c:axId val="328431992"/>
        <c:axId val="328431664"/>
      </c:lineChart>
      <c:dateAx>
        <c:axId val="328431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31664"/>
        <c:crosses val="autoZero"/>
        <c:auto val="1"/>
        <c:lblOffset val="100"/>
        <c:baseTimeUnit val="days"/>
      </c:dateAx>
      <c:valAx>
        <c:axId val="32843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3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Liberty Living for Students</c:v>
                </c:pt>
              </c:strCache>
            </c:strRef>
          </c:tx>
          <c:spPr>
            <a:ln w="28575" cap="rnd">
              <a:solidFill>
                <a:schemeClr val="accent1"/>
              </a:solidFill>
              <a:round/>
            </a:ln>
            <a:effectLst/>
          </c:spPr>
          <c:marker>
            <c:symbol val="none"/>
          </c:marker>
          <c:cat>
            <c:numRef>
              <c:f>Sheet1!$A$2:$A$32</c:f>
              <c:numCache>
                <c:formatCode>m/d/yyyy</c:formatCode>
                <c:ptCount val="31"/>
                <c:pt idx="0">
                  <c:v>43157</c:v>
                </c:pt>
                <c:pt idx="1">
                  <c:v>43158</c:v>
                </c:pt>
                <c:pt idx="2">
                  <c:v>43159</c:v>
                </c:pt>
                <c:pt idx="3">
                  <c:v>43160</c:v>
                </c:pt>
                <c:pt idx="4">
                  <c:v>43161</c:v>
                </c:pt>
                <c:pt idx="5">
                  <c:v>43162</c:v>
                </c:pt>
                <c:pt idx="6">
                  <c:v>43163</c:v>
                </c:pt>
                <c:pt idx="7">
                  <c:v>43164</c:v>
                </c:pt>
                <c:pt idx="8">
                  <c:v>43165</c:v>
                </c:pt>
                <c:pt idx="9">
                  <c:v>43166</c:v>
                </c:pt>
                <c:pt idx="10">
                  <c:v>43167</c:v>
                </c:pt>
                <c:pt idx="11">
                  <c:v>43168</c:v>
                </c:pt>
                <c:pt idx="12">
                  <c:v>43169</c:v>
                </c:pt>
                <c:pt idx="13">
                  <c:v>43170</c:v>
                </c:pt>
                <c:pt idx="14">
                  <c:v>43171</c:v>
                </c:pt>
                <c:pt idx="15">
                  <c:v>43172</c:v>
                </c:pt>
                <c:pt idx="16">
                  <c:v>43173</c:v>
                </c:pt>
                <c:pt idx="17">
                  <c:v>43174</c:v>
                </c:pt>
                <c:pt idx="18">
                  <c:v>43175</c:v>
                </c:pt>
                <c:pt idx="19">
                  <c:v>43176</c:v>
                </c:pt>
                <c:pt idx="20">
                  <c:v>43177</c:v>
                </c:pt>
                <c:pt idx="21">
                  <c:v>43178</c:v>
                </c:pt>
                <c:pt idx="22">
                  <c:v>43179</c:v>
                </c:pt>
                <c:pt idx="23">
                  <c:v>43180</c:v>
                </c:pt>
                <c:pt idx="24">
                  <c:v>43181</c:v>
                </c:pt>
                <c:pt idx="25">
                  <c:v>43182</c:v>
                </c:pt>
                <c:pt idx="26">
                  <c:v>43183</c:v>
                </c:pt>
                <c:pt idx="27">
                  <c:v>43184</c:v>
                </c:pt>
                <c:pt idx="28">
                  <c:v>43185</c:v>
                </c:pt>
                <c:pt idx="29">
                  <c:v>43186</c:v>
                </c:pt>
                <c:pt idx="30">
                  <c:v>43187</c:v>
                </c:pt>
              </c:numCache>
            </c:numRef>
          </c:cat>
          <c:val>
            <c:numRef>
              <c:f>Sheet1!$B$2:$B$32</c:f>
              <c:numCache>
                <c:formatCode>General</c:formatCode>
                <c:ptCount val="31"/>
                <c:pt idx="0">
                  <c:v>0</c:v>
                </c:pt>
                <c:pt idx="1">
                  <c:v>0.44262295081967001</c:v>
                </c:pt>
                <c:pt idx="2">
                  <c:v>0.31096563011457001</c:v>
                </c:pt>
                <c:pt idx="3">
                  <c:v>0.15250544662309001</c:v>
                </c:pt>
                <c:pt idx="4">
                  <c:v>6.5252854812397995E-2</c:v>
                </c:pt>
                <c:pt idx="5">
                  <c:v>8.1459758879113997E-2</c:v>
                </c:pt>
                <c:pt idx="6">
                  <c:v>4.8859934853420002E-2</c:v>
                </c:pt>
                <c:pt idx="7">
                  <c:v>0.11396939107782</c:v>
                </c:pt>
                <c:pt idx="8">
                  <c:v>3.2541490400259998E-2</c:v>
                </c:pt>
                <c:pt idx="9">
                  <c:v>0.68270481144342998</c:v>
                </c:pt>
                <c:pt idx="10">
                  <c:v>8.1195193244559996E-2</c:v>
                </c:pt>
                <c:pt idx="11">
                  <c:v>4.8685491723466E-2</c:v>
                </c:pt>
                <c:pt idx="12">
                  <c:v>0.22705157314304</c:v>
                </c:pt>
                <c:pt idx="13">
                  <c:v>6.4829821717989997E-2</c:v>
                </c:pt>
                <c:pt idx="14">
                  <c:v>0.14572538860104001</c:v>
                </c:pt>
                <c:pt idx="15">
                  <c:v>4.8543689320388002E-2</c:v>
                </c:pt>
                <c:pt idx="16">
                  <c:v>4.8527984471044998E-2</c:v>
                </c:pt>
                <c:pt idx="17">
                  <c:v>0.42057586541572001</c:v>
                </c:pt>
                <c:pt idx="18">
                  <c:v>6.4683053040102995E-2</c:v>
                </c:pt>
                <c:pt idx="19">
                  <c:v>9.6961861667743995E-2</c:v>
                </c:pt>
                <c:pt idx="20">
                  <c:v>1.6160310277956998E-2</c:v>
                </c:pt>
                <c:pt idx="21">
                  <c:v>1.6155088852989E-2</c:v>
                </c:pt>
                <c:pt idx="22">
                  <c:v>0.48371493066753002</c:v>
                </c:pt>
                <c:pt idx="23">
                  <c:v>0</c:v>
                </c:pt>
                <c:pt idx="24">
                  <c:v>8.0411707944677002E-2</c:v>
                </c:pt>
                <c:pt idx="25">
                  <c:v>0.36989385654550999</c:v>
                </c:pt>
                <c:pt idx="26">
                  <c:v>8.0385852090032003E-2</c:v>
                </c:pt>
                <c:pt idx="27">
                  <c:v>0.16077170418006001</c:v>
                </c:pt>
                <c:pt idx="28">
                  <c:v>4.8231511254018998E-2</c:v>
                </c:pt>
                <c:pt idx="29">
                  <c:v>0</c:v>
                </c:pt>
                <c:pt idx="30">
                  <c:v>4.8231511254018998E-2</c:v>
                </c:pt>
              </c:numCache>
            </c:numRef>
          </c:val>
          <c:smooth val="0"/>
          <c:extLst>
            <c:ext xmlns:c16="http://schemas.microsoft.com/office/drawing/2014/chart" uri="{C3380CC4-5D6E-409C-BE32-E72D297353CC}">
              <c16:uniqueId val="{00000000-6DEB-42B3-AD9D-073FB41BD68D}"/>
            </c:ext>
          </c:extLst>
        </c:ser>
        <c:ser>
          <c:idx val="1"/>
          <c:order val="1"/>
          <c:tx>
            <c:strRef>
              <c:f>Sheet1!$C$1</c:f>
              <c:strCache>
                <c:ptCount val="1"/>
                <c:pt idx="0">
                  <c:v>Unite Students</c:v>
                </c:pt>
              </c:strCache>
            </c:strRef>
          </c:tx>
          <c:spPr>
            <a:ln w="28575" cap="rnd">
              <a:solidFill>
                <a:schemeClr val="accent2"/>
              </a:solidFill>
              <a:round/>
            </a:ln>
            <a:effectLst/>
          </c:spPr>
          <c:marker>
            <c:symbol val="none"/>
          </c:marker>
          <c:cat>
            <c:numRef>
              <c:f>Sheet1!$A$2:$A$32</c:f>
              <c:numCache>
                <c:formatCode>m/d/yyyy</c:formatCode>
                <c:ptCount val="31"/>
                <c:pt idx="0">
                  <c:v>43157</c:v>
                </c:pt>
                <c:pt idx="1">
                  <c:v>43158</c:v>
                </c:pt>
                <c:pt idx="2">
                  <c:v>43159</c:v>
                </c:pt>
                <c:pt idx="3">
                  <c:v>43160</c:v>
                </c:pt>
                <c:pt idx="4">
                  <c:v>43161</c:v>
                </c:pt>
                <c:pt idx="5">
                  <c:v>43162</c:v>
                </c:pt>
                <c:pt idx="6">
                  <c:v>43163</c:v>
                </c:pt>
                <c:pt idx="7">
                  <c:v>43164</c:v>
                </c:pt>
                <c:pt idx="8">
                  <c:v>43165</c:v>
                </c:pt>
                <c:pt idx="9">
                  <c:v>43166</c:v>
                </c:pt>
                <c:pt idx="10">
                  <c:v>43167</c:v>
                </c:pt>
                <c:pt idx="11">
                  <c:v>43168</c:v>
                </c:pt>
                <c:pt idx="12">
                  <c:v>43169</c:v>
                </c:pt>
                <c:pt idx="13">
                  <c:v>43170</c:v>
                </c:pt>
                <c:pt idx="14">
                  <c:v>43171</c:v>
                </c:pt>
                <c:pt idx="15">
                  <c:v>43172</c:v>
                </c:pt>
                <c:pt idx="16">
                  <c:v>43173</c:v>
                </c:pt>
                <c:pt idx="17">
                  <c:v>43174</c:v>
                </c:pt>
                <c:pt idx="18">
                  <c:v>43175</c:v>
                </c:pt>
                <c:pt idx="19">
                  <c:v>43176</c:v>
                </c:pt>
                <c:pt idx="20">
                  <c:v>43177</c:v>
                </c:pt>
                <c:pt idx="21">
                  <c:v>43178</c:v>
                </c:pt>
                <c:pt idx="22">
                  <c:v>43179</c:v>
                </c:pt>
                <c:pt idx="23">
                  <c:v>43180</c:v>
                </c:pt>
                <c:pt idx="24">
                  <c:v>43181</c:v>
                </c:pt>
                <c:pt idx="25">
                  <c:v>43182</c:v>
                </c:pt>
                <c:pt idx="26">
                  <c:v>43183</c:v>
                </c:pt>
                <c:pt idx="27">
                  <c:v>43184</c:v>
                </c:pt>
                <c:pt idx="28">
                  <c:v>43185</c:v>
                </c:pt>
                <c:pt idx="29">
                  <c:v>43186</c:v>
                </c:pt>
                <c:pt idx="30">
                  <c:v>43187</c:v>
                </c:pt>
              </c:numCache>
            </c:numRef>
          </c:cat>
          <c:val>
            <c:numRef>
              <c:f>Sheet1!$C$2:$C$32</c:f>
              <c:numCache>
                <c:formatCode>General</c:formatCode>
                <c:ptCount val="31"/>
                <c:pt idx="0">
                  <c:v>2.1565667457408001E-2</c:v>
                </c:pt>
                <c:pt idx="1">
                  <c:v>5.3905449840979001E-3</c:v>
                </c:pt>
                <c:pt idx="2">
                  <c:v>5.3890924768268997E-2</c:v>
                </c:pt>
                <c:pt idx="3">
                  <c:v>5.3867700926523996E-3</c:v>
                </c:pt>
                <c:pt idx="4">
                  <c:v>1.0771219302025001E-2</c:v>
                </c:pt>
                <c:pt idx="5">
                  <c:v>0</c:v>
                </c:pt>
                <c:pt idx="6">
                  <c:v>0</c:v>
                </c:pt>
                <c:pt idx="7">
                  <c:v>0</c:v>
                </c:pt>
                <c:pt idx="8">
                  <c:v>1.0775281504229E-2</c:v>
                </c:pt>
                <c:pt idx="9">
                  <c:v>0</c:v>
                </c:pt>
                <c:pt idx="10">
                  <c:v>0</c:v>
                </c:pt>
                <c:pt idx="11">
                  <c:v>1.0775281504229E-2</c:v>
                </c:pt>
                <c:pt idx="12">
                  <c:v>0</c:v>
                </c:pt>
                <c:pt idx="13">
                  <c:v>0</c:v>
                </c:pt>
                <c:pt idx="14">
                  <c:v>5.3879310344827999E-2</c:v>
                </c:pt>
                <c:pt idx="15">
                  <c:v>2.6935301406023002E-3</c:v>
                </c:pt>
                <c:pt idx="16">
                  <c:v>1.6159439806087E-2</c:v>
                </c:pt>
                <c:pt idx="17">
                  <c:v>2.6932399676810998E-3</c:v>
                </c:pt>
                <c:pt idx="18">
                  <c:v>9.1575091575091999E-2</c:v>
                </c:pt>
                <c:pt idx="19">
                  <c:v>0</c:v>
                </c:pt>
                <c:pt idx="20">
                  <c:v>0</c:v>
                </c:pt>
                <c:pt idx="21">
                  <c:v>2.1543598858189E-2</c:v>
                </c:pt>
                <c:pt idx="22">
                  <c:v>2.1543598858189E-2</c:v>
                </c:pt>
                <c:pt idx="23">
                  <c:v>5.3856096510125004E-3</c:v>
                </c:pt>
                <c:pt idx="24">
                  <c:v>1.6155958856158E-2</c:v>
                </c:pt>
                <c:pt idx="25">
                  <c:v>0</c:v>
                </c:pt>
                <c:pt idx="26">
                  <c:v>0</c:v>
                </c:pt>
                <c:pt idx="27">
                  <c:v>0</c:v>
                </c:pt>
                <c:pt idx="28">
                  <c:v>1.0775281504229E-2</c:v>
                </c:pt>
                <c:pt idx="29">
                  <c:v>0.26941106740665</c:v>
                </c:pt>
                <c:pt idx="30">
                  <c:v>7.5426970529604995E-2</c:v>
                </c:pt>
              </c:numCache>
            </c:numRef>
          </c:val>
          <c:smooth val="0"/>
          <c:extLst>
            <c:ext xmlns:c16="http://schemas.microsoft.com/office/drawing/2014/chart" uri="{C3380CC4-5D6E-409C-BE32-E72D297353CC}">
              <c16:uniqueId val="{00000001-6DEB-42B3-AD9D-073FB41BD68D}"/>
            </c:ext>
          </c:extLst>
        </c:ser>
        <c:ser>
          <c:idx val="2"/>
          <c:order val="2"/>
          <c:tx>
            <c:strRef>
              <c:f>Sheet1!$D$1</c:f>
              <c:strCache>
                <c:ptCount val="1"/>
                <c:pt idx="0">
                  <c:v>StudyInn Facebook</c:v>
                </c:pt>
              </c:strCache>
            </c:strRef>
          </c:tx>
          <c:spPr>
            <a:ln w="28575" cap="rnd">
              <a:solidFill>
                <a:schemeClr val="accent3"/>
              </a:solidFill>
              <a:round/>
            </a:ln>
            <a:effectLst/>
          </c:spPr>
          <c:marker>
            <c:symbol val="none"/>
          </c:marker>
          <c:cat>
            <c:numRef>
              <c:f>Sheet1!$A$2:$A$32</c:f>
              <c:numCache>
                <c:formatCode>m/d/yyyy</c:formatCode>
                <c:ptCount val="31"/>
                <c:pt idx="0">
                  <c:v>43157</c:v>
                </c:pt>
                <c:pt idx="1">
                  <c:v>43158</c:v>
                </c:pt>
                <c:pt idx="2">
                  <c:v>43159</c:v>
                </c:pt>
                <c:pt idx="3">
                  <c:v>43160</c:v>
                </c:pt>
                <c:pt idx="4">
                  <c:v>43161</c:v>
                </c:pt>
                <c:pt idx="5">
                  <c:v>43162</c:v>
                </c:pt>
                <c:pt idx="6">
                  <c:v>43163</c:v>
                </c:pt>
                <c:pt idx="7">
                  <c:v>43164</c:v>
                </c:pt>
                <c:pt idx="8">
                  <c:v>43165</c:v>
                </c:pt>
                <c:pt idx="9">
                  <c:v>43166</c:v>
                </c:pt>
                <c:pt idx="10">
                  <c:v>43167</c:v>
                </c:pt>
                <c:pt idx="11">
                  <c:v>43168</c:v>
                </c:pt>
                <c:pt idx="12">
                  <c:v>43169</c:v>
                </c:pt>
                <c:pt idx="13">
                  <c:v>43170</c:v>
                </c:pt>
                <c:pt idx="14">
                  <c:v>43171</c:v>
                </c:pt>
                <c:pt idx="15">
                  <c:v>43172</c:v>
                </c:pt>
                <c:pt idx="16">
                  <c:v>43173</c:v>
                </c:pt>
                <c:pt idx="17">
                  <c:v>43174</c:v>
                </c:pt>
                <c:pt idx="18">
                  <c:v>43175</c:v>
                </c:pt>
                <c:pt idx="19">
                  <c:v>43176</c:v>
                </c:pt>
                <c:pt idx="20">
                  <c:v>43177</c:v>
                </c:pt>
                <c:pt idx="21">
                  <c:v>43178</c:v>
                </c:pt>
                <c:pt idx="22">
                  <c:v>43179</c:v>
                </c:pt>
                <c:pt idx="23">
                  <c:v>43180</c:v>
                </c:pt>
                <c:pt idx="24">
                  <c:v>43181</c:v>
                </c:pt>
                <c:pt idx="25">
                  <c:v>43182</c:v>
                </c:pt>
                <c:pt idx="26">
                  <c:v>43183</c:v>
                </c:pt>
                <c:pt idx="27">
                  <c:v>43184</c:v>
                </c:pt>
                <c:pt idx="28">
                  <c:v>43185</c:v>
                </c:pt>
                <c:pt idx="29">
                  <c:v>43186</c:v>
                </c:pt>
                <c:pt idx="30">
                  <c:v>43187</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6DEB-42B3-AD9D-073FB41BD68D}"/>
            </c:ext>
          </c:extLst>
        </c:ser>
        <c:dLbls>
          <c:showLegendKey val="0"/>
          <c:showVal val="0"/>
          <c:showCatName val="0"/>
          <c:showSerName val="0"/>
          <c:showPercent val="0"/>
          <c:showBubbleSize val="0"/>
        </c:dLbls>
        <c:smooth val="0"/>
        <c:axId val="328419528"/>
        <c:axId val="328424120"/>
      </c:lineChart>
      <c:dateAx>
        <c:axId val="328419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24120"/>
        <c:crosses val="autoZero"/>
        <c:auto val="1"/>
        <c:lblOffset val="100"/>
        <c:baseTimeUnit val="days"/>
      </c:dateAx>
      <c:valAx>
        <c:axId val="32842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1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Liberty Living for Students</c:v>
                </c:pt>
                <c:pt idx="1">
                  <c:v>Unite Students</c:v>
                </c:pt>
                <c:pt idx="2">
                  <c:v>StudyInn Facebook</c:v>
                </c:pt>
              </c:strCache>
            </c:strRef>
          </c:cat>
          <c:val>
            <c:numRef>
              <c:f>Sheet1!$B$2:$B$4</c:f>
              <c:numCache>
                <c:formatCode>General</c:formatCode>
                <c:ptCount val="3"/>
                <c:pt idx="0">
                  <c:v>280</c:v>
                </c:pt>
                <c:pt idx="1">
                  <c:v>132</c:v>
                </c:pt>
                <c:pt idx="2">
                  <c:v>29</c:v>
                </c:pt>
              </c:numCache>
            </c:numRef>
          </c:val>
          <c:extLst>
            <c:ext xmlns:c16="http://schemas.microsoft.com/office/drawing/2014/chart" uri="{C3380CC4-5D6E-409C-BE32-E72D297353CC}">
              <c16:uniqueId val="{00000000-874A-43DE-B803-A5B88C68F624}"/>
            </c:ext>
          </c:extLst>
        </c:ser>
        <c:dLbls>
          <c:showLegendKey val="0"/>
          <c:showVal val="0"/>
          <c:showCatName val="0"/>
          <c:showSerName val="0"/>
          <c:showPercent val="0"/>
          <c:showBubbleSize val="0"/>
        </c:dLbls>
        <c:gapWidth val="219"/>
        <c:overlap val="-27"/>
        <c:axId val="344295328"/>
        <c:axId val="344294016"/>
      </c:barChart>
      <c:catAx>
        <c:axId val="34429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294016"/>
        <c:crosses val="autoZero"/>
        <c:auto val="1"/>
        <c:lblAlgn val="ctr"/>
        <c:lblOffset val="100"/>
        <c:noMultiLvlLbl val="0"/>
      </c:catAx>
      <c:valAx>
        <c:axId val="34429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29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Liberty Living for Students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16.757300000000001</c:v>
                </c:pt>
                <c:pt idx="1">
                  <c:v>100</c:v>
                </c:pt>
                <c:pt idx="2">
                  <c:v>100</c:v>
                </c:pt>
                <c:pt idx="3">
                  <c:v>0</c:v>
                </c:pt>
                <c:pt idx="4">
                  <c:v>100</c:v>
                </c:pt>
                <c:pt idx="5">
                  <c:v>100</c:v>
                </c:pt>
              </c:numCache>
            </c:numRef>
          </c:val>
          <c:extLst>
            <c:ext xmlns:c16="http://schemas.microsoft.com/office/drawing/2014/chart" uri="{C3380CC4-5D6E-409C-BE32-E72D297353CC}">
              <c16:uniqueId val="{00000000-BB39-4572-9CF0-10EBCE3869C7}"/>
            </c:ext>
          </c:extLst>
        </c:ser>
        <c:ser>
          <c:idx val="1"/>
          <c:order val="1"/>
          <c:tx>
            <c:strRef>
              <c:f>Sheet1!$C$1</c:f>
              <c:strCache>
                <c:ptCount val="1"/>
                <c:pt idx="0">
                  <c:v>Unite Students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38.333300000000001</c:v>
                </c:pt>
                <c:pt idx="2">
                  <c:v>47.142899999999997</c:v>
                </c:pt>
                <c:pt idx="3">
                  <c:v>100</c:v>
                </c:pt>
                <c:pt idx="4">
                  <c:v>20.4008</c:v>
                </c:pt>
                <c:pt idx="5">
                  <c:v>4.7266000000000004</c:v>
                </c:pt>
              </c:numCache>
            </c:numRef>
          </c:val>
          <c:extLst>
            <c:ext xmlns:c16="http://schemas.microsoft.com/office/drawing/2014/chart" uri="{C3380CC4-5D6E-409C-BE32-E72D297353CC}">
              <c16:uniqueId val="{00000001-BB39-4572-9CF0-10EBCE3869C7}"/>
            </c:ext>
          </c:extLst>
        </c:ser>
        <c:ser>
          <c:idx val="2"/>
          <c:order val="2"/>
          <c:tx>
            <c:strRef>
              <c:f>Sheet1!$D$1</c:f>
              <c:strCache>
                <c:ptCount val="1"/>
                <c:pt idx="0">
                  <c:v>StudyInn Facebook</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c:v>
                </c:pt>
                <c:pt idx="1">
                  <c:v>73.333299999999994</c:v>
                </c:pt>
                <c:pt idx="2">
                  <c:v>10.357100000000001</c:v>
                </c:pt>
                <c:pt idx="3">
                  <c:v>0</c:v>
                </c:pt>
                <c:pt idx="4">
                  <c:v>0</c:v>
                </c:pt>
                <c:pt idx="5">
                  <c:v>0</c:v>
                </c:pt>
              </c:numCache>
            </c:numRef>
          </c:val>
          <c:extLst>
            <c:ext xmlns:c16="http://schemas.microsoft.com/office/drawing/2014/chart" uri="{C3380CC4-5D6E-409C-BE32-E72D297353CC}">
              <c16:uniqueId val="{00000002-BB39-4572-9CF0-10EBCE3869C7}"/>
            </c:ext>
          </c:extLst>
        </c:ser>
        <c:dLbls>
          <c:showLegendKey val="0"/>
          <c:showVal val="0"/>
          <c:showCatName val="0"/>
          <c:showSerName val="0"/>
          <c:showPercent val="0"/>
          <c:showBubbleSize val="0"/>
        </c:dLbls>
        <c:axId val="432396168"/>
        <c:axId val="432404368"/>
      </c:radarChart>
      <c:catAx>
        <c:axId val="432396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404368"/>
        <c:crosses val="autoZero"/>
        <c:auto val="1"/>
        <c:lblAlgn val="ctr"/>
        <c:lblOffset val="100"/>
        <c:noMultiLvlLbl val="0"/>
      </c:catAx>
      <c:valAx>
        <c:axId val="432404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39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2A6E9-9FC8-4DE1-A725-2E3B0BC8C658}"/>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CDFC0FDA-60AD-4D05-B1CB-C8E0F7F206B7}"/>
              </a:ext>
            </a:extLst>
          </p:cNvPr>
          <p:cNvSpPr>
            <a:spLocks noGrp="1"/>
          </p:cNvSpPr>
          <p:nvPr>
            <p:ph type="subTitle" idx="1"/>
          </p:nvPr>
        </p:nvSpPr>
        <p:spPr/>
        <p:txBody>
          <a:bodyPr/>
          <a:lstStyle/>
          <a:p>
            <a:r>
              <a:rPr lang="en-US"/>
              <a:t>Study Inn</a:t>
            </a:r>
          </a:p>
        </p:txBody>
      </p:sp>
    </p:spTree>
    <p:extLst>
      <p:ext uri="{BB962C8B-B14F-4D97-AF65-F5344CB8AC3E}">
        <p14:creationId xmlns:p14="http://schemas.microsoft.com/office/powerpoint/2010/main" val="1430518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D4624-2EEE-4DC1-9B15-FB054ADC655F}"/>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3E5FDBE5-5FE3-4B3F-8E68-5F99242B0B5E}"/>
              </a:ext>
            </a:extLst>
          </p:cNvPr>
          <p:cNvGraphicFramePr>
            <a:graphicFrameLocks noGrp="1"/>
          </p:cNvGraphicFramePr>
          <p:nvPr>
            <p:ph type="tbl" sz="quarter" idx="13"/>
            <p:extLst>
              <p:ext uri="{D42A27DB-BD31-4B8C-83A1-F6EECF244321}">
                <p14:modId xmlns:p14="http://schemas.microsoft.com/office/powerpoint/2010/main" val="4102510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545548767"/>
                    </a:ext>
                  </a:extLst>
                </a:gridCol>
                <a:gridCol w="304495">
                  <a:extLst>
                    <a:ext uri="{9D8B030D-6E8A-4147-A177-3AD203B41FA5}">
                      <a16:colId xmlns:a16="http://schemas.microsoft.com/office/drawing/2014/main" val="310076993"/>
                    </a:ext>
                  </a:extLst>
                </a:gridCol>
                <a:gridCol w="304495">
                  <a:extLst>
                    <a:ext uri="{9D8B030D-6E8A-4147-A177-3AD203B41FA5}">
                      <a16:colId xmlns:a16="http://schemas.microsoft.com/office/drawing/2014/main" val="3398591611"/>
                    </a:ext>
                  </a:extLst>
                </a:gridCol>
                <a:gridCol w="304495">
                  <a:extLst>
                    <a:ext uri="{9D8B030D-6E8A-4147-A177-3AD203B41FA5}">
                      <a16:colId xmlns:a16="http://schemas.microsoft.com/office/drawing/2014/main" val="1025149327"/>
                    </a:ext>
                  </a:extLst>
                </a:gridCol>
                <a:gridCol w="304495">
                  <a:extLst>
                    <a:ext uri="{9D8B030D-6E8A-4147-A177-3AD203B41FA5}">
                      <a16:colId xmlns:a16="http://schemas.microsoft.com/office/drawing/2014/main" val="2778170170"/>
                    </a:ext>
                  </a:extLst>
                </a:gridCol>
                <a:gridCol w="304495">
                  <a:extLst>
                    <a:ext uri="{9D8B030D-6E8A-4147-A177-3AD203B41FA5}">
                      <a16:colId xmlns:a16="http://schemas.microsoft.com/office/drawing/2014/main" val="1040586440"/>
                    </a:ext>
                  </a:extLst>
                </a:gridCol>
                <a:gridCol w="304495">
                  <a:extLst>
                    <a:ext uri="{9D8B030D-6E8A-4147-A177-3AD203B41FA5}">
                      <a16:colId xmlns:a16="http://schemas.microsoft.com/office/drawing/2014/main" val="502236049"/>
                    </a:ext>
                  </a:extLst>
                </a:gridCol>
                <a:gridCol w="304495">
                  <a:extLst>
                    <a:ext uri="{9D8B030D-6E8A-4147-A177-3AD203B41FA5}">
                      <a16:colId xmlns:a16="http://schemas.microsoft.com/office/drawing/2014/main" val="2441869464"/>
                    </a:ext>
                  </a:extLst>
                </a:gridCol>
                <a:gridCol w="304495">
                  <a:extLst>
                    <a:ext uri="{9D8B030D-6E8A-4147-A177-3AD203B41FA5}">
                      <a16:colId xmlns:a16="http://schemas.microsoft.com/office/drawing/2014/main" val="2569781755"/>
                    </a:ext>
                  </a:extLst>
                </a:gridCol>
                <a:gridCol w="304495">
                  <a:extLst>
                    <a:ext uri="{9D8B030D-6E8A-4147-A177-3AD203B41FA5}">
                      <a16:colId xmlns:a16="http://schemas.microsoft.com/office/drawing/2014/main" val="3704586844"/>
                    </a:ext>
                  </a:extLst>
                </a:gridCol>
                <a:gridCol w="304495">
                  <a:extLst>
                    <a:ext uri="{9D8B030D-6E8A-4147-A177-3AD203B41FA5}">
                      <a16:colId xmlns:a16="http://schemas.microsoft.com/office/drawing/2014/main" val="3826297936"/>
                    </a:ext>
                  </a:extLst>
                </a:gridCol>
                <a:gridCol w="304495">
                  <a:extLst>
                    <a:ext uri="{9D8B030D-6E8A-4147-A177-3AD203B41FA5}">
                      <a16:colId xmlns:a16="http://schemas.microsoft.com/office/drawing/2014/main" val="2247622747"/>
                    </a:ext>
                  </a:extLst>
                </a:gridCol>
                <a:gridCol w="304495">
                  <a:extLst>
                    <a:ext uri="{9D8B030D-6E8A-4147-A177-3AD203B41FA5}">
                      <a16:colId xmlns:a16="http://schemas.microsoft.com/office/drawing/2014/main" val="1244409387"/>
                    </a:ext>
                  </a:extLst>
                </a:gridCol>
                <a:gridCol w="304495">
                  <a:extLst>
                    <a:ext uri="{9D8B030D-6E8A-4147-A177-3AD203B41FA5}">
                      <a16:colId xmlns:a16="http://schemas.microsoft.com/office/drawing/2014/main" val="363616653"/>
                    </a:ext>
                  </a:extLst>
                </a:gridCol>
                <a:gridCol w="304495">
                  <a:extLst>
                    <a:ext uri="{9D8B030D-6E8A-4147-A177-3AD203B41FA5}">
                      <a16:colId xmlns:a16="http://schemas.microsoft.com/office/drawing/2014/main" val="2359248131"/>
                    </a:ext>
                  </a:extLst>
                </a:gridCol>
                <a:gridCol w="304495">
                  <a:extLst>
                    <a:ext uri="{9D8B030D-6E8A-4147-A177-3AD203B41FA5}">
                      <a16:colId xmlns:a16="http://schemas.microsoft.com/office/drawing/2014/main" val="3569292746"/>
                    </a:ext>
                  </a:extLst>
                </a:gridCol>
                <a:gridCol w="304495">
                  <a:extLst>
                    <a:ext uri="{9D8B030D-6E8A-4147-A177-3AD203B41FA5}">
                      <a16:colId xmlns:a16="http://schemas.microsoft.com/office/drawing/2014/main" val="1033439491"/>
                    </a:ext>
                  </a:extLst>
                </a:gridCol>
                <a:gridCol w="304495">
                  <a:extLst>
                    <a:ext uri="{9D8B030D-6E8A-4147-A177-3AD203B41FA5}">
                      <a16:colId xmlns:a16="http://schemas.microsoft.com/office/drawing/2014/main" val="1104629883"/>
                    </a:ext>
                  </a:extLst>
                </a:gridCol>
                <a:gridCol w="304495">
                  <a:extLst>
                    <a:ext uri="{9D8B030D-6E8A-4147-A177-3AD203B41FA5}">
                      <a16:colId xmlns:a16="http://schemas.microsoft.com/office/drawing/2014/main" val="900119690"/>
                    </a:ext>
                  </a:extLst>
                </a:gridCol>
                <a:gridCol w="304495">
                  <a:extLst>
                    <a:ext uri="{9D8B030D-6E8A-4147-A177-3AD203B41FA5}">
                      <a16:colId xmlns:a16="http://schemas.microsoft.com/office/drawing/2014/main" val="1853234495"/>
                    </a:ext>
                  </a:extLst>
                </a:gridCol>
                <a:gridCol w="304495">
                  <a:extLst>
                    <a:ext uri="{9D8B030D-6E8A-4147-A177-3AD203B41FA5}">
                      <a16:colId xmlns:a16="http://schemas.microsoft.com/office/drawing/2014/main" val="1513174649"/>
                    </a:ext>
                  </a:extLst>
                </a:gridCol>
                <a:gridCol w="304495">
                  <a:extLst>
                    <a:ext uri="{9D8B030D-6E8A-4147-A177-3AD203B41FA5}">
                      <a16:colId xmlns:a16="http://schemas.microsoft.com/office/drawing/2014/main" val="460688172"/>
                    </a:ext>
                  </a:extLst>
                </a:gridCol>
                <a:gridCol w="304495">
                  <a:extLst>
                    <a:ext uri="{9D8B030D-6E8A-4147-A177-3AD203B41FA5}">
                      <a16:colId xmlns:a16="http://schemas.microsoft.com/office/drawing/2014/main" val="2950453699"/>
                    </a:ext>
                  </a:extLst>
                </a:gridCol>
                <a:gridCol w="304495">
                  <a:extLst>
                    <a:ext uri="{9D8B030D-6E8A-4147-A177-3AD203B41FA5}">
                      <a16:colId xmlns:a16="http://schemas.microsoft.com/office/drawing/2014/main" val="1222824697"/>
                    </a:ext>
                  </a:extLst>
                </a:gridCol>
                <a:gridCol w="304495">
                  <a:extLst>
                    <a:ext uri="{9D8B030D-6E8A-4147-A177-3AD203B41FA5}">
                      <a16:colId xmlns:a16="http://schemas.microsoft.com/office/drawing/2014/main" val="370495898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36594410"/>
                  </a:ext>
                </a:extLst>
              </a:tr>
              <a:tr h="370840">
                <a:tc>
                  <a:txBody>
                    <a:bodyPr/>
                    <a:lstStyle/>
                    <a:p>
                      <a:r>
                        <a:rPr lang="en-US" sz="1000"/>
                        <a:t>Liberty Living for Students</a:t>
                      </a:r>
                    </a:p>
                  </a:txBody>
                  <a:tcPr/>
                </a:tc>
                <a:tc>
                  <a:txBody>
                    <a:bodyPr/>
                    <a:lstStyle/>
                    <a:p>
                      <a:r>
                        <a:rPr lang="en-US" sz="1000"/>
                        <a:t>3111</a:t>
                      </a:r>
                    </a:p>
                  </a:txBody>
                  <a:tcPr/>
                </a:tc>
                <a:tc>
                  <a:txBody>
                    <a:bodyPr/>
                    <a:lstStyle/>
                    <a:p>
                      <a:r>
                        <a:rPr lang="en-US" sz="1000"/>
                        <a:t>66</a:t>
                      </a:r>
                    </a:p>
                  </a:txBody>
                  <a:tcPr/>
                </a:tc>
                <a:tc>
                  <a:txBody>
                    <a:bodyPr/>
                    <a:lstStyle/>
                    <a:p>
                      <a:r>
                        <a:rPr lang="en-US" sz="1000"/>
                        <a:t>3111</a:t>
                      </a:r>
                    </a:p>
                  </a:txBody>
                  <a:tcPr/>
                </a:tc>
                <a:tc>
                  <a:txBody>
                    <a:bodyPr/>
                    <a:lstStyle/>
                    <a:p>
                      <a:r>
                        <a:rPr lang="en-US" sz="1000"/>
                        <a:t>66</a:t>
                      </a:r>
                    </a:p>
                  </a:txBody>
                  <a:tcPr/>
                </a:tc>
                <a:tc>
                  <a:txBody>
                    <a:bodyPr/>
                    <a:lstStyle/>
                    <a:p>
                      <a:r>
                        <a:rPr lang="en-US" sz="1000"/>
                        <a:t>60</a:t>
                      </a:r>
                    </a:p>
                  </a:txBody>
                  <a:tcPr/>
                </a:tc>
                <a:tc>
                  <a:txBody>
                    <a:bodyPr/>
                    <a:lstStyle/>
                    <a:p>
                      <a:r>
                        <a:rPr lang="en-US" sz="1000"/>
                        <a:t>13</a:t>
                      </a:r>
                    </a:p>
                  </a:txBody>
                  <a:tcPr/>
                </a:tc>
                <a:tc>
                  <a:txBody>
                    <a:bodyPr/>
                    <a:lstStyle/>
                    <a:p>
                      <a:r>
                        <a:rPr lang="en-US" sz="1000"/>
                        <a:t>28</a:t>
                      </a:r>
                    </a:p>
                  </a:txBody>
                  <a:tcPr/>
                </a:tc>
                <a:tc>
                  <a:txBody>
                    <a:bodyPr/>
                    <a:lstStyle/>
                    <a:p>
                      <a:r>
                        <a:rPr lang="en-US" sz="1000"/>
                        <a:t>6</a:t>
                      </a:r>
                    </a:p>
                  </a:txBody>
                  <a:tcPr/>
                </a:tc>
                <a:tc>
                  <a:txBody>
                    <a:bodyPr/>
                    <a:lstStyle/>
                    <a:p>
                      <a:r>
                        <a:rPr lang="en-US" sz="1000"/>
                        <a:t>13</a:t>
                      </a:r>
                    </a:p>
                  </a:txBody>
                  <a:tcPr/>
                </a:tc>
                <a:tc>
                  <a:txBody>
                    <a:bodyPr/>
                    <a:lstStyle/>
                    <a:p>
                      <a:r>
                        <a:rPr lang="en-US" sz="1000"/>
                        <a:t>97</a:t>
                      </a:r>
                    </a:p>
                  </a:txBody>
                  <a:tcPr/>
                </a:tc>
                <a:tc>
                  <a:txBody>
                    <a:bodyPr/>
                    <a:lstStyle/>
                    <a:p>
                      <a:r>
                        <a:rPr lang="en-US" sz="1000"/>
                        <a:t>0</a:t>
                      </a:r>
                    </a:p>
                  </a:txBody>
                  <a:tcPr/>
                </a:tc>
                <a:tc>
                  <a:txBody>
                    <a:bodyPr/>
                    <a:lstStyle/>
                    <a:p>
                      <a:r>
                        <a:rPr lang="en-US" sz="1000"/>
                        <a:t>89</a:t>
                      </a:r>
                    </a:p>
                  </a:txBody>
                  <a:tcPr/>
                </a:tc>
                <a:tc>
                  <a:txBody>
                    <a:bodyPr/>
                    <a:lstStyle/>
                    <a:p>
                      <a:r>
                        <a:rPr lang="en-US" sz="1000"/>
                        <a:t>7</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178</a:t>
                      </a:r>
                    </a:p>
                  </a:txBody>
                  <a:tcPr/>
                </a:tc>
                <a:tc>
                  <a:txBody>
                    <a:bodyPr/>
                    <a:lstStyle/>
                    <a:p>
                      <a:r>
                        <a:rPr lang="en-US" sz="1000"/>
                        <a:t>280</a:t>
                      </a:r>
                    </a:p>
                  </a:txBody>
                  <a:tcPr/>
                </a:tc>
                <a:tc>
                  <a:txBody>
                    <a:bodyPr/>
                    <a:lstStyle/>
                    <a:p>
                      <a:r>
                        <a:rPr lang="en-US" sz="1000"/>
                        <a:t>1</a:t>
                      </a:r>
                    </a:p>
                  </a:txBody>
                  <a:tcPr/>
                </a:tc>
                <a:tc>
                  <a:txBody>
                    <a:bodyPr/>
                    <a:lstStyle/>
                    <a:p>
                      <a:r>
                        <a:rPr lang="en-US" sz="1000"/>
                        <a:t>0</a:t>
                      </a:r>
                    </a:p>
                  </a:txBody>
                  <a:tcPr/>
                </a:tc>
                <a:tc>
                  <a:txBody>
                    <a:bodyPr/>
                    <a:lstStyle/>
                    <a:p>
                      <a:r>
                        <a:rPr lang="en-US" sz="1000"/>
                        <a:t>0.1516%</a:t>
                      </a:r>
                    </a:p>
                  </a:txBody>
                  <a:tcPr/>
                </a:tc>
                <a:tc>
                  <a:txBody>
                    <a:bodyPr/>
                    <a:lstStyle/>
                    <a:p>
                      <a:r>
                        <a:rPr lang="en-US" sz="1000"/>
                        <a:t>0.0%</a:t>
                      </a:r>
                    </a:p>
                  </a:txBody>
                  <a:tcPr/>
                </a:tc>
                <a:extLst>
                  <a:ext uri="{0D108BD9-81ED-4DB2-BD59-A6C34878D82A}">
                    <a16:rowId xmlns:a16="http://schemas.microsoft.com/office/drawing/2014/main" val="383050670"/>
                  </a:ext>
                </a:extLst>
              </a:tr>
              <a:tr h="370840">
                <a:tc>
                  <a:txBody>
                    <a:bodyPr/>
                    <a:lstStyle/>
                    <a:p>
                      <a:r>
                        <a:rPr lang="en-US" sz="1000"/>
                        <a:t>Unite Students</a:t>
                      </a:r>
                    </a:p>
                  </a:txBody>
                  <a:tcPr/>
                </a:tc>
                <a:tc>
                  <a:txBody>
                    <a:bodyPr/>
                    <a:lstStyle/>
                    <a:p>
                      <a:r>
                        <a:rPr lang="en-US" sz="1000"/>
                        <a:t>18565</a:t>
                      </a:r>
                    </a:p>
                  </a:txBody>
                  <a:tcPr/>
                </a:tc>
                <a:tc>
                  <a:txBody>
                    <a:bodyPr/>
                    <a:lstStyle/>
                    <a:p>
                      <a:r>
                        <a:rPr lang="en-US" sz="1000"/>
                        <a:t>19</a:t>
                      </a:r>
                    </a:p>
                  </a:txBody>
                  <a:tcPr/>
                </a:tc>
                <a:tc>
                  <a:txBody>
                    <a:bodyPr/>
                    <a:lstStyle/>
                    <a:p>
                      <a:r>
                        <a:rPr lang="en-US" sz="1000"/>
                        <a:t>18565</a:t>
                      </a:r>
                    </a:p>
                  </a:txBody>
                  <a:tcPr/>
                </a:tc>
                <a:tc>
                  <a:txBody>
                    <a:bodyPr/>
                    <a:lstStyle/>
                    <a:p>
                      <a:r>
                        <a:rPr lang="en-US" sz="1000"/>
                        <a:t>19</a:t>
                      </a:r>
                    </a:p>
                  </a:txBody>
                  <a:tcPr/>
                </a:tc>
                <a:tc>
                  <a:txBody>
                    <a:bodyPr/>
                    <a:lstStyle/>
                    <a:p>
                      <a:r>
                        <a:rPr lang="en-US" sz="1000"/>
                        <a:t>23</a:t>
                      </a:r>
                    </a:p>
                  </a:txBody>
                  <a:tcPr/>
                </a:tc>
                <a:tc>
                  <a:txBody>
                    <a:bodyPr/>
                    <a:lstStyle/>
                    <a:p>
                      <a:r>
                        <a:rPr lang="en-US" sz="1000"/>
                        <a:t>20</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107</a:t>
                      </a:r>
                    </a:p>
                  </a:txBody>
                  <a:tcPr/>
                </a:tc>
                <a:tc>
                  <a:txBody>
                    <a:bodyPr/>
                    <a:lstStyle/>
                    <a:p>
                      <a:r>
                        <a:rPr lang="en-US" sz="1000"/>
                        <a:t>5</a:t>
                      </a:r>
                    </a:p>
                  </a:txBody>
                  <a:tcPr/>
                </a:tc>
                <a:tc>
                  <a:txBody>
                    <a:bodyPr/>
                    <a:lstStyle/>
                    <a:p>
                      <a:r>
                        <a:rPr lang="en-US" sz="1000"/>
                        <a:t>102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13</a:t>
                      </a:r>
                    </a:p>
                  </a:txBody>
                  <a:tcPr/>
                </a:tc>
                <a:tc>
                  <a:txBody>
                    <a:bodyPr/>
                    <a:lstStyle/>
                    <a:p>
                      <a:r>
                        <a:rPr lang="en-US" sz="1000"/>
                        <a:t>12</a:t>
                      </a:r>
                    </a:p>
                  </a:txBody>
                  <a:tcPr/>
                </a:tc>
                <a:tc>
                  <a:txBody>
                    <a:bodyPr/>
                    <a:lstStyle/>
                    <a:p>
                      <a:r>
                        <a:rPr lang="en-US" sz="1000"/>
                        <a:t>132</a:t>
                      </a:r>
                    </a:p>
                  </a:txBody>
                  <a:tcPr/>
                </a:tc>
                <a:tc>
                  <a:txBody>
                    <a:bodyPr/>
                    <a:lstStyle/>
                    <a:p>
                      <a:r>
                        <a:rPr lang="en-US" sz="1000"/>
                        <a:t>7</a:t>
                      </a:r>
                    </a:p>
                  </a:txBody>
                  <a:tcPr/>
                </a:tc>
                <a:tc>
                  <a:txBody>
                    <a:bodyPr/>
                    <a:lstStyle/>
                    <a:p>
                      <a:r>
                        <a:rPr lang="en-US" sz="1000"/>
                        <a:t>3</a:t>
                      </a:r>
                    </a:p>
                  </a:txBody>
                  <a:tcPr/>
                </a:tc>
                <a:tc>
                  <a:txBody>
                    <a:bodyPr/>
                    <a:lstStyle/>
                    <a:p>
                      <a:r>
                        <a:rPr lang="en-US" sz="1000"/>
                        <a:t>0.0309%</a:t>
                      </a:r>
                    </a:p>
                  </a:txBody>
                  <a:tcPr/>
                </a:tc>
                <a:tc>
                  <a:txBody>
                    <a:bodyPr/>
                    <a:lstStyle/>
                    <a:p>
                      <a:r>
                        <a:rPr lang="en-US" sz="1000"/>
                        <a:t>66.7%</a:t>
                      </a:r>
                    </a:p>
                  </a:txBody>
                  <a:tcPr/>
                </a:tc>
                <a:extLst>
                  <a:ext uri="{0D108BD9-81ED-4DB2-BD59-A6C34878D82A}">
                    <a16:rowId xmlns:a16="http://schemas.microsoft.com/office/drawing/2014/main" val="1475015825"/>
                  </a:ext>
                </a:extLst>
              </a:tr>
              <a:tr h="370840">
                <a:tc>
                  <a:txBody>
                    <a:bodyPr/>
                    <a:lstStyle/>
                    <a:p>
                      <a:r>
                        <a:rPr lang="en-US" sz="1000"/>
                        <a:t>StudyInn Facebook</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44</a:t>
                      </a:r>
                    </a:p>
                  </a:txBody>
                  <a:tcPr/>
                </a:tc>
                <a:tc>
                  <a:txBody>
                    <a:bodyPr/>
                    <a:lstStyle/>
                    <a:p>
                      <a:r>
                        <a:rPr lang="en-US" sz="1000"/>
                        <a:t>0</a:t>
                      </a:r>
                    </a:p>
                  </a:txBody>
                  <a:tcPr/>
                </a:tc>
                <a:tc>
                  <a:txBody>
                    <a:bodyPr/>
                    <a:lstStyle/>
                    <a:p>
                      <a:r>
                        <a:rPr lang="en-US" sz="1000"/>
                        <a:t>44</a:t>
                      </a:r>
                    </a:p>
                  </a:txBody>
                  <a:tcPr/>
                </a:tc>
                <a:tc>
                  <a:txBody>
                    <a:bodyPr/>
                    <a:lstStyle/>
                    <a:p>
                      <a:r>
                        <a:rPr lang="en-US" sz="1000"/>
                        <a:t>0</a:t>
                      </a:r>
                    </a:p>
                  </a:txBody>
                  <a:tcPr/>
                </a:tc>
                <a:tc>
                  <a:txBody>
                    <a:bodyPr/>
                    <a:lstStyle/>
                    <a:p>
                      <a:r>
                        <a:rPr lang="en-US" sz="1000"/>
                        <a:t>0</a:t>
                      </a:r>
                    </a:p>
                  </a:txBody>
                  <a:tcPr/>
                </a:tc>
                <a:tc>
                  <a:txBody>
                    <a:bodyPr/>
                    <a:lstStyle/>
                    <a:p>
                      <a:r>
                        <a:rPr lang="en-US" sz="1000"/>
                        <a:t>25</a:t>
                      </a:r>
                    </a:p>
                  </a:txBody>
                  <a:tcPr/>
                </a:tc>
                <a:tc>
                  <a:txBody>
                    <a:bodyPr/>
                    <a:lstStyle/>
                    <a:p>
                      <a:r>
                        <a:rPr lang="en-US" sz="1000"/>
                        <a:t>0</a:t>
                      </a:r>
                    </a:p>
                  </a:txBody>
                  <a:tcPr/>
                </a:tc>
                <a:tc>
                  <a:txBody>
                    <a:bodyPr/>
                    <a:lstStyle/>
                    <a:p>
                      <a:r>
                        <a:rPr lang="en-US" sz="1000"/>
                        <a:t>24</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29</a:t>
                      </a:r>
                    </a:p>
                  </a:txBody>
                  <a:tcPr/>
                </a:tc>
                <a:tc>
                  <a:txBody>
                    <a:bodyPr/>
                    <a:lstStyle/>
                    <a:p>
                      <a:r>
                        <a:rPr lang="en-US" sz="1000"/>
                        <a:t>1</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1966688643"/>
                  </a:ext>
                </a:extLst>
              </a:tr>
            </a:tbl>
          </a:graphicData>
        </a:graphic>
      </p:graphicFrame>
      <p:sp>
        <p:nvSpPr>
          <p:cNvPr id="4" name="Text Placeholder 3">
            <a:extLst>
              <a:ext uri="{FF2B5EF4-FFF2-40B4-BE49-F238E27FC236}">
                <a16:creationId xmlns:a16="http://schemas.microsoft.com/office/drawing/2014/main" id="{46E63311-D462-4823-877E-3D32C3360563}"/>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3321808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AABD7-75AF-4B08-BADD-35C3D202558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F79F932-9D07-4714-9947-193333E573A0}"/>
              </a:ext>
            </a:extLst>
          </p:cNvPr>
          <p:cNvGraphicFramePr>
            <a:graphicFrameLocks noGrp="1"/>
          </p:cNvGraphicFramePr>
          <p:nvPr>
            <p:ph type="chart" sz="quarter" idx="13"/>
            <p:extLst>
              <p:ext uri="{D42A27DB-BD31-4B8C-83A1-F6EECF244321}">
                <p14:modId xmlns:p14="http://schemas.microsoft.com/office/powerpoint/2010/main" val="1999920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67FAD9-B615-4BD0-8CD5-AACB28C41B83}"/>
              </a:ext>
            </a:extLst>
          </p:cNvPr>
          <p:cNvSpPr>
            <a:spLocks noGrp="1"/>
          </p:cNvSpPr>
          <p:nvPr>
            <p:ph type="body" sz="quarter" idx="14"/>
          </p:nvPr>
        </p:nvSpPr>
        <p:spPr/>
        <p:txBody>
          <a:bodyPr/>
          <a:lstStyle/>
          <a:p>
            <a:r>
              <a:rPr lang="en-US"/>
              <a:t>02/26/2018 - 03/28/2018</a:t>
            </a:r>
          </a:p>
        </p:txBody>
      </p:sp>
      <p:sp>
        <p:nvSpPr>
          <p:cNvPr id="5" name="Footer Placeholder 4">
            <a:extLst>
              <a:ext uri="{FF2B5EF4-FFF2-40B4-BE49-F238E27FC236}">
                <a16:creationId xmlns:a16="http://schemas.microsoft.com/office/drawing/2014/main" id="{BD4ADBEC-08C7-41DC-9377-002254381B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4399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899D5-83A0-4DED-A071-A19853415E94}"/>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DE9C9DB2-5B0F-4E98-B534-3CECC7144F7C}"/>
              </a:ext>
            </a:extLst>
          </p:cNvPr>
          <p:cNvGraphicFramePr>
            <a:graphicFrameLocks noGrp="1"/>
          </p:cNvGraphicFramePr>
          <p:nvPr>
            <p:ph type="chart" sz="quarter" idx="13"/>
            <p:extLst>
              <p:ext uri="{D42A27DB-BD31-4B8C-83A1-F6EECF244321}">
                <p14:modId xmlns:p14="http://schemas.microsoft.com/office/powerpoint/2010/main" val="2515605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4BDEC3-952C-4998-8AE3-78BE5FBCEEF5}"/>
              </a:ext>
            </a:extLst>
          </p:cNvPr>
          <p:cNvSpPr>
            <a:spLocks noGrp="1"/>
          </p:cNvSpPr>
          <p:nvPr>
            <p:ph type="body" sz="quarter" idx="14"/>
          </p:nvPr>
        </p:nvSpPr>
        <p:spPr/>
        <p:txBody>
          <a:bodyPr/>
          <a:lstStyle/>
          <a:p>
            <a:r>
              <a:rPr lang="en-US"/>
              <a:t>02/26/2018 - 03/28/2018</a:t>
            </a:r>
          </a:p>
        </p:txBody>
      </p:sp>
      <p:sp>
        <p:nvSpPr>
          <p:cNvPr id="5" name="Footer Placeholder 4">
            <a:extLst>
              <a:ext uri="{FF2B5EF4-FFF2-40B4-BE49-F238E27FC236}">
                <a16:creationId xmlns:a16="http://schemas.microsoft.com/office/drawing/2014/main" id="{FE0168E2-5A2E-4AE9-8548-CD03282801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8903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5F297-5DE9-4855-91E5-F40DFCEA1BB9}"/>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2D09D63E-9224-47CD-902A-6F58F182A9F6}"/>
              </a:ext>
            </a:extLst>
          </p:cNvPr>
          <p:cNvGraphicFramePr>
            <a:graphicFrameLocks noGrp="1"/>
          </p:cNvGraphicFramePr>
          <p:nvPr>
            <p:ph type="chart" sz="quarter" idx="13"/>
            <p:extLst>
              <p:ext uri="{D42A27DB-BD31-4B8C-83A1-F6EECF244321}">
                <p14:modId xmlns:p14="http://schemas.microsoft.com/office/powerpoint/2010/main" val="194908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50BF2B-5314-4D4F-9CC0-8913DCD5F156}"/>
              </a:ext>
            </a:extLst>
          </p:cNvPr>
          <p:cNvSpPr>
            <a:spLocks noGrp="1"/>
          </p:cNvSpPr>
          <p:nvPr>
            <p:ph type="body" sz="quarter" idx="14"/>
          </p:nvPr>
        </p:nvSpPr>
        <p:spPr/>
        <p:txBody>
          <a:bodyPr/>
          <a:lstStyle/>
          <a:p>
            <a:r>
              <a:rPr lang="en-US"/>
              <a:t>02/26/2018 - 03/28/2018</a:t>
            </a:r>
          </a:p>
        </p:txBody>
      </p:sp>
      <p:sp>
        <p:nvSpPr>
          <p:cNvPr id="5" name="Footer Placeholder 4">
            <a:extLst>
              <a:ext uri="{FF2B5EF4-FFF2-40B4-BE49-F238E27FC236}">
                <a16:creationId xmlns:a16="http://schemas.microsoft.com/office/drawing/2014/main" id="{26EF539E-D5C3-40D7-AC72-58E5AD31C0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8784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30540-7DB5-4C58-BCB6-5711606C02C3}"/>
              </a:ext>
            </a:extLst>
          </p:cNvPr>
          <p:cNvSpPr>
            <a:spLocks noGrp="1"/>
          </p:cNvSpPr>
          <p:nvPr>
            <p:ph type="title"/>
          </p:nvPr>
        </p:nvSpPr>
        <p:spPr/>
        <p:txBody>
          <a:bodyPr/>
          <a:lstStyle/>
          <a:p>
            <a:r>
              <a:rPr lang="en-US"/>
              <a:t>Facebook Total Interactions</a:t>
            </a:r>
          </a:p>
        </p:txBody>
      </p:sp>
      <p:graphicFrame>
        <p:nvGraphicFramePr>
          <p:cNvPr id="6" name="Chart Placeholder 5">
            <a:extLst>
              <a:ext uri="{FF2B5EF4-FFF2-40B4-BE49-F238E27FC236}">
                <a16:creationId xmlns:a16="http://schemas.microsoft.com/office/drawing/2014/main" id="{B253641C-32C2-4E6F-A4F4-ABEAA5687895}"/>
              </a:ext>
            </a:extLst>
          </p:cNvPr>
          <p:cNvGraphicFramePr>
            <a:graphicFrameLocks noGrp="1"/>
          </p:cNvGraphicFramePr>
          <p:nvPr>
            <p:ph type="chart" sz="quarter" idx="13"/>
            <p:extLst>
              <p:ext uri="{D42A27DB-BD31-4B8C-83A1-F6EECF244321}">
                <p14:modId xmlns:p14="http://schemas.microsoft.com/office/powerpoint/2010/main" val="4195274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7333FB-F3C0-4F28-BD51-2114BCFFF0CC}"/>
              </a:ext>
            </a:extLst>
          </p:cNvPr>
          <p:cNvSpPr>
            <a:spLocks noGrp="1"/>
          </p:cNvSpPr>
          <p:nvPr>
            <p:ph type="body" sz="quarter" idx="14"/>
          </p:nvPr>
        </p:nvSpPr>
        <p:spPr/>
        <p:txBody>
          <a:bodyPr/>
          <a:lstStyle/>
          <a:p>
            <a:r>
              <a:rPr lang="en-US"/>
              <a:t>02/26/2018 - 03/28/2018</a:t>
            </a:r>
          </a:p>
        </p:txBody>
      </p:sp>
      <p:sp>
        <p:nvSpPr>
          <p:cNvPr id="5" name="Footer Placeholder 4">
            <a:extLst>
              <a:ext uri="{FF2B5EF4-FFF2-40B4-BE49-F238E27FC236}">
                <a16:creationId xmlns:a16="http://schemas.microsoft.com/office/drawing/2014/main" id="{8C490E91-B303-4DC6-881F-1FFBDAC43B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8292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1B662-0FD9-4F8F-8ECE-505967E0BA59}"/>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674DFAB2-B9B6-4946-8BFA-2DFE97A3B814}"/>
              </a:ext>
            </a:extLst>
          </p:cNvPr>
          <p:cNvGraphicFramePr>
            <a:graphicFrameLocks noGrp="1"/>
          </p:cNvGraphicFramePr>
          <p:nvPr>
            <p:ph type="tbl" sz="quarter" idx="13"/>
            <p:extLst>
              <p:ext uri="{D42A27DB-BD31-4B8C-83A1-F6EECF244321}">
                <p14:modId xmlns:p14="http://schemas.microsoft.com/office/powerpoint/2010/main" val="1224284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71426686"/>
                    </a:ext>
                  </a:extLst>
                </a:gridCol>
                <a:gridCol w="370332">
                  <a:extLst>
                    <a:ext uri="{9D8B030D-6E8A-4147-A177-3AD203B41FA5}">
                      <a16:colId xmlns:a16="http://schemas.microsoft.com/office/drawing/2014/main" val="3447563792"/>
                    </a:ext>
                  </a:extLst>
                </a:gridCol>
                <a:gridCol w="370332">
                  <a:extLst>
                    <a:ext uri="{9D8B030D-6E8A-4147-A177-3AD203B41FA5}">
                      <a16:colId xmlns:a16="http://schemas.microsoft.com/office/drawing/2014/main" val="2182629490"/>
                    </a:ext>
                  </a:extLst>
                </a:gridCol>
                <a:gridCol w="370332">
                  <a:extLst>
                    <a:ext uri="{9D8B030D-6E8A-4147-A177-3AD203B41FA5}">
                      <a16:colId xmlns:a16="http://schemas.microsoft.com/office/drawing/2014/main" val="2902080254"/>
                    </a:ext>
                  </a:extLst>
                </a:gridCol>
                <a:gridCol w="329184">
                  <a:extLst>
                    <a:ext uri="{9D8B030D-6E8A-4147-A177-3AD203B41FA5}">
                      <a16:colId xmlns:a16="http://schemas.microsoft.com/office/drawing/2014/main" val="2923992901"/>
                    </a:ext>
                  </a:extLst>
                </a:gridCol>
                <a:gridCol w="329184">
                  <a:extLst>
                    <a:ext uri="{9D8B030D-6E8A-4147-A177-3AD203B41FA5}">
                      <a16:colId xmlns:a16="http://schemas.microsoft.com/office/drawing/2014/main" val="3461472751"/>
                    </a:ext>
                  </a:extLst>
                </a:gridCol>
                <a:gridCol w="329184">
                  <a:extLst>
                    <a:ext uri="{9D8B030D-6E8A-4147-A177-3AD203B41FA5}">
                      <a16:colId xmlns:a16="http://schemas.microsoft.com/office/drawing/2014/main" val="1369635050"/>
                    </a:ext>
                  </a:extLst>
                </a:gridCol>
                <a:gridCol w="329184">
                  <a:extLst>
                    <a:ext uri="{9D8B030D-6E8A-4147-A177-3AD203B41FA5}">
                      <a16:colId xmlns:a16="http://schemas.microsoft.com/office/drawing/2014/main" val="66029075"/>
                    </a:ext>
                  </a:extLst>
                </a:gridCol>
                <a:gridCol w="329184">
                  <a:extLst>
                    <a:ext uri="{9D8B030D-6E8A-4147-A177-3AD203B41FA5}">
                      <a16:colId xmlns:a16="http://schemas.microsoft.com/office/drawing/2014/main" val="2234005594"/>
                    </a:ext>
                  </a:extLst>
                </a:gridCol>
                <a:gridCol w="329184">
                  <a:extLst>
                    <a:ext uri="{9D8B030D-6E8A-4147-A177-3AD203B41FA5}">
                      <a16:colId xmlns:a16="http://schemas.microsoft.com/office/drawing/2014/main" val="4128586196"/>
                    </a:ext>
                  </a:extLst>
                </a:gridCol>
                <a:gridCol w="329184">
                  <a:extLst>
                    <a:ext uri="{9D8B030D-6E8A-4147-A177-3AD203B41FA5}">
                      <a16:colId xmlns:a16="http://schemas.microsoft.com/office/drawing/2014/main" val="2969917114"/>
                    </a:ext>
                  </a:extLst>
                </a:gridCol>
                <a:gridCol w="329184">
                  <a:extLst>
                    <a:ext uri="{9D8B030D-6E8A-4147-A177-3AD203B41FA5}">
                      <a16:colId xmlns:a16="http://schemas.microsoft.com/office/drawing/2014/main" val="3592294580"/>
                    </a:ext>
                  </a:extLst>
                </a:gridCol>
                <a:gridCol w="329184">
                  <a:extLst>
                    <a:ext uri="{9D8B030D-6E8A-4147-A177-3AD203B41FA5}">
                      <a16:colId xmlns:a16="http://schemas.microsoft.com/office/drawing/2014/main" val="2092288054"/>
                    </a:ext>
                  </a:extLst>
                </a:gridCol>
                <a:gridCol w="370332">
                  <a:extLst>
                    <a:ext uri="{9D8B030D-6E8A-4147-A177-3AD203B41FA5}">
                      <a16:colId xmlns:a16="http://schemas.microsoft.com/office/drawing/2014/main" val="3350298031"/>
                    </a:ext>
                  </a:extLst>
                </a:gridCol>
                <a:gridCol w="370332">
                  <a:extLst>
                    <a:ext uri="{9D8B030D-6E8A-4147-A177-3AD203B41FA5}">
                      <a16:colId xmlns:a16="http://schemas.microsoft.com/office/drawing/2014/main" val="2328461169"/>
                    </a:ext>
                  </a:extLst>
                </a:gridCol>
                <a:gridCol w="329184">
                  <a:extLst>
                    <a:ext uri="{9D8B030D-6E8A-4147-A177-3AD203B41FA5}">
                      <a16:colId xmlns:a16="http://schemas.microsoft.com/office/drawing/2014/main" val="1893311252"/>
                    </a:ext>
                  </a:extLst>
                </a:gridCol>
                <a:gridCol w="329184">
                  <a:extLst>
                    <a:ext uri="{9D8B030D-6E8A-4147-A177-3AD203B41FA5}">
                      <a16:colId xmlns:a16="http://schemas.microsoft.com/office/drawing/2014/main" val="3438710948"/>
                    </a:ext>
                  </a:extLst>
                </a:gridCol>
                <a:gridCol w="370332">
                  <a:extLst>
                    <a:ext uri="{9D8B030D-6E8A-4147-A177-3AD203B41FA5}">
                      <a16:colId xmlns:a16="http://schemas.microsoft.com/office/drawing/2014/main" val="501440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3318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Unite Students - 2018-03-28 16:01:05</a:t>
                      </a:r>
                      <a:r>
                        <a:rPr kumimoji="0" lang="en-US" sz="1000" b="0" i="0" u="none" strike="noStrike" kern="1200" cap="none" spc="0" normalizeH="0" baseline="0" noProof="0">
                          <a:ln>
                            <a:noFill/>
                          </a:ln>
                          <a:solidFill>
                            <a:prstClr val="black"/>
                          </a:solidFill>
                          <a:effectLst/>
                          <a:uLnTx/>
                          <a:uFillTx/>
                          <a:latin typeface="+mn-lt"/>
                          <a:ea typeface="+mn-ea"/>
                          <a:cs typeface="+mn-cs"/>
                        </a:rPr>
                        <a:t>
Sheffield Hallam graduate, Charleh, proves that it's possible to start a successful business at university. Read her story for tips and ideas to make your student start up a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4997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StudyInn Facebook - 2018-03-28 14:01:22</a:t>
                      </a:r>
                      <a:r>
                        <a:rPr kumimoji="0" lang="en-US" sz="1000" b="0" i="0" u="none" strike="noStrike" kern="1200" cap="none" spc="0" normalizeH="0" baseline="0" noProof="0">
                          <a:ln>
                            <a:noFill/>
                          </a:ln>
                          <a:solidFill>
                            <a:prstClr val="black"/>
                          </a:solidFill>
                          <a:effectLst/>
                          <a:uLnTx/>
                          <a:uFillTx/>
                          <a:latin typeface="+mn-lt"/>
                          <a:ea typeface="+mn-ea"/>
                          <a:cs typeface="+mn-cs"/>
                        </a:rPr>
                        <a:t>
#StudyInn #students #SharedApartments - We have a fantastic #offer for large group bookings in the #Coventry #Tower - If you want to live with your #friends during your time at #University, don't delay visit our #website or contact us to find out more about this fantastic #deal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8379130"/>
                  </a:ext>
                </a:extLst>
              </a:tr>
            </a:tbl>
          </a:graphicData>
        </a:graphic>
      </p:graphicFrame>
      <p:sp>
        <p:nvSpPr>
          <p:cNvPr id="4" name="Text Placeholder 3">
            <a:extLst>
              <a:ext uri="{FF2B5EF4-FFF2-40B4-BE49-F238E27FC236}">
                <a16:creationId xmlns:a16="http://schemas.microsoft.com/office/drawing/2014/main" id="{D0F695EB-D78C-42E2-AC72-09A3AEC191B2}"/>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2114441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982F7-4B98-4F97-830B-9B8CBA69474E}"/>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439C5BD1-89BE-4282-A0D1-59EC82B1A694}"/>
              </a:ext>
            </a:extLst>
          </p:cNvPr>
          <p:cNvGraphicFramePr>
            <a:graphicFrameLocks noGrp="1"/>
          </p:cNvGraphicFramePr>
          <p:nvPr>
            <p:ph type="tbl" sz="quarter" idx="13"/>
            <p:extLst>
              <p:ext uri="{D42A27DB-BD31-4B8C-83A1-F6EECF244321}">
                <p14:modId xmlns:p14="http://schemas.microsoft.com/office/powerpoint/2010/main" val="4108991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08435201"/>
                    </a:ext>
                  </a:extLst>
                </a:gridCol>
                <a:gridCol w="370332">
                  <a:extLst>
                    <a:ext uri="{9D8B030D-6E8A-4147-A177-3AD203B41FA5}">
                      <a16:colId xmlns:a16="http://schemas.microsoft.com/office/drawing/2014/main" val="2060407905"/>
                    </a:ext>
                  </a:extLst>
                </a:gridCol>
                <a:gridCol w="370332">
                  <a:extLst>
                    <a:ext uri="{9D8B030D-6E8A-4147-A177-3AD203B41FA5}">
                      <a16:colId xmlns:a16="http://schemas.microsoft.com/office/drawing/2014/main" val="369230385"/>
                    </a:ext>
                  </a:extLst>
                </a:gridCol>
                <a:gridCol w="370332">
                  <a:extLst>
                    <a:ext uri="{9D8B030D-6E8A-4147-A177-3AD203B41FA5}">
                      <a16:colId xmlns:a16="http://schemas.microsoft.com/office/drawing/2014/main" val="3723307617"/>
                    </a:ext>
                  </a:extLst>
                </a:gridCol>
                <a:gridCol w="329184">
                  <a:extLst>
                    <a:ext uri="{9D8B030D-6E8A-4147-A177-3AD203B41FA5}">
                      <a16:colId xmlns:a16="http://schemas.microsoft.com/office/drawing/2014/main" val="2180718718"/>
                    </a:ext>
                  </a:extLst>
                </a:gridCol>
                <a:gridCol w="329184">
                  <a:extLst>
                    <a:ext uri="{9D8B030D-6E8A-4147-A177-3AD203B41FA5}">
                      <a16:colId xmlns:a16="http://schemas.microsoft.com/office/drawing/2014/main" val="978932170"/>
                    </a:ext>
                  </a:extLst>
                </a:gridCol>
                <a:gridCol w="329184">
                  <a:extLst>
                    <a:ext uri="{9D8B030D-6E8A-4147-A177-3AD203B41FA5}">
                      <a16:colId xmlns:a16="http://schemas.microsoft.com/office/drawing/2014/main" val="2356925718"/>
                    </a:ext>
                  </a:extLst>
                </a:gridCol>
                <a:gridCol w="329184">
                  <a:extLst>
                    <a:ext uri="{9D8B030D-6E8A-4147-A177-3AD203B41FA5}">
                      <a16:colId xmlns:a16="http://schemas.microsoft.com/office/drawing/2014/main" val="3057255877"/>
                    </a:ext>
                  </a:extLst>
                </a:gridCol>
                <a:gridCol w="329184">
                  <a:extLst>
                    <a:ext uri="{9D8B030D-6E8A-4147-A177-3AD203B41FA5}">
                      <a16:colId xmlns:a16="http://schemas.microsoft.com/office/drawing/2014/main" val="1864242871"/>
                    </a:ext>
                  </a:extLst>
                </a:gridCol>
                <a:gridCol w="329184">
                  <a:extLst>
                    <a:ext uri="{9D8B030D-6E8A-4147-A177-3AD203B41FA5}">
                      <a16:colId xmlns:a16="http://schemas.microsoft.com/office/drawing/2014/main" val="3896707201"/>
                    </a:ext>
                  </a:extLst>
                </a:gridCol>
                <a:gridCol w="329184">
                  <a:extLst>
                    <a:ext uri="{9D8B030D-6E8A-4147-A177-3AD203B41FA5}">
                      <a16:colId xmlns:a16="http://schemas.microsoft.com/office/drawing/2014/main" val="2579167573"/>
                    </a:ext>
                  </a:extLst>
                </a:gridCol>
                <a:gridCol w="329184">
                  <a:extLst>
                    <a:ext uri="{9D8B030D-6E8A-4147-A177-3AD203B41FA5}">
                      <a16:colId xmlns:a16="http://schemas.microsoft.com/office/drawing/2014/main" val="2243574647"/>
                    </a:ext>
                  </a:extLst>
                </a:gridCol>
                <a:gridCol w="329184">
                  <a:extLst>
                    <a:ext uri="{9D8B030D-6E8A-4147-A177-3AD203B41FA5}">
                      <a16:colId xmlns:a16="http://schemas.microsoft.com/office/drawing/2014/main" val="1804602650"/>
                    </a:ext>
                  </a:extLst>
                </a:gridCol>
                <a:gridCol w="370332">
                  <a:extLst>
                    <a:ext uri="{9D8B030D-6E8A-4147-A177-3AD203B41FA5}">
                      <a16:colId xmlns:a16="http://schemas.microsoft.com/office/drawing/2014/main" val="3941206017"/>
                    </a:ext>
                  </a:extLst>
                </a:gridCol>
                <a:gridCol w="370332">
                  <a:extLst>
                    <a:ext uri="{9D8B030D-6E8A-4147-A177-3AD203B41FA5}">
                      <a16:colId xmlns:a16="http://schemas.microsoft.com/office/drawing/2014/main" val="3697639125"/>
                    </a:ext>
                  </a:extLst>
                </a:gridCol>
                <a:gridCol w="329184">
                  <a:extLst>
                    <a:ext uri="{9D8B030D-6E8A-4147-A177-3AD203B41FA5}">
                      <a16:colId xmlns:a16="http://schemas.microsoft.com/office/drawing/2014/main" val="1989178639"/>
                    </a:ext>
                  </a:extLst>
                </a:gridCol>
                <a:gridCol w="329184">
                  <a:extLst>
                    <a:ext uri="{9D8B030D-6E8A-4147-A177-3AD203B41FA5}">
                      <a16:colId xmlns:a16="http://schemas.microsoft.com/office/drawing/2014/main" val="3630721144"/>
                    </a:ext>
                  </a:extLst>
                </a:gridCol>
                <a:gridCol w="370332">
                  <a:extLst>
                    <a:ext uri="{9D8B030D-6E8A-4147-A177-3AD203B41FA5}">
                      <a16:colId xmlns:a16="http://schemas.microsoft.com/office/drawing/2014/main" val="4278067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5905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- 2018-03-28 14:00:06</a:t>
                      </a:r>
                      <a:r>
                        <a:rPr kumimoji="0" lang="en-US" sz="1000" b="0" i="0" u="none" strike="noStrike" kern="1200" cap="none" spc="0" normalizeH="0" baseline="0" noProof="0">
                          <a:ln>
                            <a:noFill/>
                          </a:ln>
                          <a:solidFill>
                            <a:prstClr val="black"/>
                          </a:solidFill>
                          <a:effectLst/>
                          <a:uLnTx/>
                          <a:uFillTx/>
                          <a:latin typeface="+mn-lt"/>
                          <a:ea typeface="+mn-ea"/>
                          <a:cs typeface="+mn-cs"/>
                        </a:rPr>
                        <a:t>
Catching up with home friends this #Easter? Here's how to host your own #dinner #party on a #student #budget 🍽👉 http://ow.ly/67TD30jc8WD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2661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StudyInn Facebook - 2018-03-28 10:30:22</a:t>
                      </a:r>
                      <a:r>
                        <a:rPr kumimoji="0" lang="en-US" sz="1000" b="0" i="0" u="none" strike="noStrike" kern="1200" cap="none" spc="0" normalizeH="0" baseline="0" noProof="0">
                          <a:ln>
                            <a:noFill/>
                          </a:ln>
                          <a:solidFill>
                            <a:prstClr val="black"/>
                          </a:solidFill>
                          <a:effectLst/>
                          <a:uLnTx/>
                          <a:uFillTx/>
                          <a:latin typeface="+mn-lt"/>
                          <a:ea typeface="+mn-ea"/>
                          <a:cs typeface="+mn-cs"/>
                        </a:rPr>
                        <a:t>
http://ow.ly/IcGM30j9pFo - What to decide before you go #travelling after #University, may seem like a long time to #graduation but always keep in mind what is after #University and where you want to be! #studentlife #theworld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367429"/>
                  </a:ext>
                </a:extLst>
              </a:tr>
            </a:tbl>
          </a:graphicData>
        </a:graphic>
      </p:graphicFrame>
      <p:sp>
        <p:nvSpPr>
          <p:cNvPr id="4" name="Text Placeholder 3">
            <a:extLst>
              <a:ext uri="{FF2B5EF4-FFF2-40B4-BE49-F238E27FC236}">
                <a16:creationId xmlns:a16="http://schemas.microsoft.com/office/drawing/2014/main" id="{9BD03510-01A7-43D3-8992-9CCCC6408B98}"/>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1185901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F3EF7-AC28-4401-AFDC-67DC0E132AE3}"/>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FD251ADF-909F-4BF3-B11B-5070EBBCBE41}"/>
              </a:ext>
            </a:extLst>
          </p:cNvPr>
          <p:cNvGraphicFramePr>
            <a:graphicFrameLocks noGrp="1"/>
          </p:cNvGraphicFramePr>
          <p:nvPr>
            <p:ph type="tbl" sz="quarter" idx="13"/>
            <p:extLst>
              <p:ext uri="{D42A27DB-BD31-4B8C-83A1-F6EECF244321}">
                <p14:modId xmlns:p14="http://schemas.microsoft.com/office/powerpoint/2010/main" val="1662437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10607277"/>
                    </a:ext>
                  </a:extLst>
                </a:gridCol>
                <a:gridCol w="370332">
                  <a:extLst>
                    <a:ext uri="{9D8B030D-6E8A-4147-A177-3AD203B41FA5}">
                      <a16:colId xmlns:a16="http://schemas.microsoft.com/office/drawing/2014/main" val="1409680511"/>
                    </a:ext>
                  </a:extLst>
                </a:gridCol>
                <a:gridCol w="370332">
                  <a:extLst>
                    <a:ext uri="{9D8B030D-6E8A-4147-A177-3AD203B41FA5}">
                      <a16:colId xmlns:a16="http://schemas.microsoft.com/office/drawing/2014/main" val="629867794"/>
                    </a:ext>
                  </a:extLst>
                </a:gridCol>
                <a:gridCol w="370332">
                  <a:extLst>
                    <a:ext uri="{9D8B030D-6E8A-4147-A177-3AD203B41FA5}">
                      <a16:colId xmlns:a16="http://schemas.microsoft.com/office/drawing/2014/main" val="824150867"/>
                    </a:ext>
                  </a:extLst>
                </a:gridCol>
                <a:gridCol w="329184">
                  <a:extLst>
                    <a:ext uri="{9D8B030D-6E8A-4147-A177-3AD203B41FA5}">
                      <a16:colId xmlns:a16="http://schemas.microsoft.com/office/drawing/2014/main" val="749428615"/>
                    </a:ext>
                  </a:extLst>
                </a:gridCol>
                <a:gridCol w="329184">
                  <a:extLst>
                    <a:ext uri="{9D8B030D-6E8A-4147-A177-3AD203B41FA5}">
                      <a16:colId xmlns:a16="http://schemas.microsoft.com/office/drawing/2014/main" val="774015680"/>
                    </a:ext>
                  </a:extLst>
                </a:gridCol>
                <a:gridCol w="329184">
                  <a:extLst>
                    <a:ext uri="{9D8B030D-6E8A-4147-A177-3AD203B41FA5}">
                      <a16:colId xmlns:a16="http://schemas.microsoft.com/office/drawing/2014/main" val="2086021644"/>
                    </a:ext>
                  </a:extLst>
                </a:gridCol>
                <a:gridCol w="329184">
                  <a:extLst>
                    <a:ext uri="{9D8B030D-6E8A-4147-A177-3AD203B41FA5}">
                      <a16:colId xmlns:a16="http://schemas.microsoft.com/office/drawing/2014/main" val="3226983779"/>
                    </a:ext>
                  </a:extLst>
                </a:gridCol>
                <a:gridCol w="329184">
                  <a:extLst>
                    <a:ext uri="{9D8B030D-6E8A-4147-A177-3AD203B41FA5}">
                      <a16:colId xmlns:a16="http://schemas.microsoft.com/office/drawing/2014/main" val="3921523058"/>
                    </a:ext>
                  </a:extLst>
                </a:gridCol>
                <a:gridCol w="329184">
                  <a:extLst>
                    <a:ext uri="{9D8B030D-6E8A-4147-A177-3AD203B41FA5}">
                      <a16:colId xmlns:a16="http://schemas.microsoft.com/office/drawing/2014/main" val="3027051780"/>
                    </a:ext>
                  </a:extLst>
                </a:gridCol>
                <a:gridCol w="329184">
                  <a:extLst>
                    <a:ext uri="{9D8B030D-6E8A-4147-A177-3AD203B41FA5}">
                      <a16:colId xmlns:a16="http://schemas.microsoft.com/office/drawing/2014/main" val="2422076938"/>
                    </a:ext>
                  </a:extLst>
                </a:gridCol>
                <a:gridCol w="329184">
                  <a:extLst>
                    <a:ext uri="{9D8B030D-6E8A-4147-A177-3AD203B41FA5}">
                      <a16:colId xmlns:a16="http://schemas.microsoft.com/office/drawing/2014/main" val="2393923139"/>
                    </a:ext>
                  </a:extLst>
                </a:gridCol>
                <a:gridCol w="329184">
                  <a:extLst>
                    <a:ext uri="{9D8B030D-6E8A-4147-A177-3AD203B41FA5}">
                      <a16:colId xmlns:a16="http://schemas.microsoft.com/office/drawing/2014/main" val="3601508217"/>
                    </a:ext>
                  </a:extLst>
                </a:gridCol>
                <a:gridCol w="370332">
                  <a:extLst>
                    <a:ext uri="{9D8B030D-6E8A-4147-A177-3AD203B41FA5}">
                      <a16:colId xmlns:a16="http://schemas.microsoft.com/office/drawing/2014/main" val="972011204"/>
                    </a:ext>
                  </a:extLst>
                </a:gridCol>
                <a:gridCol w="370332">
                  <a:extLst>
                    <a:ext uri="{9D8B030D-6E8A-4147-A177-3AD203B41FA5}">
                      <a16:colId xmlns:a16="http://schemas.microsoft.com/office/drawing/2014/main" val="3540527324"/>
                    </a:ext>
                  </a:extLst>
                </a:gridCol>
                <a:gridCol w="329184">
                  <a:extLst>
                    <a:ext uri="{9D8B030D-6E8A-4147-A177-3AD203B41FA5}">
                      <a16:colId xmlns:a16="http://schemas.microsoft.com/office/drawing/2014/main" val="2098044056"/>
                    </a:ext>
                  </a:extLst>
                </a:gridCol>
                <a:gridCol w="329184">
                  <a:extLst>
                    <a:ext uri="{9D8B030D-6E8A-4147-A177-3AD203B41FA5}">
                      <a16:colId xmlns:a16="http://schemas.microsoft.com/office/drawing/2014/main" val="3440597926"/>
                    </a:ext>
                  </a:extLst>
                </a:gridCol>
                <a:gridCol w="370332">
                  <a:extLst>
                    <a:ext uri="{9D8B030D-6E8A-4147-A177-3AD203B41FA5}">
                      <a16:colId xmlns:a16="http://schemas.microsoft.com/office/drawing/2014/main" val="4258027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2752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- 2018-03-28 10:00:27</a:t>
                      </a:r>
                      <a:r>
                        <a:rPr kumimoji="0" lang="en-US" sz="1000" b="0" i="0" u="none" strike="noStrike" kern="1200" cap="none" spc="0" normalizeH="0" baseline="0" noProof="0">
                          <a:ln>
                            <a:noFill/>
                          </a:ln>
                          <a:solidFill>
                            <a:prstClr val="black"/>
                          </a:solidFill>
                          <a:effectLst/>
                          <a:uLnTx/>
                          <a:uFillTx/>
                          <a:latin typeface="+mn-lt"/>
                          <a:ea typeface="+mn-ea"/>
                          <a:cs typeface="+mn-cs"/>
                        </a:rPr>
                        <a:t>
Looking for a flat in Southampton that's close to uni and the city centre? 
▪️ En-suite rooms and studios available
▪️ All bills included
▪️ Fab facilities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31055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- 2018-03-27 15:00:07</a:t>
                      </a:r>
                      <a:r>
                        <a:rPr kumimoji="0" lang="en-US" sz="1000" b="0" i="0" u="none" strike="noStrike" kern="1200" cap="none" spc="0" normalizeH="0" baseline="0" noProof="0">
                          <a:ln>
                            <a:noFill/>
                          </a:ln>
                          <a:solidFill>
                            <a:prstClr val="black"/>
                          </a:solidFill>
                          <a:effectLst/>
                          <a:uLnTx/>
                          <a:uFillTx/>
                          <a:latin typeface="+mn-lt"/>
                          <a:ea typeface="+mn-ea"/>
                          <a:cs typeface="+mn-cs"/>
                        </a:rPr>
                        <a:t>
We've answered the age-old question, "Can listening to #rap #music help you save #money?" 🎧💰 http://ow.ly/KVnw30jaSGg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07014652"/>
                  </a:ext>
                </a:extLst>
              </a:tr>
            </a:tbl>
          </a:graphicData>
        </a:graphic>
      </p:graphicFrame>
      <p:sp>
        <p:nvSpPr>
          <p:cNvPr id="4" name="Text Placeholder 3">
            <a:extLst>
              <a:ext uri="{FF2B5EF4-FFF2-40B4-BE49-F238E27FC236}">
                <a16:creationId xmlns:a16="http://schemas.microsoft.com/office/drawing/2014/main" id="{02FE4A3A-8743-42F1-8455-D1BED869ECF6}"/>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3941786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09BD5-74CD-48B8-BB96-DCD6EEB24699}"/>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F4D33179-A83F-4CD2-9FAF-FC746E0C6251}"/>
              </a:ext>
            </a:extLst>
          </p:cNvPr>
          <p:cNvGraphicFramePr>
            <a:graphicFrameLocks noGrp="1"/>
          </p:cNvGraphicFramePr>
          <p:nvPr>
            <p:ph type="tbl" sz="quarter" idx="13"/>
            <p:extLst>
              <p:ext uri="{D42A27DB-BD31-4B8C-83A1-F6EECF244321}">
                <p14:modId xmlns:p14="http://schemas.microsoft.com/office/powerpoint/2010/main" val="1653981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7683690"/>
                    </a:ext>
                  </a:extLst>
                </a:gridCol>
                <a:gridCol w="370332">
                  <a:extLst>
                    <a:ext uri="{9D8B030D-6E8A-4147-A177-3AD203B41FA5}">
                      <a16:colId xmlns:a16="http://schemas.microsoft.com/office/drawing/2014/main" val="1337428124"/>
                    </a:ext>
                  </a:extLst>
                </a:gridCol>
                <a:gridCol w="370332">
                  <a:extLst>
                    <a:ext uri="{9D8B030D-6E8A-4147-A177-3AD203B41FA5}">
                      <a16:colId xmlns:a16="http://schemas.microsoft.com/office/drawing/2014/main" val="425667644"/>
                    </a:ext>
                  </a:extLst>
                </a:gridCol>
                <a:gridCol w="370332">
                  <a:extLst>
                    <a:ext uri="{9D8B030D-6E8A-4147-A177-3AD203B41FA5}">
                      <a16:colId xmlns:a16="http://schemas.microsoft.com/office/drawing/2014/main" val="3109992858"/>
                    </a:ext>
                  </a:extLst>
                </a:gridCol>
                <a:gridCol w="329184">
                  <a:extLst>
                    <a:ext uri="{9D8B030D-6E8A-4147-A177-3AD203B41FA5}">
                      <a16:colId xmlns:a16="http://schemas.microsoft.com/office/drawing/2014/main" val="2897503954"/>
                    </a:ext>
                  </a:extLst>
                </a:gridCol>
                <a:gridCol w="329184">
                  <a:extLst>
                    <a:ext uri="{9D8B030D-6E8A-4147-A177-3AD203B41FA5}">
                      <a16:colId xmlns:a16="http://schemas.microsoft.com/office/drawing/2014/main" val="738950645"/>
                    </a:ext>
                  </a:extLst>
                </a:gridCol>
                <a:gridCol w="329184">
                  <a:extLst>
                    <a:ext uri="{9D8B030D-6E8A-4147-A177-3AD203B41FA5}">
                      <a16:colId xmlns:a16="http://schemas.microsoft.com/office/drawing/2014/main" val="80581899"/>
                    </a:ext>
                  </a:extLst>
                </a:gridCol>
                <a:gridCol w="329184">
                  <a:extLst>
                    <a:ext uri="{9D8B030D-6E8A-4147-A177-3AD203B41FA5}">
                      <a16:colId xmlns:a16="http://schemas.microsoft.com/office/drawing/2014/main" val="3520252022"/>
                    </a:ext>
                  </a:extLst>
                </a:gridCol>
                <a:gridCol w="329184">
                  <a:extLst>
                    <a:ext uri="{9D8B030D-6E8A-4147-A177-3AD203B41FA5}">
                      <a16:colId xmlns:a16="http://schemas.microsoft.com/office/drawing/2014/main" val="2887661886"/>
                    </a:ext>
                  </a:extLst>
                </a:gridCol>
                <a:gridCol w="329184">
                  <a:extLst>
                    <a:ext uri="{9D8B030D-6E8A-4147-A177-3AD203B41FA5}">
                      <a16:colId xmlns:a16="http://schemas.microsoft.com/office/drawing/2014/main" val="3197138941"/>
                    </a:ext>
                  </a:extLst>
                </a:gridCol>
                <a:gridCol w="329184">
                  <a:extLst>
                    <a:ext uri="{9D8B030D-6E8A-4147-A177-3AD203B41FA5}">
                      <a16:colId xmlns:a16="http://schemas.microsoft.com/office/drawing/2014/main" val="579324234"/>
                    </a:ext>
                  </a:extLst>
                </a:gridCol>
                <a:gridCol w="329184">
                  <a:extLst>
                    <a:ext uri="{9D8B030D-6E8A-4147-A177-3AD203B41FA5}">
                      <a16:colId xmlns:a16="http://schemas.microsoft.com/office/drawing/2014/main" val="1154042897"/>
                    </a:ext>
                  </a:extLst>
                </a:gridCol>
                <a:gridCol w="329184">
                  <a:extLst>
                    <a:ext uri="{9D8B030D-6E8A-4147-A177-3AD203B41FA5}">
                      <a16:colId xmlns:a16="http://schemas.microsoft.com/office/drawing/2014/main" val="2621071785"/>
                    </a:ext>
                  </a:extLst>
                </a:gridCol>
                <a:gridCol w="370332">
                  <a:extLst>
                    <a:ext uri="{9D8B030D-6E8A-4147-A177-3AD203B41FA5}">
                      <a16:colId xmlns:a16="http://schemas.microsoft.com/office/drawing/2014/main" val="950730109"/>
                    </a:ext>
                  </a:extLst>
                </a:gridCol>
                <a:gridCol w="370332">
                  <a:extLst>
                    <a:ext uri="{9D8B030D-6E8A-4147-A177-3AD203B41FA5}">
                      <a16:colId xmlns:a16="http://schemas.microsoft.com/office/drawing/2014/main" val="222339419"/>
                    </a:ext>
                  </a:extLst>
                </a:gridCol>
                <a:gridCol w="329184">
                  <a:extLst>
                    <a:ext uri="{9D8B030D-6E8A-4147-A177-3AD203B41FA5}">
                      <a16:colId xmlns:a16="http://schemas.microsoft.com/office/drawing/2014/main" val="3050464636"/>
                    </a:ext>
                  </a:extLst>
                </a:gridCol>
                <a:gridCol w="329184">
                  <a:extLst>
                    <a:ext uri="{9D8B030D-6E8A-4147-A177-3AD203B41FA5}">
                      <a16:colId xmlns:a16="http://schemas.microsoft.com/office/drawing/2014/main" val="102255539"/>
                    </a:ext>
                  </a:extLst>
                </a:gridCol>
                <a:gridCol w="370332">
                  <a:extLst>
                    <a:ext uri="{9D8B030D-6E8A-4147-A177-3AD203B41FA5}">
                      <a16:colId xmlns:a16="http://schemas.microsoft.com/office/drawing/2014/main" val="1367274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8434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Unite Students - 2018-03-27 14:32:20</a:t>
                      </a:r>
                      <a:r>
                        <a:rPr kumimoji="0" lang="en-US" sz="1000" b="0" i="0" u="none" strike="noStrike" kern="1200" cap="none" spc="0" normalizeH="0" baseline="0" noProof="0">
                          <a:ln>
                            <a:noFill/>
                          </a:ln>
                          <a:solidFill>
                            <a:prstClr val="black"/>
                          </a:solidFill>
                          <a:effectLst/>
                          <a:uLnTx/>
                          <a:uFillTx/>
                          <a:latin typeface="+mn-lt"/>
                          <a:ea typeface="+mn-ea"/>
                          <a:cs typeface="+mn-cs"/>
                        </a:rPr>
                        <a:t>
Think about the individual steps that will take you from staring at a blank page to handing in a finished piece of work, rather than thinking about the project as a whole, and it will all seem more achievable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092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StudyInn Facebook - 2018-03-27 10:30:21</a:t>
                      </a:r>
                      <a:r>
                        <a:rPr kumimoji="0" lang="en-US" sz="1000" b="0" i="0" u="none" strike="noStrike" kern="1200" cap="none" spc="0" normalizeH="0" baseline="0" noProof="0">
                          <a:ln>
                            <a:noFill/>
                          </a:ln>
                          <a:solidFill>
                            <a:prstClr val="black"/>
                          </a:solidFill>
                          <a:effectLst/>
                          <a:uLnTx/>
                          <a:uFillTx/>
                          <a:latin typeface="+mn-lt"/>
                          <a:ea typeface="+mn-ea"/>
                          <a:cs typeface="+mn-cs"/>
                        </a:rPr>
                        <a:t>
http://ow.ly/vvax30j9pnM Pros and Cons of #studentliving with your #Parents while at #University - However always pros when choosing to live at #StudyInn... you know you want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4739271"/>
                  </a:ext>
                </a:extLst>
              </a:tr>
            </a:tbl>
          </a:graphicData>
        </a:graphic>
      </p:graphicFrame>
      <p:sp>
        <p:nvSpPr>
          <p:cNvPr id="4" name="Text Placeholder 3">
            <a:extLst>
              <a:ext uri="{FF2B5EF4-FFF2-40B4-BE49-F238E27FC236}">
                <a16:creationId xmlns:a16="http://schemas.microsoft.com/office/drawing/2014/main" id="{94283668-37DF-4720-9EB1-B1DD23EBA7D2}"/>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3959631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7A705-1F0D-4168-BD7D-94E811465EDA}"/>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FDE93D7C-8528-40C8-8380-29F728CC8F7E}"/>
              </a:ext>
            </a:extLst>
          </p:cNvPr>
          <p:cNvGraphicFramePr>
            <a:graphicFrameLocks noGrp="1"/>
          </p:cNvGraphicFramePr>
          <p:nvPr>
            <p:ph type="tbl" sz="quarter" idx="13"/>
            <p:extLst>
              <p:ext uri="{D42A27DB-BD31-4B8C-83A1-F6EECF244321}">
                <p14:modId xmlns:p14="http://schemas.microsoft.com/office/powerpoint/2010/main" val="1721673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62509280"/>
                    </a:ext>
                  </a:extLst>
                </a:gridCol>
                <a:gridCol w="370332">
                  <a:extLst>
                    <a:ext uri="{9D8B030D-6E8A-4147-A177-3AD203B41FA5}">
                      <a16:colId xmlns:a16="http://schemas.microsoft.com/office/drawing/2014/main" val="1577657900"/>
                    </a:ext>
                  </a:extLst>
                </a:gridCol>
                <a:gridCol w="370332">
                  <a:extLst>
                    <a:ext uri="{9D8B030D-6E8A-4147-A177-3AD203B41FA5}">
                      <a16:colId xmlns:a16="http://schemas.microsoft.com/office/drawing/2014/main" val="1349348546"/>
                    </a:ext>
                  </a:extLst>
                </a:gridCol>
                <a:gridCol w="370332">
                  <a:extLst>
                    <a:ext uri="{9D8B030D-6E8A-4147-A177-3AD203B41FA5}">
                      <a16:colId xmlns:a16="http://schemas.microsoft.com/office/drawing/2014/main" val="3672389294"/>
                    </a:ext>
                  </a:extLst>
                </a:gridCol>
                <a:gridCol w="329184">
                  <a:extLst>
                    <a:ext uri="{9D8B030D-6E8A-4147-A177-3AD203B41FA5}">
                      <a16:colId xmlns:a16="http://schemas.microsoft.com/office/drawing/2014/main" val="2000676024"/>
                    </a:ext>
                  </a:extLst>
                </a:gridCol>
                <a:gridCol w="329184">
                  <a:extLst>
                    <a:ext uri="{9D8B030D-6E8A-4147-A177-3AD203B41FA5}">
                      <a16:colId xmlns:a16="http://schemas.microsoft.com/office/drawing/2014/main" val="3675233195"/>
                    </a:ext>
                  </a:extLst>
                </a:gridCol>
                <a:gridCol w="329184">
                  <a:extLst>
                    <a:ext uri="{9D8B030D-6E8A-4147-A177-3AD203B41FA5}">
                      <a16:colId xmlns:a16="http://schemas.microsoft.com/office/drawing/2014/main" val="2820058647"/>
                    </a:ext>
                  </a:extLst>
                </a:gridCol>
                <a:gridCol w="329184">
                  <a:extLst>
                    <a:ext uri="{9D8B030D-6E8A-4147-A177-3AD203B41FA5}">
                      <a16:colId xmlns:a16="http://schemas.microsoft.com/office/drawing/2014/main" val="1980708034"/>
                    </a:ext>
                  </a:extLst>
                </a:gridCol>
                <a:gridCol w="329184">
                  <a:extLst>
                    <a:ext uri="{9D8B030D-6E8A-4147-A177-3AD203B41FA5}">
                      <a16:colId xmlns:a16="http://schemas.microsoft.com/office/drawing/2014/main" val="140776246"/>
                    </a:ext>
                  </a:extLst>
                </a:gridCol>
                <a:gridCol w="329184">
                  <a:extLst>
                    <a:ext uri="{9D8B030D-6E8A-4147-A177-3AD203B41FA5}">
                      <a16:colId xmlns:a16="http://schemas.microsoft.com/office/drawing/2014/main" val="1062859730"/>
                    </a:ext>
                  </a:extLst>
                </a:gridCol>
                <a:gridCol w="329184">
                  <a:extLst>
                    <a:ext uri="{9D8B030D-6E8A-4147-A177-3AD203B41FA5}">
                      <a16:colId xmlns:a16="http://schemas.microsoft.com/office/drawing/2014/main" val="3535185888"/>
                    </a:ext>
                  </a:extLst>
                </a:gridCol>
                <a:gridCol w="329184">
                  <a:extLst>
                    <a:ext uri="{9D8B030D-6E8A-4147-A177-3AD203B41FA5}">
                      <a16:colId xmlns:a16="http://schemas.microsoft.com/office/drawing/2014/main" val="3205201329"/>
                    </a:ext>
                  </a:extLst>
                </a:gridCol>
                <a:gridCol w="329184">
                  <a:extLst>
                    <a:ext uri="{9D8B030D-6E8A-4147-A177-3AD203B41FA5}">
                      <a16:colId xmlns:a16="http://schemas.microsoft.com/office/drawing/2014/main" val="2294183653"/>
                    </a:ext>
                  </a:extLst>
                </a:gridCol>
                <a:gridCol w="370332">
                  <a:extLst>
                    <a:ext uri="{9D8B030D-6E8A-4147-A177-3AD203B41FA5}">
                      <a16:colId xmlns:a16="http://schemas.microsoft.com/office/drawing/2014/main" val="1100284199"/>
                    </a:ext>
                  </a:extLst>
                </a:gridCol>
                <a:gridCol w="370332">
                  <a:extLst>
                    <a:ext uri="{9D8B030D-6E8A-4147-A177-3AD203B41FA5}">
                      <a16:colId xmlns:a16="http://schemas.microsoft.com/office/drawing/2014/main" val="781954062"/>
                    </a:ext>
                  </a:extLst>
                </a:gridCol>
                <a:gridCol w="329184">
                  <a:extLst>
                    <a:ext uri="{9D8B030D-6E8A-4147-A177-3AD203B41FA5}">
                      <a16:colId xmlns:a16="http://schemas.microsoft.com/office/drawing/2014/main" val="681227736"/>
                    </a:ext>
                  </a:extLst>
                </a:gridCol>
                <a:gridCol w="329184">
                  <a:extLst>
                    <a:ext uri="{9D8B030D-6E8A-4147-A177-3AD203B41FA5}">
                      <a16:colId xmlns:a16="http://schemas.microsoft.com/office/drawing/2014/main" val="3090118667"/>
                    </a:ext>
                  </a:extLst>
                </a:gridCol>
                <a:gridCol w="370332">
                  <a:extLst>
                    <a:ext uri="{9D8B030D-6E8A-4147-A177-3AD203B41FA5}">
                      <a16:colId xmlns:a16="http://schemas.microsoft.com/office/drawing/2014/main" val="620649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0908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- 2018-03-27 10:00:34</a:t>
                      </a:r>
                      <a:r>
                        <a:rPr kumimoji="0" lang="en-US" sz="1000" b="0" i="0" u="none" strike="noStrike" kern="1200" cap="none" spc="0" normalizeH="0" baseline="0" noProof="0">
                          <a:ln>
                            <a:noFill/>
                          </a:ln>
                          <a:solidFill>
                            <a:prstClr val="black"/>
                          </a:solidFill>
                          <a:effectLst/>
                          <a:uLnTx/>
                          <a:uFillTx/>
                          <a:latin typeface="+mn-lt"/>
                          <a:ea typeface="+mn-ea"/>
                          <a:cs typeface="+mn-cs"/>
                        </a:rPr>
                        <a:t>
Love this photo taken at #LibertyPlaza in #London by #student #blogger Moa 📸💜 Read about her experience learning #English in the #UK on her blog 👉 http://moaemilia.se/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9916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Unite Students - 2018-03-26 16:48:45</a:t>
                      </a:r>
                      <a:r>
                        <a:rPr kumimoji="0" lang="en-US" sz="1000" b="0" i="0" u="none" strike="noStrike" kern="1200" cap="none" spc="0" normalizeH="0" baseline="0" noProof="0">
                          <a:ln>
                            <a:noFill/>
                          </a:ln>
                          <a:solidFill>
                            <a:prstClr val="black"/>
                          </a:solidFill>
                          <a:effectLst/>
                          <a:uLnTx/>
                          <a:uFillTx/>
                          <a:latin typeface="+mn-lt"/>
                          <a:ea typeface="+mn-ea"/>
                          <a:cs typeface="+mn-cs"/>
                        </a:rPr>
                        <a:t>
Take the stress out of essay writing with student blogger Emily's advice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385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- 2018-03-26 15:00:21</a:t>
                      </a:r>
                      <a:r>
                        <a:rPr kumimoji="0" lang="en-US" sz="1000" b="0" i="0" u="none" strike="noStrike" kern="1200" cap="none" spc="0" normalizeH="0" baseline="0" noProof="0">
                          <a:ln>
                            <a:noFill/>
                          </a:ln>
                          <a:solidFill>
                            <a:prstClr val="black"/>
                          </a:solidFill>
                          <a:effectLst/>
                          <a:uLnTx/>
                          <a:uFillTx/>
                          <a:latin typeface="+mn-lt"/>
                          <a:ea typeface="+mn-ea"/>
                          <a:cs typeface="+mn-cs"/>
                        </a:rPr>
                        <a:t>
Have you broken up for #Easter yet? Here are 5 great ways to celebrate 🐣👏 http://ow.ly/50ui30j9yQR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47764776"/>
                  </a:ext>
                </a:extLst>
              </a:tr>
            </a:tbl>
          </a:graphicData>
        </a:graphic>
      </p:graphicFrame>
      <p:sp>
        <p:nvSpPr>
          <p:cNvPr id="4" name="Text Placeholder 3">
            <a:extLst>
              <a:ext uri="{FF2B5EF4-FFF2-40B4-BE49-F238E27FC236}">
                <a16:creationId xmlns:a16="http://schemas.microsoft.com/office/drawing/2014/main" id="{8CB958D7-E951-4B45-A830-7F672FE6B4D8}"/>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2052098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39377-CA58-4557-B1D9-9C4D40B4E1A4}"/>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B636E57B-073C-49D8-A102-5459642EA6CD}"/>
              </a:ext>
            </a:extLst>
          </p:cNvPr>
          <p:cNvGraphicFramePr>
            <a:graphicFrameLocks noGrp="1"/>
          </p:cNvGraphicFramePr>
          <p:nvPr>
            <p:ph type="tbl" sz="quarter" idx="13"/>
            <p:extLst>
              <p:ext uri="{D42A27DB-BD31-4B8C-83A1-F6EECF244321}">
                <p14:modId xmlns:p14="http://schemas.microsoft.com/office/powerpoint/2010/main" val="3558530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72927755"/>
                    </a:ext>
                  </a:extLst>
                </a:gridCol>
                <a:gridCol w="370332">
                  <a:extLst>
                    <a:ext uri="{9D8B030D-6E8A-4147-A177-3AD203B41FA5}">
                      <a16:colId xmlns:a16="http://schemas.microsoft.com/office/drawing/2014/main" val="2126257009"/>
                    </a:ext>
                  </a:extLst>
                </a:gridCol>
                <a:gridCol w="370332">
                  <a:extLst>
                    <a:ext uri="{9D8B030D-6E8A-4147-A177-3AD203B41FA5}">
                      <a16:colId xmlns:a16="http://schemas.microsoft.com/office/drawing/2014/main" val="2569046700"/>
                    </a:ext>
                  </a:extLst>
                </a:gridCol>
                <a:gridCol w="370332">
                  <a:extLst>
                    <a:ext uri="{9D8B030D-6E8A-4147-A177-3AD203B41FA5}">
                      <a16:colId xmlns:a16="http://schemas.microsoft.com/office/drawing/2014/main" val="3606093162"/>
                    </a:ext>
                  </a:extLst>
                </a:gridCol>
                <a:gridCol w="329184">
                  <a:extLst>
                    <a:ext uri="{9D8B030D-6E8A-4147-A177-3AD203B41FA5}">
                      <a16:colId xmlns:a16="http://schemas.microsoft.com/office/drawing/2014/main" val="2219509631"/>
                    </a:ext>
                  </a:extLst>
                </a:gridCol>
                <a:gridCol w="329184">
                  <a:extLst>
                    <a:ext uri="{9D8B030D-6E8A-4147-A177-3AD203B41FA5}">
                      <a16:colId xmlns:a16="http://schemas.microsoft.com/office/drawing/2014/main" val="4042031090"/>
                    </a:ext>
                  </a:extLst>
                </a:gridCol>
                <a:gridCol w="329184">
                  <a:extLst>
                    <a:ext uri="{9D8B030D-6E8A-4147-A177-3AD203B41FA5}">
                      <a16:colId xmlns:a16="http://schemas.microsoft.com/office/drawing/2014/main" val="1094164706"/>
                    </a:ext>
                  </a:extLst>
                </a:gridCol>
                <a:gridCol w="329184">
                  <a:extLst>
                    <a:ext uri="{9D8B030D-6E8A-4147-A177-3AD203B41FA5}">
                      <a16:colId xmlns:a16="http://schemas.microsoft.com/office/drawing/2014/main" val="1200571656"/>
                    </a:ext>
                  </a:extLst>
                </a:gridCol>
                <a:gridCol w="329184">
                  <a:extLst>
                    <a:ext uri="{9D8B030D-6E8A-4147-A177-3AD203B41FA5}">
                      <a16:colId xmlns:a16="http://schemas.microsoft.com/office/drawing/2014/main" val="1524301732"/>
                    </a:ext>
                  </a:extLst>
                </a:gridCol>
                <a:gridCol w="329184">
                  <a:extLst>
                    <a:ext uri="{9D8B030D-6E8A-4147-A177-3AD203B41FA5}">
                      <a16:colId xmlns:a16="http://schemas.microsoft.com/office/drawing/2014/main" val="3175649424"/>
                    </a:ext>
                  </a:extLst>
                </a:gridCol>
                <a:gridCol w="329184">
                  <a:extLst>
                    <a:ext uri="{9D8B030D-6E8A-4147-A177-3AD203B41FA5}">
                      <a16:colId xmlns:a16="http://schemas.microsoft.com/office/drawing/2014/main" val="285035873"/>
                    </a:ext>
                  </a:extLst>
                </a:gridCol>
                <a:gridCol w="329184">
                  <a:extLst>
                    <a:ext uri="{9D8B030D-6E8A-4147-A177-3AD203B41FA5}">
                      <a16:colId xmlns:a16="http://schemas.microsoft.com/office/drawing/2014/main" val="1910194037"/>
                    </a:ext>
                  </a:extLst>
                </a:gridCol>
                <a:gridCol w="329184">
                  <a:extLst>
                    <a:ext uri="{9D8B030D-6E8A-4147-A177-3AD203B41FA5}">
                      <a16:colId xmlns:a16="http://schemas.microsoft.com/office/drawing/2014/main" val="1513520259"/>
                    </a:ext>
                  </a:extLst>
                </a:gridCol>
                <a:gridCol w="370332">
                  <a:extLst>
                    <a:ext uri="{9D8B030D-6E8A-4147-A177-3AD203B41FA5}">
                      <a16:colId xmlns:a16="http://schemas.microsoft.com/office/drawing/2014/main" val="1147604968"/>
                    </a:ext>
                  </a:extLst>
                </a:gridCol>
                <a:gridCol w="370332">
                  <a:extLst>
                    <a:ext uri="{9D8B030D-6E8A-4147-A177-3AD203B41FA5}">
                      <a16:colId xmlns:a16="http://schemas.microsoft.com/office/drawing/2014/main" val="1835127581"/>
                    </a:ext>
                  </a:extLst>
                </a:gridCol>
                <a:gridCol w="329184">
                  <a:extLst>
                    <a:ext uri="{9D8B030D-6E8A-4147-A177-3AD203B41FA5}">
                      <a16:colId xmlns:a16="http://schemas.microsoft.com/office/drawing/2014/main" val="4231023957"/>
                    </a:ext>
                  </a:extLst>
                </a:gridCol>
                <a:gridCol w="329184">
                  <a:extLst>
                    <a:ext uri="{9D8B030D-6E8A-4147-A177-3AD203B41FA5}">
                      <a16:colId xmlns:a16="http://schemas.microsoft.com/office/drawing/2014/main" val="677070645"/>
                    </a:ext>
                  </a:extLst>
                </a:gridCol>
                <a:gridCol w="370332">
                  <a:extLst>
                    <a:ext uri="{9D8B030D-6E8A-4147-A177-3AD203B41FA5}">
                      <a16:colId xmlns:a16="http://schemas.microsoft.com/office/drawing/2014/main" val="491269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2822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StudyInn Facebook - 2018-03-26 14:00:21</a:t>
                      </a:r>
                      <a:r>
                        <a:rPr kumimoji="0" lang="en-US" sz="1000" b="0" i="0" u="none" strike="noStrike" kern="1200" cap="none" spc="0" normalizeH="0" baseline="0" noProof="0">
                          <a:ln>
                            <a:noFill/>
                          </a:ln>
                          <a:solidFill>
                            <a:prstClr val="black"/>
                          </a:solidFill>
                          <a:effectLst/>
                          <a:uLnTx/>
                          <a:uFillTx/>
                          <a:latin typeface="+mn-lt"/>
                          <a:ea typeface="+mn-ea"/>
                          <a:cs typeface="+mn-cs"/>
                        </a:rPr>
                        <a:t>
http://www.moorsheffield.com/events/cinema-restaurant The luxury 9 screen Light #Cinema is now open on #Themoor showing all the latest #films. Head over and check out the Green Room bar to sample beer, ice cream, treats and food from local suppliers.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9926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StudyInn Facebook - 2018-03-26 11:30:17</a:t>
                      </a:r>
                      <a:r>
                        <a:rPr kumimoji="0" lang="en-US" sz="1000" b="0" i="0" u="none" strike="noStrike" kern="1200" cap="none" spc="0" normalizeH="0" baseline="0" noProof="0">
                          <a:ln>
                            <a:noFill/>
                          </a:ln>
                          <a:solidFill>
                            <a:prstClr val="black"/>
                          </a:solidFill>
                          <a:effectLst/>
                          <a:uLnTx/>
                          <a:uFillTx/>
                          <a:latin typeface="+mn-lt"/>
                          <a:ea typeface="+mn-ea"/>
                          <a:cs typeface="+mn-cs"/>
                        </a:rPr>
                        <a:t>
What an absolutely fantastic #shopfrontfestival lighting up #Coventry over the weekend. hats off to Coventry UK City of Culture 2021 and our very own Richard Walls for his slick 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8429955"/>
                  </a:ext>
                </a:extLst>
              </a:tr>
            </a:tbl>
          </a:graphicData>
        </a:graphic>
      </p:graphicFrame>
      <p:sp>
        <p:nvSpPr>
          <p:cNvPr id="4" name="Text Placeholder 3">
            <a:extLst>
              <a:ext uri="{FF2B5EF4-FFF2-40B4-BE49-F238E27FC236}">
                <a16:creationId xmlns:a16="http://schemas.microsoft.com/office/drawing/2014/main" id="{0D7159A7-7BD9-45F7-8B09-34C0EDEDB793}"/>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2190064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F6037-71C4-4B40-866D-307BDF8F90D6}"/>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7D550238-28A1-4FC8-961D-9E1AA54F72F7}"/>
              </a:ext>
            </a:extLst>
          </p:cNvPr>
          <p:cNvGraphicFramePr>
            <a:graphicFrameLocks noGrp="1"/>
          </p:cNvGraphicFramePr>
          <p:nvPr>
            <p:ph type="tbl" sz="quarter" idx="13"/>
            <p:extLst>
              <p:ext uri="{D42A27DB-BD31-4B8C-83A1-F6EECF244321}">
                <p14:modId xmlns:p14="http://schemas.microsoft.com/office/powerpoint/2010/main" val="2723390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35377413"/>
                    </a:ext>
                  </a:extLst>
                </a:gridCol>
                <a:gridCol w="370332">
                  <a:extLst>
                    <a:ext uri="{9D8B030D-6E8A-4147-A177-3AD203B41FA5}">
                      <a16:colId xmlns:a16="http://schemas.microsoft.com/office/drawing/2014/main" val="8289468"/>
                    </a:ext>
                  </a:extLst>
                </a:gridCol>
                <a:gridCol w="370332">
                  <a:extLst>
                    <a:ext uri="{9D8B030D-6E8A-4147-A177-3AD203B41FA5}">
                      <a16:colId xmlns:a16="http://schemas.microsoft.com/office/drawing/2014/main" val="1573962096"/>
                    </a:ext>
                  </a:extLst>
                </a:gridCol>
                <a:gridCol w="370332">
                  <a:extLst>
                    <a:ext uri="{9D8B030D-6E8A-4147-A177-3AD203B41FA5}">
                      <a16:colId xmlns:a16="http://schemas.microsoft.com/office/drawing/2014/main" val="1318976354"/>
                    </a:ext>
                  </a:extLst>
                </a:gridCol>
                <a:gridCol w="329184">
                  <a:extLst>
                    <a:ext uri="{9D8B030D-6E8A-4147-A177-3AD203B41FA5}">
                      <a16:colId xmlns:a16="http://schemas.microsoft.com/office/drawing/2014/main" val="2698817541"/>
                    </a:ext>
                  </a:extLst>
                </a:gridCol>
                <a:gridCol w="329184">
                  <a:extLst>
                    <a:ext uri="{9D8B030D-6E8A-4147-A177-3AD203B41FA5}">
                      <a16:colId xmlns:a16="http://schemas.microsoft.com/office/drawing/2014/main" val="3252267653"/>
                    </a:ext>
                  </a:extLst>
                </a:gridCol>
                <a:gridCol w="329184">
                  <a:extLst>
                    <a:ext uri="{9D8B030D-6E8A-4147-A177-3AD203B41FA5}">
                      <a16:colId xmlns:a16="http://schemas.microsoft.com/office/drawing/2014/main" val="2347528468"/>
                    </a:ext>
                  </a:extLst>
                </a:gridCol>
                <a:gridCol w="329184">
                  <a:extLst>
                    <a:ext uri="{9D8B030D-6E8A-4147-A177-3AD203B41FA5}">
                      <a16:colId xmlns:a16="http://schemas.microsoft.com/office/drawing/2014/main" val="1303042908"/>
                    </a:ext>
                  </a:extLst>
                </a:gridCol>
                <a:gridCol w="329184">
                  <a:extLst>
                    <a:ext uri="{9D8B030D-6E8A-4147-A177-3AD203B41FA5}">
                      <a16:colId xmlns:a16="http://schemas.microsoft.com/office/drawing/2014/main" val="1221377248"/>
                    </a:ext>
                  </a:extLst>
                </a:gridCol>
                <a:gridCol w="329184">
                  <a:extLst>
                    <a:ext uri="{9D8B030D-6E8A-4147-A177-3AD203B41FA5}">
                      <a16:colId xmlns:a16="http://schemas.microsoft.com/office/drawing/2014/main" val="297881540"/>
                    </a:ext>
                  </a:extLst>
                </a:gridCol>
                <a:gridCol w="329184">
                  <a:extLst>
                    <a:ext uri="{9D8B030D-6E8A-4147-A177-3AD203B41FA5}">
                      <a16:colId xmlns:a16="http://schemas.microsoft.com/office/drawing/2014/main" val="2875075339"/>
                    </a:ext>
                  </a:extLst>
                </a:gridCol>
                <a:gridCol w="329184">
                  <a:extLst>
                    <a:ext uri="{9D8B030D-6E8A-4147-A177-3AD203B41FA5}">
                      <a16:colId xmlns:a16="http://schemas.microsoft.com/office/drawing/2014/main" val="1527832199"/>
                    </a:ext>
                  </a:extLst>
                </a:gridCol>
                <a:gridCol w="329184">
                  <a:extLst>
                    <a:ext uri="{9D8B030D-6E8A-4147-A177-3AD203B41FA5}">
                      <a16:colId xmlns:a16="http://schemas.microsoft.com/office/drawing/2014/main" val="713999479"/>
                    </a:ext>
                  </a:extLst>
                </a:gridCol>
                <a:gridCol w="370332">
                  <a:extLst>
                    <a:ext uri="{9D8B030D-6E8A-4147-A177-3AD203B41FA5}">
                      <a16:colId xmlns:a16="http://schemas.microsoft.com/office/drawing/2014/main" val="2569721047"/>
                    </a:ext>
                  </a:extLst>
                </a:gridCol>
                <a:gridCol w="370332">
                  <a:extLst>
                    <a:ext uri="{9D8B030D-6E8A-4147-A177-3AD203B41FA5}">
                      <a16:colId xmlns:a16="http://schemas.microsoft.com/office/drawing/2014/main" val="2647270995"/>
                    </a:ext>
                  </a:extLst>
                </a:gridCol>
                <a:gridCol w="329184">
                  <a:extLst>
                    <a:ext uri="{9D8B030D-6E8A-4147-A177-3AD203B41FA5}">
                      <a16:colId xmlns:a16="http://schemas.microsoft.com/office/drawing/2014/main" val="2343807310"/>
                    </a:ext>
                  </a:extLst>
                </a:gridCol>
                <a:gridCol w="329184">
                  <a:extLst>
                    <a:ext uri="{9D8B030D-6E8A-4147-A177-3AD203B41FA5}">
                      <a16:colId xmlns:a16="http://schemas.microsoft.com/office/drawing/2014/main" val="1440039558"/>
                    </a:ext>
                  </a:extLst>
                </a:gridCol>
                <a:gridCol w="370332">
                  <a:extLst>
                    <a:ext uri="{9D8B030D-6E8A-4147-A177-3AD203B41FA5}">
                      <a16:colId xmlns:a16="http://schemas.microsoft.com/office/drawing/2014/main" val="1338100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9034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- 2018-03-26 09:50:44</a:t>
                      </a:r>
                      <a:r>
                        <a:rPr kumimoji="0" lang="en-US" sz="1000" b="0" i="0" u="none" strike="noStrike" kern="1200" cap="none" spc="0" normalizeH="0" baseline="0" noProof="0">
                          <a:ln>
                            <a:noFill/>
                          </a:ln>
                          <a:solidFill>
                            <a:prstClr val="black"/>
                          </a:solidFill>
                          <a:effectLst/>
                          <a:uLnTx/>
                          <a:uFillTx/>
                          <a:latin typeface="+mn-lt"/>
                          <a:ea typeface="+mn-ea"/>
                          <a:cs typeface="+mn-cs"/>
                        </a:rPr>
                        <a:t>
Monday blues? Here are 6 stories that'll make you smile 💙 http://ow.ly/Plbd30j9kwq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7297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- 2018-03-25 16:00:00</a:t>
                      </a:r>
                      <a:r>
                        <a:rPr kumimoji="0" lang="en-US" sz="1000" b="0" i="0" u="none" strike="noStrike" kern="1200" cap="none" spc="0" normalizeH="0" baseline="0" noProof="0">
                          <a:ln>
                            <a:noFill/>
                          </a:ln>
                          <a:solidFill>
                            <a:prstClr val="black"/>
                          </a:solidFill>
                          <a:effectLst/>
                          <a:uLnTx/>
                          <a:uFillTx/>
                          <a:latin typeface="+mn-lt"/>
                          <a:ea typeface="+mn-ea"/>
                          <a:cs typeface="+mn-cs"/>
                        </a:rPr>
                        <a:t>
So long, winter weather (we hope!)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57824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- 2018-03-25 13:03:00</a:t>
                      </a:r>
                      <a:r>
                        <a:rPr kumimoji="0" lang="en-US" sz="1000" b="0" i="0" u="none" strike="noStrike" kern="1200" cap="none" spc="0" normalizeH="0" baseline="0" noProof="0">
                          <a:ln>
                            <a:noFill/>
                          </a:ln>
                          <a:solidFill>
                            <a:prstClr val="black"/>
                          </a:solidFill>
                          <a:effectLst/>
                          <a:uLnTx/>
                          <a:uFillTx/>
                          <a:latin typeface="+mn-lt"/>
                          <a:ea typeface="+mn-ea"/>
                          <a:cs typeface="+mn-cs"/>
                        </a:rPr>
                        <a:t>
Something not right? 1 in 5 #students don't finish the #degree they started. Here's what to do if you want to change your degree 👉 http://ow.ly/liya30j7bWt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91144013"/>
                  </a:ext>
                </a:extLst>
              </a:tr>
            </a:tbl>
          </a:graphicData>
        </a:graphic>
      </p:graphicFrame>
      <p:sp>
        <p:nvSpPr>
          <p:cNvPr id="4" name="Text Placeholder 3">
            <a:extLst>
              <a:ext uri="{FF2B5EF4-FFF2-40B4-BE49-F238E27FC236}">
                <a16:creationId xmlns:a16="http://schemas.microsoft.com/office/drawing/2014/main" id="{21777A85-1E5D-4FE7-BE40-EE5ADD1EC190}"/>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3277637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8C22B-7EC5-46CE-B619-3AC5C983A244}"/>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2B2E18C9-184B-4B9A-9824-B1DF2F1AC6A7}"/>
              </a:ext>
            </a:extLst>
          </p:cNvPr>
          <p:cNvGraphicFramePr>
            <a:graphicFrameLocks noGrp="1"/>
          </p:cNvGraphicFramePr>
          <p:nvPr>
            <p:ph type="tbl" sz="quarter" idx="13"/>
            <p:extLst>
              <p:ext uri="{D42A27DB-BD31-4B8C-83A1-F6EECF244321}">
                <p14:modId xmlns:p14="http://schemas.microsoft.com/office/powerpoint/2010/main" val="2674935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24559505"/>
                    </a:ext>
                  </a:extLst>
                </a:gridCol>
                <a:gridCol w="370332">
                  <a:extLst>
                    <a:ext uri="{9D8B030D-6E8A-4147-A177-3AD203B41FA5}">
                      <a16:colId xmlns:a16="http://schemas.microsoft.com/office/drawing/2014/main" val="3414454992"/>
                    </a:ext>
                  </a:extLst>
                </a:gridCol>
                <a:gridCol w="370332">
                  <a:extLst>
                    <a:ext uri="{9D8B030D-6E8A-4147-A177-3AD203B41FA5}">
                      <a16:colId xmlns:a16="http://schemas.microsoft.com/office/drawing/2014/main" val="1107674773"/>
                    </a:ext>
                  </a:extLst>
                </a:gridCol>
                <a:gridCol w="370332">
                  <a:extLst>
                    <a:ext uri="{9D8B030D-6E8A-4147-A177-3AD203B41FA5}">
                      <a16:colId xmlns:a16="http://schemas.microsoft.com/office/drawing/2014/main" val="3541308327"/>
                    </a:ext>
                  </a:extLst>
                </a:gridCol>
                <a:gridCol w="329184">
                  <a:extLst>
                    <a:ext uri="{9D8B030D-6E8A-4147-A177-3AD203B41FA5}">
                      <a16:colId xmlns:a16="http://schemas.microsoft.com/office/drawing/2014/main" val="1537519598"/>
                    </a:ext>
                  </a:extLst>
                </a:gridCol>
                <a:gridCol w="329184">
                  <a:extLst>
                    <a:ext uri="{9D8B030D-6E8A-4147-A177-3AD203B41FA5}">
                      <a16:colId xmlns:a16="http://schemas.microsoft.com/office/drawing/2014/main" val="507897220"/>
                    </a:ext>
                  </a:extLst>
                </a:gridCol>
                <a:gridCol w="329184">
                  <a:extLst>
                    <a:ext uri="{9D8B030D-6E8A-4147-A177-3AD203B41FA5}">
                      <a16:colId xmlns:a16="http://schemas.microsoft.com/office/drawing/2014/main" val="3030850056"/>
                    </a:ext>
                  </a:extLst>
                </a:gridCol>
                <a:gridCol w="329184">
                  <a:extLst>
                    <a:ext uri="{9D8B030D-6E8A-4147-A177-3AD203B41FA5}">
                      <a16:colId xmlns:a16="http://schemas.microsoft.com/office/drawing/2014/main" val="2524702615"/>
                    </a:ext>
                  </a:extLst>
                </a:gridCol>
                <a:gridCol w="329184">
                  <a:extLst>
                    <a:ext uri="{9D8B030D-6E8A-4147-A177-3AD203B41FA5}">
                      <a16:colId xmlns:a16="http://schemas.microsoft.com/office/drawing/2014/main" val="2110333969"/>
                    </a:ext>
                  </a:extLst>
                </a:gridCol>
                <a:gridCol w="329184">
                  <a:extLst>
                    <a:ext uri="{9D8B030D-6E8A-4147-A177-3AD203B41FA5}">
                      <a16:colId xmlns:a16="http://schemas.microsoft.com/office/drawing/2014/main" val="2214079685"/>
                    </a:ext>
                  </a:extLst>
                </a:gridCol>
                <a:gridCol w="329184">
                  <a:extLst>
                    <a:ext uri="{9D8B030D-6E8A-4147-A177-3AD203B41FA5}">
                      <a16:colId xmlns:a16="http://schemas.microsoft.com/office/drawing/2014/main" val="2904518612"/>
                    </a:ext>
                  </a:extLst>
                </a:gridCol>
                <a:gridCol w="329184">
                  <a:extLst>
                    <a:ext uri="{9D8B030D-6E8A-4147-A177-3AD203B41FA5}">
                      <a16:colId xmlns:a16="http://schemas.microsoft.com/office/drawing/2014/main" val="4054297258"/>
                    </a:ext>
                  </a:extLst>
                </a:gridCol>
                <a:gridCol w="329184">
                  <a:extLst>
                    <a:ext uri="{9D8B030D-6E8A-4147-A177-3AD203B41FA5}">
                      <a16:colId xmlns:a16="http://schemas.microsoft.com/office/drawing/2014/main" val="578700511"/>
                    </a:ext>
                  </a:extLst>
                </a:gridCol>
                <a:gridCol w="370332">
                  <a:extLst>
                    <a:ext uri="{9D8B030D-6E8A-4147-A177-3AD203B41FA5}">
                      <a16:colId xmlns:a16="http://schemas.microsoft.com/office/drawing/2014/main" val="1201742023"/>
                    </a:ext>
                  </a:extLst>
                </a:gridCol>
                <a:gridCol w="370332">
                  <a:extLst>
                    <a:ext uri="{9D8B030D-6E8A-4147-A177-3AD203B41FA5}">
                      <a16:colId xmlns:a16="http://schemas.microsoft.com/office/drawing/2014/main" val="397502816"/>
                    </a:ext>
                  </a:extLst>
                </a:gridCol>
                <a:gridCol w="329184">
                  <a:extLst>
                    <a:ext uri="{9D8B030D-6E8A-4147-A177-3AD203B41FA5}">
                      <a16:colId xmlns:a16="http://schemas.microsoft.com/office/drawing/2014/main" val="1111034274"/>
                    </a:ext>
                  </a:extLst>
                </a:gridCol>
                <a:gridCol w="329184">
                  <a:extLst>
                    <a:ext uri="{9D8B030D-6E8A-4147-A177-3AD203B41FA5}">
                      <a16:colId xmlns:a16="http://schemas.microsoft.com/office/drawing/2014/main" val="4173298479"/>
                    </a:ext>
                  </a:extLst>
                </a:gridCol>
                <a:gridCol w="370332">
                  <a:extLst>
                    <a:ext uri="{9D8B030D-6E8A-4147-A177-3AD203B41FA5}">
                      <a16:colId xmlns:a16="http://schemas.microsoft.com/office/drawing/2014/main" val="974182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7995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- 2018-03-24 15:00:00</a:t>
                      </a:r>
                      <a:r>
                        <a:rPr kumimoji="0" lang="en-US" sz="1000" b="0" i="0" u="none" strike="noStrike" kern="1200" cap="none" spc="0" normalizeH="0" baseline="0" noProof="0">
                          <a:ln>
                            <a:noFill/>
                          </a:ln>
                          <a:solidFill>
                            <a:prstClr val="black"/>
                          </a:solidFill>
                          <a:effectLst/>
                          <a:uLnTx/>
                          <a:uFillTx/>
                          <a:latin typeface="+mn-lt"/>
                          <a:ea typeface="+mn-ea"/>
                          <a:cs typeface="+mn-cs"/>
                        </a:rPr>
                        <a:t>
Looking for a flat in Wolverhampton that's close to uni and the city centre? 
▪️ En-suite rooms and studios available
▪️ All bills included
▪️ Fab facilities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7250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- 2018-03-24 13:00:00</a:t>
                      </a:r>
                      <a:r>
                        <a:rPr kumimoji="0" lang="en-US" sz="1000" b="0" i="0" u="none" strike="noStrike" kern="1200" cap="none" spc="0" normalizeH="0" baseline="0" noProof="0">
                          <a:ln>
                            <a:noFill/>
                          </a:ln>
                          <a:solidFill>
                            <a:prstClr val="black"/>
                          </a:solidFill>
                          <a:effectLst/>
                          <a:uLnTx/>
                          <a:uFillTx/>
                          <a:latin typeface="+mn-lt"/>
                          <a:ea typeface="+mn-ea"/>
                          <a:cs typeface="+mn-cs"/>
                        </a:rPr>
                        <a:t>
Here are 6 tips that'll help you budget when you graduate 💳👉 http://ow.ly/os9m30j75PQ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28533378"/>
                  </a:ext>
                </a:extLst>
              </a:tr>
            </a:tbl>
          </a:graphicData>
        </a:graphic>
      </p:graphicFrame>
      <p:sp>
        <p:nvSpPr>
          <p:cNvPr id="4" name="Text Placeholder 3">
            <a:extLst>
              <a:ext uri="{FF2B5EF4-FFF2-40B4-BE49-F238E27FC236}">
                <a16:creationId xmlns:a16="http://schemas.microsoft.com/office/drawing/2014/main" id="{1DFFF394-E02C-494E-B376-0CEBCE363056}"/>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2000009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65ECE-74D9-428C-B7E5-2367C25153F0}"/>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8CF0E1D7-4D70-4050-864B-84F2348AA254}"/>
              </a:ext>
            </a:extLst>
          </p:cNvPr>
          <p:cNvGraphicFramePr>
            <a:graphicFrameLocks noGrp="1"/>
          </p:cNvGraphicFramePr>
          <p:nvPr>
            <p:ph type="tbl" sz="quarter" idx="13"/>
            <p:extLst>
              <p:ext uri="{D42A27DB-BD31-4B8C-83A1-F6EECF244321}">
                <p14:modId xmlns:p14="http://schemas.microsoft.com/office/powerpoint/2010/main" val="151161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24244772"/>
                    </a:ext>
                  </a:extLst>
                </a:gridCol>
                <a:gridCol w="370332">
                  <a:extLst>
                    <a:ext uri="{9D8B030D-6E8A-4147-A177-3AD203B41FA5}">
                      <a16:colId xmlns:a16="http://schemas.microsoft.com/office/drawing/2014/main" val="3588725055"/>
                    </a:ext>
                  </a:extLst>
                </a:gridCol>
                <a:gridCol w="370332">
                  <a:extLst>
                    <a:ext uri="{9D8B030D-6E8A-4147-A177-3AD203B41FA5}">
                      <a16:colId xmlns:a16="http://schemas.microsoft.com/office/drawing/2014/main" val="4046062132"/>
                    </a:ext>
                  </a:extLst>
                </a:gridCol>
                <a:gridCol w="370332">
                  <a:extLst>
                    <a:ext uri="{9D8B030D-6E8A-4147-A177-3AD203B41FA5}">
                      <a16:colId xmlns:a16="http://schemas.microsoft.com/office/drawing/2014/main" val="41278168"/>
                    </a:ext>
                  </a:extLst>
                </a:gridCol>
                <a:gridCol w="329184">
                  <a:extLst>
                    <a:ext uri="{9D8B030D-6E8A-4147-A177-3AD203B41FA5}">
                      <a16:colId xmlns:a16="http://schemas.microsoft.com/office/drawing/2014/main" val="2198394257"/>
                    </a:ext>
                  </a:extLst>
                </a:gridCol>
                <a:gridCol w="329184">
                  <a:extLst>
                    <a:ext uri="{9D8B030D-6E8A-4147-A177-3AD203B41FA5}">
                      <a16:colId xmlns:a16="http://schemas.microsoft.com/office/drawing/2014/main" val="4260111023"/>
                    </a:ext>
                  </a:extLst>
                </a:gridCol>
                <a:gridCol w="329184">
                  <a:extLst>
                    <a:ext uri="{9D8B030D-6E8A-4147-A177-3AD203B41FA5}">
                      <a16:colId xmlns:a16="http://schemas.microsoft.com/office/drawing/2014/main" val="390497641"/>
                    </a:ext>
                  </a:extLst>
                </a:gridCol>
                <a:gridCol w="329184">
                  <a:extLst>
                    <a:ext uri="{9D8B030D-6E8A-4147-A177-3AD203B41FA5}">
                      <a16:colId xmlns:a16="http://schemas.microsoft.com/office/drawing/2014/main" val="3840514416"/>
                    </a:ext>
                  </a:extLst>
                </a:gridCol>
                <a:gridCol w="329184">
                  <a:extLst>
                    <a:ext uri="{9D8B030D-6E8A-4147-A177-3AD203B41FA5}">
                      <a16:colId xmlns:a16="http://schemas.microsoft.com/office/drawing/2014/main" val="3042782699"/>
                    </a:ext>
                  </a:extLst>
                </a:gridCol>
                <a:gridCol w="329184">
                  <a:extLst>
                    <a:ext uri="{9D8B030D-6E8A-4147-A177-3AD203B41FA5}">
                      <a16:colId xmlns:a16="http://schemas.microsoft.com/office/drawing/2014/main" val="891882977"/>
                    </a:ext>
                  </a:extLst>
                </a:gridCol>
                <a:gridCol w="329184">
                  <a:extLst>
                    <a:ext uri="{9D8B030D-6E8A-4147-A177-3AD203B41FA5}">
                      <a16:colId xmlns:a16="http://schemas.microsoft.com/office/drawing/2014/main" val="2397639491"/>
                    </a:ext>
                  </a:extLst>
                </a:gridCol>
                <a:gridCol w="329184">
                  <a:extLst>
                    <a:ext uri="{9D8B030D-6E8A-4147-A177-3AD203B41FA5}">
                      <a16:colId xmlns:a16="http://schemas.microsoft.com/office/drawing/2014/main" val="3615031468"/>
                    </a:ext>
                  </a:extLst>
                </a:gridCol>
                <a:gridCol w="329184">
                  <a:extLst>
                    <a:ext uri="{9D8B030D-6E8A-4147-A177-3AD203B41FA5}">
                      <a16:colId xmlns:a16="http://schemas.microsoft.com/office/drawing/2014/main" val="2361334173"/>
                    </a:ext>
                  </a:extLst>
                </a:gridCol>
                <a:gridCol w="370332">
                  <a:extLst>
                    <a:ext uri="{9D8B030D-6E8A-4147-A177-3AD203B41FA5}">
                      <a16:colId xmlns:a16="http://schemas.microsoft.com/office/drawing/2014/main" val="3381218640"/>
                    </a:ext>
                  </a:extLst>
                </a:gridCol>
                <a:gridCol w="370332">
                  <a:extLst>
                    <a:ext uri="{9D8B030D-6E8A-4147-A177-3AD203B41FA5}">
                      <a16:colId xmlns:a16="http://schemas.microsoft.com/office/drawing/2014/main" val="3323692634"/>
                    </a:ext>
                  </a:extLst>
                </a:gridCol>
                <a:gridCol w="329184">
                  <a:extLst>
                    <a:ext uri="{9D8B030D-6E8A-4147-A177-3AD203B41FA5}">
                      <a16:colId xmlns:a16="http://schemas.microsoft.com/office/drawing/2014/main" val="871590339"/>
                    </a:ext>
                  </a:extLst>
                </a:gridCol>
                <a:gridCol w="329184">
                  <a:extLst>
                    <a:ext uri="{9D8B030D-6E8A-4147-A177-3AD203B41FA5}">
                      <a16:colId xmlns:a16="http://schemas.microsoft.com/office/drawing/2014/main" val="2537697173"/>
                    </a:ext>
                  </a:extLst>
                </a:gridCol>
                <a:gridCol w="370332">
                  <a:extLst>
                    <a:ext uri="{9D8B030D-6E8A-4147-A177-3AD203B41FA5}">
                      <a16:colId xmlns:a16="http://schemas.microsoft.com/office/drawing/2014/main" val="1843750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8126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Unite Students - 2018-03-23 18:00:46</a:t>
                      </a:r>
                      <a:r>
                        <a:rPr kumimoji="0" lang="en-US" sz="1000" b="0" i="0" u="none" strike="noStrike" kern="1200" cap="none" spc="0" normalizeH="0" baseline="0" noProof="0">
                          <a:ln>
                            <a:noFill/>
                          </a:ln>
                          <a:solidFill>
                            <a:prstClr val="black"/>
                          </a:solidFill>
                          <a:effectLst/>
                          <a:uLnTx/>
                          <a:uFillTx/>
                          <a:latin typeface="+mn-lt"/>
                          <a:ea typeface="+mn-ea"/>
                          <a:cs typeface="+mn-cs"/>
                        </a:rPr>
                        <a:t>
We're carrying out some essential maintenance work to our website and app from 6pm on Friday 23rd March. Please see the information below as this will affect you accessing your account between these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99237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StudyInn Facebook - 2018-03-23 14:01:48</a:t>
                      </a:r>
                      <a:r>
                        <a:rPr kumimoji="0" lang="en-US" sz="1000" b="0" i="0" u="none" strike="noStrike" kern="1200" cap="none" spc="0" normalizeH="0" baseline="0" noProof="0">
                          <a:ln>
                            <a:noFill/>
                          </a:ln>
                          <a:solidFill>
                            <a:prstClr val="black"/>
                          </a:solidFill>
                          <a:effectLst/>
                          <a:uLnTx/>
                          <a:uFillTx/>
                          <a:latin typeface="+mn-lt"/>
                          <a:ea typeface="+mn-ea"/>
                          <a:cs typeface="+mn-cs"/>
                        </a:rPr>
                        <a:t>
Get the most out of your #studentliving experience with #sharing options with #StudyInn. Our shared living allows you to live with #friends or meet new people from around the #world. With double occupancy and group booking available visit http://www.studyinn.com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3324734"/>
                  </a:ext>
                </a:extLst>
              </a:tr>
            </a:tbl>
          </a:graphicData>
        </a:graphic>
      </p:graphicFrame>
      <p:sp>
        <p:nvSpPr>
          <p:cNvPr id="4" name="Text Placeholder 3">
            <a:extLst>
              <a:ext uri="{FF2B5EF4-FFF2-40B4-BE49-F238E27FC236}">
                <a16:creationId xmlns:a16="http://schemas.microsoft.com/office/drawing/2014/main" id="{63242FF2-1502-452C-9051-29E7552B67BD}"/>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179922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4D5F6-2F2A-4B85-A35D-B06F92C7E7C9}"/>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47AF401C-FCBA-4C51-98FE-C55AF90E1120}"/>
              </a:ext>
            </a:extLst>
          </p:cNvPr>
          <p:cNvGraphicFramePr>
            <a:graphicFrameLocks noGrp="1"/>
          </p:cNvGraphicFramePr>
          <p:nvPr>
            <p:ph type="tbl" sz="quarter" idx="13"/>
            <p:extLst>
              <p:ext uri="{D42A27DB-BD31-4B8C-83A1-F6EECF244321}">
                <p14:modId xmlns:p14="http://schemas.microsoft.com/office/powerpoint/2010/main" val="2911133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11120128"/>
                    </a:ext>
                  </a:extLst>
                </a:gridCol>
                <a:gridCol w="370332">
                  <a:extLst>
                    <a:ext uri="{9D8B030D-6E8A-4147-A177-3AD203B41FA5}">
                      <a16:colId xmlns:a16="http://schemas.microsoft.com/office/drawing/2014/main" val="2214230568"/>
                    </a:ext>
                  </a:extLst>
                </a:gridCol>
                <a:gridCol w="370332">
                  <a:extLst>
                    <a:ext uri="{9D8B030D-6E8A-4147-A177-3AD203B41FA5}">
                      <a16:colId xmlns:a16="http://schemas.microsoft.com/office/drawing/2014/main" val="1250287825"/>
                    </a:ext>
                  </a:extLst>
                </a:gridCol>
                <a:gridCol w="370332">
                  <a:extLst>
                    <a:ext uri="{9D8B030D-6E8A-4147-A177-3AD203B41FA5}">
                      <a16:colId xmlns:a16="http://schemas.microsoft.com/office/drawing/2014/main" val="3972400917"/>
                    </a:ext>
                  </a:extLst>
                </a:gridCol>
                <a:gridCol w="329184">
                  <a:extLst>
                    <a:ext uri="{9D8B030D-6E8A-4147-A177-3AD203B41FA5}">
                      <a16:colId xmlns:a16="http://schemas.microsoft.com/office/drawing/2014/main" val="3540766828"/>
                    </a:ext>
                  </a:extLst>
                </a:gridCol>
                <a:gridCol w="329184">
                  <a:extLst>
                    <a:ext uri="{9D8B030D-6E8A-4147-A177-3AD203B41FA5}">
                      <a16:colId xmlns:a16="http://schemas.microsoft.com/office/drawing/2014/main" val="1896193326"/>
                    </a:ext>
                  </a:extLst>
                </a:gridCol>
                <a:gridCol w="329184">
                  <a:extLst>
                    <a:ext uri="{9D8B030D-6E8A-4147-A177-3AD203B41FA5}">
                      <a16:colId xmlns:a16="http://schemas.microsoft.com/office/drawing/2014/main" val="4137853565"/>
                    </a:ext>
                  </a:extLst>
                </a:gridCol>
                <a:gridCol w="329184">
                  <a:extLst>
                    <a:ext uri="{9D8B030D-6E8A-4147-A177-3AD203B41FA5}">
                      <a16:colId xmlns:a16="http://schemas.microsoft.com/office/drawing/2014/main" val="1116893738"/>
                    </a:ext>
                  </a:extLst>
                </a:gridCol>
                <a:gridCol w="329184">
                  <a:extLst>
                    <a:ext uri="{9D8B030D-6E8A-4147-A177-3AD203B41FA5}">
                      <a16:colId xmlns:a16="http://schemas.microsoft.com/office/drawing/2014/main" val="1892747723"/>
                    </a:ext>
                  </a:extLst>
                </a:gridCol>
                <a:gridCol w="329184">
                  <a:extLst>
                    <a:ext uri="{9D8B030D-6E8A-4147-A177-3AD203B41FA5}">
                      <a16:colId xmlns:a16="http://schemas.microsoft.com/office/drawing/2014/main" val="3163410136"/>
                    </a:ext>
                  </a:extLst>
                </a:gridCol>
                <a:gridCol w="329184">
                  <a:extLst>
                    <a:ext uri="{9D8B030D-6E8A-4147-A177-3AD203B41FA5}">
                      <a16:colId xmlns:a16="http://schemas.microsoft.com/office/drawing/2014/main" val="3951257829"/>
                    </a:ext>
                  </a:extLst>
                </a:gridCol>
                <a:gridCol w="329184">
                  <a:extLst>
                    <a:ext uri="{9D8B030D-6E8A-4147-A177-3AD203B41FA5}">
                      <a16:colId xmlns:a16="http://schemas.microsoft.com/office/drawing/2014/main" val="2578275212"/>
                    </a:ext>
                  </a:extLst>
                </a:gridCol>
                <a:gridCol w="329184">
                  <a:extLst>
                    <a:ext uri="{9D8B030D-6E8A-4147-A177-3AD203B41FA5}">
                      <a16:colId xmlns:a16="http://schemas.microsoft.com/office/drawing/2014/main" val="628360687"/>
                    </a:ext>
                  </a:extLst>
                </a:gridCol>
                <a:gridCol w="370332">
                  <a:extLst>
                    <a:ext uri="{9D8B030D-6E8A-4147-A177-3AD203B41FA5}">
                      <a16:colId xmlns:a16="http://schemas.microsoft.com/office/drawing/2014/main" val="1889540633"/>
                    </a:ext>
                  </a:extLst>
                </a:gridCol>
                <a:gridCol w="370332">
                  <a:extLst>
                    <a:ext uri="{9D8B030D-6E8A-4147-A177-3AD203B41FA5}">
                      <a16:colId xmlns:a16="http://schemas.microsoft.com/office/drawing/2014/main" val="3015679692"/>
                    </a:ext>
                  </a:extLst>
                </a:gridCol>
                <a:gridCol w="329184">
                  <a:extLst>
                    <a:ext uri="{9D8B030D-6E8A-4147-A177-3AD203B41FA5}">
                      <a16:colId xmlns:a16="http://schemas.microsoft.com/office/drawing/2014/main" val="124629118"/>
                    </a:ext>
                  </a:extLst>
                </a:gridCol>
                <a:gridCol w="329184">
                  <a:extLst>
                    <a:ext uri="{9D8B030D-6E8A-4147-A177-3AD203B41FA5}">
                      <a16:colId xmlns:a16="http://schemas.microsoft.com/office/drawing/2014/main" val="3918345196"/>
                    </a:ext>
                  </a:extLst>
                </a:gridCol>
                <a:gridCol w="370332">
                  <a:extLst>
                    <a:ext uri="{9D8B030D-6E8A-4147-A177-3AD203B41FA5}">
                      <a16:colId xmlns:a16="http://schemas.microsoft.com/office/drawing/2014/main" val="1448137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2221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- 2018-03-23 14:00:00</a:t>
                      </a:r>
                      <a:r>
                        <a:rPr kumimoji="0" lang="en-US" sz="1000" b="0" i="0" u="none" strike="noStrike" kern="1200" cap="none" spc="0" normalizeH="0" baseline="0" noProof="0">
                          <a:ln>
                            <a:noFill/>
                          </a:ln>
                          <a:solidFill>
                            <a:prstClr val="black"/>
                          </a:solidFill>
                          <a:effectLst/>
                          <a:uLnTx/>
                          <a:uFillTx/>
                          <a:latin typeface="+mn-lt"/>
                          <a:ea typeface="+mn-ea"/>
                          <a:cs typeface="+mn-cs"/>
                        </a:rPr>
                        <a:t>
We 💚 this photo taken at Liberty Park in Cardiff 🦆
Photo credit: Aaron Lowe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74208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- 2018-03-23 12:00:00</a:t>
                      </a:r>
                      <a:r>
                        <a:rPr kumimoji="0" lang="en-US" sz="1000" b="0" i="0" u="none" strike="noStrike" kern="1200" cap="none" spc="0" normalizeH="0" baseline="0" noProof="0">
                          <a:ln>
                            <a:noFill/>
                          </a:ln>
                          <a:solidFill>
                            <a:prstClr val="black"/>
                          </a:solidFill>
                          <a:effectLst/>
                          <a:uLnTx/>
                          <a:uFillTx/>
                          <a:latin typeface="+mn-lt"/>
                          <a:ea typeface="+mn-ea"/>
                          <a:cs typeface="+mn-cs"/>
                        </a:rPr>
                        <a:t>
What are you looking forward to this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9129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StudyInn Facebook - 2018-03-23 10:30:27</a:t>
                      </a:r>
                      <a:r>
                        <a:rPr kumimoji="0" lang="en-US" sz="1000" b="0" i="0" u="none" strike="noStrike" kern="1200" cap="none" spc="0" normalizeH="0" baseline="0" noProof="0">
                          <a:ln>
                            <a:noFill/>
                          </a:ln>
                          <a:solidFill>
                            <a:prstClr val="black"/>
                          </a:solidFill>
                          <a:effectLst/>
                          <a:uLnTx/>
                          <a:uFillTx/>
                          <a:latin typeface="+mn-lt"/>
                          <a:ea typeface="+mn-ea"/>
                          <a:cs typeface="+mn-cs"/>
                        </a:rPr>
                        <a:t>
#StudyInn #sites to see. Our #Superior rooms are fantastic &amp; provide a large, comfortable space for you to call #home throughout your #studentlife. Our #Coventry #Sheffield &amp; #Nottingham centres all offer Superior living so visit http://www.studyinn.com &amp; book your viewing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8756668"/>
                  </a:ext>
                </a:extLst>
              </a:tr>
            </a:tbl>
          </a:graphicData>
        </a:graphic>
      </p:graphicFrame>
      <p:sp>
        <p:nvSpPr>
          <p:cNvPr id="4" name="Text Placeholder 3">
            <a:extLst>
              <a:ext uri="{FF2B5EF4-FFF2-40B4-BE49-F238E27FC236}">
                <a16:creationId xmlns:a16="http://schemas.microsoft.com/office/drawing/2014/main" id="{3A917CEB-A7BD-4E4E-A4A6-16222488A321}"/>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249727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5D9B1-01A5-4708-9613-C5DF18703006}"/>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AF7B5874-3E45-43C4-8411-14C876CD16E4}"/>
              </a:ext>
            </a:extLst>
          </p:cNvPr>
          <p:cNvGraphicFramePr>
            <a:graphicFrameLocks noGrp="1"/>
          </p:cNvGraphicFramePr>
          <p:nvPr>
            <p:ph type="tbl" sz="quarter" idx="13"/>
            <p:extLst>
              <p:ext uri="{D42A27DB-BD31-4B8C-83A1-F6EECF244321}">
                <p14:modId xmlns:p14="http://schemas.microsoft.com/office/powerpoint/2010/main" val="2300185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46738512"/>
                    </a:ext>
                  </a:extLst>
                </a:gridCol>
                <a:gridCol w="370332">
                  <a:extLst>
                    <a:ext uri="{9D8B030D-6E8A-4147-A177-3AD203B41FA5}">
                      <a16:colId xmlns:a16="http://schemas.microsoft.com/office/drawing/2014/main" val="2467639665"/>
                    </a:ext>
                  </a:extLst>
                </a:gridCol>
                <a:gridCol w="370332">
                  <a:extLst>
                    <a:ext uri="{9D8B030D-6E8A-4147-A177-3AD203B41FA5}">
                      <a16:colId xmlns:a16="http://schemas.microsoft.com/office/drawing/2014/main" val="3129030674"/>
                    </a:ext>
                  </a:extLst>
                </a:gridCol>
                <a:gridCol w="370332">
                  <a:extLst>
                    <a:ext uri="{9D8B030D-6E8A-4147-A177-3AD203B41FA5}">
                      <a16:colId xmlns:a16="http://schemas.microsoft.com/office/drawing/2014/main" val="1700317934"/>
                    </a:ext>
                  </a:extLst>
                </a:gridCol>
                <a:gridCol w="329184">
                  <a:extLst>
                    <a:ext uri="{9D8B030D-6E8A-4147-A177-3AD203B41FA5}">
                      <a16:colId xmlns:a16="http://schemas.microsoft.com/office/drawing/2014/main" val="2647831753"/>
                    </a:ext>
                  </a:extLst>
                </a:gridCol>
                <a:gridCol w="329184">
                  <a:extLst>
                    <a:ext uri="{9D8B030D-6E8A-4147-A177-3AD203B41FA5}">
                      <a16:colId xmlns:a16="http://schemas.microsoft.com/office/drawing/2014/main" val="3607381175"/>
                    </a:ext>
                  </a:extLst>
                </a:gridCol>
                <a:gridCol w="329184">
                  <a:extLst>
                    <a:ext uri="{9D8B030D-6E8A-4147-A177-3AD203B41FA5}">
                      <a16:colId xmlns:a16="http://schemas.microsoft.com/office/drawing/2014/main" val="269581703"/>
                    </a:ext>
                  </a:extLst>
                </a:gridCol>
                <a:gridCol w="329184">
                  <a:extLst>
                    <a:ext uri="{9D8B030D-6E8A-4147-A177-3AD203B41FA5}">
                      <a16:colId xmlns:a16="http://schemas.microsoft.com/office/drawing/2014/main" val="4211675146"/>
                    </a:ext>
                  </a:extLst>
                </a:gridCol>
                <a:gridCol w="329184">
                  <a:extLst>
                    <a:ext uri="{9D8B030D-6E8A-4147-A177-3AD203B41FA5}">
                      <a16:colId xmlns:a16="http://schemas.microsoft.com/office/drawing/2014/main" val="4171237624"/>
                    </a:ext>
                  </a:extLst>
                </a:gridCol>
                <a:gridCol w="329184">
                  <a:extLst>
                    <a:ext uri="{9D8B030D-6E8A-4147-A177-3AD203B41FA5}">
                      <a16:colId xmlns:a16="http://schemas.microsoft.com/office/drawing/2014/main" val="1759217597"/>
                    </a:ext>
                  </a:extLst>
                </a:gridCol>
                <a:gridCol w="329184">
                  <a:extLst>
                    <a:ext uri="{9D8B030D-6E8A-4147-A177-3AD203B41FA5}">
                      <a16:colId xmlns:a16="http://schemas.microsoft.com/office/drawing/2014/main" val="77490299"/>
                    </a:ext>
                  </a:extLst>
                </a:gridCol>
                <a:gridCol w="329184">
                  <a:extLst>
                    <a:ext uri="{9D8B030D-6E8A-4147-A177-3AD203B41FA5}">
                      <a16:colId xmlns:a16="http://schemas.microsoft.com/office/drawing/2014/main" val="2583703235"/>
                    </a:ext>
                  </a:extLst>
                </a:gridCol>
                <a:gridCol w="329184">
                  <a:extLst>
                    <a:ext uri="{9D8B030D-6E8A-4147-A177-3AD203B41FA5}">
                      <a16:colId xmlns:a16="http://schemas.microsoft.com/office/drawing/2014/main" val="3865509324"/>
                    </a:ext>
                  </a:extLst>
                </a:gridCol>
                <a:gridCol w="370332">
                  <a:extLst>
                    <a:ext uri="{9D8B030D-6E8A-4147-A177-3AD203B41FA5}">
                      <a16:colId xmlns:a16="http://schemas.microsoft.com/office/drawing/2014/main" val="3830990030"/>
                    </a:ext>
                  </a:extLst>
                </a:gridCol>
                <a:gridCol w="370332">
                  <a:extLst>
                    <a:ext uri="{9D8B030D-6E8A-4147-A177-3AD203B41FA5}">
                      <a16:colId xmlns:a16="http://schemas.microsoft.com/office/drawing/2014/main" val="3416985677"/>
                    </a:ext>
                  </a:extLst>
                </a:gridCol>
                <a:gridCol w="329184">
                  <a:extLst>
                    <a:ext uri="{9D8B030D-6E8A-4147-A177-3AD203B41FA5}">
                      <a16:colId xmlns:a16="http://schemas.microsoft.com/office/drawing/2014/main" val="550011554"/>
                    </a:ext>
                  </a:extLst>
                </a:gridCol>
                <a:gridCol w="329184">
                  <a:extLst>
                    <a:ext uri="{9D8B030D-6E8A-4147-A177-3AD203B41FA5}">
                      <a16:colId xmlns:a16="http://schemas.microsoft.com/office/drawing/2014/main" val="2698685965"/>
                    </a:ext>
                  </a:extLst>
                </a:gridCol>
                <a:gridCol w="370332">
                  <a:extLst>
                    <a:ext uri="{9D8B030D-6E8A-4147-A177-3AD203B41FA5}">
                      <a16:colId xmlns:a16="http://schemas.microsoft.com/office/drawing/2014/main" val="1651514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045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StudyInn Facebook - 2018-03-22 14:01:45</a:t>
                      </a:r>
                      <a:r>
                        <a:rPr kumimoji="0" lang="en-US" sz="1000" b="0" i="0" u="none" strike="noStrike" kern="1200" cap="none" spc="0" normalizeH="0" baseline="0" noProof="0">
                          <a:ln>
                            <a:noFill/>
                          </a:ln>
                          <a:solidFill>
                            <a:prstClr val="black"/>
                          </a:solidFill>
                          <a:effectLst/>
                          <a:uLnTx/>
                          <a:uFillTx/>
                          <a:latin typeface="+mn-lt"/>
                          <a:ea typeface="+mn-ea"/>
                          <a:cs typeface="+mn-cs"/>
                        </a:rPr>
                        <a:t>
#StudyInn #sites to see. Have you seen the bespoke #conservatory in our stunning #Cambridge centre. Constructed within the buildings courtyard it provide outstanding social space for the Cambridge guests. #Gym #Cinema #Pooltable #Studentliving #Studentlife #studying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190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Liberty Living for Students - 2018-03-22 12:00:00</a:t>
                      </a:r>
                      <a:r>
                        <a:rPr kumimoji="0" lang="en-US" sz="1000" b="0" i="0" u="none" strike="noStrike" kern="1200" cap="none" spc="0" normalizeH="0" baseline="0" noProof="0">
                          <a:ln>
                            <a:noFill/>
                          </a:ln>
                          <a:solidFill>
                            <a:prstClr val="black"/>
                          </a:solidFill>
                          <a:effectLst/>
                          <a:uLnTx/>
                          <a:uFillTx/>
                          <a:latin typeface="+mn-lt"/>
                          <a:ea typeface="+mn-ea"/>
                          <a:cs typeface="+mn-cs"/>
                        </a:rPr>
                        <a:t>
It's almost #Easter! 🐣🍫 Here's how to make the most of your break while sticking to your #budget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92626706"/>
                  </a:ext>
                </a:extLst>
              </a:tr>
            </a:tbl>
          </a:graphicData>
        </a:graphic>
      </p:graphicFrame>
      <p:sp>
        <p:nvSpPr>
          <p:cNvPr id="4" name="Text Placeholder 3">
            <a:extLst>
              <a:ext uri="{FF2B5EF4-FFF2-40B4-BE49-F238E27FC236}">
                <a16:creationId xmlns:a16="http://schemas.microsoft.com/office/drawing/2014/main" id="{04C294F3-3766-4FEF-97D8-961AE3AAC29C}"/>
              </a:ext>
            </a:extLst>
          </p:cNvPr>
          <p:cNvSpPr>
            <a:spLocks noGrp="1"/>
          </p:cNvSpPr>
          <p:nvPr>
            <p:ph type="body" sz="quarter" idx="14"/>
          </p:nvPr>
        </p:nvSpPr>
        <p:spPr/>
        <p:txBody>
          <a:bodyPr/>
          <a:lstStyle/>
          <a:p>
            <a:r>
              <a:rPr lang="en-US"/>
              <a:t>02/26/2018 - 03/28/2018</a:t>
            </a:r>
          </a:p>
        </p:txBody>
      </p:sp>
    </p:spTree>
    <p:extLst>
      <p:ext uri="{BB962C8B-B14F-4D97-AF65-F5344CB8AC3E}">
        <p14:creationId xmlns:p14="http://schemas.microsoft.com/office/powerpoint/2010/main" val="2175271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20373-4010-4024-99A2-62CD714E4544}"/>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8F6C2CF3-461A-4072-8A94-4FCF1E79EFAB}"/>
              </a:ext>
            </a:extLst>
          </p:cNvPr>
          <p:cNvGraphicFramePr>
            <a:graphicFrameLocks noGrp="1"/>
          </p:cNvGraphicFramePr>
          <p:nvPr>
            <p:ph type="chart" sz="quarter" idx="13"/>
            <p:extLst>
              <p:ext uri="{D42A27DB-BD31-4B8C-83A1-F6EECF244321}">
                <p14:modId xmlns:p14="http://schemas.microsoft.com/office/powerpoint/2010/main" val="1124203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2BC5DE-C336-434E-A501-13167BB92575}"/>
              </a:ext>
            </a:extLst>
          </p:cNvPr>
          <p:cNvSpPr>
            <a:spLocks noGrp="1"/>
          </p:cNvSpPr>
          <p:nvPr>
            <p:ph type="body" sz="quarter" idx="14"/>
          </p:nvPr>
        </p:nvSpPr>
        <p:spPr/>
        <p:txBody>
          <a:bodyPr/>
          <a:lstStyle/>
          <a:p>
            <a:r>
              <a:rPr lang="en-US"/>
              <a:t>02/26/2018 - 03/28/2018</a:t>
            </a:r>
          </a:p>
        </p:txBody>
      </p:sp>
      <p:sp>
        <p:nvSpPr>
          <p:cNvPr id="5" name="Footer Placeholder 4">
            <a:extLst>
              <a:ext uri="{FF2B5EF4-FFF2-40B4-BE49-F238E27FC236}">
                <a16:creationId xmlns:a16="http://schemas.microsoft.com/office/drawing/2014/main" id="{7820A609-B3F2-4BE1-B7A7-E8053AD4C0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29346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1236</Words>
  <Application>Microsoft Office PowerPoint</Application>
  <PresentationFormat>On-screen Show (4:3)</PresentationFormat>
  <Paragraphs>789</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Overview</vt:lpstr>
      <vt:lpstr>Facebook Key Metrics Table</vt:lpstr>
      <vt:lpstr>Facebook Fans Total</vt:lpstr>
      <vt:lpstr>Facebook Fans Change Rate</vt:lpstr>
      <vt:lpstr>Facebook Interaction Rate</vt:lpstr>
      <vt:lpstr>Facebook Total Interactions</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lpstr>Facebook Key Metrics Radar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2018-03-29T13:03:52Z</dcterms:created>
  <dcterms:modified xsi:type="dcterms:W3CDTF">2018-03-29T13:04:51Z</dcterms:modified>
</cp:coreProperties>
</file>