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6" d="100"/>
          <a:sy n="76" d="100"/>
        </p:scale>
        <p:origin x="25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6E0FE-ED92-4616-8155-90E996966616}"/>
              </a:ext>
            </a:extLst>
          </p:cNvPr>
          <p:cNvSpPr>
            <a:spLocks noGrp="1"/>
          </p:cNvSpPr>
          <p:nvPr>
            <p:ph type="title"/>
          </p:nvPr>
        </p:nvSpPr>
        <p:spPr/>
        <p:txBody>
          <a:bodyPr/>
          <a:lstStyle/>
          <a:p>
            <a:r>
              <a:rPr lang="pt-BR"/>
              <a:t>Instagram Posts Table | descomplicafaculdade - 1 of 26</a:t>
            </a:r>
            <a:endParaRPr lang="en-US"/>
          </a:p>
        </p:txBody>
      </p:sp>
      <p:graphicFrame>
        <p:nvGraphicFramePr>
          <p:cNvPr id="5" name="Table Placeholder 4">
            <a:extLst>
              <a:ext uri="{FF2B5EF4-FFF2-40B4-BE49-F238E27FC236}">
                <a16:creationId xmlns:a16="http://schemas.microsoft.com/office/drawing/2014/main" id="{979B839E-1C27-4FF2-89A9-3F04E0BC4FC8}"/>
              </a:ext>
            </a:extLst>
          </p:cNvPr>
          <p:cNvGraphicFramePr>
            <a:graphicFrameLocks noGrp="1"/>
          </p:cNvGraphicFramePr>
          <p:nvPr>
            <p:ph type="tbl" sz="quarter" idx="13"/>
            <p:extLst>
              <p:ext uri="{D42A27DB-BD31-4B8C-83A1-F6EECF244321}">
                <p14:modId xmlns:p14="http://schemas.microsoft.com/office/powerpoint/2010/main" val="3609252940"/>
              </p:ext>
            </p:extLst>
          </p:nvPr>
        </p:nvGraphicFramePr>
        <p:xfrm>
          <a:off x="457200" y="1731963"/>
          <a:ext cx="7982712" cy="853440"/>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64009675"/>
                    </a:ext>
                  </a:extLst>
                </a:gridCol>
                <a:gridCol w="658368">
                  <a:extLst>
                    <a:ext uri="{9D8B030D-6E8A-4147-A177-3AD203B41FA5}">
                      <a16:colId xmlns:a16="http://schemas.microsoft.com/office/drawing/2014/main" val="599940996"/>
                    </a:ext>
                  </a:extLst>
                </a:gridCol>
                <a:gridCol w="658368">
                  <a:extLst>
                    <a:ext uri="{9D8B030D-6E8A-4147-A177-3AD203B41FA5}">
                      <a16:colId xmlns:a16="http://schemas.microsoft.com/office/drawing/2014/main" val="2728564187"/>
                    </a:ext>
                  </a:extLst>
                </a:gridCol>
                <a:gridCol w="658368">
                  <a:extLst>
                    <a:ext uri="{9D8B030D-6E8A-4147-A177-3AD203B41FA5}">
                      <a16:colId xmlns:a16="http://schemas.microsoft.com/office/drawing/2014/main" val="399670246"/>
                    </a:ext>
                  </a:extLst>
                </a:gridCol>
                <a:gridCol w="658368">
                  <a:extLst>
                    <a:ext uri="{9D8B030D-6E8A-4147-A177-3AD203B41FA5}">
                      <a16:colId xmlns:a16="http://schemas.microsoft.com/office/drawing/2014/main" val="4149482241"/>
                    </a:ext>
                  </a:extLst>
                </a:gridCol>
                <a:gridCol w="658368">
                  <a:extLst>
                    <a:ext uri="{9D8B030D-6E8A-4147-A177-3AD203B41FA5}">
                      <a16:colId xmlns:a16="http://schemas.microsoft.com/office/drawing/2014/main" val="3523857284"/>
                    </a:ext>
                  </a:extLst>
                </a:gridCol>
                <a:gridCol w="658368">
                  <a:extLst>
                    <a:ext uri="{9D8B030D-6E8A-4147-A177-3AD203B41FA5}">
                      <a16:colId xmlns:a16="http://schemas.microsoft.com/office/drawing/2014/main" val="2349883974"/>
                    </a:ext>
                  </a:extLst>
                </a:gridCol>
                <a:gridCol w="658368">
                  <a:extLst>
                    <a:ext uri="{9D8B030D-6E8A-4147-A177-3AD203B41FA5}">
                      <a16:colId xmlns:a16="http://schemas.microsoft.com/office/drawing/2014/main" val="2142906514"/>
                    </a:ext>
                  </a:extLst>
                </a:gridCol>
                <a:gridCol w="658368">
                  <a:extLst>
                    <a:ext uri="{9D8B030D-6E8A-4147-A177-3AD203B41FA5}">
                      <a16:colId xmlns:a16="http://schemas.microsoft.com/office/drawing/2014/main" val="4202531275"/>
                    </a:ext>
                  </a:extLst>
                </a:gridCol>
                <a:gridCol w="658368">
                  <a:extLst>
                    <a:ext uri="{9D8B030D-6E8A-4147-A177-3AD203B41FA5}">
                      <a16:colId xmlns:a16="http://schemas.microsoft.com/office/drawing/2014/main" val="1301808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209546419"/>
                  </a:ext>
                </a:extLst>
              </a:tr>
            </a:tbl>
          </a:graphicData>
        </a:graphic>
      </p:graphicFrame>
      <p:sp>
        <p:nvSpPr>
          <p:cNvPr id="4" name="Text Placeholder 3">
            <a:extLst>
              <a:ext uri="{FF2B5EF4-FFF2-40B4-BE49-F238E27FC236}">
                <a16:creationId xmlns:a16="http://schemas.microsoft.com/office/drawing/2014/main" id="{B2137EC1-9BD7-4137-964E-63DB1B456C43}"/>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5346100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CA3AD7-2C48-482F-9574-A7F783681111}"/>
              </a:ext>
            </a:extLst>
          </p:cNvPr>
          <p:cNvSpPr>
            <a:spLocks noGrp="1"/>
          </p:cNvSpPr>
          <p:nvPr>
            <p:ph type="title"/>
          </p:nvPr>
        </p:nvSpPr>
        <p:spPr/>
        <p:txBody>
          <a:bodyPr/>
          <a:lstStyle/>
          <a:p>
            <a:r>
              <a:rPr lang="pt-BR"/>
              <a:t>Instagram Posts Table | descomplicafaculdade - 2 of 26</a:t>
            </a:r>
            <a:endParaRPr lang="en-US"/>
          </a:p>
        </p:txBody>
      </p:sp>
      <p:graphicFrame>
        <p:nvGraphicFramePr>
          <p:cNvPr id="5" name="Table Placeholder 4">
            <a:extLst>
              <a:ext uri="{FF2B5EF4-FFF2-40B4-BE49-F238E27FC236}">
                <a16:creationId xmlns:a16="http://schemas.microsoft.com/office/drawing/2014/main" id="{12F7ADE9-76F5-4CFD-B19A-6380F9F5F55D}"/>
              </a:ext>
            </a:extLst>
          </p:cNvPr>
          <p:cNvGraphicFramePr>
            <a:graphicFrameLocks noGrp="1"/>
          </p:cNvGraphicFramePr>
          <p:nvPr>
            <p:ph type="tbl" sz="quarter" idx="13"/>
            <p:extLst>
              <p:ext uri="{D42A27DB-BD31-4B8C-83A1-F6EECF244321}">
                <p14:modId xmlns:p14="http://schemas.microsoft.com/office/powerpoint/2010/main" val="42063417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82403811"/>
                    </a:ext>
                  </a:extLst>
                </a:gridCol>
                <a:gridCol w="658368">
                  <a:extLst>
                    <a:ext uri="{9D8B030D-6E8A-4147-A177-3AD203B41FA5}">
                      <a16:colId xmlns:a16="http://schemas.microsoft.com/office/drawing/2014/main" val="2630766344"/>
                    </a:ext>
                  </a:extLst>
                </a:gridCol>
                <a:gridCol w="658368">
                  <a:extLst>
                    <a:ext uri="{9D8B030D-6E8A-4147-A177-3AD203B41FA5}">
                      <a16:colId xmlns:a16="http://schemas.microsoft.com/office/drawing/2014/main" val="3808322476"/>
                    </a:ext>
                  </a:extLst>
                </a:gridCol>
                <a:gridCol w="658368">
                  <a:extLst>
                    <a:ext uri="{9D8B030D-6E8A-4147-A177-3AD203B41FA5}">
                      <a16:colId xmlns:a16="http://schemas.microsoft.com/office/drawing/2014/main" val="1815990947"/>
                    </a:ext>
                  </a:extLst>
                </a:gridCol>
                <a:gridCol w="658368">
                  <a:extLst>
                    <a:ext uri="{9D8B030D-6E8A-4147-A177-3AD203B41FA5}">
                      <a16:colId xmlns:a16="http://schemas.microsoft.com/office/drawing/2014/main" val="1717670604"/>
                    </a:ext>
                  </a:extLst>
                </a:gridCol>
                <a:gridCol w="658368">
                  <a:extLst>
                    <a:ext uri="{9D8B030D-6E8A-4147-A177-3AD203B41FA5}">
                      <a16:colId xmlns:a16="http://schemas.microsoft.com/office/drawing/2014/main" val="710207889"/>
                    </a:ext>
                  </a:extLst>
                </a:gridCol>
                <a:gridCol w="658368">
                  <a:extLst>
                    <a:ext uri="{9D8B030D-6E8A-4147-A177-3AD203B41FA5}">
                      <a16:colId xmlns:a16="http://schemas.microsoft.com/office/drawing/2014/main" val="534146827"/>
                    </a:ext>
                  </a:extLst>
                </a:gridCol>
                <a:gridCol w="658368">
                  <a:extLst>
                    <a:ext uri="{9D8B030D-6E8A-4147-A177-3AD203B41FA5}">
                      <a16:colId xmlns:a16="http://schemas.microsoft.com/office/drawing/2014/main" val="524645785"/>
                    </a:ext>
                  </a:extLst>
                </a:gridCol>
                <a:gridCol w="658368">
                  <a:extLst>
                    <a:ext uri="{9D8B030D-6E8A-4147-A177-3AD203B41FA5}">
                      <a16:colId xmlns:a16="http://schemas.microsoft.com/office/drawing/2014/main" val="1723819029"/>
                    </a:ext>
                  </a:extLst>
                </a:gridCol>
                <a:gridCol w="658368">
                  <a:extLst>
                    <a:ext uri="{9D8B030D-6E8A-4147-A177-3AD203B41FA5}">
                      <a16:colId xmlns:a16="http://schemas.microsoft.com/office/drawing/2014/main" val="9661291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420491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descomplicafaculdade - 2021-09-30 19:01:46</a:t>
                      </a:r>
                      <a:r>
                        <a:rPr kumimoji="0" lang="pt-BR" sz="1000" b="0" i="0" u="none" strike="noStrike" kern="1200" cap="none" spc="0" normalizeH="0" baseline="0" noProof="0">
                          <a:ln>
                            <a:noFill/>
                          </a:ln>
                          <a:solidFill>
                            <a:prstClr val="black"/>
                          </a:solidFill>
                          <a:effectLst/>
                          <a:uLnTx/>
                          <a:uFillTx/>
                          <a:latin typeface="+mn-lt"/>
                          <a:ea typeface="+mn-ea"/>
                          <a:cs typeface="+mn-cs"/>
                        </a:rPr>
                        <a:t>
 📡 Os avanços assustam, né? Tecnologia sempre envolve progresso e preocupação.
⚖️ Por isso, vários países têm desenvolvido leis pra regular o uso de dados, algoritmos e inteligências artificiais. O Brasil não fica de fora.
Bora entender como o nosso país fica diante dessas inovações? Reunimos os melhores especialistas num curso gratuito pra discutir sobre cidades inteligentes, 5G, IA e as desigualdades trazidas pela economia digital. Confira abaixo:
Pedro Henrique Ramos | @baptistaluzadvogados 
Eduardo Magrani | @inpdados 
Claudio Pinhanez | @ibm 
Nathalie Gazzaneo | @harvard
Mauro Lopes | @descomplica
💥 É 100% grátis! Inscreva-se nos stories ou no link: bit.ly/direito_digi
#descomplica #cursoslivres #cursosgratuitos #direito #digital #privacidade #tecnologia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10/30/2021 09:43:48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1196</a:t>
                      </a:r>
                    </a:p>
                  </a:txBody>
                  <a:tcPr/>
                </a:tc>
                <a:extLst>
                  <a:ext uri="{0D108BD9-81ED-4DB2-BD59-A6C34878D82A}">
                    <a16:rowId xmlns:a16="http://schemas.microsoft.com/office/drawing/2014/main" val="1018388994"/>
                  </a:ext>
                </a:extLst>
              </a:tr>
            </a:tbl>
          </a:graphicData>
        </a:graphic>
      </p:graphicFrame>
      <p:sp>
        <p:nvSpPr>
          <p:cNvPr id="4" name="Text Placeholder 3">
            <a:extLst>
              <a:ext uri="{FF2B5EF4-FFF2-40B4-BE49-F238E27FC236}">
                <a16:creationId xmlns:a16="http://schemas.microsoft.com/office/drawing/2014/main" id="{1BE3314D-5DF5-42DD-B2FC-EE212E84A7A5}"/>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8856094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AEFF1-CEA2-48D1-8BB5-B7D611F0BBBE}"/>
              </a:ext>
            </a:extLst>
          </p:cNvPr>
          <p:cNvSpPr>
            <a:spLocks noGrp="1"/>
          </p:cNvSpPr>
          <p:nvPr>
            <p:ph type="title"/>
          </p:nvPr>
        </p:nvSpPr>
        <p:spPr/>
        <p:txBody>
          <a:bodyPr/>
          <a:lstStyle/>
          <a:p>
            <a:r>
              <a:rPr lang="pt-BR"/>
              <a:t>Instagram Posts Table | descomplicafaculdade - 3 of 26</a:t>
            </a:r>
            <a:endParaRPr lang="en-US"/>
          </a:p>
        </p:txBody>
      </p:sp>
      <p:graphicFrame>
        <p:nvGraphicFramePr>
          <p:cNvPr id="5" name="Table Placeholder 4">
            <a:extLst>
              <a:ext uri="{FF2B5EF4-FFF2-40B4-BE49-F238E27FC236}">
                <a16:creationId xmlns:a16="http://schemas.microsoft.com/office/drawing/2014/main" id="{FAB03DD1-E325-407F-B2CB-B6BCED58C30C}"/>
              </a:ext>
            </a:extLst>
          </p:cNvPr>
          <p:cNvGraphicFramePr>
            <a:graphicFrameLocks noGrp="1"/>
          </p:cNvGraphicFramePr>
          <p:nvPr>
            <p:ph type="tbl" sz="quarter" idx="13"/>
            <p:extLst>
              <p:ext uri="{D42A27DB-BD31-4B8C-83A1-F6EECF244321}">
                <p14:modId xmlns:p14="http://schemas.microsoft.com/office/powerpoint/2010/main" val="6586297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10902568"/>
                    </a:ext>
                  </a:extLst>
                </a:gridCol>
                <a:gridCol w="658368">
                  <a:extLst>
                    <a:ext uri="{9D8B030D-6E8A-4147-A177-3AD203B41FA5}">
                      <a16:colId xmlns:a16="http://schemas.microsoft.com/office/drawing/2014/main" val="759888660"/>
                    </a:ext>
                  </a:extLst>
                </a:gridCol>
                <a:gridCol w="658368">
                  <a:extLst>
                    <a:ext uri="{9D8B030D-6E8A-4147-A177-3AD203B41FA5}">
                      <a16:colId xmlns:a16="http://schemas.microsoft.com/office/drawing/2014/main" val="3563389588"/>
                    </a:ext>
                  </a:extLst>
                </a:gridCol>
                <a:gridCol w="658368">
                  <a:extLst>
                    <a:ext uri="{9D8B030D-6E8A-4147-A177-3AD203B41FA5}">
                      <a16:colId xmlns:a16="http://schemas.microsoft.com/office/drawing/2014/main" val="1217551558"/>
                    </a:ext>
                  </a:extLst>
                </a:gridCol>
                <a:gridCol w="658368">
                  <a:extLst>
                    <a:ext uri="{9D8B030D-6E8A-4147-A177-3AD203B41FA5}">
                      <a16:colId xmlns:a16="http://schemas.microsoft.com/office/drawing/2014/main" val="3276267763"/>
                    </a:ext>
                  </a:extLst>
                </a:gridCol>
                <a:gridCol w="658368">
                  <a:extLst>
                    <a:ext uri="{9D8B030D-6E8A-4147-A177-3AD203B41FA5}">
                      <a16:colId xmlns:a16="http://schemas.microsoft.com/office/drawing/2014/main" val="589616505"/>
                    </a:ext>
                  </a:extLst>
                </a:gridCol>
                <a:gridCol w="658368">
                  <a:extLst>
                    <a:ext uri="{9D8B030D-6E8A-4147-A177-3AD203B41FA5}">
                      <a16:colId xmlns:a16="http://schemas.microsoft.com/office/drawing/2014/main" val="194714208"/>
                    </a:ext>
                  </a:extLst>
                </a:gridCol>
                <a:gridCol w="658368">
                  <a:extLst>
                    <a:ext uri="{9D8B030D-6E8A-4147-A177-3AD203B41FA5}">
                      <a16:colId xmlns:a16="http://schemas.microsoft.com/office/drawing/2014/main" val="4254668424"/>
                    </a:ext>
                  </a:extLst>
                </a:gridCol>
                <a:gridCol w="658368">
                  <a:extLst>
                    <a:ext uri="{9D8B030D-6E8A-4147-A177-3AD203B41FA5}">
                      <a16:colId xmlns:a16="http://schemas.microsoft.com/office/drawing/2014/main" val="1930924086"/>
                    </a:ext>
                  </a:extLst>
                </a:gridCol>
                <a:gridCol w="658368">
                  <a:extLst>
                    <a:ext uri="{9D8B030D-6E8A-4147-A177-3AD203B41FA5}">
                      <a16:colId xmlns:a16="http://schemas.microsoft.com/office/drawing/2014/main" val="14159166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474264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descomplicafaculdade - 2021-09-30 12:36:06</a:t>
                      </a:r>
                      <a:r>
                        <a:rPr kumimoji="0" lang="pt-BR" sz="1000" b="0" i="0" u="none" strike="noStrike" kern="1200" cap="none" spc="0" normalizeH="0" baseline="0" noProof="0">
                          <a:ln>
                            <a:noFill/>
                          </a:ln>
                          <a:solidFill>
                            <a:prstClr val="black"/>
                          </a:solidFill>
                          <a:effectLst/>
                          <a:uLnTx/>
                          <a:uFillTx/>
                          <a:latin typeface="+mn-lt"/>
                          <a:ea typeface="+mn-ea"/>
                          <a:cs typeface="+mn-cs"/>
                        </a:rPr>
                        <a:t>
 [SALVA ESSE POST] Chega uma hora em que não dá mais pra dar mole né? 😠
A gente sabe que muitos desses hábitos, nós adquirimos inconscientemente, mas temos que estar sempre atentos, pra nos livrarmos desse mal 🙌
Eaí, qual hábito ruim você tem?
#descomplica #studygram #dicasdeestudos #estudante #estudar #estudando #estudos #estudando #trabalho #história #news #posdescomplica #posgraduacao #ead #explorar #explore #educacao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10/30/2021 09:43:48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2249</a:t>
                      </a:r>
                    </a:p>
                  </a:txBody>
                  <a:tcPr/>
                </a:tc>
                <a:extLst>
                  <a:ext uri="{0D108BD9-81ED-4DB2-BD59-A6C34878D82A}">
                    <a16:rowId xmlns:a16="http://schemas.microsoft.com/office/drawing/2014/main" val="2212228741"/>
                  </a:ext>
                </a:extLst>
              </a:tr>
            </a:tbl>
          </a:graphicData>
        </a:graphic>
      </p:graphicFrame>
      <p:sp>
        <p:nvSpPr>
          <p:cNvPr id="4" name="Text Placeholder 3">
            <a:extLst>
              <a:ext uri="{FF2B5EF4-FFF2-40B4-BE49-F238E27FC236}">
                <a16:creationId xmlns:a16="http://schemas.microsoft.com/office/drawing/2014/main" id="{404052A6-5481-4FB2-AC20-FC4C9624BD5C}"/>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4486642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D399CF-5002-4D2B-B480-9D4B5CFE526E}"/>
              </a:ext>
            </a:extLst>
          </p:cNvPr>
          <p:cNvSpPr>
            <a:spLocks noGrp="1"/>
          </p:cNvSpPr>
          <p:nvPr>
            <p:ph type="title"/>
          </p:nvPr>
        </p:nvSpPr>
        <p:spPr/>
        <p:txBody>
          <a:bodyPr/>
          <a:lstStyle/>
          <a:p>
            <a:r>
              <a:rPr lang="pt-BR"/>
              <a:t>Instagram Posts Table | descomplicafaculdade - 4 of 26</a:t>
            </a:r>
            <a:endParaRPr lang="en-US"/>
          </a:p>
        </p:txBody>
      </p:sp>
      <p:graphicFrame>
        <p:nvGraphicFramePr>
          <p:cNvPr id="5" name="Table Placeholder 4">
            <a:extLst>
              <a:ext uri="{FF2B5EF4-FFF2-40B4-BE49-F238E27FC236}">
                <a16:creationId xmlns:a16="http://schemas.microsoft.com/office/drawing/2014/main" id="{43A1492C-4AA9-4A9D-A429-63C1B85B668E}"/>
              </a:ext>
            </a:extLst>
          </p:cNvPr>
          <p:cNvGraphicFramePr>
            <a:graphicFrameLocks noGrp="1"/>
          </p:cNvGraphicFramePr>
          <p:nvPr>
            <p:ph type="tbl" sz="quarter" idx="13"/>
            <p:extLst>
              <p:ext uri="{D42A27DB-BD31-4B8C-83A1-F6EECF244321}">
                <p14:modId xmlns:p14="http://schemas.microsoft.com/office/powerpoint/2010/main" val="3789996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15412142"/>
                    </a:ext>
                  </a:extLst>
                </a:gridCol>
                <a:gridCol w="658368">
                  <a:extLst>
                    <a:ext uri="{9D8B030D-6E8A-4147-A177-3AD203B41FA5}">
                      <a16:colId xmlns:a16="http://schemas.microsoft.com/office/drawing/2014/main" val="4244626256"/>
                    </a:ext>
                  </a:extLst>
                </a:gridCol>
                <a:gridCol w="658368">
                  <a:extLst>
                    <a:ext uri="{9D8B030D-6E8A-4147-A177-3AD203B41FA5}">
                      <a16:colId xmlns:a16="http://schemas.microsoft.com/office/drawing/2014/main" val="2372270104"/>
                    </a:ext>
                  </a:extLst>
                </a:gridCol>
                <a:gridCol w="658368">
                  <a:extLst>
                    <a:ext uri="{9D8B030D-6E8A-4147-A177-3AD203B41FA5}">
                      <a16:colId xmlns:a16="http://schemas.microsoft.com/office/drawing/2014/main" val="3291954722"/>
                    </a:ext>
                  </a:extLst>
                </a:gridCol>
                <a:gridCol w="658368">
                  <a:extLst>
                    <a:ext uri="{9D8B030D-6E8A-4147-A177-3AD203B41FA5}">
                      <a16:colId xmlns:a16="http://schemas.microsoft.com/office/drawing/2014/main" val="3178964887"/>
                    </a:ext>
                  </a:extLst>
                </a:gridCol>
                <a:gridCol w="658368">
                  <a:extLst>
                    <a:ext uri="{9D8B030D-6E8A-4147-A177-3AD203B41FA5}">
                      <a16:colId xmlns:a16="http://schemas.microsoft.com/office/drawing/2014/main" val="3625438163"/>
                    </a:ext>
                  </a:extLst>
                </a:gridCol>
                <a:gridCol w="658368">
                  <a:extLst>
                    <a:ext uri="{9D8B030D-6E8A-4147-A177-3AD203B41FA5}">
                      <a16:colId xmlns:a16="http://schemas.microsoft.com/office/drawing/2014/main" val="516600476"/>
                    </a:ext>
                  </a:extLst>
                </a:gridCol>
                <a:gridCol w="658368">
                  <a:extLst>
                    <a:ext uri="{9D8B030D-6E8A-4147-A177-3AD203B41FA5}">
                      <a16:colId xmlns:a16="http://schemas.microsoft.com/office/drawing/2014/main" val="2343417772"/>
                    </a:ext>
                  </a:extLst>
                </a:gridCol>
                <a:gridCol w="658368">
                  <a:extLst>
                    <a:ext uri="{9D8B030D-6E8A-4147-A177-3AD203B41FA5}">
                      <a16:colId xmlns:a16="http://schemas.microsoft.com/office/drawing/2014/main" val="86452759"/>
                    </a:ext>
                  </a:extLst>
                </a:gridCol>
                <a:gridCol w="658368">
                  <a:extLst>
                    <a:ext uri="{9D8B030D-6E8A-4147-A177-3AD203B41FA5}">
                      <a16:colId xmlns:a16="http://schemas.microsoft.com/office/drawing/2014/main" val="12857261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590894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descomplicafaculdade - 2021-09-29 19:00:37</a:t>
                      </a:r>
                      <a:r>
                        <a:rPr kumimoji="0" lang="pt-BR" sz="1000" b="0" i="0" u="none" strike="noStrike" kern="1200" cap="none" spc="0" normalizeH="0" baseline="0" noProof="0">
                          <a:ln>
                            <a:noFill/>
                          </a:ln>
                          <a:solidFill>
                            <a:prstClr val="black"/>
                          </a:solidFill>
                          <a:effectLst/>
                          <a:uLnTx/>
                          <a:uFillTx/>
                          <a:latin typeface="+mn-lt"/>
                          <a:ea typeface="+mn-ea"/>
                          <a:cs typeface="+mn-cs"/>
                        </a:rPr>
                        <a:t>
 [ARRASTA PRO LADO] Com caráter preventivo e terapêutico, o psicopedagogo clínico identifica, analisa, planeja e intervém, de acordo com as etapas de diagnóstico e tratamento. Basicamente, seu trabalho consiste em facilitar o processo de aprendizagem para crianças e adolescentes.
É uma área incrível pra Pedagogos e graduados na área da saúde, podendo assim, pensarem em uma das especializações que mais estão em alta hoje em dia.
#descomplica #studygram #dicasdeestudos #estudante #estudar #estudando #estudos #estudando #trabalho #história #news #posdescomplica #posgraduacao #ead #explorar #explore #educacao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10/29/2021 15:43:22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1253</a:t>
                      </a:r>
                    </a:p>
                  </a:txBody>
                  <a:tcPr/>
                </a:tc>
                <a:extLst>
                  <a:ext uri="{0D108BD9-81ED-4DB2-BD59-A6C34878D82A}">
                    <a16:rowId xmlns:a16="http://schemas.microsoft.com/office/drawing/2014/main" val="830981836"/>
                  </a:ext>
                </a:extLst>
              </a:tr>
            </a:tbl>
          </a:graphicData>
        </a:graphic>
      </p:graphicFrame>
      <p:sp>
        <p:nvSpPr>
          <p:cNvPr id="4" name="Text Placeholder 3">
            <a:extLst>
              <a:ext uri="{FF2B5EF4-FFF2-40B4-BE49-F238E27FC236}">
                <a16:creationId xmlns:a16="http://schemas.microsoft.com/office/drawing/2014/main" id="{2AEA571D-7BC5-4BD4-AFB4-0763C1F0732D}"/>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2584512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24902-3139-45C2-AC0C-7CC378F8A2CF}"/>
              </a:ext>
            </a:extLst>
          </p:cNvPr>
          <p:cNvSpPr>
            <a:spLocks noGrp="1"/>
          </p:cNvSpPr>
          <p:nvPr>
            <p:ph type="title"/>
          </p:nvPr>
        </p:nvSpPr>
        <p:spPr/>
        <p:txBody>
          <a:bodyPr/>
          <a:lstStyle/>
          <a:p>
            <a:r>
              <a:rPr lang="pt-BR"/>
              <a:t>Instagram Posts Table | descomplicafaculdade - 5 of 26</a:t>
            </a:r>
            <a:endParaRPr lang="en-US"/>
          </a:p>
        </p:txBody>
      </p:sp>
      <p:graphicFrame>
        <p:nvGraphicFramePr>
          <p:cNvPr id="5" name="Table Placeholder 4">
            <a:extLst>
              <a:ext uri="{FF2B5EF4-FFF2-40B4-BE49-F238E27FC236}">
                <a16:creationId xmlns:a16="http://schemas.microsoft.com/office/drawing/2014/main" id="{1BBF5E89-5446-44BA-8B63-3765F88BEA46}"/>
              </a:ext>
            </a:extLst>
          </p:cNvPr>
          <p:cNvGraphicFramePr>
            <a:graphicFrameLocks noGrp="1"/>
          </p:cNvGraphicFramePr>
          <p:nvPr>
            <p:ph type="tbl" sz="quarter" idx="13"/>
            <p:extLst>
              <p:ext uri="{D42A27DB-BD31-4B8C-83A1-F6EECF244321}">
                <p14:modId xmlns:p14="http://schemas.microsoft.com/office/powerpoint/2010/main" val="19513875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12324368"/>
                    </a:ext>
                  </a:extLst>
                </a:gridCol>
                <a:gridCol w="658368">
                  <a:extLst>
                    <a:ext uri="{9D8B030D-6E8A-4147-A177-3AD203B41FA5}">
                      <a16:colId xmlns:a16="http://schemas.microsoft.com/office/drawing/2014/main" val="1624095979"/>
                    </a:ext>
                  </a:extLst>
                </a:gridCol>
                <a:gridCol w="658368">
                  <a:extLst>
                    <a:ext uri="{9D8B030D-6E8A-4147-A177-3AD203B41FA5}">
                      <a16:colId xmlns:a16="http://schemas.microsoft.com/office/drawing/2014/main" val="219958245"/>
                    </a:ext>
                  </a:extLst>
                </a:gridCol>
                <a:gridCol w="658368">
                  <a:extLst>
                    <a:ext uri="{9D8B030D-6E8A-4147-A177-3AD203B41FA5}">
                      <a16:colId xmlns:a16="http://schemas.microsoft.com/office/drawing/2014/main" val="3090347071"/>
                    </a:ext>
                  </a:extLst>
                </a:gridCol>
                <a:gridCol w="658368">
                  <a:extLst>
                    <a:ext uri="{9D8B030D-6E8A-4147-A177-3AD203B41FA5}">
                      <a16:colId xmlns:a16="http://schemas.microsoft.com/office/drawing/2014/main" val="1991103115"/>
                    </a:ext>
                  </a:extLst>
                </a:gridCol>
                <a:gridCol w="658368">
                  <a:extLst>
                    <a:ext uri="{9D8B030D-6E8A-4147-A177-3AD203B41FA5}">
                      <a16:colId xmlns:a16="http://schemas.microsoft.com/office/drawing/2014/main" val="1451679608"/>
                    </a:ext>
                  </a:extLst>
                </a:gridCol>
                <a:gridCol w="658368">
                  <a:extLst>
                    <a:ext uri="{9D8B030D-6E8A-4147-A177-3AD203B41FA5}">
                      <a16:colId xmlns:a16="http://schemas.microsoft.com/office/drawing/2014/main" val="3742079928"/>
                    </a:ext>
                  </a:extLst>
                </a:gridCol>
                <a:gridCol w="658368">
                  <a:extLst>
                    <a:ext uri="{9D8B030D-6E8A-4147-A177-3AD203B41FA5}">
                      <a16:colId xmlns:a16="http://schemas.microsoft.com/office/drawing/2014/main" val="1056997853"/>
                    </a:ext>
                  </a:extLst>
                </a:gridCol>
                <a:gridCol w="658368">
                  <a:extLst>
                    <a:ext uri="{9D8B030D-6E8A-4147-A177-3AD203B41FA5}">
                      <a16:colId xmlns:a16="http://schemas.microsoft.com/office/drawing/2014/main" val="995630155"/>
                    </a:ext>
                  </a:extLst>
                </a:gridCol>
                <a:gridCol w="658368">
                  <a:extLst>
                    <a:ext uri="{9D8B030D-6E8A-4147-A177-3AD203B41FA5}">
                      <a16:colId xmlns:a16="http://schemas.microsoft.com/office/drawing/2014/main" val="29775118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4145286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descomplicafaculdade - 2021-09-29 12:35:45</a:t>
                      </a:r>
                      <a:r>
                        <a:rPr kumimoji="0" lang="pt-BR" sz="1000" b="0" i="0" u="none" strike="noStrike" kern="1200" cap="none" spc="0" normalizeH="0" baseline="0" noProof="0">
                          <a:ln>
                            <a:noFill/>
                          </a:ln>
                          <a:solidFill>
                            <a:prstClr val="black"/>
                          </a:solidFill>
                          <a:effectLst/>
                          <a:uLnTx/>
                          <a:uFillTx/>
                          <a:latin typeface="+mn-lt"/>
                          <a:ea typeface="+mn-ea"/>
                          <a:cs typeface="+mn-cs"/>
                        </a:rPr>
                        <a:t>
 🤷‍♂️
.
.
.
.
.
.
.
.
#descomplica #studygram #dicasdeestudos #estudante #estudar #estudando #estudos #estudando #trabalho #história #news #posdescomplica #posgraduacao #ead #explorar #explore #educacao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10/29/2021 03:43:40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5772</a:t>
                      </a:r>
                    </a:p>
                  </a:txBody>
                  <a:tcPr/>
                </a:tc>
                <a:extLst>
                  <a:ext uri="{0D108BD9-81ED-4DB2-BD59-A6C34878D82A}">
                    <a16:rowId xmlns:a16="http://schemas.microsoft.com/office/drawing/2014/main" val="1688038412"/>
                  </a:ext>
                </a:extLst>
              </a:tr>
            </a:tbl>
          </a:graphicData>
        </a:graphic>
      </p:graphicFrame>
      <p:sp>
        <p:nvSpPr>
          <p:cNvPr id="4" name="Text Placeholder 3">
            <a:extLst>
              <a:ext uri="{FF2B5EF4-FFF2-40B4-BE49-F238E27FC236}">
                <a16:creationId xmlns:a16="http://schemas.microsoft.com/office/drawing/2014/main" id="{7EA86E5F-1256-47BA-8FEB-26F6D6CCD8F3}"/>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6935018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22D85-D82B-4B92-B7FF-466C000105D5}"/>
              </a:ext>
            </a:extLst>
          </p:cNvPr>
          <p:cNvSpPr>
            <a:spLocks noGrp="1"/>
          </p:cNvSpPr>
          <p:nvPr>
            <p:ph type="title"/>
          </p:nvPr>
        </p:nvSpPr>
        <p:spPr/>
        <p:txBody>
          <a:bodyPr/>
          <a:lstStyle/>
          <a:p>
            <a:r>
              <a:rPr lang="pt-BR"/>
              <a:t>Instagram Posts Table | descomplicafaculdade - 6 of 26</a:t>
            </a:r>
            <a:endParaRPr lang="en-US"/>
          </a:p>
        </p:txBody>
      </p:sp>
      <p:graphicFrame>
        <p:nvGraphicFramePr>
          <p:cNvPr id="5" name="Table Placeholder 4">
            <a:extLst>
              <a:ext uri="{FF2B5EF4-FFF2-40B4-BE49-F238E27FC236}">
                <a16:creationId xmlns:a16="http://schemas.microsoft.com/office/drawing/2014/main" id="{C8D9EC80-D887-4CCD-A0C1-282093A98EEA}"/>
              </a:ext>
            </a:extLst>
          </p:cNvPr>
          <p:cNvGraphicFramePr>
            <a:graphicFrameLocks noGrp="1"/>
          </p:cNvGraphicFramePr>
          <p:nvPr>
            <p:ph type="tbl" sz="quarter" idx="13"/>
            <p:extLst>
              <p:ext uri="{D42A27DB-BD31-4B8C-83A1-F6EECF244321}">
                <p14:modId xmlns:p14="http://schemas.microsoft.com/office/powerpoint/2010/main" val="25338738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847024"/>
                    </a:ext>
                  </a:extLst>
                </a:gridCol>
                <a:gridCol w="658368">
                  <a:extLst>
                    <a:ext uri="{9D8B030D-6E8A-4147-A177-3AD203B41FA5}">
                      <a16:colId xmlns:a16="http://schemas.microsoft.com/office/drawing/2014/main" val="1435983679"/>
                    </a:ext>
                  </a:extLst>
                </a:gridCol>
                <a:gridCol w="658368">
                  <a:extLst>
                    <a:ext uri="{9D8B030D-6E8A-4147-A177-3AD203B41FA5}">
                      <a16:colId xmlns:a16="http://schemas.microsoft.com/office/drawing/2014/main" val="2041060450"/>
                    </a:ext>
                  </a:extLst>
                </a:gridCol>
                <a:gridCol w="658368">
                  <a:extLst>
                    <a:ext uri="{9D8B030D-6E8A-4147-A177-3AD203B41FA5}">
                      <a16:colId xmlns:a16="http://schemas.microsoft.com/office/drawing/2014/main" val="3271881121"/>
                    </a:ext>
                  </a:extLst>
                </a:gridCol>
                <a:gridCol w="658368">
                  <a:extLst>
                    <a:ext uri="{9D8B030D-6E8A-4147-A177-3AD203B41FA5}">
                      <a16:colId xmlns:a16="http://schemas.microsoft.com/office/drawing/2014/main" val="982250720"/>
                    </a:ext>
                  </a:extLst>
                </a:gridCol>
                <a:gridCol w="658368">
                  <a:extLst>
                    <a:ext uri="{9D8B030D-6E8A-4147-A177-3AD203B41FA5}">
                      <a16:colId xmlns:a16="http://schemas.microsoft.com/office/drawing/2014/main" val="772478728"/>
                    </a:ext>
                  </a:extLst>
                </a:gridCol>
                <a:gridCol w="658368">
                  <a:extLst>
                    <a:ext uri="{9D8B030D-6E8A-4147-A177-3AD203B41FA5}">
                      <a16:colId xmlns:a16="http://schemas.microsoft.com/office/drawing/2014/main" val="1667837215"/>
                    </a:ext>
                  </a:extLst>
                </a:gridCol>
                <a:gridCol w="658368">
                  <a:extLst>
                    <a:ext uri="{9D8B030D-6E8A-4147-A177-3AD203B41FA5}">
                      <a16:colId xmlns:a16="http://schemas.microsoft.com/office/drawing/2014/main" val="2453281665"/>
                    </a:ext>
                  </a:extLst>
                </a:gridCol>
                <a:gridCol w="658368">
                  <a:extLst>
                    <a:ext uri="{9D8B030D-6E8A-4147-A177-3AD203B41FA5}">
                      <a16:colId xmlns:a16="http://schemas.microsoft.com/office/drawing/2014/main" val="2491742884"/>
                    </a:ext>
                  </a:extLst>
                </a:gridCol>
                <a:gridCol w="658368">
                  <a:extLst>
                    <a:ext uri="{9D8B030D-6E8A-4147-A177-3AD203B41FA5}">
                      <a16:colId xmlns:a16="http://schemas.microsoft.com/office/drawing/2014/main" val="19663409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4129744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descomplicafaculdade - 2021-09-28 19:05:55</a:t>
                      </a:r>
                      <a:r>
                        <a:rPr kumimoji="0" lang="pt-BR" sz="1000" b="0" i="0" u="none" strike="noStrike" kern="1200" cap="none" spc="0" normalizeH="0" baseline="0" noProof="0">
                          <a:ln>
                            <a:noFill/>
                          </a:ln>
                          <a:solidFill>
                            <a:prstClr val="black"/>
                          </a:solidFill>
                          <a:effectLst/>
                          <a:uLnTx/>
                          <a:uFillTx/>
                          <a:latin typeface="+mn-lt"/>
                          <a:ea typeface="+mn-ea"/>
                          <a:cs typeface="+mn-cs"/>
                        </a:rPr>
                        <a:t>
 [ARRASTA PRO LADO] Como você se sentiu, quando foi líder pela primeira vez? 🤔
Quem diz que liderar pessoas é fácil, tá muito enganado. Os desafios de uma nova liderança são enormes e podem botar em cheque seu emprego.
Diariamente você vai passar por obstáculos, seja com a sua equipe, ou com você mesmo. Mas quem disse que você precisa passar por tudo isso às cegas? 
Esteja sempre atualizado com dicas e cursos, esse é o caminho mais rápido e tranquilo pra se tornar um bom líder. 😉
#descomplica #studygram #dicasdeestudos #estudante #estudar #estudando #estudos #estudando #trabalho #história #news #posdescomplica #posgraduacao #ead #explorar #explore #educacao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10/28/2021 15:43:38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1988</a:t>
                      </a:r>
                    </a:p>
                  </a:txBody>
                  <a:tcPr/>
                </a:tc>
                <a:extLst>
                  <a:ext uri="{0D108BD9-81ED-4DB2-BD59-A6C34878D82A}">
                    <a16:rowId xmlns:a16="http://schemas.microsoft.com/office/drawing/2014/main" val="2282174535"/>
                  </a:ext>
                </a:extLst>
              </a:tr>
            </a:tbl>
          </a:graphicData>
        </a:graphic>
      </p:graphicFrame>
      <p:sp>
        <p:nvSpPr>
          <p:cNvPr id="4" name="Text Placeholder 3">
            <a:extLst>
              <a:ext uri="{FF2B5EF4-FFF2-40B4-BE49-F238E27FC236}">
                <a16:creationId xmlns:a16="http://schemas.microsoft.com/office/drawing/2014/main" id="{906A0873-45E3-4D9E-949D-FF41F628C695}"/>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2820569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86B80-2A7B-4B3E-A679-C22348A10204}"/>
              </a:ext>
            </a:extLst>
          </p:cNvPr>
          <p:cNvSpPr>
            <a:spLocks noGrp="1"/>
          </p:cNvSpPr>
          <p:nvPr>
            <p:ph type="title"/>
          </p:nvPr>
        </p:nvSpPr>
        <p:spPr/>
        <p:txBody>
          <a:bodyPr/>
          <a:lstStyle/>
          <a:p>
            <a:r>
              <a:rPr lang="pt-BR"/>
              <a:t>Instagram Posts Table | descomplicafaculdade - 7 of 26</a:t>
            </a:r>
            <a:endParaRPr lang="en-US"/>
          </a:p>
        </p:txBody>
      </p:sp>
      <p:graphicFrame>
        <p:nvGraphicFramePr>
          <p:cNvPr id="5" name="Table Placeholder 4">
            <a:extLst>
              <a:ext uri="{FF2B5EF4-FFF2-40B4-BE49-F238E27FC236}">
                <a16:creationId xmlns:a16="http://schemas.microsoft.com/office/drawing/2014/main" id="{6551CF94-7317-4D09-8C51-FC7C7D21193B}"/>
              </a:ext>
            </a:extLst>
          </p:cNvPr>
          <p:cNvGraphicFramePr>
            <a:graphicFrameLocks noGrp="1"/>
          </p:cNvGraphicFramePr>
          <p:nvPr>
            <p:ph type="tbl" sz="quarter" idx="13"/>
            <p:extLst>
              <p:ext uri="{D42A27DB-BD31-4B8C-83A1-F6EECF244321}">
                <p14:modId xmlns:p14="http://schemas.microsoft.com/office/powerpoint/2010/main" val="41112192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30009177"/>
                    </a:ext>
                  </a:extLst>
                </a:gridCol>
                <a:gridCol w="658368">
                  <a:extLst>
                    <a:ext uri="{9D8B030D-6E8A-4147-A177-3AD203B41FA5}">
                      <a16:colId xmlns:a16="http://schemas.microsoft.com/office/drawing/2014/main" val="2008554881"/>
                    </a:ext>
                  </a:extLst>
                </a:gridCol>
                <a:gridCol w="658368">
                  <a:extLst>
                    <a:ext uri="{9D8B030D-6E8A-4147-A177-3AD203B41FA5}">
                      <a16:colId xmlns:a16="http://schemas.microsoft.com/office/drawing/2014/main" val="1494096887"/>
                    </a:ext>
                  </a:extLst>
                </a:gridCol>
                <a:gridCol w="658368">
                  <a:extLst>
                    <a:ext uri="{9D8B030D-6E8A-4147-A177-3AD203B41FA5}">
                      <a16:colId xmlns:a16="http://schemas.microsoft.com/office/drawing/2014/main" val="3262043480"/>
                    </a:ext>
                  </a:extLst>
                </a:gridCol>
                <a:gridCol w="658368">
                  <a:extLst>
                    <a:ext uri="{9D8B030D-6E8A-4147-A177-3AD203B41FA5}">
                      <a16:colId xmlns:a16="http://schemas.microsoft.com/office/drawing/2014/main" val="3824006352"/>
                    </a:ext>
                  </a:extLst>
                </a:gridCol>
                <a:gridCol w="658368">
                  <a:extLst>
                    <a:ext uri="{9D8B030D-6E8A-4147-A177-3AD203B41FA5}">
                      <a16:colId xmlns:a16="http://schemas.microsoft.com/office/drawing/2014/main" val="1739204042"/>
                    </a:ext>
                  </a:extLst>
                </a:gridCol>
                <a:gridCol w="658368">
                  <a:extLst>
                    <a:ext uri="{9D8B030D-6E8A-4147-A177-3AD203B41FA5}">
                      <a16:colId xmlns:a16="http://schemas.microsoft.com/office/drawing/2014/main" val="1358530935"/>
                    </a:ext>
                  </a:extLst>
                </a:gridCol>
                <a:gridCol w="658368">
                  <a:extLst>
                    <a:ext uri="{9D8B030D-6E8A-4147-A177-3AD203B41FA5}">
                      <a16:colId xmlns:a16="http://schemas.microsoft.com/office/drawing/2014/main" val="2491026671"/>
                    </a:ext>
                  </a:extLst>
                </a:gridCol>
                <a:gridCol w="658368">
                  <a:extLst>
                    <a:ext uri="{9D8B030D-6E8A-4147-A177-3AD203B41FA5}">
                      <a16:colId xmlns:a16="http://schemas.microsoft.com/office/drawing/2014/main" val="3232955903"/>
                    </a:ext>
                  </a:extLst>
                </a:gridCol>
                <a:gridCol w="658368">
                  <a:extLst>
                    <a:ext uri="{9D8B030D-6E8A-4147-A177-3AD203B41FA5}">
                      <a16:colId xmlns:a16="http://schemas.microsoft.com/office/drawing/2014/main" val="19099514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063578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descomplicafaculdade - 2021-09-28 12:35:48</a:t>
                      </a:r>
                      <a:r>
                        <a:rPr kumimoji="0" lang="pt-BR" sz="1000" b="0" i="0" u="none" strike="noStrike" kern="1200" cap="none" spc="0" normalizeH="0" baseline="0" noProof="0">
                          <a:ln>
                            <a:noFill/>
                          </a:ln>
                          <a:solidFill>
                            <a:prstClr val="black"/>
                          </a:solidFill>
                          <a:effectLst/>
                          <a:uLnTx/>
                          <a:uFillTx/>
                          <a:latin typeface="+mn-lt"/>
                          <a:ea typeface="+mn-ea"/>
                          <a:cs typeface="+mn-cs"/>
                        </a:rPr>
                        <a:t>
 Quer ter acesso à Pós Descomplica por 3 anos e ter a oportunidade de deixar seu currículo INCRÍVEL? 🤔
Chegou a Pós Descomplica CRESCE CARREIRA!
Com ela, você pode fazer até 6 cursos, em 3 anos, e ainda garante benefícios exclusivos, que vão te levar aonde exatamente você quer na sua profissão 🚀
LINK NA BIO
#descomplica #studygram #dicasdeestudos #estudante #estudar #estudando #estudos #estudando #trabalho #história #news #posdescomplica #posgraduacao #ead #explorar #explore #educacao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10/28/2021 09:43:50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1422</a:t>
                      </a:r>
                    </a:p>
                  </a:txBody>
                  <a:tcPr/>
                </a:tc>
                <a:extLst>
                  <a:ext uri="{0D108BD9-81ED-4DB2-BD59-A6C34878D82A}">
                    <a16:rowId xmlns:a16="http://schemas.microsoft.com/office/drawing/2014/main" val="2946166910"/>
                  </a:ext>
                </a:extLst>
              </a:tr>
            </a:tbl>
          </a:graphicData>
        </a:graphic>
      </p:graphicFrame>
      <p:sp>
        <p:nvSpPr>
          <p:cNvPr id="4" name="Text Placeholder 3">
            <a:extLst>
              <a:ext uri="{FF2B5EF4-FFF2-40B4-BE49-F238E27FC236}">
                <a16:creationId xmlns:a16="http://schemas.microsoft.com/office/drawing/2014/main" id="{4ED07BD0-8990-476E-975E-3A8CF8900492}"/>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0871050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0F96B2-F1A3-4ADB-9AEF-D1CDF4FD4552}"/>
              </a:ext>
            </a:extLst>
          </p:cNvPr>
          <p:cNvSpPr>
            <a:spLocks noGrp="1"/>
          </p:cNvSpPr>
          <p:nvPr>
            <p:ph type="title"/>
          </p:nvPr>
        </p:nvSpPr>
        <p:spPr/>
        <p:txBody>
          <a:bodyPr/>
          <a:lstStyle/>
          <a:p>
            <a:r>
              <a:rPr lang="pt-BR"/>
              <a:t>Instagram Posts Table | descomplicafaculdade - 8 of 26</a:t>
            </a:r>
            <a:endParaRPr lang="en-US"/>
          </a:p>
        </p:txBody>
      </p:sp>
      <p:graphicFrame>
        <p:nvGraphicFramePr>
          <p:cNvPr id="5" name="Table Placeholder 4">
            <a:extLst>
              <a:ext uri="{FF2B5EF4-FFF2-40B4-BE49-F238E27FC236}">
                <a16:creationId xmlns:a16="http://schemas.microsoft.com/office/drawing/2014/main" id="{2B8C7C3B-C79A-4BB9-8783-C8215E62B189}"/>
              </a:ext>
            </a:extLst>
          </p:cNvPr>
          <p:cNvGraphicFramePr>
            <a:graphicFrameLocks noGrp="1"/>
          </p:cNvGraphicFramePr>
          <p:nvPr>
            <p:ph type="tbl" sz="quarter" idx="13"/>
            <p:extLst>
              <p:ext uri="{D42A27DB-BD31-4B8C-83A1-F6EECF244321}">
                <p14:modId xmlns:p14="http://schemas.microsoft.com/office/powerpoint/2010/main" val="38354202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72001490"/>
                    </a:ext>
                  </a:extLst>
                </a:gridCol>
                <a:gridCol w="658368">
                  <a:extLst>
                    <a:ext uri="{9D8B030D-6E8A-4147-A177-3AD203B41FA5}">
                      <a16:colId xmlns:a16="http://schemas.microsoft.com/office/drawing/2014/main" val="3779720351"/>
                    </a:ext>
                  </a:extLst>
                </a:gridCol>
                <a:gridCol w="658368">
                  <a:extLst>
                    <a:ext uri="{9D8B030D-6E8A-4147-A177-3AD203B41FA5}">
                      <a16:colId xmlns:a16="http://schemas.microsoft.com/office/drawing/2014/main" val="2759487268"/>
                    </a:ext>
                  </a:extLst>
                </a:gridCol>
                <a:gridCol w="658368">
                  <a:extLst>
                    <a:ext uri="{9D8B030D-6E8A-4147-A177-3AD203B41FA5}">
                      <a16:colId xmlns:a16="http://schemas.microsoft.com/office/drawing/2014/main" val="4017520473"/>
                    </a:ext>
                  </a:extLst>
                </a:gridCol>
                <a:gridCol w="658368">
                  <a:extLst>
                    <a:ext uri="{9D8B030D-6E8A-4147-A177-3AD203B41FA5}">
                      <a16:colId xmlns:a16="http://schemas.microsoft.com/office/drawing/2014/main" val="2790422527"/>
                    </a:ext>
                  </a:extLst>
                </a:gridCol>
                <a:gridCol w="658368">
                  <a:extLst>
                    <a:ext uri="{9D8B030D-6E8A-4147-A177-3AD203B41FA5}">
                      <a16:colId xmlns:a16="http://schemas.microsoft.com/office/drawing/2014/main" val="638668182"/>
                    </a:ext>
                  </a:extLst>
                </a:gridCol>
                <a:gridCol w="658368">
                  <a:extLst>
                    <a:ext uri="{9D8B030D-6E8A-4147-A177-3AD203B41FA5}">
                      <a16:colId xmlns:a16="http://schemas.microsoft.com/office/drawing/2014/main" val="3056035241"/>
                    </a:ext>
                  </a:extLst>
                </a:gridCol>
                <a:gridCol w="658368">
                  <a:extLst>
                    <a:ext uri="{9D8B030D-6E8A-4147-A177-3AD203B41FA5}">
                      <a16:colId xmlns:a16="http://schemas.microsoft.com/office/drawing/2014/main" val="751998275"/>
                    </a:ext>
                  </a:extLst>
                </a:gridCol>
                <a:gridCol w="658368">
                  <a:extLst>
                    <a:ext uri="{9D8B030D-6E8A-4147-A177-3AD203B41FA5}">
                      <a16:colId xmlns:a16="http://schemas.microsoft.com/office/drawing/2014/main" val="2688026050"/>
                    </a:ext>
                  </a:extLst>
                </a:gridCol>
                <a:gridCol w="658368">
                  <a:extLst>
                    <a:ext uri="{9D8B030D-6E8A-4147-A177-3AD203B41FA5}">
                      <a16:colId xmlns:a16="http://schemas.microsoft.com/office/drawing/2014/main" val="10636700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652752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descomplicafaculdade - 2021-09-27 18:37:49</a:t>
                      </a:r>
                      <a:r>
                        <a:rPr kumimoji="0" lang="pt-BR" sz="1000" b="0" i="0" u="none" strike="noStrike" kern="1200" cap="none" spc="0" normalizeH="0" baseline="0" noProof="0">
                          <a:ln>
                            <a:noFill/>
                          </a:ln>
                          <a:solidFill>
                            <a:prstClr val="black"/>
                          </a:solidFill>
                          <a:effectLst/>
                          <a:uLnTx/>
                          <a:uFillTx/>
                          <a:latin typeface="+mn-lt"/>
                          <a:ea typeface="+mn-ea"/>
                          <a:cs typeface="+mn-cs"/>
                        </a:rPr>
                        <a:t>
 eita 
.
.
.
.
.
.
.
.
#descomplica #studygram #dicasdeestudos #estudante #estudar #estudando #estudos #estudando #trabalho #história #news #posdescomplica #posgraduacao #ead #explorar #explore #educacao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10/27/2021 15:43:29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4924</a:t>
                      </a:r>
                    </a:p>
                  </a:txBody>
                  <a:tcPr/>
                </a:tc>
                <a:extLst>
                  <a:ext uri="{0D108BD9-81ED-4DB2-BD59-A6C34878D82A}">
                    <a16:rowId xmlns:a16="http://schemas.microsoft.com/office/drawing/2014/main" val="3968692011"/>
                  </a:ext>
                </a:extLst>
              </a:tr>
            </a:tbl>
          </a:graphicData>
        </a:graphic>
      </p:graphicFrame>
      <p:sp>
        <p:nvSpPr>
          <p:cNvPr id="4" name="Text Placeholder 3">
            <a:extLst>
              <a:ext uri="{FF2B5EF4-FFF2-40B4-BE49-F238E27FC236}">
                <a16:creationId xmlns:a16="http://schemas.microsoft.com/office/drawing/2014/main" id="{27DE3546-5948-42E8-A7D6-2907A431FB6B}"/>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1555479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DCBDF9-14B9-476B-9081-A5DEAB6E9B25}"/>
              </a:ext>
            </a:extLst>
          </p:cNvPr>
          <p:cNvSpPr>
            <a:spLocks noGrp="1"/>
          </p:cNvSpPr>
          <p:nvPr>
            <p:ph type="title"/>
          </p:nvPr>
        </p:nvSpPr>
        <p:spPr/>
        <p:txBody>
          <a:bodyPr/>
          <a:lstStyle/>
          <a:p>
            <a:r>
              <a:rPr lang="pt-BR"/>
              <a:t>Instagram Posts Table | descomplicafaculdade - 9 of 26</a:t>
            </a:r>
            <a:endParaRPr lang="en-US"/>
          </a:p>
        </p:txBody>
      </p:sp>
      <p:graphicFrame>
        <p:nvGraphicFramePr>
          <p:cNvPr id="5" name="Table Placeholder 4">
            <a:extLst>
              <a:ext uri="{FF2B5EF4-FFF2-40B4-BE49-F238E27FC236}">
                <a16:creationId xmlns:a16="http://schemas.microsoft.com/office/drawing/2014/main" id="{5CEE8589-89A0-48B4-AAB3-29703C6E3261}"/>
              </a:ext>
            </a:extLst>
          </p:cNvPr>
          <p:cNvGraphicFramePr>
            <a:graphicFrameLocks noGrp="1"/>
          </p:cNvGraphicFramePr>
          <p:nvPr>
            <p:ph type="tbl" sz="quarter" idx="13"/>
            <p:extLst>
              <p:ext uri="{D42A27DB-BD31-4B8C-83A1-F6EECF244321}">
                <p14:modId xmlns:p14="http://schemas.microsoft.com/office/powerpoint/2010/main" val="32255114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68555663"/>
                    </a:ext>
                  </a:extLst>
                </a:gridCol>
                <a:gridCol w="658368">
                  <a:extLst>
                    <a:ext uri="{9D8B030D-6E8A-4147-A177-3AD203B41FA5}">
                      <a16:colId xmlns:a16="http://schemas.microsoft.com/office/drawing/2014/main" val="3429100907"/>
                    </a:ext>
                  </a:extLst>
                </a:gridCol>
                <a:gridCol w="658368">
                  <a:extLst>
                    <a:ext uri="{9D8B030D-6E8A-4147-A177-3AD203B41FA5}">
                      <a16:colId xmlns:a16="http://schemas.microsoft.com/office/drawing/2014/main" val="2006122182"/>
                    </a:ext>
                  </a:extLst>
                </a:gridCol>
                <a:gridCol w="658368">
                  <a:extLst>
                    <a:ext uri="{9D8B030D-6E8A-4147-A177-3AD203B41FA5}">
                      <a16:colId xmlns:a16="http://schemas.microsoft.com/office/drawing/2014/main" val="2166680562"/>
                    </a:ext>
                  </a:extLst>
                </a:gridCol>
                <a:gridCol w="658368">
                  <a:extLst>
                    <a:ext uri="{9D8B030D-6E8A-4147-A177-3AD203B41FA5}">
                      <a16:colId xmlns:a16="http://schemas.microsoft.com/office/drawing/2014/main" val="4052670167"/>
                    </a:ext>
                  </a:extLst>
                </a:gridCol>
                <a:gridCol w="658368">
                  <a:extLst>
                    <a:ext uri="{9D8B030D-6E8A-4147-A177-3AD203B41FA5}">
                      <a16:colId xmlns:a16="http://schemas.microsoft.com/office/drawing/2014/main" val="984863934"/>
                    </a:ext>
                  </a:extLst>
                </a:gridCol>
                <a:gridCol w="658368">
                  <a:extLst>
                    <a:ext uri="{9D8B030D-6E8A-4147-A177-3AD203B41FA5}">
                      <a16:colId xmlns:a16="http://schemas.microsoft.com/office/drawing/2014/main" val="844227856"/>
                    </a:ext>
                  </a:extLst>
                </a:gridCol>
                <a:gridCol w="658368">
                  <a:extLst>
                    <a:ext uri="{9D8B030D-6E8A-4147-A177-3AD203B41FA5}">
                      <a16:colId xmlns:a16="http://schemas.microsoft.com/office/drawing/2014/main" val="3187123218"/>
                    </a:ext>
                  </a:extLst>
                </a:gridCol>
                <a:gridCol w="658368">
                  <a:extLst>
                    <a:ext uri="{9D8B030D-6E8A-4147-A177-3AD203B41FA5}">
                      <a16:colId xmlns:a16="http://schemas.microsoft.com/office/drawing/2014/main" val="454069421"/>
                    </a:ext>
                  </a:extLst>
                </a:gridCol>
                <a:gridCol w="658368">
                  <a:extLst>
                    <a:ext uri="{9D8B030D-6E8A-4147-A177-3AD203B41FA5}">
                      <a16:colId xmlns:a16="http://schemas.microsoft.com/office/drawing/2014/main" val="24067367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158675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descomplicafaculdade - 2021-09-27 12:40:29</a:t>
                      </a:r>
                      <a:r>
                        <a:rPr kumimoji="0" lang="pt-BR" sz="1000" b="0" i="0" u="none" strike="noStrike" kern="1200" cap="none" spc="0" normalizeH="0" baseline="0" noProof="0">
                          <a:ln>
                            <a:noFill/>
                          </a:ln>
                          <a:solidFill>
                            <a:prstClr val="black"/>
                          </a:solidFill>
                          <a:effectLst/>
                          <a:uLnTx/>
                          <a:uFillTx/>
                          <a:latin typeface="+mn-lt"/>
                          <a:ea typeface="+mn-ea"/>
                          <a:cs typeface="+mn-cs"/>
                        </a:rPr>
                        <a:t>
 [COMENTA] Nova semana se iniciando, então, conta pra gente como você acha que vai ser...
.
.
.
.
.
.
#descomplica #studygram #dicasdeestudos #estudante #estudar #estudando #estudos #estudando #trabalho #história #news #posdescomplica #posgraduacao #ead #explorar #explore #educacao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10/26/2021 21:42:51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3001</a:t>
                      </a:r>
                    </a:p>
                  </a:txBody>
                  <a:tcPr/>
                </a:tc>
                <a:extLst>
                  <a:ext uri="{0D108BD9-81ED-4DB2-BD59-A6C34878D82A}">
                    <a16:rowId xmlns:a16="http://schemas.microsoft.com/office/drawing/2014/main" val="2417290848"/>
                  </a:ext>
                </a:extLst>
              </a:tr>
            </a:tbl>
          </a:graphicData>
        </a:graphic>
      </p:graphicFrame>
      <p:sp>
        <p:nvSpPr>
          <p:cNvPr id="4" name="Text Placeholder 3">
            <a:extLst>
              <a:ext uri="{FF2B5EF4-FFF2-40B4-BE49-F238E27FC236}">
                <a16:creationId xmlns:a16="http://schemas.microsoft.com/office/drawing/2014/main" id="{6E987AC4-2EDF-49E0-9482-7393F5DCA386}"/>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987055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C634E0-7BE9-4EEE-9815-D32D17FB3404}"/>
              </a:ext>
            </a:extLst>
          </p:cNvPr>
          <p:cNvSpPr>
            <a:spLocks noGrp="1"/>
          </p:cNvSpPr>
          <p:nvPr>
            <p:ph type="title"/>
          </p:nvPr>
        </p:nvSpPr>
        <p:spPr/>
        <p:txBody>
          <a:bodyPr/>
          <a:lstStyle/>
          <a:p>
            <a:r>
              <a:rPr lang="pt-BR"/>
              <a:t>Instagram Posts Table | descomplicafaculdade - 10 of 26</a:t>
            </a:r>
            <a:endParaRPr lang="en-US"/>
          </a:p>
        </p:txBody>
      </p:sp>
      <p:graphicFrame>
        <p:nvGraphicFramePr>
          <p:cNvPr id="5" name="Table Placeholder 4">
            <a:extLst>
              <a:ext uri="{FF2B5EF4-FFF2-40B4-BE49-F238E27FC236}">
                <a16:creationId xmlns:a16="http://schemas.microsoft.com/office/drawing/2014/main" id="{3CCEFDB7-1F81-4337-81AD-142376DFA04B}"/>
              </a:ext>
            </a:extLst>
          </p:cNvPr>
          <p:cNvGraphicFramePr>
            <a:graphicFrameLocks noGrp="1"/>
          </p:cNvGraphicFramePr>
          <p:nvPr>
            <p:ph type="tbl" sz="quarter" idx="13"/>
            <p:extLst>
              <p:ext uri="{D42A27DB-BD31-4B8C-83A1-F6EECF244321}">
                <p14:modId xmlns:p14="http://schemas.microsoft.com/office/powerpoint/2010/main" val="30889962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34474476"/>
                    </a:ext>
                  </a:extLst>
                </a:gridCol>
                <a:gridCol w="658368">
                  <a:extLst>
                    <a:ext uri="{9D8B030D-6E8A-4147-A177-3AD203B41FA5}">
                      <a16:colId xmlns:a16="http://schemas.microsoft.com/office/drawing/2014/main" val="2412319275"/>
                    </a:ext>
                  </a:extLst>
                </a:gridCol>
                <a:gridCol w="658368">
                  <a:extLst>
                    <a:ext uri="{9D8B030D-6E8A-4147-A177-3AD203B41FA5}">
                      <a16:colId xmlns:a16="http://schemas.microsoft.com/office/drawing/2014/main" val="115904238"/>
                    </a:ext>
                  </a:extLst>
                </a:gridCol>
                <a:gridCol w="658368">
                  <a:extLst>
                    <a:ext uri="{9D8B030D-6E8A-4147-A177-3AD203B41FA5}">
                      <a16:colId xmlns:a16="http://schemas.microsoft.com/office/drawing/2014/main" val="903597227"/>
                    </a:ext>
                  </a:extLst>
                </a:gridCol>
                <a:gridCol w="658368">
                  <a:extLst>
                    <a:ext uri="{9D8B030D-6E8A-4147-A177-3AD203B41FA5}">
                      <a16:colId xmlns:a16="http://schemas.microsoft.com/office/drawing/2014/main" val="313615218"/>
                    </a:ext>
                  </a:extLst>
                </a:gridCol>
                <a:gridCol w="658368">
                  <a:extLst>
                    <a:ext uri="{9D8B030D-6E8A-4147-A177-3AD203B41FA5}">
                      <a16:colId xmlns:a16="http://schemas.microsoft.com/office/drawing/2014/main" val="1465374382"/>
                    </a:ext>
                  </a:extLst>
                </a:gridCol>
                <a:gridCol w="658368">
                  <a:extLst>
                    <a:ext uri="{9D8B030D-6E8A-4147-A177-3AD203B41FA5}">
                      <a16:colId xmlns:a16="http://schemas.microsoft.com/office/drawing/2014/main" val="728029545"/>
                    </a:ext>
                  </a:extLst>
                </a:gridCol>
                <a:gridCol w="658368">
                  <a:extLst>
                    <a:ext uri="{9D8B030D-6E8A-4147-A177-3AD203B41FA5}">
                      <a16:colId xmlns:a16="http://schemas.microsoft.com/office/drawing/2014/main" val="1268207625"/>
                    </a:ext>
                  </a:extLst>
                </a:gridCol>
                <a:gridCol w="658368">
                  <a:extLst>
                    <a:ext uri="{9D8B030D-6E8A-4147-A177-3AD203B41FA5}">
                      <a16:colId xmlns:a16="http://schemas.microsoft.com/office/drawing/2014/main" val="2884289810"/>
                    </a:ext>
                  </a:extLst>
                </a:gridCol>
                <a:gridCol w="658368">
                  <a:extLst>
                    <a:ext uri="{9D8B030D-6E8A-4147-A177-3AD203B41FA5}">
                      <a16:colId xmlns:a16="http://schemas.microsoft.com/office/drawing/2014/main" val="39331158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935960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descomplicafaculdade - 2021-09-24 18:06:04</a:t>
                      </a:r>
                      <a:r>
                        <a:rPr kumimoji="0" lang="pt-BR" sz="1000" b="0" i="0" u="none" strike="noStrike" kern="1200" cap="none" spc="0" normalizeH="0" baseline="0" noProof="0">
                          <a:ln>
                            <a:noFill/>
                          </a:ln>
                          <a:solidFill>
                            <a:prstClr val="black"/>
                          </a:solidFill>
                          <a:effectLst/>
                          <a:uLnTx/>
                          <a:uFillTx/>
                          <a:latin typeface="+mn-lt"/>
                          <a:ea typeface="+mn-ea"/>
                          <a:cs typeface="+mn-cs"/>
                        </a:rPr>
                        <a:t>
 [ARRASTA PRO LADO] Diferentemente das mudanças repentinas que vivemos, a volta ao trabalho no espaço físico da empresa não precisa ser feita às pressas e sem planejamento. Muito pelo contrário!
O momento pede organização e paciência. 😌
E é pensando nisso, que trouxemos aqui algumas dicas quem podem ajudar a sua empresa nesse momento.
Curtiu? Salva pra revisitar sempre esse post! 😉
 #descomplica #studygram #dicasdeestudos #estudante #estudar #estudando #estudos #estudando #trabalho #história #news #posdescomplica #posgraduacao #ead #explorar #explore #educacao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10/24/2021 15:43:34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1735</a:t>
                      </a:r>
                    </a:p>
                  </a:txBody>
                  <a:tcPr/>
                </a:tc>
                <a:extLst>
                  <a:ext uri="{0D108BD9-81ED-4DB2-BD59-A6C34878D82A}">
                    <a16:rowId xmlns:a16="http://schemas.microsoft.com/office/drawing/2014/main" val="551981622"/>
                  </a:ext>
                </a:extLst>
              </a:tr>
            </a:tbl>
          </a:graphicData>
        </a:graphic>
      </p:graphicFrame>
      <p:sp>
        <p:nvSpPr>
          <p:cNvPr id="4" name="Text Placeholder 3">
            <a:extLst>
              <a:ext uri="{FF2B5EF4-FFF2-40B4-BE49-F238E27FC236}">
                <a16:creationId xmlns:a16="http://schemas.microsoft.com/office/drawing/2014/main" id="{330C366A-17D5-4A4F-8243-40BC84BB6D4F}"/>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7433955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B19AD-462D-46EA-8C23-F2AA8C995836}"/>
              </a:ext>
            </a:extLst>
          </p:cNvPr>
          <p:cNvSpPr>
            <a:spLocks noGrp="1"/>
          </p:cNvSpPr>
          <p:nvPr>
            <p:ph type="title"/>
          </p:nvPr>
        </p:nvSpPr>
        <p:spPr/>
        <p:txBody>
          <a:bodyPr/>
          <a:lstStyle/>
          <a:p>
            <a:r>
              <a:rPr lang="pt-BR"/>
              <a:t>Instagram Posts Table | descomplicafaculdade - 11 of 26</a:t>
            </a:r>
            <a:endParaRPr lang="en-US"/>
          </a:p>
        </p:txBody>
      </p:sp>
      <p:graphicFrame>
        <p:nvGraphicFramePr>
          <p:cNvPr id="5" name="Table Placeholder 4">
            <a:extLst>
              <a:ext uri="{FF2B5EF4-FFF2-40B4-BE49-F238E27FC236}">
                <a16:creationId xmlns:a16="http://schemas.microsoft.com/office/drawing/2014/main" id="{57C1A3DC-219B-4359-A76C-41E0DE4FFF8D}"/>
              </a:ext>
            </a:extLst>
          </p:cNvPr>
          <p:cNvGraphicFramePr>
            <a:graphicFrameLocks noGrp="1"/>
          </p:cNvGraphicFramePr>
          <p:nvPr>
            <p:ph type="tbl" sz="quarter" idx="13"/>
            <p:extLst>
              <p:ext uri="{D42A27DB-BD31-4B8C-83A1-F6EECF244321}">
                <p14:modId xmlns:p14="http://schemas.microsoft.com/office/powerpoint/2010/main" val="9854859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81335722"/>
                    </a:ext>
                  </a:extLst>
                </a:gridCol>
                <a:gridCol w="658368">
                  <a:extLst>
                    <a:ext uri="{9D8B030D-6E8A-4147-A177-3AD203B41FA5}">
                      <a16:colId xmlns:a16="http://schemas.microsoft.com/office/drawing/2014/main" val="1129484953"/>
                    </a:ext>
                  </a:extLst>
                </a:gridCol>
                <a:gridCol w="658368">
                  <a:extLst>
                    <a:ext uri="{9D8B030D-6E8A-4147-A177-3AD203B41FA5}">
                      <a16:colId xmlns:a16="http://schemas.microsoft.com/office/drawing/2014/main" val="861345998"/>
                    </a:ext>
                  </a:extLst>
                </a:gridCol>
                <a:gridCol w="658368">
                  <a:extLst>
                    <a:ext uri="{9D8B030D-6E8A-4147-A177-3AD203B41FA5}">
                      <a16:colId xmlns:a16="http://schemas.microsoft.com/office/drawing/2014/main" val="2236039173"/>
                    </a:ext>
                  </a:extLst>
                </a:gridCol>
                <a:gridCol w="658368">
                  <a:extLst>
                    <a:ext uri="{9D8B030D-6E8A-4147-A177-3AD203B41FA5}">
                      <a16:colId xmlns:a16="http://schemas.microsoft.com/office/drawing/2014/main" val="862969650"/>
                    </a:ext>
                  </a:extLst>
                </a:gridCol>
                <a:gridCol w="658368">
                  <a:extLst>
                    <a:ext uri="{9D8B030D-6E8A-4147-A177-3AD203B41FA5}">
                      <a16:colId xmlns:a16="http://schemas.microsoft.com/office/drawing/2014/main" val="1036454590"/>
                    </a:ext>
                  </a:extLst>
                </a:gridCol>
                <a:gridCol w="658368">
                  <a:extLst>
                    <a:ext uri="{9D8B030D-6E8A-4147-A177-3AD203B41FA5}">
                      <a16:colId xmlns:a16="http://schemas.microsoft.com/office/drawing/2014/main" val="766819052"/>
                    </a:ext>
                  </a:extLst>
                </a:gridCol>
                <a:gridCol w="658368">
                  <a:extLst>
                    <a:ext uri="{9D8B030D-6E8A-4147-A177-3AD203B41FA5}">
                      <a16:colId xmlns:a16="http://schemas.microsoft.com/office/drawing/2014/main" val="665703577"/>
                    </a:ext>
                  </a:extLst>
                </a:gridCol>
                <a:gridCol w="658368">
                  <a:extLst>
                    <a:ext uri="{9D8B030D-6E8A-4147-A177-3AD203B41FA5}">
                      <a16:colId xmlns:a16="http://schemas.microsoft.com/office/drawing/2014/main" val="2175981099"/>
                    </a:ext>
                  </a:extLst>
                </a:gridCol>
                <a:gridCol w="658368">
                  <a:extLst>
                    <a:ext uri="{9D8B030D-6E8A-4147-A177-3AD203B41FA5}">
                      <a16:colId xmlns:a16="http://schemas.microsoft.com/office/drawing/2014/main" val="28788378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4244709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descomplicafaculdade - 2021-09-24 12:03:47</a:t>
                      </a:r>
                      <a:r>
                        <a:rPr kumimoji="0" lang="pt-BR" sz="1000" b="0" i="0" u="none" strike="noStrike" kern="1200" cap="none" spc="0" normalizeH="0" baseline="0" noProof="0">
                          <a:ln>
                            <a:noFill/>
                          </a:ln>
                          <a:solidFill>
                            <a:prstClr val="black"/>
                          </a:solidFill>
                          <a:effectLst/>
                          <a:uLnTx/>
                          <a:uFillTx/>
                          <a:latin typeface="+mn-lt"/>
                          <a:ea typeface="+mn-ea"/>
                          <a:cs typeface="+mn-cs"/>
                        </a:rPr>
                        <a:t>
 Respeite seus momentos!
.
.
.
.
.
.
.
#descomplica #studygram #dicasdeestudos #estudante #estudar #estudando #estudos #estudando #trabalho #história #news #posdescomplica #posgraduacao #ead #explorar #explore #educacao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10/24/2021 03:44:21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4112</a:t>
                      </a:r>
                    </a:p>
                  </a:txBody>
                  <a:tcPr/>
                </a:tc>
                <a:extLst>
                  <a:ext uri="{0D108BD9-81ED-4DB2-BD59-A6C34878D82A}">
                    <a16:rowId xmlns:a16="http://schemas.microsoft.com/office/drawing/2014/main" val="3154268757"/>
                  </a:ext>
                </a:extLst>
              </a:tr>
            </a:tbl>
          </a:graphicData>
        </a:graphic>
      </p:graphicFrame>
      <p:sp>
        <p:nvSpPr>
          <p:cNvPr id="4" name="Text Placeholder 3">
            <a:extLst>
              <a:ext uri="{FF2B5EF4-FFF2-40B4-BE49-F238E27FC236}">
                <a16:creationId xmlns:a16="http://schemas.microsoft.com/office/drawing/2014/main" id="{6EE8F046-A08F-4A1A-8042-C1C32DDF2F70}"/>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9541434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F231A3-59CC-42BE-875B-2EF8CF381DE9}"/>
              </a:ext>
            </a:extLst>
          </p:cNvPr>
          <p:cNvSpPr>
            <a:spLocks noGrp="1"/>
          </p:cNvSpPr>
          <p:nvPr>
            <p:ph type="title"/>
          </p:nvPr>
        </p:nvSpPr>
        <p:spPr/>
        <p:txBody>
          <a:bodyPr/>
          <a:lstStyle/>
          <a:p>
            <a:r>
              <a:rPr lang="pt-BR"/>
              <a:t>Instagram Posts Table | descomplicafaculdade - 12 of 26</a:t>
            </a:r>
            <a:endParaRPr lang="en-US"/>
          </a:p>
        </p:txBody>
      </p:sp>
      <p:graphicFrame>
        <p:nvGraphicFramePr>
          <p:cNvPr id="5" name="Table Placeholder 4">
            <a:extLst>
              <a:ext uri="{FF2B5EF4-FFF2-40B4-BE49-F238E27FC236}">
                <a16:creationId xmlns:a16="http://schemas.microsoft.com/office/drawing/2014/main" id="{DDEBA248-FFE7-4B91-AB8C-C77ABACB0CEE}"/>
              </a:ext>
            </a:extLst>
          </p:cNvPr>
          <p:cNvGraphicFramePr>
            <a:graphicFrameLocks noGrp="1"/>
          </p:cNvGraphicFramePr>
          <p:nvPr>
            <p:ph type="tbl" sz="quarter" idx="13"/>
            <p:extLst>
              <p:ext uri="{D42A27DB-BD31-4B8C-83A1-F6EECF244321}">
                <p14:modId xmlns:p14="http://schemas.microsoft.com/office/powerpoint/2010/main" val="15944550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06632386"/>
                    </a:ext>
                  </a:extLst>
                </a:gridCol>
                <a:gridCol w="658368">
                  <a:extLst>
                    <a:ext uri="{9D8B030D-6E8A-4147-A177-3AD203B41FA5}">
                      <a16:colId xmlns:a16="http://schemas.microsoft.com/office/drawing/2014/main" val="1287431878"/>
                    </a:ext>
                  </a:extLst>
                </a:gridCol>
                <a:gridCol w="658368">
                  <a:extLst>
                    <a:ext uri="{9D8B030D-6E8A-4147-A177-3AD203B41FA5}">
                      <a16:colId xmlns:a16="http://schemas.microsoft.com/office/drawing/2014/main" val="2008536690"/>
                    </a:ext>
                  </a:extLst>
                </a:gridCol>
                <a:gridCol w="658368">
                  <a:extLst>
                    <a:ext uri="{9D8B030D-6E8A-4147-A177-3AD203B41FA5}">
                      <a16:colId xmlns:a16="http://schemas.microsoft.com/office/drawing/2014/main" val="4210266838"/>
                    </a:ext>
                  </a:extLst>
                </a:gridCol>
                <a:gridCol w="658368">
                  <a:extLst>
                    <a:ext uri="{9D8B030D-6E8A-4147-A177-3AD203B41FA5}">
                      <a16:colId xmlns:a16="http://schemas.microsoft.com/office/drawing/2014/main" val="2633945651"/>
                    </a:ext>
                  </a:extLst>
                </a:gridCol>
                <a:gridCol w="658368">
                  <a:extLst>
                    <a:ext uri="{9D8B030D-6E8A-4147-A177-3AD203B41FA5}">
                      <a16:colId xmlns:a16="http://schemas.microsoft.com/office/drawing/2014/main" val="3777013220"/>
                    </a:ext>
                  </a:extLst>
                </a:gridCol>
                <a:gridCol w="658368">
                  <a:extLst>
                    <a:ext uri="{9D8B030D-6E8A-4147-A177-3AD203B41FA5}">
                      <a16:colId xmlns:a16="http://schemas.microsoft.com/office/drawing/2014/main" val="4155539557"/>
                    </a:ext>
                  </a:extLst>
                </a:gridCol>
                <a:gridCol w="658368">
                  <a:extLst>
                    <a:ext uri="{9D8B030D-6E8A-4147-A177-3AD203B41FA5}">
                      <a16:colId xmlns:a16="http://schemas.microsoft.com/office/drawing/2014/main" val="574256298"/>
                    </a:ext>
                  </a:extLst>
                </a:gridCol>
                <a:gridCol w="658368">
                  <a:extLst>
                    <a:ext uri="{9D8B030D-6E8A-4147-A177-3AD203B41FA5}">
                      <a16:colId xmlns:a16="http://schemas.microsoft.com/office/drawing/2014/main" val="3119060472"/>
                    </a:ext>
                  </a:extLst>
                </a:gridCol>
                <a:gridCol w="658368">
                  <a:extLst>
                    <a:ext uri="{9D8B030D-6E8A-4147-A177-3AD203B41FA5}">
                      <a16:colId xmlns:a16="http://schemas.microsoft.com/office/drawing/2014/main" val="4650099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75605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descomplicafaculdade - 2021-09-23 19:05:30</a:t>
                      </a:r>
                      <a:r>
                        <a:rPr kumimoji="0" lang="pt-BR" sz="1000" b="0" i="0" u="none" strike="noStrike" kern="1200" cap="none" spc="0" normalizeH="0" baseline="0" noProof="0">
                          <a:ln>
                            <a:noFill/>
                          </a:ln>
                          <a:solidFill>
                            <a:prstClr val="black"/>
                          </a:solidFill>
                          <a:effectLst/>
                          <a:uLnTx/>
                          <a:uFillTx/>
                          <a:latin typeface="+mn-lt"/>
                          <a:ea typeface="+mn-ea"/>
                          <a:cs typeface="+mn-cs"/>
                        </a:rPr>
                        <a:t>
 🤖 Os avanços das inteligências artificiais também te assustam?
⚖️ Sabia que tem discussões rolando pra reconhecer a personalidade de robôs? Como regular o cenário diante do desenvolvimento exponencial de tecnologias e resolver os problemas que surgem?
👨‍💻 A Descomplica reuniu Pedro Ramos, sócio e advogado da @baptistaluzadvogados , e outros grandes especialistas da área pra criar um curso gratuito que vai democratizar o conhecimento sobre regulação das novas tecnologias.
💥 É 100% grátis! Inscreva-se nos stories ou no link: bit.ly/direito_digi
#descomplica #cursoslivres #cursosgratuitos #direito #digital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10/23/2021 09:44:36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2392</a:t>
                      </a:r>
                    </a:p>
                  </a:txBody>
                  <a:tcPr/>
                </a:tc>
                <a:extLst>
                  <a:ext uri="{0D108BD9-81ED-4DB2-BD59-A6C34878D82A}">
                    <a16:rowId xmlns:a16="http://schemas.microsoft.com/office/drawing/2014/main" val="3520443640"/>
                  </a:ext>
                </a:extLst>
              </a:tr>
            </a:tbl>
          </a:graphicData>
        </a:graphic>
      </p:graphicFrame>
      <p:sp>
        <p:nvSpPr>
          <p:cNvPr id="4" name="Text Placeholder 3">
            <a:extLst>
              <a:ext uri="{FF2B5EF4-FFF2-40B4-BE49-F238E27FC236}">
                <a16:creationId xmlns:a16="http://schemas.microsoft.com/office/drawing/2014/main" id="{446B5003-34E3-4596-BD83-2774840DBD30}"/>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6018065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0151D-3752-48A1-9DC0-45F752B7E362}"/>
              </a:ext>
            </a:extLst>
          </p:cNvPr>
          <p:cNvSpPr>
            <a:spLocks noGrp="1"/>
          </p:cNvSpPr>
          <p:nvPr>
            <p:ph type="title"/>
          </p:nvPr>
        </p:nvSpPr>
        <p:spPr/>
        <p:txBody>
          <a:bodyPr/>
          <a:lstStyle/>
          <a:p>
            <a:r>
              <a:rPr lang="pt-BR"/>
              <a:t>Instagram Posts Table | descomplicafaculdade - 13 of 26</a:t>
            </a:r>
            <a:endParaRPr lang="en-US"/>
          </a:p>
        </p:txBody>
      </p:sp>
      <p:graphicFrame>
        <p:nvGraphicFramePr>
          <p:cNvPr id="5" name="Table Placeholder 4">
            <a:extLst>
              <a:ext uri="{FF2B5EF4-FFF2-40B4-BE49-F238E27FC236}">
                <a16:creationId xmlns:a16="http://schemas.microsoft.com/office/drawing/2014/main" id="{BC5DACC9-4AB8-4925-AA6F-B622C979F981}"/>
              </a:ext>
            </a:extLst>
          </p:cNvPr>
          <p:cNvGraphicFramePr>
            <a:graphicFrameLocks noGrp="1"/>
          </p:cNvGraphicFramePr>
          <p:nvPr>
            <p:ph type="tbl" sz="quarter" idx="13"/>
            <p:extLst>
              <p:ext uri="{D42A27DB-BD31-4B8C-83A1-F6EECF244321}">
                <p14:modId xmlns:p14="http://schemas.microsoft.com/office/powerpoint/2010/main" val="25895985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91400250"/>
                    </a:ext>
                  </a:extLst>
                </a:gridCol>
                <a:gridCol w="658368">
                  <a:extLst>
                    <a:ext uri="{9D8B030D-6E8A-4147-A177-3AD203B41FA5}">
                      <a16:colId xmlns:a16="http://schemas.microsoft.com/office/drawing/2014/main" val="3692435346"/>
                    </a:ext>
                  </a:extLst>
                </a:gridCol>
                <a:gridCol w="658368">
                  <a:extLst>
                    <a:ext uri="{9D8B030D-6E8A-4147-A177-3AD203B41FA5}">
                      <a16:colId xmlns:a16="http://schemas.microsoft.com/office/drawing/2014/main" val="1777563537"/>
                    </a:ext>
                  </a:extLst>
                </a:gridCol>
                <a:gridCol w="658368">
                  <a:extLst>
                    <a:ext uri="{9D8B030D-6E8A-4147-A177-3AD203B41FA5}">
                      <a16:colId xmlns:a16="http://schemas.microsoft.com/office/drawing/2014/main" val="2409655549"/>
                    </a:ext>
                  </a:extLst>
                </a:gridCol>
                <a:gridCol w="658368">
                  <a:extLst>
                    <a:ext uri="{9D8B030D-6E8A-4147-A177-3AD203B41FA5}">
                      <a16:colId xmlns:a16="http://schemas.microsoft.com/office/drawing/2014/main" val="2032882932"/>
                    </a:ext>
                  </a:extLst>
                </a:gridCol>
                <a:gridCol w="658368">
                  <a:extLst>
                    <a:ext uri="{9D8B030D-6E8A-4147-A177-3AD203B41FA5}">
                      <a16:colId xmlns:a16="http://schemas.microsoft.com/office/drawing/2014/main" val="772207370"/>
                    </a:ext>
                  </a:extLst>
                </a:gridCol>
                <a:gridCol w="658368">
                  <a:extLst>
                    <a:ext uri="{9D8B030D-6E8A-4147-A177-3AD203B41FA5}">
                      <a16:colId xmlns:a16="http://schemas.microsoft.com/office/drawing/2014/main" val="3658025443"/>
                    </a:ext>
                  </a:extLst>
                </a:gridCol>
                <a:gridCol w="658368">
                  <a:extLst>
                    <a:ext uri="{9D8B030D-6E8A-4147-A177-3AD203B41FA5}">
                      <a16:colId xmlns:a16="http://schemas.microsoft.com/office/drawing/2014/main" val="81390161"/>
                    </a:ext>
                  </a:extLst>
                </a:gridCol>
                <a:gridCol w="658368">
                  <a:extLst>
                    <a:ext uri="{9D8B030D-6E8A-4147-A177-3AD203B41FA5}">
                      <a16:colId xmlns:a16="http://schemas.microsoft.com/office/drawing/2014/main" val="2341571620"/>
                    </a:ext>
                  </a:extLst>
                </a:gridCol>
                <a:gridCol w="658368">
                  <a:extLst>
                    <a:ext uri="{9D8B030D-6E8A-4147-A177-3AD203B41FA5}">
                      <a16:colId xmlns:a16="http://schemas.microsoft.com/office/drawing/2014/main" val="25227218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488701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descomplicafaculdade - 2021-09-23 12:02:52</a:t>
                      </a:r>
                      <a:r>
                        <a:rPr kumimoji="0" lang="pt-BR" sz="1000" b="0" i="0" u="none" strike="noStrike" kern="1200" cap="none" spc="0" normalizeH="0" baseline="0" noProof="0">
                          <a:ln>
                            <a:noFill/>
                          </a:ln>
                          <a:solidFill>
                            <a:prstClr val="black"/>
                          </a:solidFill>
                          <a:effectLst/>
                          <a:uLnTx/>
                          <a:uFillTx/>
                          <a:latin typeface="+mn-lt"/>
                          <a:ea typeface="+mn-ea"/>
                          <a:cs typeface="+mn-cs"/>
                        </a:rPr>
                        <a:t>
 [SALVE ESSE POST] E você? Falava ou fala alguma palavra de maneira errada, mesmo que sem querer? 🤔
A gente sabe que algumas palavras confundem mesmo, e a gente acaba se atrapalhando. Mas relaxa que com a Pós Descomplica aqui, você não vai passar constrangimento.
#descomplica #studygram #dicasdeestudos #estudante #estudar #estudando #estudos #estudando #trabalho #história #news #posdescomplica #posgraduacao #ead #explorar #explore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10/23/2021 09:44:36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8475</a:t>
                      </a:r>
                    </a:p>
                  </a:txBody>
                  <a:tcPr/>
                </a:tc>
                <a:extLst>
                  <a:ext uri="{0D108BD9-81ED-4DB2-BD59-A6C34878D82A}">
                    <a16:rowId xmlns:a16="http://schemas.microsoft.com/office/drawing/2014/main" val="2735132940"/>
                  </a:ext>
                </a:extLst>
              </a:tr>
            </a:tbl>
          </a:graphicData>
        </a:graphic>
      </p:graphicFrame>
      <p:sp>
        <p:nvSpPr>
          <p:cNvPr id="4" name="Text Placeholder 3">
            <a:extLst>
              <a:ext uri="{FF2B5EF4-FFF2-40B4-BE49-F238E27FC236}">
                <a16:creationId xmlns:a16="http://schemas.microsoft.com/office/drawing/2014/main" id="{8980F304-DE27-4BFB-960B-2DD3A9D98296}"/>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720525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31A7EA-9297-42DB-BE30-51F7B3B668A0}"/>
              </a:ext>
            </a:extLst>
          </p:cNvPr>
          <p:cNvSpPr>
            <a:spLocks noGrp="1"/>
          </p:cNvSpPr>
          <p:nvPr>
            <p:ph type="title"/>
          </p:nvPr>
        </p:nvSpPr>
        <p:spPr/>
        <p:txBody>
          <a:bodyPr/>
          <a:lstStyle/>
          <a:p>
            <a:r>
              <a:rPr lang="pt-BR"/>
              <a:t>Instagram Posts Table | descomplicafaculdade - 14 of 26</a:t>
            </a:r>
            <a:endParaRPr lang="en-US"/>
          </a:p>
        </p:txBody>
      </p:sp>
      <p:graphicFrame>
        <p:nvGraphicFramePr>
          <p:cNvPr id="5" name="Table Placeholder 4">
            <a:extLst>
              <a:ext uri="{FF2B5EF4-FFF2-40B4-BE49-F238E27FC236}">
                <a16:creationId xmlns:a16="http://schemas.microsoft.com/office/drawing/2014/main" id="{66B11909-6CDB-4506-BB6A-ADF87CFAF1FE}"/>
              </a:ext>
            </a:extLst>
          </p:cNvPr>
          <p:cNvGraphicFramePr>
            <a:graphicFrameLocks noGrp="1"/>
          </p:cNvGraphicFramePr>
          <p:nvPr>
            <p:ph type="tbl" sz="quarter" idx="13"/>
            <p:extLst>
              <p:ext uri="{D42A27DB-BD31-4B8C-83A1-F6EECF244321}">
                <p14:modId xmlns:p14="http://schemas.microsoft.com/office/powerpoint/2010/main" val="2370684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77720412"/>
                    </a:ext>
                  </a:extLst>
                </a:gridCol>
                <a:gridCol w="658368">
                  <a:extLst>
                    <a:ext uri="{9D8B030D-6E8A-4147-A177-3AD203B41FA5}">
                      <a16:colId xmlns:a16="http://schemas.microsoft.com/office/drawing/2014/main" val="1218903433"/>
                    </a:ext>
                  </a:extLst>
                </a:gridCol>
                <a:gridCol w="658368">
                  <a:extLst>
                    <a:ext uri="{9D8B030D-6E8A-4147-A177-3AD203B41FA5}">
                      <a16:colId xmlns:a16="http://schemas.microsoft.com/office/drawing/2014/main" val="3874171682"/>
                    </a:ext>
                  </a:extLst>
                </a:gridCol>
                <a:gridCol w="658368">
                  <a:extLst>
                    <a:ext uri="{9D8B030D-6E8A-4147-A177-3AD203B41FA5}">
                      <a16:colId xmlns:a16="http://schemas.microsoft.com/office/drawing/2014/main" val="2512469391"/>
                    </a:ext>
                  </a:extLst>
                </a:gridCol>
                <a:gridCol w="658368">
                  <a:extLst>
                    <a:ext uri="{9D8B030D-6E8A-4147-A177-3AD203B41FA5}">
                      <a16:colId xmlns:a16="http://schemas.microsoft.com/office/drawing/2014/main" val="1805706815"/>
                    </a:ext>
                  </a:extLst>
                </a:gridCol>
                <a:gridCol w="658368">
                  <a:extLst>
                    <a:ext uri="{9D8B030D-6E8A-4147-A177-3AD203B41FA5}">
                      <a16:colId xmlns:a16="http://schemas.microsoft.com/office/drawing/2014/main" val="966785536"/>
                    </a:ext>
                  </a:extLst>
                </a:gridCol>
                <a:gridCol w="658368">
                  <a:extLst>
                    <a:ext uri="{9D8B030D-6E8A-4147-A177-3AD203B41FA5}">
                      <a16:colId xmlns:a16="http://schemas.microsoft.com/office/drawing/2014/main" val="3489474527"/>
                    </a:ext>
                  </a:extLst>
                </a:gridCol>
                <a:gridCol w="658368">
                  <a:extLst>
                    <a:ext uri="{9D8B030D-6E8A-4147-A177-3AD203B41FA5}">
                      <a16:colId xmlns:a16="http://schemas.microsoft.com/office/drawing/2014/main" val="1925180018"/>
                    </a:ext>
                  </a:extLst>
                </a:gridCol>
                <a:gridCol w="658368">
                  <a:extLst>
                    <a:ext uri="{9D8B030D-6E8A-4147-A177-3AD203B41FA5}">
                      <a16:colId xmlns:a16="http://schemas.microsoft.com/office/drawing/2014/main" val="585542058"/>
                    </a:ext>
                  </a:extLst>
                </a:gridCol>
                <a:gridCol w="658368">
                  <a:extLst>
                    <a:ext uri="{9D8B030D-6E8A-4147-A177-3AD203B41FA5}">
                      <a16:colId xmlns:a16="http://schemas.microsoft.com/office/drawing/2014/main" val="13773249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531938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descomplicafaculdade - 2021-09-22 18:03:09</a:t>
                      </a:r>
                      <a:r>
                        <a:rPr kumimoji="0" lang="pt-BR" sz="1000" b="0" i="0" u="none" strike="noStrike" kern="1200" cap="none" spc="0" normalizeH="0" baseline="0" noProof="0">
                          <a:ln>
                            <a:noFill/>
                          </a:ln>
                          <a:solidFill>
                            <a:prstClr val="black"/>
                          </a:solidFill>
                          <a:effectLst/>
                          <a:uLnTx/>
                          <a:uFillTx/>
                          <a:latin typeface="+mn-lt"/>
                          <a:ea typeface="+mn-ea"/>
                          <a:cs typeface="+mn-cs"/>
                        </a:rPr>
                        <a:t>
 TCC?? Esquece isso! 🤷‍♂️
A Pós Descomplica vem pra tornar o ensino cada vez mais inovador, prático, dinâmico e imersivo. É por isso que não nos prendemos as técnicas ultrapassadas.
Sempre trazendo pros nossos alunos, práticas e ensinamentos que com certeza, farão a diferença no mercado de trabalho. 👩‍💻
Que tal conhecer um pouco mais sobre a Pós Descomplica? Clica no LINK DA BIO e vem dar o UP que a sua carreira precisa! 
#descomplica #studygram #dicasdeestudos #estudante #estudar #estudando #estudos #estudando #trabalho #história #news #posdescomplica #posgraduacao #ead #explorar #explore #educacao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10/22/2021 15:45:08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2843</a:t>
                      </a:r>
                    </a:p>
                  </a:txBody>
                  <a:tcPr/>
                </a:tc>
                <a:extLst>
                  <a:ext uri="{0D108BD9-81ED-4DB2-BD59-A6C34878D82A}">
                    <a16:rowId xmlns:a16="http://schemas.microsoft.com/office/drawing/2014/main" val="1233213485"/>
                  </a:ext>
                </a:extLst>
              </a:tr>
            </a:tbl>
          </a:graphicData>
        </a:graphic>
      </p:graphicFrame>
      <p:sp>
        <p:nvSpPr>
          <p:cNvPr id="4" name="Text Placeholder 3">
            <a:extLst>
              <a:ext uri="{FF2B5EF4-FFF2-40B4-BE49-F238E27FC236}">
                <a16:creationId xmlns:a16="http://schemas.microsoft.com/office/drawing/2014/main" id="{B0BFAB1C-C61C-4529-B09E-8FE340FC1D98}"/>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0070005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E6F98B-78F8-4E04-AAEA-BFE1F946C0B2}"/>
              </a:ext>
            </a:extLst>
          </p:cNvPr>
          <p:cNvSpPr>
            <a:spLocks noGrp="1"/>
          </p:cNvSpPr>
          <p:nvPr>
            <p:ph type="title"/>
          </p:nvPr>
        </p:nvSpPr>
        <p:spPr/>
        <p:txBody>
          <a:bodyPr/>
          <a:lstStyle/>
          <a:p>
            <a:r>
              <a:rPr lang="pt-BR"/>
              <a:t>Instagram Posts Table | descomplicafaculdade - 15 of 26</a:t>
            </a:r>
            <a:endParaRPr lang="en-US"/>
          </a:p>
        </p:txBody>
      </p:sp>
      <p:graphicFrame>
        <p:nvGraphicFramePr>
          <p:cNvPr id="5" name="Table Placeholder 4">
            <a:extLst>
              <a:ext uri="{FF2B5EF4-FFF2-40B4-BE49-F238E27FC236}">
                <a16:creationId xmlns:a16="http://schemas.microsoft.com/office/drawing/2014/main" id="{75F86FA3-41F9-4300-86E7-998C91F3E94F}"/>
              </a:ext>
            </a:extLst>
          </p:cNvPr>
          <p:cNvGraphicFramePr>
            <a:graphicFrameLocks noGrp="1"/>
          </p:cNvGraphicFramePr>
          <p:nvPr>
            <p:ph type="tbl" sz="quarter" idx="13"/>
            <p:extLst>
              <p:ext uri="{D42A27DB-BD31-4B8C-83A1-F6EECF244321}">
                <p14:modId xmlns:p14="http://schemas.microsoft.com/office/powerpoint/2010/main" val="28283474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1992381"/>
                    </a:ext>
                  </a:extLst>
                </a:gridCol>
                <a:gridCol w="658368">
                  <a:extLst>
                    <a:ext uri="{9D8B030D-6E8A-4147-A177-3AD203B41FA5}">
                      <a16:colId xmlns:a16="http://schemas.microsoft.com/office/drawing/2014/main" val="144574372"/>
                    </a:ext>
                  </a:extLst>
                </a:gridCol>
                <a:gridCol w="658368">
                  <a:extLst>
                    <a:ext uri="{9D8B030D-6E8A-4147-A177-3AD203B41FA5}">
                      <a16:colId xmlns:a16="http://schemas.microsoft.com/office/drawing/2014/main" val="3751282881"/>
                    </a:ext>
                  </a:extLst>
                </a:gridCol>
                <a:gridCol w="658368">
                  <a:extLst>
                    <a:ext uri="{9D8B030D-6E8A-4147-A177-3AD203B41FA5}">
                      <a16:colId xmlns:a16="http://schemas.microsoft.com/office/drawing/2014/main" val="2642810335"/>
                    </a:ext>
                  </a:extLst>
                </a:gridCol>
                <a:gridCol w="658368">
                  <a:extLst>
                    <a:ext uri="{9D8B030D-6E8A-4147-A177-3AD203B41FA5}">
                      <a16:colId xmlns:a16="http://schemas.microsoft.com/office/drawing/2014/main" val="2652555760"/>
                    </a:ext>
                  </a:extLst>
                </a:gridCol>
                <a:gridCol w="658368">
                  <a:extLst>
                    <a:ext uri="{9D8B030D-6E8A-4147-A177-3AD203B41FA5}">
                      <a16:colId xmlns:a16="http://schemas.microsoft.com/office/drawing/2014/main" val="1592428757"/>
                    </a:ext>
                  </a:extLst>
                </a:gridCol>
                <a:gridCol w="658368">
                  <a:extLst>
                    <a:ext uri="{9D8B030D-6E8A-4147-A177-3AD203B41FA5}">
                      <a16:colId xmlns:a16="http://schemas.microsoft.com/office/drawing/2014/main" val="3291230040"/>
                    </a:ext>
                  </a:extLst>
                </a:gridCol>
                <a:gridCol w="658368">
                  <a:extLst>
                    <a:ext uri="{9D8B030D-6E8A-4147-A177-3AD203B41FA5}">
                      <a16:colId xmlns:a16="http://schemas.microsoft.com/office/drawing/2014/main" val="1475390955"/>
                    </a:ext>
                  </a:extLst>
                </a:gridCol>
                <a:gridCol w="658368">
                  <a:extLst>
                    <a:ext uri="{9D8B030D-6E8A-4147-A177-3AD203B41FA5}">
                      <a16:colId xmlns:a16="http://schemas.microsoft.com/office/drawing/2014/main" val="3958175092"/>
                    </a:ext>
                  </a:extLst>
                </a:gridCol>
                <a:gridCol w="658368">
                  <a:extLst>
                    <a:ext uri="{9D8B030D-6E8A-4147-A177-3AD203B41FA5}">
                      <a16:colId xmlns:a16="http://schemas.microsoft.com/office/drawing/2014/main" val="18901383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666067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descomplicafaculdade - 2021-09-22 12:03:54</a:t>
                      </a:r>
                      <a:r>
                        <a:rPr kumimoji="0" lang="pt-BR" sz="1000" b="0" i="0" u="none" strike="noStrike" kern="1200" cap="none" spc="0" normalizeH="0" baseline="0" noProof="0">
                          <a:ln>
                            <a:noFill/>
                          </a:ln>
                          <a:solidFill>
                            <a:prstClr val="black"/>
                          </a:solidFill>
                          <a:effectLst/>
                          <a:uLnTx/>
                          <a:uFillTx/>
                          <a:latin typeface="+mn-lt"/>
                          <a:ea typeface="+mn-ea"/>
                          <a:cs typeface="+mn-cs"/>
                        </a:rPr>
                        <a:t>
 [ARRASTA PRO LADO] SE LIGA NA BOA 🚨
Tá afim de aprender um pouco sobre Gestão de Projetos e Metodologias Ágeis, com quem entende de verdade do assunto??? 
CHEGOU A HORA! 🤯
Nessa quinta(23/9) vai rolar uma LIVE sensacional com o Professor Marcus e a Cristina Motinha, onde vamos falar bastante sobre. E você acha que acabou? VAI ROLAR CERTIFICADO 📄
Então corre lá no canal da @faculdadedescomplica, se inscreve no canal e ativa o sininho pra ser avisado 🛎️
#descomplica #studygram #dicasdeestudos #estudante #estudar #estudando #estudos #estudando #trabalho #história #news #posdescomplica #posgraduacao #ead #explorar #explore #educacao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10/22/2021 03:44:57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998</a:t>
                      </a:r>
                    </a:p>
                  </a:txBody>
                  <a:tcPr/>
                </a:tc>
                <a:extLst>
                  <a:ext uri="{0D108BD9-81ED-4DB2-BD59-A6C34878D82A}">
                    <a16:rowId xmlns:a16="http://schemas.microsoft.com/office/drawing/2014/main" val="2557052143"/>
                  </a:ext>
                </a:extLst>
              </a:tr>
            </a:tbl>
          </a:graphicData>
        </a:graphic>
      </p:graphicFrame>
      <p:sp>
        <p:nvSpPr>
          <p:cNvPr id="4" name="Text Placeholder 3">
            <a:extLst>
              <a:ext uri="{FF2B5EF4-FFF2-40B4-BE49-F238E27FC236}">
                <a16:creationId xmlns:a16="http://schemas.microsoft.com/office/drawing/2014/main" id="{76536222-9C26-413F-AB0C-5195C588BAA0}"/>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7993760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7D6AC-166E-47DB-8155-3331B987E407}"/>
              </a:ext>
            </a:extLst>
          </p:cNvPr>
          <p:cNvSpPr>
            <a:spLocks noGrp="1"/>
          </p:cNvSpPr>
          <p:nvPr>
            <p:ph type="title"/>
          </p:nvPr>
        </p:nvSpPr>
        <p:spPr/>
        <p:txBody>
          <a:bodyPr/>
          <a:lstStyle/>
          <a:p>
            <a:r>
              <a:rPr lang="pt-BR"/>
              <a:t>Instagram Posts Table | descomplicafaculdade - 16 of 26</a:t>
            </a:r>
            <a:endParaRPr lang="en-US"/>
          </a:p>
        </p:txBody>
      </p:sp>
      <p:graphicFrame>
        <p:nvGraphicFramePr>
          <p:cNvPr id="5" name="Table Placeholder 4">
            <a:extLst>
              <a:ext uri="{FF2B5EF4-FFF2-40B4-BE49-F238E27FC236}">
                <a16:creationId xmlns:a16="http://schemas.microsoft.com/office/drawing/2014/main" id="{3593202A-EAAF-4C45-8191-5D9BFDF07D14}"/>
              </a:ext>
            </a:extLst>
          </p:cNvPr>
          <p:cNvGraphicFramePr>
            <a:graphicFrameLocks noGrp="1"/>
          </p:cNvGraphicFramePr>
          <p:nvPr>
            <p:ph type="tbl" sz="quarter" idx="13"/>
            <p:extLst>
              <p:ext uri="{D42A27DB-BD31-4B8C-83A1-F6EECF244321}">
                <p14:modId xmlns:p14="http://schemas.microsoft.com/office/powerpoint/2010/main" val="25294162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37688863"/>
                    </a:ext>
                  </a:extLst>
                </a:gridCol>
                <a:gridCol w="658368">
                  <a:extLst>
                    <a:ext uri="{9D8B030D-6E8A-4147-A177-3AD203B41FA5}">
                      <a16:colId xmlns:a16="http://schemas.microsoft.com/office/drawing/2014/main" val="1724208339"/>
                    </a:ext>
                  </a:extLst>
                </a:gridCol>
                <a:gridCol w="658368">
                  <a:extLst>
                    <a:ext uri="{9D8B030D-6E8A-4147-A177-3AD203B41FA5}">
                      <a16:colId xmlns:a16="http://schemas.microsoft.com/office/drawing/2014/main" val="4259127886"/>
                    </a:ext>
                  </a:extLst>
                </a:gridCol>
                <a:gridCol w="658368">
                  <a:extLst>
                    <a:ext uri="{9D8B030D-6E8A-4147-A177-3AD203B41FA5}">
                      <a16:colId xmlns:a16="http://schemas.microsoft.com/office/drawing/2014/main" val="3989443627"/>
                    </a:ext>
                  </a:extLst>
                </a:gridCol>
                <a:gridCol w="658368">
                  <a:extLst>
                    <a:ext uri="{9D8B030D-6E8A-4147-A177-3AD203B41FA5}">
                      <a16:colId xmlns:a16="http://schemas.microsoft.com/office/drawing/2014/main" val="2449490135"/>
                    </a:ext>
                  </a:extLst>
                </a:gridCol>
                <a:gridCol w="658368">
                  <a:extLst>
                    <a:ext uri="{9D8B030D-6E8A-4147-A177-3AD203B41FA5}">
                      <a16:colId xmlns:a16="http://schemas.microsoft.com/office/drawing/2014/main" val="586311832"/>
                    </a:ext>
                  </a:extLst>
                </a:gridCol>
                <a:gridCol w="658368">
                  <a:extLst>
                    <a:ext uri="{9D8B030D-6E8A-4147-A177-3AD203B41FA5}">
                      <a16:colId xmlns:a16="http://schemas.microsoft.com/office/drawing/2014/main" val="3421738142"/>
                    </a:ext>
                  </a:extLst>
                </a:gridCol>
                <a:gridCol w="658368">
                  <a:extLst>
                    <a:ext uri="{9D8B030D-6E8A-4147-A177-3AD203B41FA5}">
                      <a16:colId xmlns:a16="http://schemas.microsoft.com/office/drawing/2014/main" val="278179687"/>
                    </a:ext>
                  </a:extLst>
                </a:gridCol>
                <a:gridCol w="658368">
                  <a:extLst>
                    <a:ext uri="{9D8B030D-6E8A-4147-A177-3AD203B41FA5}">
                      <a16:colId xmlns:a16="http://schemas.microsoft.com/office/drawing/2014/main" val="749443874"/>
                    </a:ext>
                  </a:extLst>
                </a:gridCol>
                <a:gridCol w="658368">
                  <a:extLst>
                    <a:ext uri="{9D8B030D-6E8A-4147-A177-3AD203B41FA5}">
                      <a16:colId xmlns:a16="http://schemas.microsoft.com/office/drawing/2014/main" val="29363079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589144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descomplicafaculdade - 2021-09-21 18:30:31</a:t>
                      </a:r>
                      <a:r>
                        <a:rPr kumimoji="0" lang="pt-BR" sz="1000" b="0" i="0" u="none" strike="noStrike" kern="1200" cap="none" spc="0" normalizeH="0" baseline="0" noProof="0">
                          <a:ln>
                            <a:noFill/>
                          </a:ln>
                          <a:solidFill>
                            <a:prstClr val="black"/>
                          </a:solidFill>
                          <a:effectLst/>
                          <a:uLnTx/>
                          <a:uFillTx/>
                          <a:latin typeface="+mn-lt"/>
                          <a:ea typeface="+mn-ea"/>
                          <a:cs typeface="+mn-cs"/>
                        </a:rPr>
                        <a:t>
 [ARRASTA PRO LADO] ASSUNTO IMPORTANTE 🚨
Hoje saiu um papo incrível no @spotifybrasil sobre saúde mental no ambiente de trabalho.
Pra esse papo, o nosso host @fabriciooliveirarj recebeu o Rui Brandão do @zenklub e a querida Natalia Amaral, aqui da família Descomplica.
#COLANOCORRE tá no ar 🎚️
#descomplica #studygram #dicasdeestudos #estudante #estudar #estudando #estudos #estudando #trabalho #história #news #posdescomplica #posgraduacao #ead #explorar #explore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10/21/2021 15:43:30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2036</a:t>
                      </a:r>
                    </a:p>
                  </a:txBody>
                  <a:tcPr/>
                </a:tc>
                <a:extLst>
                  <a:ext uri="{0D108BD9-81ED-4DB2-BD59-A6C34878D82A}">
                    <a16:rowId xmlns:a16="http://schemas.microsoft.com/office/drawing/2014/main" val="3273837550"/>
                  </a:ext>
                </a:extLst>
              </a:tr>
            </a:tbl>
          </a:graphicData>
        </a:graphic>
      </p:graphicFrame>
      <p:sp>
        <p:nvSpPr>
          <p:cNvPr id="4" name="Text Placeholder 3">
            <a:extLst>
              <a:ext uri="{FF2B5EF4-FFF2-40B4-BE49-F238E27FC236}">
                <a16:creationId xmlns:a16="http://schemas.microsoft.com/office/drawing/2014/main" id="{9994F2F2-3F3D-4E3C-9B6A-6C910F3937D9}"/>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2020918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99574-EAC6-49EA-B39A-9FA7A09620B3}"/>
              </a:ext>
            </a:extLst>
          </p:cNvPr>
          <p:cNvSpPr>
            <a:spLocks noGrp="1"/>
          </p:cNvSpPr>
          <p:nvPr>
            <p:ph type="title"/>
          </p:nvPr>
        </p:nvSpPr>
        <p:spPr/>
        <p:txBody>
          <a:bodyPr/>
          <a:lstStyle/>
          <a:p>
            <a:r>
              <a:rPr lang="pt-BR"/>
              <a:t>Instagram Posts Table | descomplicafaculdade - 17 of 26</a:t>
            </a:r>
            <a:endParaRPr lang="en-US"/>
          </a:p>
        </p:txBody>
      </p:sp>
      <p:graphicFrame>
        <p:nvGraphicFramePr>
          <p:cNvPr id="5" name="Table Placeholder 4">
            <a:extLst>
              <a:ext uri="{FF2B5EF4-FFF2-40B4-BE49-F238E27FC236}">
                <a16:creationId xmlns:a16="http://schemas.microsoft.com/office/drawing/2014/main" id="{3A81B261-D8EB-4FF3-8737-888B7A5E6FCC}"/>
              </a:ext>
            </a:extLst>
          </p:cNvPr>
          <p:cNvGraphicFramePr>
            <a:graphicFrameLocks noGrp="1"/>
          </p:cNvGraphicFramePr>
          <p:nvPr>
            <p:ph type="tbl" sz="quarter" idx="13"/>
            <p:extLst>
              <p:ext uri="{D42A27DB-BD31-4B8C-83A1-F6EECF244321}">
                <p14:modId xmlns:p14="http://schemas.microsoft.com/office/powerpoint/2010/main" val="36113569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75319038"/>
                    </a:ext>
                  </a:extLst>
                </a:gridCol>
                <a:gridCol w="658368">
                  <a:extLst>
                    <a:ext uri="{9D8B030D-6E8A-4147-A177-3AD203B41FA5}">
                      <a16:colId xmlns:a16="http://schemas.microsoft.com/office/drawing/2014/main" val="2220219072"/>
                    </a:ext>
                  </a:extLst>
                </a:gridCol>
                <a:gridCol w="658368">
                  <a:extLst>
                    <a:ext uri="{9D8B030D-6E8A-4147-A177-3AD203B41FA5}">
                      <a16:colId xmlns:a16="http://schemas.microsoft.com/office/drawing/2014/main" val="3674291084"/>
                    </a:ext>
                  </a:extLst>
                </a:gridCol>
                <a:gridCol w="658368">
                  <a:extLst>
                    <a:ext uri="{9D8B030D-6E8A-4147-A177-3AD203B41FA5}">
                      <a16:colId xmlns:a16="http://schemas.microsoft.com/office/drawing/2014/main" val="2245448243"/>
                    </a:ext>
                  </a:extLst>
                </a:gridCol>
                <a:gridCol w="658368">
                  <a:extLst>
                    <a:ext uri="{9D8B030D-6E8A-4147-A177-3AD203B41FA5}">
                      <a16:colId xmlns:a16="http://schemas.microsoft.com/office/drawing/2014/main" val="3412493696"/>
                    </a:ext>
                  </a:extLst>
                </a:gridCol>
                <a:gridCol w="658368">
                  <a:extLst>
                    <a:ext uri="{9D8B030D-6E8A-4147-A177-3AD203B41FA5}">
                      <a16:colId xmlns:a16="http://schemas.microsoft.com/office/drawing/2014/main" val="3567132909"/>
                    </a:ext>
                  </a:extLst>
                </a:gridCol>
                <a:gridCol w="658368">
                  <a:extLst>
                    <a:ext uri="{9D8B030D-6E8A-4147-A177-3AD203B41FA5}">
                      <a16:colId xmlns:a16="http://schemas.microsoft.com/office/drawing/2014/main" val="1897604104"/>
                    </a:ext>
                  </a:extLst>
                </a:gridCol>
                <a:gridCol w="658368">
                  <a:extLst>
                    <a:ext uri="{9D8B030D-6E8A-4147-A177-3AD203B41FA5}">
                      <a16:colId xmlns:a16="http://schemas.microsoft.com/office/drawing/2014/main" val="1266905491"/>
                    </a:ext>
                  </a:extLst>
                </a:gridCol>
                <a:gridCol w="658368">
                  <a:extLst>
                    <a:ext uri="{9D8B030D-6E8A-4147-A177-3AD203B41FA5}">
                      <a16:colId xmlns:a16="http://schemas.microsoft.com/office/drawing/2014/main" val="4058882363"/>
                    </a:ext>
                  </a:extLst>
                </a:gridCol>
                <a:gridCol w="658368">
                  <a:extLst>
                    <a:ext uri="{9D8B030D-6E8A-4147-A177-3AD203B41FA5}">
                      <a16:colId xmlns:a16="http://schemas.microsoft.com/office/drawing/2014/main" val="7771462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951178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descomplicafaculdade - 2021-09-21 12:30:50</a:t>
                      </a:r>
                      <a:r>
                        <a:rPr kumimoji="0" lang="pt-BR" sz="1000" b="0" i="0" u="none" strike="noStrike" kern="1200" cap="none" spc="0" normalizeH="0" baseline="0" noProof="0">
                          <a:ln>
                            <a:noFill/>
                          </a:ln>
                          <a:solidFill>
                            <a:prstClr val="black"/>
                          </a:solidFill>
                          <a:effectLst/>
                          <a:uLnTx/>
                          <a:uFillTx/>
                          <a:latin typeface="+mn-lt"/>
                          <a:ea typeface="+mn-ea"/>
                          <a:cs typeface="+mn-cs"/>
                        </a:rPr>
                        <a:t>
 [ARRASTA PRO LADO] 🚀 CHEGOU O MOMENTO 🚀
Tá no ar a Pós Descomplica CRESCE CARREIRA, o novo produto Descomplica que vai fazer sua carreira alcançar novos patamares. 😎
Comprando por um valor fixo(12x de R9), você vai ter acesso por 3 anos a nossa plataforma de cursos, podendo fazer até SEIS cursos de pós graduação!
Sério, isso é MUITO incrível! 🤩
Tá esperando o que? O LINK TA NA BIO
#descomplica #studygram #dicasdeestudos #estudante #estudar #estudando #estudos #estudando #trabalho #história #news #posdescomplica #posgraduacao #ead #explorar #explore #educacao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10/21/2021 09:44:40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1470</a:t>
                      </a:r>
                    </a:p>
                  </a:txBody>
                  <a:tcPr/>
                </a:tc>
                <a:extLst>
                  <a:ext uri="{0D108BD9-81ED-4DB2-BD59-A6C34878D82A}">
                    <a16:rowId xmlns:a16="http://schemas.microsoft.com/office/drawing/2014/main" val="1685115481"/>
                  </a:ext>
                </a:extLst>
              </a:tr>
            </a:tbl>
          </a:graphicData>
        </a:graphic>
      </p:graphicFrame>
      <p:sp>
        <p:nvSpPr>
          <p:cNvPr id="4" name="Text Placeholder 3">
            <a:extLst>
              <a:ext uri="{FF2B5EF4-FFF2-40B4-BE49-F238E27FC236}">
                <a16:creationId xmlns:a16="http://schemas.microsoft.com/office/drawing/2014/main" id="{DF7A6F74-03E3-4CCE-9BB0-76F23B7497F2}"/>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304707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225B1-0CD9-49BE-A46C-DC68459C9D10}"/>
              </a:ext>
            </a:extLst>
          </p:cNvPr>
          <p:cNvSpPr>
            <a:spLocks noGrp="1"/>
          </p:cNvSpPr>
          <p:nvPr>
            <p:ph type="title"/>
          </p:nvPr>
        </p:nvSpPr>
        <p:spPr/>
        <p:txBody>
          <a:bodyPr/>
          <a:lstStyle/>
          <a:p>
            <a:r>
              <a:rPr lang="pt-BR"/>
              <a:t>Instagram Posts Table | descomplicafaculdade - 18 of 26</a:t>
            </a:r>
            <a:endParaRPr lang="en-US"/>
          </a:p>
        </p:txBody>
      </p:sp>
      <p:graphicFrame>
        <p:nvGraphicFramePr>
          <p:cNvPr id="5" name="Table Placeholder 4">
            <a:extLst>
              <a:ext uri="{FF2B5EF4-FFF2-40B4-BE49-F238E27FC236}">
                <a16:creationId xmlns:a16="http://schemas.microsoft.com/office/drawing/2014/main" id="{0499F22A-1E71-487F-9200-4F1A9C228C5F}"/>
              </a:ext>
            </a:extLst>
          </p:cNvPr>
          <p:cNvGraphicFramePr>
            <a:graphicFrameLocks noGrp="1"/>
          </p:cNvGraphicFramePr>
          <p:nvPr>
            <p:ph type="tbl" sz="quarter" idx="13"/>
            <p:extLst>
              <p:ext uri="{D42A27DB-BD31-4B8C-83A1-F6EECF244321}">
                <p14:modId xmlns:p14="http://schemas.microsoft.com/office/powerpoint/2010/main" val="2460874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8526015"/>
                    </a:ext>
                  </a:extLst>
                </a:gridCol>
                <a:gridCol w="658368">
                  <a:extLst>
                    <a:ext uri="{9D8B030D-6E8A-4147-A177-3AD203B41FA5}">
                      <a16:colId xmlns:a16="http://schemas.microsoft.com/office/drawing/2014/main" val="1836721109"/>
                    </a:ext>
                  </a:extLst>
                </a:gridCol>
                <a:gridCol w="658368">
                  <a:extLst>
                    <a:ext uri="{9D8B030D-6E8A-4147-A177-3AD203B41FA5}">
                      <a16:colId xmlns:a16="http://schemas.microsoft.com/office/drawing/2014/main" val="813239099"/>
                    </a:ext>
                  </a:extLst>
                </a:gridCol>
                <a:gridCol w="658368">
                  <a:extLst>
                    <a:ext uri="{9D8B030D-6E8A-4147-A177-3AD203B41FA5}">
                      <a16:colId xmlns:a16="http://schemas.microsoft.com/office/drawing/2014/main" val="469162070"/>
                    </a:ext>
                  </a:extLst>
                </a:gridCol>
                <a:gridCol w="658368">
                  <a:extLst>
                    <a:ext uri="{9D8B030D-6E8A-4147-A177-3AD203B41FA5}">
                      <a16:colId xmlns:a16="http://schemas.microsoft.com/office/drawing/2014/main" val="2573810268"/>
                    </a:ext>
                  </a:extLst>
                </a:gridCol>
                <a:gridCol w="658368">
                  <a:extLst>
                    <a:ext uri="{9D8B030D-6E8A-4147-A177-3AD203B41FA5}">
                      <a16:colId xmlns:a16="http://schemas.microsoft.com/office/drawing/2014/main" val="3168538396"/>
                    </a:ext>
                  </a:extLst>
                </a:gridCol>
                <a:gridCol w="658368">
                  <a:extLst>
                    <a:ext uri="{9D8B030D-6E8A-4147-A177-3AD203B41FA5}">
                      <a16:colId xmlns:a16="http://schemas.microsoft.com/office/drawing/2014/main" val="2713260313"/>
                    </a:ext>
                  </a:extLst>
                </a:gridCol>
                <a:gridCol w="658368">
                  <a:extLst>
                    <a:ext uri="{9D8B030D-6E8A-4147-A177-3AD203B41FA5}">
                      <a16:colId xmlns:a16="http://schemas.microsoft.com/office/drawing/2014/main" val="414340787"/>
                    </a:ext>
                  </a:extLst>
                </a:gridCol>
                <a:gridCol w="658368">
                  <a:extLst>
                    <a:ext uri="{9D8B030D-6E8A-4147-A177-3AD203B41FA5}">
                      <a16:colId xmlns:a16="http://schemas.microsoft.com/office/drawing/2014/main" val="2106217753"/>
                    </a:ext>
                  </a:extLst>
                </a:gridCol>
                <a:gridCol w="658368">
                  <a:extLst>
                    <a:ext uri="{9D8B030D-6E8A-4147-A177-3AD203B41FA5}">
                      <a16:colId xmlns:a16="http://schemas.microsoft.com/office/drawing/2014/main" val="33028566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322181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descomplicafaculdade - 2021-09-20 19:40:15</a:t>
                      </a:r>
                      <a:r>
                        <a:rPr kumimoji="0" lang="pt-BR" sz="1000" b="0" i="0" u="none" strike="noStrike" kern="1200" cap="none" spc="0" normalizeH="0" baseline="0" noProof="0">
                          <a:ln>
                            <a:noFill/>
                          </a:ln>
                          <a:solidFill>
                            <a:prstClr val="black"/>
                          </a:solidFill>
                          <a:effectLst/>
                          <a:uLnTx/>
                          <a:uFillTx/>
                          <a:latin typeface="+mn-lt"/>
                          <a:ea typeface="+mn-ea"/>
                          <a:cs typeface="+mn-cs"/>
                        </a:rPr>
                        <a:t>
 [COMENTA] Diz pra gente, quais emojis são? 🤔
.
.
.
.
.
.
.
#descomplica #studygram #dicasdeestudos #estudante #estudar #estudando #estudos #estudando #trabalho #história #news #posdescomplica #posgraduacao #ead #explorar #explore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10/20/2021 15:44:06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4173</a:t>
                      </a:r>
                    </a:p>
                  </a:txBody>
                  <a:tcPr/>
                </a:tc>
                <a:extLst>
                  <a:ext uri="{0D108BD9-81ED-4DB2-BD59-A6C34878D82A}">
                    <a16:rowId xmlns:a16="http://schemas.microsoft.com/office/drawing/2014/main" val="2534639304"/>
                  </a:ext>
                </a:extLst>
              </a:tr>
            </a:tbl>
          </a:graphicData>
        </a:graphic>
      </p:graphicFrame>
      <p:sp>
        <p:nvSpPr>
          <p:cNvPr id="4" name="Text Placeholder 3">
            <a:extLst>
              <a:ext uri="{FF2B5EF4-FFF2-40B4-BE49-F238E27FC236}">
                <a16:creationId xmlns:a16="http://schemas.microsoft.com/office/drawing/2014/main" id="{054A3B14-86AF-4F47-88F7-45D402DED6E1}"/>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1956184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82853-5352-48DC-88AA-AFCBE01FFE61}"/>
              </a:ext>
            </a:extLst>
          </p:cNvPr>
          <p:cNvSpPr>
            <a:spLocks noGrp="1"/>
          </p:cNvSpPr>
          <p:nvPr>
            <p:ph type="title"/>
          </p:nvPr>
        </p:nvSpPr>
        <p:spPr/>
        <p:txBody>
          <a:bodyPr/>
          <a:lstStyle/>
          <a:p>
            <a:r>
              <a:rPr lang="pt-BR"/>
              <a:t>Instagram Posts Table | descomplicafaculdade - 19 of 26</a:t>
            </a:r>
            <a:endParaRPr lang="en-US"/>
          </a:p>
        </p:txBody>
      </p:sp>
      <p:graphicFrame>
        <p:nvGraphicFramePr>
          <p:cNvPr id="5" name="Table Placeholder 4">
            <a:extLst>
              <a:ext uri="{FF2B5EF4-FFF2-40B4-BE49-F238E27FC236}">
                <a16:creationId xmlns:a16="http://schemas.microsoft.com/office/drawing/2014/main" id="{14FDCB82-9092-49D6-B07A-0BBB2282727D}"/>
              </a:ext>
            </a:extLst>
          </p:cNvPr>
          <p:cNvGraphicFramePr>
            <a:graphicFrameLocks noGrp="1"/>
          </p:cNvGraphicFramePr>
          <p:nvPr>
            <p:ph type="tbl" sz="quarter" idx="13"/>
            <p:extLst>
              <p:ext uri="{D42A27DB-BD31-4B8C-83A1-F6EECF244321}">
                <p14:modId xmlns:p14="http://schemas.microsoft.com/office/powerpoint/2010/main" val="15269777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37784594"/>
                    </a:ext>
                  </a:extLst>
                </a:gridCol>
                <a:gridCol w="658368">
                  <a:extLst>
                    <a:ext uri="{9D8B030D-6E8A-4147-A177-3AD203B41FA5}">
                      <a16:colId xmlns:a16="http://schemas.microsoft.com/office/drawing/2014/main" val="2416004967"/>
                    </a:ext>
                  </a:extLst>
                </a:gridCol>
                <a:gridCol w="658368">
                  <a:extLst>
                    <a:ext uri="{9D8B030D-6E8A-4147-A177-3AD203B41FA5}">
                      <a16:colId xmlns:a16="http://schemas.microsoft.com/office/drawing/2014/main" val="2573602525"/>
                    </a:ext>
                  </a:extLst>
                </a:gridCol>
                <a:gridCol w="658368">
                  <a:extLst>
                    <a:ext uri="{9D8B030D-6E8A-4147-A177-3AD203B41FA5}">
                      <a16:colId xmlns:a16="http://schemas.microsoft.com/office/drawing/2014/main" val="3961359162"/>
                    </a:ext>
                  </a:extLst>
                </a:gridCol>
                <a:gridCol w="658368">
                  <a:extLst>
                    <a:ext uri="{9D8B030D-6E8A-4147-A177-3AD203B41FA5}">
                      <a16:colId xmlns:a16="http://schemas.microsoft.com/office/drawing/2014/main" val="302673222"/>
                    </a:ext>
                  </a:extLst>
                </a:gridCol>
                <a:gridCol w="658368">
                  <a:extLst>
                    <a:ext uri="{9D8B030D-6E8A-4147-A177-3AD203B41FA5}">
                      <a16:colId xmlns:a16="http://schemas.microsoft.com/office/drawing/2014/main" val="1347330439"/>
                    </a:ext>
                  </a:extLst>
                </a:gridCol>
                <a:gridCol w="658368">
                  <a:extLst>
                    <a:ext uri="{9D8B030D-6E8A-4147-A177-3AD203B41FA5}">
                      <a16:colId xmlns:a16="http://schemas.microsoft.com/office/drawing/2014/main" val="4277084811"/>
                    </a:ext>
                  </a:extLst>
                </a:gridCol>
                <a:gridCol w="658368">
                  <a:extLst>
                    <a:ext uri="{9D8B030D-6E8A-4147-A177-3AD203B41FA5}">
                      <a16:colId xmlns:a16="http://schemas.microsoft.com/office/drawing/2014/main" val="3527556444"/>
                    </a:ext>
                  </a:extLst>
                </a:gridCol>
                <a:gridCol w="658368">
                  <a:extLst>
                    <a:ext uri="{9D8B030D-6E8A-4147-A177-3AD203B41FA5}">
                      <a16:colId xmlns:a16="http://schemas.microsoft.com/office/drawing/2014/main" val="2814495102"/>
                    </a:ext>
                  </a:extLst>
                </a:gridCol>
                <a:gridCol w="658368">
                  <a:extLst>
                    <a:ext uri="{9D8B030D-6E8A-4147-A177-3AD203B41FA5}">
                      <a16:colId xmlns:a16="http://schemas.microsoft.com/office/drawing/2014/main" val="32581637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831995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descomplicafaculdade - 2021-09-20 12:26:55</a:t>
                      </a:r>
                      <a:r>
                        <a:rPr kumimoji="0" lang="pt-BR" sz="1000" b="0" i="0" u="none" strike="noStrike" kern="1200" cap="none" spc="0" normalizeH="0" baseline="0" noProof="0">
                          <a:ln>
                            <a:noFill/>
                          </a:ln>
                          <a:solidFill>
                            <a:prstClr val="black"/>
                          </a:solidFill>
                          <a:effectLst/>
                          <a:uLnTx/>
                          <a:uFillTx/>
                          <a:latin typeface="+mn-lt"/>
                          <a:ea typeface="+mn-ea"/>
                          <a:cs typeface="+mn-cs"/>
                        </a:rPr>
                        <a:t>
 😑😑
.
.
.
.
.
.
.
#descomplica #studygram #dicasdeestudos #estudante #estudar #estudando #estudos #estudando #trabalho #história #news #posdescomplica #posgraduacao #ead #explorar #explore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10/20/2021 09:40:39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6399</a:t>
                      </a:r>
                    </a:p>
                  </a:txBody>
                  <a:tcPr/>
                </a:tc>
                <a:extLst>
                  <a:ext uri="{0D108BD9-81ED-4DB2-BD59-A6C34878D82A}">
                    <a16:rowId xmlns:a16="http://schemas.microsoft.com/office/drawing/2014/main" val="1949868722"/>
                  </a:ext>
                </a:extLst>
              </a:tr>
            </a:tbl>
          </a:graphicData>
        </a:graphic>
      </p:graphicFrame>
      <p:sp>
        <p:nvSpPr>
          <p:cNvPr id="4" name="Text Placeholder 3">
            <a:extLst>
              <a:ext uri="{FF2B5EF4-FFF2-40B4-BE49-F238E27FC236}">
                <a16:creationId xmlns:a16="http://schemas.microsoft.com/office/drawing/2014/main" id="{3BD0B4C9-4351-4BA6-BE68-EFCFDCE0930B}"/>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4410614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FB64AB-F878-48BE-A842-7151F94952F1}"/>
              </a:ext>
            </a:extLst>
          </p:cNvPr>
          <p:cNvSpPr>
            <a:spLocks noGrp="1"/>
          </p:cNvSpPr>
          <p:nvPr>
            <p:ph type="title"/>
          </p:nvPr>
        </p:nvSpPr>
        <p:spPr/>
        <p:txBody>
          <a:bodyPr/>
          <a:lstStyle/>
          <a:p>
            <a:r>
              <a:rPr lang="pt-BR"/>
              <a:t>Instagram Posts Table | descomplicafaculdade - 20 of 26</a:t>
            </a:r>
            <a:endParaRPr lang="en-US"/>
          </a:p>
        </p:txBody>
      </p:sp>
      <p:graphicFrame>
        <p:nvGraphicFramePr>
          <p:cNvPr id="5" name="Table Placeholder 4">
            <a:extLst>
              <a:ext uri="{FF2B5EF4-FFF2-40B4-BE49-F238E27FC236}">
                <a16:creationId xmlns:a16="http://schemas.microsoft.com/office/drawing/2014/main" id="{46A8156C-7366-40F6-95C0-647AE53A5A13}"/>
              </a:ext>
            </a:extLst>
          </p:cNvPr>
          <p:cNvGraphicFramePr>
            <a:graphicFrameLocks noGrp="1"/>
          </p:cNvGraphicFramePr>
          <p:nvPr>
            <p:ph type="tbl" sz="quarter" idx="13"/>
            <p:extLst>
              <p:ext uri="{D42A27DB-BD31-4B8C-83A1-F6EECF244321}">
                <p14:modId xmlns:p14="http://schemas.microsoft.com/office/powerpoint/2010/main" val="17930716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64969761"/>
                    </a:ext>
                  </a:extLst>
                </a:gridCol>
                <a:gridCol w="658368">
                  <a:extLst>
                    <a:ext uri="{9D8B030D-6E8A-4147-A177-3AD203B41FA5}">
                      <a16:colId xmlns:a16="http://schemas.microsoft.com/office/drawing/2014/main" val="1557770680"/>
                    </a:ext>
                  </a:extLst>
                </a:gridCol>
                <a:gridCol w="658368">
                  <a:extLst>
                    <a:ext uri="{9D8B030D-6E8A-4147-A177-3AD203B41FA5}">
                      <a16:colId xmlns:a16="http://schemas.microsoft.com/office/drawing/2014/main" val="2561698911"/>
                    </a:ext>
                  </a:extLst>
                </a:gridCol>
                <a:gridCol w="658368">
                  <a:extLst>
                    <a:ext uri="{9D8B030D-6E8A-4147-A177-3AD203B41FA5}">
                      <a16:colId xmlns:a16="http://schemas.microsoft.com/office/drawing/2014/main" val="1096733855"/>
                    </a:ext>
                  </a:extLst>
                </a:gridCol>
                <a:gridCol w="658368">
                  <a:extLst>
                    <a:ext uri="{9D8B030D-6E8A-4147-A177-3AD203B41FA5}">
                      <a16:colId xmlns:a16="http://schemas.microsoft.com/office/drawing/2014/main" val="717741116"/>
                    </a:ext>
                  </a:extLst>
                </a:gridCol>
                <a:gridCol w="658368">
                  <a:extLst>
                    <a:ext uri="{9D8B030D-6E8A-4147-A177-3AD203B41FA5}">
                      <a16:colId xmlns:a16="http://schemas.microsoft.com/office/drawing/2014/main" val="2569725383"/>
                    </a:ext>
                  </a:extLst>
                </a:gridCol>
                <a:gridCol w="658368">
                  <a:extLst>
                    <a:ext uri="{9D8B030D-6E8A-4147-A177-3AD203B41FA5}">
                      <a16:colId xmlns:a16="http://schemas.microsoft.com/office/drawing/2014/main" val="635373681"/>
                    </a:ext>
                  </a:extLst>
                </a:gridCol>
                <a:gridCol w="658368">
                  <a:extLst>
                    <a:ext uri="{9D8B030D-6E8A-4147-A177-3AD203B41FA5}">
                      <a16:colId xmlns:a16="http://schemas.microsoft.com/office/drawing/2014/main" val="2916652488"/>
                    </a:ext>
                  </a:extLst>
                </a:gridCol>
                <a:gridCol w="658368">
                  <a:extLst>
                    <a:ext uri="{9D8B030D-6E8A-4147-A177-3AD203B41FA5}">
                      <a16:colId xmlns:a16="http://schemas.microsoft.com/office/drawing/2014/main" val="2842505663"/>
                    </a:ext>
                  </a:extLst>
                </a:gridCol>
                <a:gridCol w="658368">
                  <a:extLst>
                    <a:ext uri="{9D8B030D-6E8A-4147-A177-3AD203B41FA5}">
                      <a16:colId xmlns:a16="http://schemas.microsoft.com/office/drawing/2014/main" val="7172946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4217293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descomplicafaculdade - 2021-09-17 18:37:31</a:t>
                      </a:r>
                      <a:r>
                        <a:rPr kumimoji="0" lang="pt-BR" sz="1000" b="0" i="0" u="none" strike="noStrike" kern="1200" cap="none" spc="0" normalizeH="0" baseline="0" noProof="0">
                          <a:ln>
                            <a:noFill/>
                          </a:ln>
                          <a:solidFill>
                            <a:prstClr val="black"/>
                          </a:solidFill>
                          <a:effectLst/>
                          <a:uLnTx/>
                          <a:uFillTx/>
                          <a:latin typeface="+mn-lt"/>
                          <a:ea typeface="+mn-ea"/>
                          <a:cs typeface="+mn-cs"/>
                        </a:rPr>
                        <a:t>
 [ARRASTA PRO LADO] A diversidade nas empresas pode se tornar um grande diferencial, frente suas concorrentes. Isso porque ela disponibiliza uma série de pontos de vista diferentes para construir soluções inovadoras.
Sem falar no impacto positivo para a imagem da companhia, que passa a ser vista como comprometida com a responsabilidade social, e não apenas com os lucros, quando atua de forma genuína e efetiva com relação ao tema, abordando também a inclusão.
Essa semana batemos um papo IRADO sobre isso com a Arlane Gonçalves e a Thalita Gelenske, lá no nosso podcast #COLANOCORRE 📱
Já ouviu? Não???? Então corre pro @spotifybrasil e vai ouvir 🏃‍♀️
#descomplica #studygram #dicasdeestudos #estudante #estudar #estudando #estudos #estudando #trabalho #história #news #posdescomplica #posgraduacao #ead #explorar #explore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10/17/2021 15:43:20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2210</a:t>
                      </a:r>
                    </a:p>
                  </a:txBody>
                  <a:tcPr/>
                </a:tc>
                <a:extLst>
                  <a:ext uri="{0D108BD9-81ED-4DB2-BD59-A6C34878D82A}">
                    <a16:rowId xmlns:a16="http://schemas.microsoft.com/office/drawing/2014/main" val="662238956"/>
                  </a:ext>
                </a:extLst>
              </a:tr>
            </a:tbl>
          </a:graphicData>
        </a:graphic>
      </p:graphicFrame>
      <p:sp>
        <p:nvSpPr>
          <p:cNvPr id="4" name="Text Placeholder 3">
            <a:extLst>
              <a:ext uri="{FF2B5EF4-FFF2-40B4-BE49-F238E27FC236}">
                <a16:creationId xmlns:a16="http://schemas.microsoft.com/office/drawing/2014/main" id="{FAB23E93-E0EF-40FC-B8F6-21C9E6B08A2F}"/>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2769903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0E8DB-1AA6-4433-9225-65A2A63A7427}"/>
              </a:ext>
            </a:extLst>
          </p:cNvPr>
          <p:cNvSpPr>
            <a:spLocks noGrp="1"/>
          </p:cNvSpPr>
          <p:nvPr>
            <p:ph type="title"/>
          </p:nvPr>
        </p:nvSpPr>
        <p:spPr/>
        <p:txBody>
          <a:bodyPr/>
          <a:lstStyle/>
          <a:p>
            <a:r>
              <a:rPr lang="pt-BR"/>
              <a:t>Instagram Posts Table | descomplicafaculdade - 21 of 26</a:t>
            </a:r>
            <a:endParaRPr lang="en-US"/>
          </a:p>
        </p:txBody>
      </p:sp>
      <p:graphicFrame>
        <p:nvGraphicFramePr>
          <p:cNvPr id="5" name="Table Placeholder 4">
            <a:extLst>
              <a:ext uri="{FF2B5EF4-FFF2-40B4-BE49-F238E27FC236}">
                <a16:creationId xmlns:a16="http://schemas.microsoft.com/office/drawing/2014/main" id="{6125621C-84E4-4501-968C-6552754A5C85}"/>
              </a:ext>
            </a:extLst>
          </p:cNvPr>
          <p:cNvGraphicFramePr>
            <a:graphicFrameLocks noGrp="1"/>
          </p:cNvGraphicFramePr>
          <p:nvPr>
            <p:ph type="tbl" sz="quarter" idx="13"/>
            <p:extLst>
              <p:ext uri="{D42A27DB-BD31-4B8C-83A1-F6EECF244321}">
                <p14:modId xmlns:p14="http://schemas.microsoft.com/office/powerpoint/2010/main" val="28706119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9809375"/>
                    </a:ext>
                  </a:extLst>
                </a:gridCol>
                <a:gridCol w="658368">
                  <a:extLst>
                    <a:ext uri="{9D8B030D-6E8A-4147-A177-3AD203B41FA5}">
                      <a16:colId xmlns:a16="http://schemas.microsoft.com/office/drawing/2014/main" val="420703528"/>
                    </a:ext>
                  </a:extLst>
                </a:gridCol>
                <a:gridCol w="658368">
                  <a:extLst>
                    <a:ext uri="{9D8B030D-6E8A-4147-A177-3AD203B41FA5}">
                      <a16:colId xmlns:a16="http://schemas.microsoft.com/office/drawing/2014/main" val="2203164829"/>
                    </a:ext>
                  </a:extLst>
                </a:gridCol>
                <a:gridCol w="658368">
                  <a:extLst>
                    <a:ext uri="{9D8B030D-6E8A-4147-A177-3AD203B41FA5}">
                      <a16:colId xmlns:a16="http://schemas.microsoft.com/office/drawing/2014/main" val="1411297692"/>
                    </a:ext>
                  </a:extLst>
                </a:gridCol>
                <a:gridCol w="658368">
                  <a:extLst>
                    <a:ext uri="{9D8B030D-6E8A-4147-A177-3AD203B41FA5}">
                      <a16:colId xmlns:a16="http://schemas.microsoft.com/office/drawing/2014/main" val="4055137011"/>
                    </a:ext>
                  </a:extLst>
                </a:gridCol>
                <a:gridCol w="658368">
                  <a:extLst>
                    <a:ext uri="{9D8B030D-6E8A-4147-A177-3AD203B41FA5}">
                      <a16:colId xmlns:a16="http://schemas.microsoft.com/office/drawing/2014/main" val="1754787710"/>
                    </a:ext>
                  </a:extLst>
                </a:gridCol>
                <a:gridCol w="658368">
                  <a:extLst>
                    <a:ext uri="{9D8B030D-6E8A-4147-A177-3AD203B41FA5}">
                      <a16:colId xmlns:a16="http://schemas.microsoft.com/office/drawing/2014/main" val="956889263"/>
                    </a:ext>
                  </a:extLst>
                </a:gridCol>
                <a:gridCol w="658368">
                  <a:extLst>
                    <a:ext uri="{9D8B030D-6E8A-4147-A177-3AD203B41FA5}">
                      <a16:colId xmlns:a16="http://schemas.microsoft.com/office/drawing/2014/main" val="4214859717"/>
                    </a:ext>
                  </a:extLst>
                </a:gridCol>
                <a:gridCol w="658368">
                  <a:extLst>
                    <a:ext uri="{9D8B030D-6E8A-4147-A177-3AD203B41FA5}">
                      <a16:colId xmlns:a16="http://schemas.microsoft.com/office/drawing/2014/main" val="3336667794"/>
                    </a:ext>
                  </a:extLst>
                </a:gridCol>
                <a:gridCol w="658368">
                  <a:extLst>
                    <a:ext uri="{9D8B030D-6E8A-4147-A177-3AD203B41FA5}">
                      <a16:colId xmlns:a16="http://schemas.microsoft.com/office/drawing/2014/main" val="1781724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44813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descomplicafaculdade - 2021-09-17 12:07:46</a:t>
                      </a:r>
                      <a:r>
                        <a:rPr kumimoji="0" lang="pt-BR" sz="1000" b="0" i="0" u="none" strike="noStrike" kern="1200" cap="none" spc="0" normalizeH="0" baseline="0" noProof="0">
                          <a:ln>
                            <a:noFill/>
                          </a:ln>
                          <a:solidFill>
                            <a:prstClr val="black"/>
                          </a:solidFill>
                          <a:effectLst/>
                          <a:uLnTx/>
                          <a:uFillTx/>
                          <a:latin typeface="+mn-lt"/>
                          <a:ea typeface="+mn-ea"/>
                          <a:cs typeface="+mn-cs"/>
                        </a:rPr>
                        <a:t>
 vou ter que fazer uns cursinhos agora
.
.
.
.
.
.
.
#descomplica #studygram #dicasdeestudos #estudante #estudar #estudando #estudos #estudando #trabalho #história #news #posdescomplica #posgraduacao #ead #explorar #explore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10/16/2021 09:45:31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16892</a:t>
                      </a:r>
                    </a:p>
                  </a:txBody>
                  <a:tcPr/>
                </a:tc>
                <a:extLst>
                  <a:ext uri="{0D108BD9-81ED-4DB2-BD59-A6C34878D82A}">
                    <a16:rowId xmlns:a16="http://schemas.microsoft.com/office/drawing/2014/main" val="2091239302"/>
                  </a:ext>
                </a:extLst>
              </a:tr>
            </a:tbl>
          </a:graphicData>
        </a:graphic>
      </p:graphicFrame>
      <p:sp>
        <p:nvSpPr>
          <p:cNvPr id="4" name="Text Placeholder 3">
            <a:extLst>
              <a:ext uri="{FF2B5EF4-FFF2-40B4-BE49-F238E27FC236}">
                <a16:creationId xmlns:a16="http://schemas.microsoft.com/office/drawing/2014/main" id="{A9D772A5-B573-4142-A505-6F76F3A5F80E}"/>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281527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A9EE8-5A98-4C1F-BB29-818D193E0177}"/>
              </a:ext>
            </a:extLst>
          </p:cNvPr>
          <p:cNvSpPr>
            <a:spLocks noGrp="1"/>
          </p:cNvSpPr>
          <p:nvPr>
            <p:ph type="title"/>
          </p:nvPr>
        </p:nvSpPr>
        <p:spPr/>
        <p:txBody>
          <a:bodyPr/>
          <a:lstStyle/>
          <a:p>
            <a:r>
              <a:rPr lang="pt-BR"/>
              <a:t>Instagram Posts Table | descomplicafaculdade - 22 of 26</a:t>
            </a:r>
            <a:endParaRPr lang="en-US"/>
          </a:p>
        </p:txBody>
      </p:sp>
      <p:graphicFrame>
        <p:nvGraphicFramePr>
          <p:cNvPr id="5" name="Table Placeholder 4">
            <a:extLst>
              <a:ext uri="{FF2B5EF4-FFF2-40B4-BE49-F238E27FC236}">
                <a16:creationId xmlns:a16="http://schemas.microsoft.com/office/drawing/2014/main" id="{68B1DAA4-455E-4DF9-B335-381123D21C45}"/>
              </a:ext>
            </a:extLst>
          </p:cNvPr>
          <p:cNvGraphicFramePr>
            <a:graphicFrameLocks noGrp="1"/>
          </p:cNvGraphicFramePr>
          <p:nvPr>
            <p:ph type="tbl" sz="quarter" idx="13"/>
            <p:extLst>
              <p:ext uri="{D42A27DB-BD31-4B8C-83A1-F6EECF244321}">
                <p14:modId xmlns:p14="http://schemas.microsoft.com/office/powerpoint/2010/main" val="38499247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15962163"/>
                    </a:ext>
                  </a:extLst>
                </a:gridCol>
                <a:gridCol w="658368">
                  <a:extLst>
                    <a:ext uri="{9D8B030D-6E8A-4147-A177-3AD203B41FA5}">
                      <a16:colId xmlns:a16="http://schemas.microsoft.com/office/drawing/2014/main" val="1493010965"/>
                    </a:ext>
                  </a:extLst>
                </a:gridCol>
                <a:gridCol w="658368">
                  <a:extLst>
                    <a:ext uri="{9D8B030D-6E8A-4147-A177-3AD203B41FA5}">
                      <a16:colId xmlns:a16="http://schemas.microsoft.com/office/drawing/2014/main" val="2055336292"/>
                    </a:ext>
                  </a:extLst>
                </a:gridCol>
                <a:gridCol w="658368">
                  <a:extLst>
                    <a:ext uri="{9D8B030D-6E8A-4147-A177-3AD203B41FA5}">
                      <a16:colId xmlns:a16="http://schemas.microsoft.com/office/drawing/2014/main" val="4165048842"/>
                    </a:ext>
                  </a:extLst>
                </a:gridCol>
                <a:gridCol w="658368">
                  <a:extLst>
                    <a:ext uri="{9D8B030D-6E8A-4147-A177-3AD203B41FA5}">
                      <a16:colId xmlns:a16="http://schemas.microsoft.com/office/drawing/2014/main" val="3086318387"/>
                    </a:ext>
                  </a:extLst>
                </a:gridCol>
                <a:gridCol w="658368">
                  <a:extLst>
                    <a:ext uri="{9D8B030D-6E8A-4147-A177-3AD203B41FA5}">
                      <a16:colId xmlns:a16="http://schemas.microsoft.com/office/drawing/2014/main" val="1999080949"/>
                    </a:ext>
                  </a:extLst>
                </a:gridCol>
                <a:gridCol w="658368">
                  <a:extLst>
                    <a:ext uri="{9D8B030D-6E8A-4147-A177-3AD203B41FA5}">
                      <a16:colId xmlns:a16="http://schemas.microsoft.com/office/drawing/2014/main" val="1066298402"/>
                    </a:ext>
                  </a:extLst>
                </a:gridCol>
                <a:gridCol w="658368">
                  <a:extLst>
                    <a:ext uri="{9D8B030D-6E8A-4147-A177-3AD203B41FA5}">
                      <a16:colId xmlns:a16="http://schemas.microsoft.com/office/drawing/2014/main" val="2378802019"/>
                    </a:ext>
                  </a:extLst>
                </a:gridCol>
                <a:gridCol w="658368">
                  <a:extLst>
                    <a:ext uri="{9D8B030D-6E8A-4147-A177-3AD203B41FA5}">
                      <a16:colId xmlns:a16="http://schemas.microsoft.com/office/drawing/2014/main" val="3745301110"/>
                    </a:ext>
                  </a:extLst>
                </a:gridCol>
                <a:gridCol w="658368">
                  <a:extLst>
                    <a:ext uri="{9D8B030D-6E8A-4147-A177-3AD203B41FA5}">
                      <a16:colId xmlns:a16="http://schemas.microsoft.com/office/drawing/2014/main" val="39702793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239504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descomplicafaculdade - 2021-09-16 12:03:53</a:t>
                      </a:r>
                      <a:r>
                        <a:rPr kumimoji="0" lang="pt-BR" sz="1000" b="0" i="0" u="none" strike="noStrike" kern="1200" cap="none" spc="0" normalizeH="0" baseline="0" noProof="0">
                          <a:ln>
                            <a:noFill/>
                          </a:ln>
                          <a:solidFill>
                            <a:prstClr val="black"/>
                          </a:solidFill>
                          <a:effectLst/>
                          <a:uLnTx/>
                          <a:uFillTx/>
                          <a:latin typeface="+mn-lt"/>
                          <a:ea typeface="+mn-ea"/>
                          <a:cs typeface="+mn-cs"/>
                        </a:rPr>
                        <a:t>
 [SALVA ESSE POST] Vai continuar dando bobeira? Eu, hein!!! 🙄
A Pós Descomplica é sua parceira, pra te ajudar a não dar mole por aí nunca mais!
Responde aqui embaixo, você sabia dessa? 🤔
#descomplica #studygram #dicasdeestudos #estudante #estudar #estudando #estudos #estudando #trabalho #história #news #posdescomplica #posgraduacao #ead #explorar #explore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10/16/2021 09:45:31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4806</a:t>
                      </a:r>
                    </a:p>
                  </a:txBody>
                  <a:tcPr/>
                </a:tc>
                <a:extLst>
                  <a:ext uri="{0D108BD9-81ED-4DB2-BD59-A6C34878D82A}">
                    <a16:rowId xmlns:a16="http://schemas.microsoft.com/office/drawing/2014/main" val="717873969"/>
                  </a:ext>
                </a:extLst>
              </a:tr>
            </a:tbl>
          </a:graphicData>
        </a:graphic>
      </p:graphicFrame>
      <p:sp>
        <p:nvSpPr>
          <p:cNvPr id="4" name="Text Placeholder 3">
            <a:extLst>
              <a:ext uri="{FF2B5EF4-FFF2-40B4-BE49-F238E27FC236}">
                <a16:creationId xmlns:a16="http://schemas.microsoft.com/office/drawing/2014/main" id="{CBE1A396-E331-42E2-9274-06B6FC5285B2}"/>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8198853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0D829-A80D-4F35-A678-1E8B013C6C7A}"/>
              </a:ext>
            </a:extLst>
          </p:cNvPr>
          <p:cNvSpPr>
            <a:spLocks noGrp="1"/>
          </p:cNvSpPr>
          <p:nvPr>
            <p:ph type="title"/>
          </p:nvPr>
        </p:nvSpPr>
        <p:spPr/>
        <p:txBody>
          <a:bodyPr/>
          <a:lstStyle/>
          <a:p>
            <a:r>
              <a:rPr lang="pt-BR"/>
              <a:t>Instagram Posts Table | descomplicafaculdade - 23 of 26</a:t>
            </a:r>
            <a:endParaRPr lang="en-US"/>
          </a:p>
        </p:txBody>
      </p:sp>
      <p:graphicFrame>
        <p:nvGraphicFramePr>
          <p:cNvPr id="5" name="Table Placeholder 4">
            <a:extLst>
              <a:ext uri="{FF2B5EF4-FFF2-40B4-BE49-F238E27FC236}">
                <a16:creationId xmlns:a16="http://schemas.microsoft.com/office/drawing/2014/main" id="{74515B07-A4DE-4F90-93E5-3D431042DB99}"/>
              </a:ext>
            </a:extLst>
          </p:cNvPr>
          <p:cNvGraphicFramePr>
            <a:graphicFrameLocks noGrp="1"/>
          </p:cNvGraphicFramePr>
          <p:nvPr>
            <p:ph type="tbl" sz="quarter" idx="13"/>
            <p:extLst>
              <p:ext uri="{D42A27DB-BD31-4B8C-83A1-F6EECF244321}">
                <p14:modId xmlns:p14="http://schemas.microsoft.com/office/powerpoint/2010/main" val="41829769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78748084"/>
                    </a:ext>
                  </a:extLst>
                </a:gridCol>
                <a:gridCol w="658368">
                  <a:extLst>
                    <a:ext uri="{9D8B030D-6E8A-4147-A177-3AD203B41FA5}">
                      <a16:colId xmlns:a16="http://schemas.microsoft.com/office/drawing/2014/main" val="2916756432"/>
                    </a:ext>
                  </a:extLst>
                </a:gridCol>
                <a:gridCol w="658368">
                  <a:extLst>
                    <a:ext uri="{9D8B030D-6E8A-4147-A177-3AD203B41FA5}">
                      <a16:colId xmlns:a16="http://schemas.microsoft.com/office/drawing/2014/main" val="2563031109"/>
                    </a:ext>
                  </a:extLst>
                </a:gridCol>
                <a:gridCol w="658368">
                  <a:extLst>
                    <a:ext uri="{9D8B030D-6E8A-4147-A177-3AD203B41FA5}">
                      <a16:colId xmlns:a16="http://schemas.microsoft.com/office/drawing/2014/main" val="3080059686"/>
                    </a:ext>
                  </a:extLst>
                </a:gridCol>
                <a:gridCol w="658368">
                  <a:extLst>
                    <a:ext uri="{9D8B030D-6E8A-4147-A177-3AD203B41FA5}">
                      <a16:colId xmlns:a16="http://schemas.microsoft.com/office/drawing/2014/main" val="1648637175"/>
                    </a:ext>
                  </a:extLst>
                </a:gridCol>
                <a:gridCol w="658368">
                  <a:extLst>
                    <a:ext uri="{9D8B030D-6E8A-4147-A177-3AD203B41FA5}">
                      <a16:colId xmlns:a16="http://schemas.microsoft.com/office/drawing/2014/main" val="3218066353"/>
                    </a:ext>
                  </a:extLst>
                </a:gridCol>
                <a:gridCol w="658368">
                  <a:extLst>
                    <a:ext uri="{9D8B030D-6E8A-4147-A177-3AD203B41FA5}">
                      <a16:colId xmlns:a16="http://schemas.microsoft.com/office/drawing/2014/main" val="501423113"/>
                    </a:ext>
                  </a:extLst>
                </a:gridCol>
                <a:gridCol w="658368">
                  <a:extLst>
                    <a:ext uri="{9D8B030D-6E8A-4147-A177-3AD203B41FA5}">
                      <a16:colId xmlns:a16="http://schemas.microsoft.com/office/drawing/2014/main" val="3059296477"/>
                    </a:ext>
                  </a:extLst>
                </a:gridCol>
                <a:gridCol w="658368">
                  <a:extLst>
                    <a:ext uri="{9D8B030D-6E8A-4147-A177-3AD203B41FA5}">
                      <a16:colId xmlns:a16="http://schemas.microsoft.com/office/drawing/2014/main" val="2863239667"/>
                    </a:ext>
                  </a:extLst>
                </a:gridCol>
                <a:gridCol w="658368">
                  <a:extLst>
                    <a:ext uri="{9D8B030D-6E8A-4147-A177-3AD203B41FA5}">
                      <a16:colId xmlns:a16="http://schemas.microsoft.com/office/drawing/2014/main" val="10752674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626682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descomplicafaculdade - 2021-09-15 18:04:03</a:t>
                      </a:r>
                      <a:r>
                        <a:rPr kumimoji="0" lang="pt-BR" sz="1000" b="0" i="0" u="none" strike="noStrike" kern="1200" cap="none" spc="0" normalizeH="0" baseline="0" noProof="0">
                          <a:ln>
                            <a:noFill/>
                          </a:ln>
                          <a:solidFill>
                            <a:prstClr val="black"/>
                          </a:solidFill>
                          <a:effectLst/>
                          <a:uLnTx/>
                          <a:uFillTx/>
                          <a:latin typeface="+mn-lt"/>
                          <a:ea typeface="+mn-ea"/>
                          <a:cs typeface="+mn-cs"/>
                        </a:rPr>
                        <a:t>
 [ARRASTA PRO LADO] As empresas estão cada vez mais, buscando soluções inovadoras para seus negócios. A gestão horizontal pode ser uma dessas soluções. Diz pra gente, você já conhecia? 🤔
Algumas das empresas mais inovadoras e de maior sucesso do mundo, como a Netflix e a Tesla, adotam esse modelo de gestão.
Se quiser conhecer um pouco mais sobre esse e outros assuntos, não esquece de visitar o nosso BLOG! 🤩
#descomplica #studygram #dicasdeestudos #estudante #estudar #estudando #estudos #estudando #trabalho #história #news #posdescomplica #posgraduacao #ead #explorar #explore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10/15/2021 15:43:54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1307</a:t>
                      </a:r>
                    </a:p>
                  </a:txBody>
                  <a:tcPr/>
                </a:tc>
                <a:extLst>
                  <a:ext uri="{0D108BD9-81ED-4DB2-BD59-A6C34878D82A}">
                    <a16:rowId xmlns:a16="http://schemas.microsoft.com/office/drawing/2014/main" val="2356229461"/>
                  </a:ext>
                </a:extLst>
              </a:tr>
            </a:tbl>
          </a:graphicData>
        </a:graphic>
      </p:graphicFrame>
      <p:sp>
        <p:nvSpPr>
          <p:cNvPr id="4" name="Text Placeholder 3">
            <a:extLst>
              <a:ext uri="{FF2B5EF4-FFF2-40B4-BE49-F238E27FC236}">
                <a16:creationId xmlns:a16="http://schemas.microsoft.com/office/drawing/2014/main" id="{BA009389-CE18-4E01-95A8-ED52FCD4079C}"/>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40930228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C33CC-CE57-4AEC-BECE-F4B624D6C6AC}"/>
              </a:ext>
            </a:extLst>
          </p:cNvPr>
          <p:cNvSpPr>
            <a:spLocks noGrp="1"/>
          </p:cNvSpPr>
          <p:nvPr>
            <p:ph type="title"/>
          </p:nvPr>
        </p:nvSpPr>
        <p:spPr/>
        <p:txBody>
          <a:bodyPr/>
          <a:lstStyle/>
          <a:p>
            <a:r>
              <a:rPr lang="pt-BR"/>
              <a:t>Instagram Posts Table | descomplicafaculdade - 24 of 26</a:t>
            </a:r>
            <a:endParaRPr lang="en-US"/>
          </a:p>
        </p:txBody>
      </p:sp>
      <p:graphicFrame>
        <p:nvGraphicFramePr>
          <p:cNvPr id="5" name="Table Placeholder 4">
            <a:extLst>
              <a:ext uri="{FF2B5EF4-FFF2-40B4-BE49-F238E27FC236}">
                <a16:creationId xmlns:a16="http://schemas.microsoft.com/office/drawing/2014/main" id="{E72BD5FB-429E-4462-992C-02D3B03E89D4}"/>
              </a:ext>
            </a:extLst>
          </p:cNvPr>
          <p:cNvGraphicFramePr>
            <a:graphicFrameLocks noGrp="1"/>
          </p:cNvGraphicFramePr>
          <p:nvPr>
            <p:ph type="tbl" sz="quarter" idx="13"/>
            <p:extLst>
              <p:ext uri="{D42A27DB-BD31-4B8C-83A1-F6EECF244321}">
                <p14:modId xmlns:p14="http://schemas.microsoft.com/office/powerpoint/2010/main" val="9215725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7941410"/>
                    </a:ext>
                  </a:extLst>
                </a:gridCol>
                <a:gridCol w="658368">
                  <a:extLst>
                    <a:ext uri="{9D8B030D-6E8A-4147-A177-3AD203B41FA5}">
                      <a16:colId xmlns:a16="http://schemas.microsoft.com/office/drawing/2014/main" val="2697365772"/>
                    </a:ext>
                  </a:extLst>
                </a:gridCol>
                <a:gridCol w="658368">
                  <a:extLst>
                    <a:ext uri="{9D8B030D-6E8A-4147-A177-3AD203B41FA5}">
                      <a16:colId xmlns:a16="http://schemas.microsoft.com/office/drawing/2014/main" val="2655748524"/>
                    </a:ext>
                  </a:extLst>
                </a:gridCol>
                <a:gridCol w="658368">
                  <a:extLst>
                    <a:ext uri="{9D8B030D-6E8A-4147-A177-3AD203B41FA5}">
                      <a16:colId xmlns:a16="http://schemas.microsoft.com/office/drawing/2014/main" val="1902242180"/>
                    </a:ext>
                  </a:extLst>
                </a:gridCol>
                <a:gridCol w="658368">
                  <a:extLst>
                    <a:ext uri="{9D8B030D-6E8A-4147-A177-3AD203B41FA5}">
                      <a16:colId xmlns:a16="http://schemas.microsoft.com/office/drawing/2014/main" val="2157391446"/>
                    </a:ext>
                  </a:extLst>
                </a:gridCol>
                <a:gridCol w="658368">
                  <a:extLst>
                    <a:ext uri="{9D8B030D-6E8A-4147-A177-3AD203B41FA5}">
                      <a16:colId xmlns:a16="http://schemas.microsoft.com/office/drawing/2014/main" val="3918405973"/>
                    </a:ext>
                  </a:extLst>
                </a:gridCol>
                <a:gridCol w="658368">
                  <a:extLst>
                    <a:ext uri="{9D8B030D-6E8A-4147-A177-3AD203B41FA5}">
                      <a16:colId xmlns:a16="http://schemas.microsoft.com/office/drawing/2014/main" val="3619341584"/>
                    </a:ext>
                  </a:extLst>
                </a:gridCol>
                <a:gridCol w="658368">
                  <a:extLst>
                    <a:ext uri="{9D8B030D-6E8A-4147-A177-3AD203B41FA5}">
                      <a16:colId xmlns:a16="http://schemas.microsoft.com/office/drawing/2014/main" val="2403482980"/>
                    </a:ext>
                  </a:extLst>
                </a:gridCol>
                <a:gridCol w="658368">
                  <a:extLst>
                    <a:ext uri="{9D8B030D-6E8A-4147-A177-3AD203B41FA5}">
                      <a16:colId xmlns:a16="http://schemas.microsoft.com/office/drawing/2014/main" val="2557605848"/>
                    </a:ext>
                  </a:extLst>
                </a:gridCol>
                <a:gridCol w="658368">
                  <a:extLst>
                    <a:ext uri="{9D8B030D-6E8A-4147-A177-3AD203B41FA5}">
                      <a16:colId xmlns:a16="http://schemas.microsoft.com/office/drawing/2014/main" val="5177409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549929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descomplicafaculdade - 2021-09-15 12:32:12</a:t>
                      </a:r>
                      <a:r>
                        <a:rPr kumimoji="0" lang="pt-BR" sz="1000" b="0" i="0" u="none" strike="noStrike" kern="1200" cap="none" spc="0" normalizeH="0" baseline="0" noProof="0">
                          <a:ln>
                            <a:noFill/>
                          </a:ln>
                          <a:solidFill>
                            <a:prstClr val="black"/>
                          </a:solidFill>
                          <a:effectLst/>
                          <a:uLnTx/>
                          <a:uFillTx/>
                          <a:latin typeface="+mn-lt"/>
                          <a:ea typeface="+mn-ea"/>
                          <a:cs typeface="+mn-cs"/>
                        </a:rPr>
                        <a:t>
 😅
.
.
.
.
.
.
.
#descomplica #studygram #dicasdeestudos #estudante #estudar #estudando #estudos #estudando #trabalho #história #news #posdescomplica #posgraduacao #ead #explorar #explore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10/15/2021 03:44:47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3827</a:t>
                      </a:r>
                    </a:p>
                  </a:txBody>
                  <a:tcPr/>
                </a:tc>
                <a:extLst>
                  <a:ext uri="{0D108BD9-81ED-4DB2-BD59-A6C34878D82A}">
                    <a16:rowId xmlns:a16="http://schemas.microsoft.com/office/drawing/2014/main" val="37050704"/>
                  </a:ext>
                </a:extLst>
              </a:tr>
            </a:tbl>
          </a:graphicData>
        </a:graphic>
      </p:graphicFrame>
      <p:sp>
        <p:nvSpPr>
          <p:cNvPr id="4" name="Text Placeholder 3">
            <a:extLst>
              <a:ext uri="{FF2B5EF4-FFF2-40B4-BE49-F238E27FC236}">
                <a16:creationId xmlns:a16="http://schemas.microsoft.com/office/drawing/2014/main" id="{740688FA-80BE-405E-9C7E-FEBD671E11FE}"/>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8699923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05EF41-7473-4893-A2E9-5C77CB4D55B2}"/>
              </a:ext>
            </a:extLst>
          </p:cNvPr>
          <p:cNvSpPr>
            <a:spLocks noGrp="1"/>
          </p:cNvSpPr>
          <p:nvPr>
            <p:ph type="title"/>
          </p:nvPr>
        </p:nvSpPr>
        <p:spPr/>
        <p:txBody>
          <a:bodyPr/>
          <a:lstStyle/>
          <a:p>
            <a:r>
              <a:rPr lang="pt-BR"/>
              <a:t>Instagram Posts Table | descomplicafaculdade - 25 of 26</a:t>
            </a:r>
            <a:endParaRPr lang="en-US"/>
          </a:p>
        </p:txBody>
      </p:sp>
      <p:graphicFrame>
        <p:nvGraphicFramePr>
          <p:cNvPr id="5" name="Table Placeholder 4">
            <a:extLst>
              <a:ext uri="{FF2B5EF4-FFF2-40B4-BE49-F238E27FC236}">
                <a16:creationId xmlns:a16="http://schemas.microsoft.com/office/drawing/2014/main" id="{760AE196-823B-43B1-8939-ECD3FADB0CA7}"/>
              </a:ext>
            </a:extLst>
          </p:cNvPr>
          <p:cNvGraphicFramePr>
            <a:graphicFrameLocks noGrp="1"/>
          </p:cNvGraphicFramePr>
          <p:nvPr>
            <p:ph type="tbl" sz="quarter" idx="13"/>
            <p:extLst>
              <p:ext uri="{D42A27DB-BD31-4B8C-83A1-F6EECF244321}">
                <p14:modId xmlns:p14="http://schemas.microsoft.com/office/powerpoint/2010/main" val="30356505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99762878"/>
                    </a:ext>
                  </a:extLst>
                </a:gridCol>
                <a:gridCol w="658368">
                  <a:extLst>
                    <a:ext uri="{9D8B030D-6E8A-4147-A177-3AD203B41FA5}">
                      <a16:colId xmlns:a16="http://schemas.microsoft.com/office/drawing/2014/main" val="928583813"/>
                    </a:ext>
                  </a:extLst>
                </a:gridCol>
                <a:gridCol w="658368">
                  <a:extLst>
                    <a:ext uri="{9D8B030D-6E8A-4147-A177-3AD203B41FA5}">
                      <a16:colId xmlns:a16="http://schemas.microsoft.com/office/drawing/2014/main" val="2913681991"/>
                    </a:ext>
                  </a:extLst>
                </a:gridCol>
                <a:gridCol w="658368">
                  <a:extLst>
                    <a:ext uri="{9D8B030D-6E8A-4147-A177-3AD203B41FA5}">
                      <a16:colId xmlns:a16="http://schemas.microsoft.com/office/drawing/2014/main" val="874404375"/>
                    </a:ext>
                  </a:extLst>
                </a:gridCol>
                <a:gridCol w="658368">
                  <a:extLst>
                    <a:ext uri="{9D8B030D-6E8A-4147-A177-3AD203B41FA5}">
                      <a16:colId xmlns:a16="http://schemas.microsoft.com/office/drawing/2014/main" val="1959191216"/>
                    </a:ext>
                  </a:extLst>
                </a:gridCol>
                <a:gridCol w="658368">
                  <a:extLst>
                    <a:ext uri="{9D8B030D-6E8A-4147-A177-3AD203B41FA5}">
                      <a16:colId xmlns:a16="http://schemas.microsoft.com/office/drawing/2014/main" val="2857373016"/>
                    </a:ext>
                  </a:extLst>
                </a:gridCol>
                <a:gridCol w="658368">
                  <a:extLst>
                    <a:ext uri="{9D8B030D-6E8A-4147-A177-3AD203B41FA5}">
                      <a16:colId xmlns:a16="http://schemas.microsoft.com/office/drawing/2014/main" val="3521464832"/>
                    </a:ext>
                  </a:extLst>
                </a:gridCol>
                <a:gridCol w="658368">
                  <a:extLst>
                    <a:ext uri="{9D8B030D-6E8A-4147-A177-3AD203B41FA5}">
                      <a16:colId xmlns:a16="http://schemas.microsoft.com/office/drawing/2014/main" val="3939820961"/>
                    </a:ext>
                  </a:extLst>
                </a:gridCol>
                <a:gridCol w="658368">
                  <a:extLst>
                    <a:ext uri="{9D8B030D-6E8A-4147-A177-3AD203B41FA5}">
                      <a16:colId xmlns:a16="http://schemas.microsoft.com/office/drawing/2014/main" val="3040973654"/>
                    </a:ext>
                  </a:extLst>
                </a:gridCol>
                <a:gridCol w="658368">
                  <a:extLst>
                    <a:ext uri="{9D8B030D-6E8A-4147-A177-3AD203B41FA5}">
                      <a16:colId xmlns:a16="http://schemas.microsoft.com/office/drawing/2014/main" val="5391633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368425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descomplicafaculdade - 2021-09-14 18:30:30</a:t>
                      </a:r>
                      <a:r>
                        <a:rPr kumimoji="0" lang="pt-BR" sz="1000" b="0" i="0" u="none" strike="noStrike" kern="1200" cap="none" spc="0" normalizeH="0" baseline="0" noProof="0">
                          <a:ln>
                            <a:noFill/>
                          </a:ln>
                          <a:solidFill>
                            <a:prstClr val="black"/>
                          </a:solidFill>
                          <a:effectLst/>
                          <a:uLnTx/>
                          <a:uFillTx/>
                          <a:latin typeface="+mn-lt"/>
                          <a:ea typeface="+mn-ea"/>
                          <a:cs typeface="+mn-cs"/>
                        </a:rPr>
                        <a:t>
 Se liga que saiu mais um EP do #COLANOCORRE 😎
Corre lá no @spotifybrasil pra ouvir o 12° EP do Podcast favorito de quem quer dar um UP na carreira 🚀
Nosso host @fabriciooliveirarj recebeu as incríveis Ariane Gonçalves e Thalita Gelenske pra bater um papo
Tá esperando o que? Vem ouvir! 😜
#descomplica #studygram #dicasdeestudos #estudante #estudar #estudando #estudos #estudando #trabalho #história #news #posdescomplica #posgraduacao #ead #explorar #explore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10/14/2021 15:44:42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a:t>
                      </a:r>
                    </a:p>
                  </a:txBody>
                  <a:tcPr/>
                </a:tc>
                <a:extLst>
                  <a:ext uri="{0D108BD9-81ED-4DB2-BD59-A6C34878D82A}">
                    <a16:rowId xmlns:a16="http://schemas.microsoft.com/office/drawing/2014/main" val="209120327"/>
                  </a:ext>
                </a:extLst>
              </a:tr>
            </a:tbl>
          </a:graphicData>
        </a:graphic>
      </p:graphicFrame>
      <p:sp>
        <p:nvSpPr>
          <p:cNvPr id="4" name="Text Placeholder 3">
            <a:extLst>
              <a:ext uri="{FF2B5EF4-FFF2-40B4-BE49-F238E27FC236}">
                <a16:creationId xmlns:a16="http://schemas.microsoft.com/office/drawing/2014/main" id="{D375BE82-F573-4379-9973-7875B8251180}"/>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4761826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0BDF58-19DA-489C-ABBB-29AE42CBEBAC}"/>
              </a:ext>
            </a:extLst>
          </p:cNvPr>
          <p:cNvSpPr>
            <a:spLocks noGrp="1"/>
          </p:cNvSpPr>
          <p:nvPr>
            <p:ph type="title"/>
          </p:nvPr>
        </p:nvSpPr>
        <p:spPr/>
        <p:txBody>
          <a:bodyPr/>
          <a:lstStyle/>
          <a:p>
            <a:r>
              <a:rPr lang="pt-BR"/>
              <a:t>Instagram Posts Table | descomplicafaculdade - 26 of 26</a:t>
            </a:r>
            <a:endParaRPr lang="en-US"/>
          </a:p>
        </p:txBody>
      </p:sp>
      <p:graphicFrame>
        <p:nvGraphicFramePr>
          <p:cNvPr id="5" name="Table Placeholder 4">
            <a:extLst>
              <a:ext uri="{FF2B5EF4-FFF2-40B4-BE49-F238E27FC236}">
                <a16:creationId xmlns:a16="http://schemas.microsoft.com/office/drawing/2014/main" id="{DD0F3FE0-09E6-4005-B9AF-792DF4C4B71C}"/>
              </a:ext>
            </a:extLst>
          </p:cNvPr>
          <p:cNvGraphicFramePr>
            <a:graphicFrameLocks noGrp="1"/>
          </p:cNvGraphicFramePr>
          <p:nvPr>
            <p:ph type="tbl" sz="quarter" idx="13"/>
            <p:extLst>
              <p:ext uri="{D42A27DB-BD31-4B8C-83A1-F6EECF244321}">
                <p14:modId xmlns:p14="http://schemas.microsoft.com/office/powerpoint/2010/main" val="12359186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32922535"/>
                    </a:ext>
                  </a:extLst>
                </a:gridCol>
                <a:gridCol w="658368">
                  <a:extLst>
                    <a:ext uri="{9D8B030D-6E8A-4147-A177-3AD203B41FA5}">
                      <a16:colId xmlns:a16="http://schemas.microsoft.com/office/drawing/2014/main" val="2939343419"/>
                    </a:ext>
                  </a:extLst>
                </a:gridCol>
                <a:gridCol w="658368">
                  <a:extLst>
                    <a:ext uri="{9D8B030D-6E8A-4147-A177-3AD203B41FA5}">
                      <a16:colId xmlns:a16="http://schemas.microsoft.com/office/drawing/2014/main" val="2419567131"/>
                    </a:ext>
                  </a:extLst>
                </a:gridCol>
                <a:gridCol w="658368">
                  <a:extLst>
                    <a:ext uri="{9D8B030D-6E8A-4147-A177-3AD203B41FA5}">
                      <a16:colId xmlns:a16="http://schemas.microsoft.com/office/drawing/2014/main" val="2130384713"/>
                    </a:ext>
                  </a:extLst>
                </a:gridCol>
                <a:gridCol w="658368">
                  <a:extLst>
                    <a:ext uri="{9D8B030D-6E8A-4147-A177-3AD203B41FA5}">
                      <a16:colId xmlns:a16="http://schemas.microsoft.com/office/drawing/2014/main" val="2345620387"/>
                    </a:ext>
                  </a:extLst>
                </a:gridCol>
                <a:gridCol w="658368">
                  <a:extLst>
                    <a:ext uri="{9D8B030D-6E8A-4147-A177-3AD203B41FA5}">
                      <a16:colId xmlns:a16="http://schemas.microsoft.com/office/drawing/2014/main" val="462576543"/>
                    </a:ext>
                  </a:extLst>
                </a:gridCol>
                <a:gridCol w="658368">
                  <a:extLst>
                    <a:ext uri="{9D8B030D-6E8A-4147-A177-3AD203B41FA5}">
                      <a16:colId xmlns:a16="http://schemas.microsoft.com/office/drawing/2014/main" val="2413607854"/>
                    </a:ext>
                  </a:extLst>
                </a:gridCol>
                <a:gridCol w="658368">
                  <a:extLst>
                    <a:ext uri="{9D8B030D-6E8A-4147-A177-3AD203B41FA5}">
                      <a16:colId xmlns:a16="http://schemas.microsoft.com/office/drawing/2014/main" val="1034449728"/>
                    </a:ext>
                  </a:extLst>
                </a:gridCol>
                <a:gridCol w="658368">
                  <a:extLst>
                    <a:ext uri="{9D8B030D-6E8A-4147-A177-3AD203B41FA5}">
                      <a16:colId xmlns:a16="http://schemas.microsoft.com/office/drawing/2014/main" val="470007005"/>
                    </a:ext>
                  </a:extLst>
                </a:gridCol>
                <a:gridCol w="658368">
                  <a:extLst>
                    <a:ext uri="{9D8B030D-6E8A-4147-A177-3AD203B41FA5}">
                      <a16:colId xmlns:a16="http://schemas.microsoft.com/office/drawing/2014/main" val="1661514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190276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descomplicafaculdade - 2021-09-14 12:03:42</a:t>
                      </a:r>
                      <a:r>
                        <a:rPr kumimoji="0" lang="pt-BR" sz="1000" b="0" i="0" u="none" strike="noStrike" kern="1200" cap="none" spc="0" normalizeH="0" baseline="0" noProof="0">
                          <a:ln>
                            <a:noFill/>
                          </a:ln>
                          <a:solidFill>
                            <a:prstClr val="black"/>
                          </a:solidFill>
                          <a:effectLst/>
                          <a:uLnTx/>
                          <a:uFillTx/>
                          <a:latin typeface="+mn-lt"/>
                          <a:ea typeface="+mn-ea"/>
                          <a:cs typeface="+mn-cs"/>
                        </a:rPr>
                        <a:t>
 [COMENTA] De que geração você faz parte? 🤔
Já conhece os cursos de Pós-Graduação da Faculdade Descomplica? São cursos 100% online, certificados pelo MEC, onde você pode tirar seu diploma em até SEIS MESES!
Corre pra conhecer mais no LINK DA BIO 🏃‍♀️
#descomplica #studygram #dicasdeestudos #estudante #estudar #estudando #estudos #estudando #trabalho #história #news #posdescomplica #posgraduacao #ead #explorar #explore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10/14/2021 03:44:19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12215</a:t>
                      </a:r>
                    </a:p>
                  </a:txBody>
                  <a:tcPr/>
                </a:tc>
                <a:extLst>
                  <a:ext uri="{0D108BD9-81ED-4DB2-BD59-A6C34878D82A}">
                    <a16:rowId xmlns:a16="http://schemas.microsoft.com/office/drawing/2014/main" val="2674018977"/>
                  </a:ext>
                </a:extLst>
              </a:tr>
            </a:tbl>
          </a:graphicData>
        </a:graphic>
      </p:graphicFrame>
      <p:sp>
        <p:nvSpPr>
          <p:cNvPr id="4" name="Text Placeholder 3">
            <a:extLst>
              <a:ext uri="{FF2B5EF4-FFF2-40B4-BE49-F238E27FC236}">
                <a16:creationId xmlns:a16="http://schemas.microsoft.com/office/drawing/2014/main" id="{689E80D0-E7D6-413A-A37F-2F40B492436C}"/>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37571864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1545</Words>
  <Application>Microsoft Office PowerPoint</Application>
  <PresentationFormat>On-screen Show (4:3)</PresentationFormat>
  <Paragraphs>562</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quintly_template</vt:lpstr>
      <vt:lpstr>Instagram Posts Table | descomplicafaculdade - 1 of 26</vt:lpstr>
      <vt:lpstr>Instagram Posts Table | descomplicafaculdade - 2 of 26</vt:lpstr>
      <vt:lpstr>Instagram Posts Table | descomplicafaculdade - 3 of 26</vt:lpstr>
      <vt:lpstr>Instagram Posts Table | descomplicafaculdade - 4 of 26</vt:lpstr>
      <vt:lpstr>Instagram Posts Table | descomplicafaculdade - 5 of 26</vt:lpstr>
      <vt:lpstr>Instagram Posts Table | descomplicafaculdade - 6 of 26</vt:lpstr>
      <vt:lpstr>Instagram Posts Table | descomplicafaculdade - 7 of 26</vt:lpstr>
      <vt:lpstr>Instagram Posts Table | descomplicafaculdade - 8 of 26</vt:lpstr>
      <vt:lpstr>Instagram Posts Table | descomplicafaculdade - 9 of 26</vt:lpstr>
      <vt:lpstr>Instagram Posts Table | descomplicafaculdade - 10 of 26</vt:lpstr>
      <vt:lpstr>Instagram Posts Table | descomplicafaculdade - 11 of 26</vt:lpstr>
      <vt:lpstr>Instagram Posts Table | descomplicafaculdade - 12 of 26</vt:lpstr>
      <vt:lpstr>Instagram Posts Table | descomplicafaculdade - 13 of 26</vt:lpstr>
      <vt:lpstr>Instagram Posts Table | descomplicafaculdade - 14 of 26</vt:lpstr>
      <vt:lpstr>Instagram Posts Table | descomplicafaculdade - 15 of 26</vt:lpstr>
      <vt:lpstr>Instagram Posts Table | descomplicafaculdade - 16 of 26</vt:lpstr>
      <vt:lpstr>Instagram Posts Table | descomplicafaculdade - 17 of 26</vt:lpstr>
      <vt:lpstr>Instagram Posts Table | descomplicafaculdade - 18 of 26</vt:lpstr>
      <vt:lpstr>Instagram Posts Table | descomplicafaculdade - 19 of 26</vt:lpstr>
      <vt:lpstr>Instagram Posts Table | descomplicafaculdade - 20 of 26</vt:lpstr>
      <vt:lpstr>Instagram Posts Table | descomplicafaculdade - 21 of 26</vt:lpstr>
      <vt:lpstr>Instagram Posts Table | descomplicafaculdade - 22 of 26</vt:lpstr>
      <vt:lpstr>Instagram Posts Table | descomplicafaculdade - 23 of 26</vt:lpstr>
      <vt:lpstr>Instagram Posts Table | descomplicafaculdade - 24 of 26</vt:lpstr>
      <vt:lpstr>Instagram Posts Table | descomplicafaculdade - 25 of 26</vt:lpstr>
      <vt:lpstr>Instagram Posts Table | descomplicafaculdade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descomplicafaculdade - 1 of 26</dc:title>
  <dc:creator>Frederik Peiniger</dc:creator>
  <cp:lastModifiedBy>Frederik Peiniger</cp:lastModifiedBy>
  <cp:revision>1</cp:revision>
  <dcterms:created xsi:type="dcterms:W3CDTF">2021-12-17T18:54:36Z</dcterms:created>
  <dcterms:modified xsi:type="dcterms:W3CDTF">2021-12-17T18:57:34Z</dcterms:modified>
</cp:coreProperties>
</file>