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DE36-8B26-44A5-BA24-3CF586CAA1DD}"/>
              </a:ext>
            </a:extLst>
          </p:cNvPr>
          <p:cNvSpPr>
            <a:spLocks noGrp="1"/>
          </p:cNvSpPr>
          <p:nvPr>
            <p:ph type="ctrTitle"/>
          </p:nvPr>
        </p:nvSpPr>
        <p:spPr/>
        <p:txBody>
          <a:bodyPr/>
          <a:lstStyle/>
          <a:p>
            <a:r>
              <a:rPr lang="pt-BR"/>
              <a:t>Instagram - Acompanhamento Post a Post</a:t>
            </a:r>
            <a:endParaRPr lang="en-US"/>
          </a:p>
        </p:txBody>
      </p:sp>
      <p:sp>
        <p:nvSpPr>
          <p:cNvPr id="3" name="Subtitle 2">
            <a:extLst>
              <a:ext uri="{FF2B5EF4-FFF2-40B4-BE49-F238E27FC236}">
                <a16:creationId xmlns:a16="http://schemas.microsoft.com/office/drawing/2014/main" id="{DFB805A4-6676-4385-8E83-4C991E17E491}"/>
              </a:ext>
            </a:extLst>
          </p:cNvPr>
          <p:cNvSpPr>
            <a:spLocks noGrp="1"/>
          </p:cNvSpPr>
          <p:nvPr>
            <p:ph type="subTitle" idx="1"/>
          </p:nvPr>
        </p:nvSpPr>
        <p:spPr/>
        <p:txBody>
          <a:bodyPr/>
          <a:lstStyle/>
          <a:p>
            <a:r>
              <a:rPr lang="en-US"/>
              <a:t>Descomplica</a:t>
            </a:r>
          </a:p>
        </p:txBody>
      </p:sp>
    </p:spTree>
    <p:extLst>
      <p:ext uri="{BB962C8B-B14F-4D97-AF65-F5344CB8AC3E}">
        <p14:creationId xmlns:p14="http://schemas.microsoft.com/office/powerpoint/2010/main" val="149384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AAD5C-4597-42C1-85AF-0506F7EE9142}"/>
              </a:ext>
            </a:extLst>
          </p:cNvPr>
          <p:cNvSpPr>
            <a:spLocks noGrp="1"/>
          </p:cNvSpPr>
          <p:nvPr>
            <p:ph type="title"/>
          </p:nvPr>
        </p:nvSpPr>
        <p:spPr/>
        <p:txBody>
          <a:bodyPr/>
          <a:lstStyle/>
          <a:p>
            <a:r>
              <a:rPr lang="en-US"/>
              <a:t>Instagram Instagram - Published Posts (Table) | faculdadedescomplica - 1 of 26</a:t>
            </a:r>
          </a:p>
        </p:txBody>
      </p:sp>
      <p:graphicFrame>
        <p:nvGraphicFramePr>
          <p:cNvPr id="5" name="Table Placeholder 4">
            <a:extLst>
              <a:ext uri="{FF2B5EF4-FFF2-40B4-BE49-F238E27FC236}">
                <a16:creationId xmlns:a16="http://schemas.microsoft.com/office/drawing/2014/main" id="{7606F039-E96A-4106-95FB-4F36760D1FFB}"/>
              </a:ext>
            </a:extLst>
          </p:cNvPr>
          <p:cNvGraphicFramePr>
            <a:graphicFrameLocks noGrp="1"/>
          </p:cNvGraphicFramePr>
          <p:nvPr>
            <p:ph type="tbl" sz="quarter" idx="13"/>
            <p:extLst>
              <p:ext uri="{D42A27DB-BD31-4B8C-83A1-F6EECF244321}">
                <p14:modId xmlns:p14="http://schemas.microsoft.com/office/powerpoint/2010/main" val="202240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597080252"/>
                    </a:ext>
                  </a:extLst>
                </a:gridCol>
                <a:gridCol w="329184">
                  <a:extLst>
                    <a:ext uri="{9D8B030D-6E8A-4147-A177-3AD203B41FA5}">
                      <a16:colId xmlns:a16="http://schemas.microsoft.com/office/drawing/2014/main" val="3458854417"/>
                    </a:ext>
                  </a:extLst>
                </a:gridCol>
                <a:gridCol w="329184">
                  <a:extLst>
                    <a:ext uri="{9D8B030D-6E8A-4147-A177-3AD203B41FA5}">
                      <a16:colId xmlns:a16="http://schemas.microsoft.com/office/drawing/2014/main" val="3873061323"/>
                    </a:ext>
                  </a:extLst>
                </a:gridCol>
                <a:gridCol w="208280">
                  <a:extLst>
                    <a:ext uri="{9D8B030D-6E8A-4147-A177-3AD203B41FA5}">
                      <a16:colId xmlns:a16="http://schemas.microsoft.com/office/drawing/2014/main" val="2319864071"/>
                    </a:ext>
                  </a:extLst>
                </a:gridCol>
                <a:gridCol w="208280">
                  <a:extLst>
                    <a:ext uri="{9D8B030D-6E8A-4147-A177-3AD203B41FA5}">
                      <a16:colId xmlns:a16="http://schemas.microsoft.com/office/drawing/2014/main" val="1932819353"/>
                    </a:ext>
                  </a:extLst>
                </a:gridCol>
                <a:gridCol w="208280">
                  <a:extLst>
                    <a:ext uri="{9D8B030D-6E8A-4147-A177-3AD203B41FA5}">
                      <a16:colId xmlns:a16="http://schemas.microsoft.com/office/drawing/2014/main" val="1322382133"/>
                    </a:ext>
                  </a:extLst>
                </a:gridCol>
                <a:gridCol w="329184">
                  <a:extLst>
                    <a:ext uri="{9D8B030D-6E8A-4147-A177-3AD203B41FA5}">
                      <a16:colId xmlns:a16="http://schemas.microsoft.com/office/drawing/2014/main" val="3901113527"/>
                    </a:ext>
                  </a:extLst>
                </a:gridCol>
                <a:gridCol w="493776">
                  <a:extLst>
                    <a:ext uri="{9D8B030D-6E8A-4147-A177-3AD203B41FA5}">
                      <a16:colId xmlns:a16="http://schemas.microsoft.com/office/drawing/2014/main" val="3114033781"/>
                    </a:ext>
                  </a:extLst>
                </a:gridCol>
                <a:gridCol w="493776">
                  <a:extLst>
                    <a:ext uri="{9D8B030D-6E8A-4147-A177-3AD203B41FA5}">
                      <a16:colId xmlns:a16="http://schemas.microsoft.com/office/drawing/2014/main" val="847349840"/>
                    </a:ext>
                  </a:extLst>
                </a:gridCol>
                <a:gridCol w="658369">
                  <a:extLst>
                    <a:ext uri="{9D8B030D-6E8A-4147-A177-3AD203B41FA5}">
                      <a16:colId xmlns:a16="http://schemas.microsoft.com/office/drawing/2014/main" val="2668288063"/>
                    </a:ext>
                  </a:extLst>
                </a:gridCol>
                <a:gridCol w="329184">
                  <a:extLst>
                    <a:ext uri="{9D8B030D-6E8A-4147-A177-3AD203B41FA5}">
                      <a16:colId xmlns:a16="http://schemas.microsoft.com/office/drawing/2014/main" val="4234535543"/>
                    </a:ext>
                  </a:extLst>
                </a:gridCol>
                <a:gridCol w="329184">
                  <a:extLst>
                    <a:ext uri="{9D8B030D-6E8A-4147-A177-3AD203B41FA5}">
                      <a16:colId xmlns:a16="http://schemas.microsoft.com/office/drawing/2014/main" val="2320575640"/>
                    </a:ext>
                  </a:extLst>
                </a:gridCol>
                <a:gridCol w="329184">
                  <a:extLst>
                    <a:ext uri="{9D8B030D-6E8A-4147-A177-3AD203B41FA5}">
                      <a16:colId xmlns:a16="http://schemas.microsoft.com/office/drawing/2014/main" val="4273851371"/>
                    </a:ext>
                  </a:extLst>
                </a:gridCol>
                <a:gridCol w="329184">
                  <a:extLst>
                    <a:ext uri="{9D8B030D-6E8A-4147-A177-3AD203B41FA5}">
                      <a16:colId xmlns:a16="http://schemas.microsoft.com/office/drawing/2014/main" val="2798296242"/>
                    </a:ext>
                  </a:extLst>
                </a:gridCol>
                <a:gridCol w="329184">
                  <a:extLst>
                    <a:ext uri="{9D8B030D-6E8A-4147-A177-3AD203B41FA5}">
                      <a16:colId xmlns:a16="http://schemas.microsoft.com/office/drawing/2014/main" val="1270340217"/>
                    </a:ext>
                  </a:extLst>
                </a:gridCol>
                <a:gridCol w="329184">
                  <a:extLst>
                    <a:ext uri="{9D8B030D-6E8A-4147-A177-3AD203B41FA5}">
                      <a16:colId xmlns:a16="http://schemas.microsoft.com/office/drawing/2014/main" val="1579241554"/>
                    </a:ext>
                  </a:extLst>
                </a:gridCol>
                <a:gridCol w="329184">
                  <a:extLst>
                    <a:ext uri="{9D8B030D-6E8A-4147-A177-3AD203B41FA5}">
                      <a16:colId xmlns:a16="http://schemas.microsoft.com/office/drawing/2014/main" val="2260809584"/>
                    </a:ext>
                  </a:extLst>
                </a:gridCol>
                <a:gridCol w="329184">
                  <a:extLst>
                    <a:ext uri="{9D8B030D-6E8A-4147-A177-3AD203B41FA5}">
                      <a16:colId xmlns:a16="http://schemas.microsoft.com/office/drawing/2014/main" val="2541060656"/>
                    </a:ext>
                  </a:extLst>
                </a:gridCol>
                <a:gridCol w="329184">
                  <a:extLst>
                    <a:ext uri="{9D8B030D-6E8A-4147-A177-3AD203B41FA5}">
                      <a16:colId xmlns:a16="http://schemas.microsoft.com/office/drawing/2014/main" val="4021715179"/>
                    </a:ext>
                  </a:extLst>
                </a:gridCol>
                <a:gridCol w="329184">
                  <a:extLst>
                    <a:ext uri="{9D8B030D-6E8A-4147-A177-3AD203B41FA5}">
                      <a16:colId xmlns:a16="http://schemas.microsoft.com/office/drawing/2014/main" val="3488691956"/>
                    </a:ext>
                  </a:extLst>
                </a:gridCol>
                <a:gridCol w="658369">
                  <a:extLst>
                    <a:ext uri="{9D8B030D-6E8A-4147-A177-3AD203B41FA5}">
                      <a16:colId xmlns:a16="http://schemas.microsoft.com/office/drawing/2014/main" val="1807501723"/>
                    </a:ext>
                  </a:extLst>
                </a:gridCol>
                <a:gridCol w="329184">
                  <a:extLst>
                    <a:ext uri="{9D8B030D-6E8A-4147-A177-3AD203B41FA5}">
                      <a16:colId xmlns:a16="http://schemas.microsoft.com/office/drawing/2014/main" val="3538869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350019788"/>
                  </a:ext>
                </a:extLst>
              </a:tr>
            </a:tbl>
          </a:graphicData>
        </a:graphic>
      </p:graphicFrame>
      <p:sp>
        <p:nvSpPr>
          <p:cNvPr id="4" name="Text Placeholder 3">
            <a:extLst>
              <a:ext uri="{FF2B5EF4-FFF2-40B4-BE49-F238E27FC236}">
                <a16:creationId xmlns:a16="http://schemas.microsoft.com/office/drawing/2014/main" id="{1FD0AAC1-BEE9-4D00-BC8A-87BF4ACFAFC2}"/>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442448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C13B-D219-4F17-9EAF-13CBF0784798}"/>
              </a:ext>
            </a:extLst>
          </p:cNvPr>
          <p:cNvSpPr>
            <a:spLocks noGrp="1"/>
          </p:cNvSpPr>
          <p:nvPr>
            <p:ph type="title"/>
          </p:nvPr>
        </p:nvSpPr>
        <p:spPr/>
        <p:txBody>
          <a:bodyPr/>
          <a:lstStyle/>
          <a:p>
            <a:r>
              <a:rPr lang="en-US"/>
              <a:t>Instagram Instagram - Published Posts (Table) | faculdadedescomplica - 2 of 26</a:t>
            </a:r>
          </a:p>
        </p:txBody>
      </p:sp>
      <p:graphicFrame>
        <p:nvGraphicFramePr>
          <p:cNvPr id="5" name="Table Placeholder 4">
            <a:extLst>
              <a:ext uri="{FF2B5EF4-FFF2-40B4-BE49-F238E27FC236}">
                <a16:creationId xmlns:a16="http://schemas.microsoft.com/office/drawing/2014/main" id="{EA4372F7-5DDE-4235-81EE-B857D033612B}"/>
              </a:ext>
            </a:extLst>
          </p:cNvPr>
          <p:cNvGraphicFramePr>
            <a:graphicFrameLocks noGrp="1"/>
          </p:cNvGraphicFramePr>
          <p:nvPr>
            <p:ph type="tbl" sz="quarter" idx="13"/>
            <p:extLst>
              <p:ext uri="{D42A27DB-BD31-4B8C-83A1-F6EECF244321}">
                <p14:modId xmlns:p14="http://schemas.microsoft.com/office/powerpoint/2010/main" val="185343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402360729"/>
                    </a:ext>
                  </a:extLst>
                </a:gridCol>
                <a:gridCol w="329184">
                  <a:extLst>
                    <a:ext uri="{9D8B030D-6E8A-4147-A177-3AD203B41FA5}">
                      <a16:colId xmlns:a16="http://schemas.microsoft.com/office/drawing/2014/main" val="3831379340"/>
                    </a:ext>
                  </a:extLst>
                </a:gridCol>
                <a:gridCol w="329184">
                  <a:extLst>
                    <a:ext uri="{9D8B030D-6E8A-4147-A177-3AD203B41FA5}">
                      <a16:colId xmlns:a16="http://schemas.microsoft.com/office/drawing/2014/main" val="2973674276"/>
                    </a:ext>
                  </a:extLst>
                </a:gridCol>
                <a:gridCol w="208280">
                  <a:extLst>
                    <a:ext uri="{9D8B030D-6E8A-4147-A177-3AD203B41FA5}">
                      <a16:colId xmlns:a16="http://schemas.microsoft.com/office/drawing/2014/main" val="3555934141"/>
                    </a:ext>
                  </a:extLst>
                </a:gridCol>
                <a:gridCol w="208280">
                  <a:extLst>
                    <a:ext uri="{9D8B030D-6E8A-4147-A177-3AD203B41FA5}">
                      <a16:colId xmlns:a16="http://schemas.microsoft.com/office/drawing/2014/main" val="1311149313"/>
                    </a:ext>
                  </a:extLst>
                </a:gridCol>
                <a:gridCol w="208280">
                  <a:extLst>
                    <a:ext uri="{9D8B030D-6E8A-4147-A177-3AD203B41FA5}">
                      <a16:colId xmlns:a16="http://schemas.microsoft.com/office/drawing/2014/main" val="274055305"/>
                    </a:ext>
                  </a:extLst>
                </a:gridCol>
                <a:gridCol w="329184">
                  <a:extLst>
                    <a:ext uri="{9D8B030D-6E8A-4147-A177-3AD203B41FA5}">
                      <a16:colId xmlns:a16="http://schemas.microsoft.com/office/drawing/2014/main" val="2591153634"/>
                    </a:ext>
                  </a:extLst>
                </a:gridCol>
                <a:gridCol w="493776">
                  <a:extLst>
                    <a:ext uri="{9D8B030D-6E8A-4147-A177-3AD203B41FA5}">
                      <a16:colId xmlns:a16="http://schemas.microsoft.com/office/drawing/2014/main" val="1366725264"/>
                    </a:ext>
                  </a:extLst>
                </a:gridCol>
                <a:gridCol w="493776">
                  <a:extLst>
                    <a:ext uri="{9D8B030D-6E8A-4147-A177-3AD203B41FA5}">
                      <a16:colId xmlns:a16="http://schemas.microsoft.com/office/drawing/2014/main" val="705096479"/>
                    </a:ext>
                  </a:extLst>
                </a:gridCol>
                <a:gridCol w="658369">
                  <a:extLst>
                    <a:ext uri="{9D8B030D-6E8A-4147-A177-3AD203B41FA5}">
                      <a16:colId xmlns:a16="http://schemas.microsoft.com/office/drawing/2014/main" val="3914694298"/>
                    </a:ext>
                  </a:extLst>
                </a:gridCol>
                <a:gridCol w="329184">
                  <a:extLst>
                    <a:ext uri="{9D8B030D-6E8A-4147-A177-3AD203B41FA5}">
                      <a16:colId xmlns:a16="http://schemas.microsoft.com/office/drawing/2014/main" val="249594162"/>
                    </a:ext>
                  </a:extLst>
                </a:gridCol>
                <a:gridCol w="329184">
                  <a:extLst>
                    <a:ext uri="{9D8B030D-6E8A-4147-A177-3AD203B41FA5}">
                      <a16:colId xmlns:a16="http://schemas.microsoft.com/office/drawing/2014/main" val="405744502"/>
                    </a:ext>
                  </a:extLst>
                </a:gridCol>
                <a:gridCol w="329184">
                  <a:extLst>
                    <a:ext uri="{9D8B030D-6E8A-4147-A177-3AD203B41FA5}">
                      <a16:colId xmlns:a16="http://schemas.microsoft.com/office/drawing/2014/main" val="2207908429"/>
                    </a:ext>
                  </a:extLst>
                </a:gridCol>
                <a:gridCol w="329184">
                  <a:extLst>
                    <a:ext uri="{9D8B030D-6E8A-4147-A177-3AD203B41FA5}">
                      <a16:colId xmlns:a16="http://schemas.microsoft.com/office/drawing/2014/main" val="4123718859"/>
                    </a:ext>
                  </a:extLst>
                </a:gridCol>
                <a:gridCol w="329184">
                  <a:extLst>
                    <a:ext uri="{9D8B030D-6E8A-4147-A177-3AD203B41FA5}">
                      <a16:colId xmlns:a16="http://schemas.microsoft.com/office/drawing/2014/main" val="61746558"/>
                    </a:ext>
                  </a:extLst>
                </a:gridCol>
                <a:gridCol w="329184">
                  <a:extLst>
                    <a:ext uri="{9D8B030D-6E8A-4147-A177-3AD203B41FA5}">
                      <a16:colId xmlns:a16="http://schemas.microsoft.com/office/drawing/2014/main" val="480692792"/>
                    </a:ext>
                  </a:extLst>
                </a:gridCol>
                <a:gridCol w="329184">
                  <a:extLst>
                    <a:ext uri="{9D8B030D-6E8A-4147-A177-3AD203B41FA5}">
                      <a16:colId xmlns:a16="http://schemas.microsoft.com/office/drawing/2014/main" val="2528555712"/>
                    </a:ext>
                  </a:extLst>
                </a:gridCol>
                <a:gridCol w="329184">
                  <a:extLst>
                    <a:ext uri="{9D8B030D-6E8A-4147-A177-3AD203B41FA5}">
                      <a16:colId xmlns:a16="http://schemas.microsoft.com/office/drawing/2014/main" val="2390115353"/>
                    </a:ext>
                  </a:extLst>
                </a:gridCol>
                <a:gridCol w="329184">
                  <a:extLst>
                    <a:ext uri="{9D8B030D-6E8A-4147-A177-3AD203B41FA5}">
                      <a16:colId xmlns:a16="http://schemas.microsoft.com/office/drawing/2014/main" val="797218253"/>
                    </a:ext>
                  </a:extLst>
                </a:gridCol>
                <a:gridCol w="329184">
                  <a:extLst>
                    <a:ext uri="{9D8B030D-6E8A-4147-A177-3AD203B41FA5}">
                      <a16:colId xmlns:a16="http://schemas.microsoft.com/office/drawing/2014/main" val="1869855511"/>
                    </a:ext>
                  </a:extLst>
                </a:gridCol>
                <a:gridCol w="658369">
                  <a:extLst>
                    <a:ext uri="{9D8B030D-6E8A-4147-A177-3AD203B41FA5}">
                      <a16:colId xmlns:a16="http://schemas.microsoft.com/office/drawing/2014/main" val="2629022071"/>
                    </a:ext>
                  </a:extLst>
                </a:gridCol>
                <a:gridCol w="329184">
                  <a:extLst>
                    <a:ext uri="{9D8B030D-6E8A-4147-A177-3AD203B41FA5}">
                      <a16:colId xmlns:a16="http://schemas.microsoft.com/office/drawing/2014/main" val="332876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76258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20:09:09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Sáb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162191143_454900032283740_2508795112957321536_n.jpg?_nc_cat=100&amp;ccb=1-3&amp;_nc_sid=8ae9d6&amp;_nc_eui2=AeGQZnMOl9796sf8ajxOd4zSjeb54HdLs0KN5vngd0uzQjGuIGsmOxL3pZxJ3n9niP8nbX4LJX8odCmIzqrpgryN&amp;_nc_ohc=wnfA-86lzNQAX88ur2e&amp;_nc_ht=scontent-iad3-2.cdninstagram.com&amp;oh=5625393dc04c7d944323e92ad7a0ccfc&amp;oe=60D2BA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@17876172086262289@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Erramos. Após uma pergunta, erramos na forma e nas palavras em conversa com um estudante com TEA. Quando a gente erra e esse erro machuca outras pessoas, a primeira atitude é pedir desculpas. Espero que você e todas as pessoas afetadas possam nos desculpar. A segunda atitude dos que erram é buscar aprender. 
Estamos muito constrangidos com esse episódio, mas vamos usá-lo para refletir, pedir ajuda, evoluir e, principalmente, compartilhar o aprendizado com a comunidade Descomplica –  professores, alunos, time de atendimento e prestadores de serviços. 
Sabemos o quanto é difícil a luta pela inclusão das pessoas com deficiência. Entendemos também que é papel de todos nós criar ambientes inclusivos e acessíveis, que estimulem a independência e a participação, não importa qual seja a limitação de cada um. 
Hoje, falhamos, mas acreditamos que seremos uma instituição mais consciente no futuro. Imediatamente após essa situação, contratamos uma das maiores especialistas no assunto para nos auxiliar nessa jornada. 
Assim, esperamos que, de novo, vocês possam nos desculpar e, mais importante, continuem nos apoiando em nossa busca contínua pela melhoria. 
Muito obrigado, equipe Desco.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162191143_454900032283740_2508795112957321536_n.jpg?_nc_cat=100&amp;ccb=1-3&amp;_nc_sid=8ae9d6&amp;_nc_eui2=AeGQZnMOl9796sf8ajxOd4zSjeb54HdLs0KN5vngd0uzQjGuIGsmOxL3pZxJ3n9niP8nbX4LJX8odCmIzqrpgryN&amp;_nc_ohc=wnfA-86lzNQAX88ur2e&amp;_nc_ht=scontent-iad3-2.cdninstagram.com&amp;oh=5625393dc04c7d944323e92ad7a0ccfc&amp;oe=60D2BA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https://www.instagram.com/p/CMqJBjBHiqh/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CMqJBjBHiqh</a:t>
                      </a:r>
                    </a:p>
                  </a:txBody>
                  <a:tcPr/>
                </a:tc>
                <a:extLst>
                  <a:ext uri="{0D108BD9-81ED-4DB2-BD59-A6C34878D82A}">
                    <a16:rowId xmlns:a16="http://schemas.microsoft.com/office/drawing/2014/main" val="1680167704"/>
                  </a:ext>
                </a:extLst>
              </a:tr>
            </a:tbl>
          </a:graphicData>
        </a:graphic>
      </p:graphicFrame>
      <p:sp>
        <p:nvSpPr>
          <p:cNvPr id="4" name="Text Placeholder 3">
            <a:extLst>
              <a:ext uri="{FF2B5EF4-FFF2-40B4-BE49-F238E27FC236}">
                <a16:creationId xmlns:a16="http://schemas.microsoft.com/office/drawing/2014/main" id="{F5353AE0-702E-4E60-8B43-A4DF0AE61B72}"/>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59573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5BB6-3D08-42F5-8FC5-270707FB776A}"/>
              </a:ext>
            </a:extLst>
          </p:cNvPr>
          <p:cNvSpPr>
            <a:spLocks noGrp="1"/>
          </p:cNvSpPr>
          <p:nvPr>
            <p:ph type="title"/>
          </p:nvPr>
        </p:nvSpPr>
        <p:spPr/>
        <p:txBody>
          <a:bodyPr/>
          <a:lstStyle/>
          <a:p>
            <a:r>
              <a:rPr lang="en-US"/>
              <a:t>Instagram Instagram - Published Posts (Table) | faculdadedescomplica - 3 of 26</a:t>
            </a:r>
          </a:p>
        </p:txBody>
      </p:sp>
      <p:graphicFrame>
        <p:nvGraphicFramePr>
          <p:cNvPr id="5" name="Table Placeholder 4">
            <a:extLst>
              <a:ext uri="{FF2B5EF4-FFF2-40B4-BE49-F238E27FC236}">
                <a16:creationId xmlns:a16="http://schemas.microsoft.com/office/drawing/2014/main" id="{238C2A6C-F934-4F48-BAF6-26B9F9C6D6D0}"/>
              </a:ext>
            </a:extLst>
          </p:cNvPr>
          <p:cNvGraphicFramePr>
            <a:graphicFrameLocks noGrp="1"/>
          </p:cNvGraphicFramePr>
          <p:nvPr>
            <p:ph type="tbl" sz="quarter" idx="13"/>
            <p:extLst>
              <p:ext uri="{D42A27DB-BD31-4B8C-83A1-F6EECF244321}">
                <p14:modId xmlns:p14="http://schemas.microsoft.com/office/powerpoint/2010/main" val="65222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584421251"/>
                    </a:ext>
                  </a:extLst>
                </a:gridCol>
                <a:gridCol w="329184">
                  <a:extLst>
                    <a:ext uri="{9D8B030D-6E8A-4147-A177-3AD203B41FA5}">
                      <a16:colId xmlns:a16="http://schemas.microsoft.com/office/drawing/2014/main" val="847073197"/>
                    </a:ext>
                  </a:extLst>
                </a:gridCol>
                <a:gridCol w="329184">
                  <a:extLst>
                    <a:ext uri="{9D8B030D-6E8A-4147-A177-3AD203B41FA5}">
                      <a16:colId xmlns:a16="http://schemas.microsoft.com/office/drawing/2014/main" val="1811339608"/>
                    </a:ext>
                  </a:extLst>
                </a:gridCol>
                <a:gridCol w="208280">
                  <a:extLst>
                    <a:ext uri="{9D8B030D-6E8A-4147-A177-3AD203B41FA5}">
                      <a16:colId xmlns:a16="http://schemas.microsoft.com/office/drawing/2014/main" val="1042592933"/>
                    </a:ext>
                  </a:extLst>
                </a:gridCol>
                <a:gridCol w="208280">
                  <a:extLst>
                    <a:ext uri="{9D8B030D-6E8A-4147-A177-3AD203B41FA5}">
                      <a16:colId xmlns:a16="http://schemas.microsoft.com/office/drawing/2014/main" val="716582840"/>
                    </a:ext>
                  </a:extLst>
                </a:gridCol>
                <a:gridCol w="208280">
                  <a:extLst>
                    <a:ext uri="{9D8B030D-6E8A-4147-A177-3AD203B41FA5}">
                      <a16:colId xmlns:a16="http://schemas.microsoft.com/office/drawing/2014/main" val="2025218533"/>
                    </a:ext>
                  </a:extLst>
                </a:gridCol>
                <a:gridCol w="329184">
                  <a:extLst>
                    <a:ext uri="{9D8B030D-6E8A-4147-A177-3AD203B41FA5}">
                      <a16:colId xmlns:a16="http://schemas.microsoft.com/office/drawing/2014/main" val="3586852431"/>
                    </a:ext>
                  </a:extLst>
                </a:gridCol>
                <a:gridCol w="493776">
                  <a:extLst>
                    <a:ext uri="{9D8B030D-6E8A-4147-A177-3AD203B41FA5}">
                      <a16:colId xmlns:a16="http://schemas.microsoft.com/office/drawing/2014/main" val="2766169489"/>
                    </a:ext>
                  </a:extLst>
                </a:gridCol>
                <a:gridCol w="493776">
                  <a:extLst>
                    <a:ext uri="{9D8B030D-6E8A-4147-A177-3AD203B41FA5}">
                      <a16:colId xmlns:a16="http://schemas.microsoft.com/office/drawing/2014/main" val="3195812328"/>
                    </a:ext>
                  </a:extLst>
                </a:gridCol>
                <a:gridCol w="658369">
                  <a:extLst>
                    <a:ext uri="{9D8B030D-6E8A-4147-A177-3AD203B41FA5}">
                      <a16:colId xmlns:a16="http://schemas.microsoft.com/office/drawing/2014/main" val="3507102183"/>
                    </a:ext>
                  </a:extLst>
                </a:gridCol>
                <a:gridCol w="329184">
                  <a:extLst>
                    <a:ext uri="{9D8B030D-6E8A-4147-A177-3AD203B41FA5}">
                      <a16:colId xmlns:a16="http://schemas.microsoft.com/office/drawing/2014/main" val="3728541390"/>
                    </a:ext>
                  </a:extLst>
                </a:gridCol>
                <a:gridCol w="329184">
                  <a:extLst>
                    <a:ext uri="{9D8B030D-6E8A-4147-A177-3AD203B41FA5}">
                      <a16:colId xmlns:a16="http://schemas.microsoft.com/office/drawing/2014/main" val="2685987987"/>
                    </a:ext>
                  </a:extLst>
                </a:gridCol>
                <a:gridCol w="329184">
                  <a:extLst>
                    <a:ext uri="{9D8B030D-6E8A-4147-A177-3AD203B41FA5}">
                      <a16:colId xmlns:a16="http://schemas.microsoft.com/office/drawing/2014/main" val="2944886115"/>
                    </a:ext>
                  </a:extLst>
                </a:gridCol>
                <a:gridCol w="329184">
                  <a:extLst>
                    <a:ext uri="{9D8B030D-6E8A-4147-A177-3AD203B41FA5}">
                      <a16:colId xmlns:a16="http://schemas.microsoft.com/office/drawing/2014/main" val="3271787723"/>
                    </a:ext>
                  </a:extLst>
                </a:gridCol>
                <a:gridCol w="329184">
                  <a:extLst>
                    <a:ext uri="{9D8B030D-6E8A-4147-A177-3AD203B41FA5}">
                      <a16:colId xmlns:a16="http://schemas.microsoft.com/office/drawing/2014/main" val="3951386264"/>
                    </a:ext>
                  </a:extLst>
                </a:gridCol>
                <a:gridCol w="329184">
                  <a:extLst>
                    <a:ext uri="{9D8B030D-6E8A-4147-A177-3AD203B41FA5}">
                      <a16:colId xmlns:a16="http://schemas.microsoft.com/office/drawing/2014/main" val="3442036073"/>
                    </a:ext>
                  </a:extLst>
                </a:gridCol>
                <a:gridCol w="329184">
                  <a:extLst>
                    <a:ext uri="{9D8B030D-6E8A-4147-A177-3AD203B41FA5}">
                      <a16:colId xmlns:a16="http://schemas.microsoft.com/office/drawing/2014/main" val="1698079551"/>
                    </a:ext>
                  </a:extLst>
                </a:gridCol>
                <a:gridCol w="329184">
                  <a:extLst>
                    <a:ext uri="{9D8B030D-6E8A-4147-A177-3AD203B41FA5}">
                      <a16:colId xmlns:a16="http://schemas.microsoft.com/office/drawing/2014/main" val="179073673"/>
                    </a:ext>
                  </a:extLst>
                </a:gridCol>
                <a:gridCol w="329184">
                  <a:extLst>
                    <a:ext uri="{9D8B030D-6E8A-4147-A177-3AD203B41FA5}">
                      <a16:colId xmlns:a16="http://schemas.microsoft.com/office/drawing/2014/main" val="2124891168"/>
                    </a:ext>
                  </a:extLst>
                </a:gridCol>
                <a:gridCol w="329184">
                  <a:extLst>
                    <a:ext uri="{9D8B030D-6E8A-4147-A177-3AD203B41FA5}">
                      <a16:colId xmlns:a16="http://schemas.microsoft.com/office/drawing/2014/main" val="416740297"/>
                    </a:ext>
                  </a:extLst>
                </a:gridCol>
                <a:gridCol w="658369">
                  <a:extLst>
                    <a:ext uri="{9D8B030D-6E8A-4147-A177-3AD203B41FA5}">
                      <a16:colId xmlns:a16="http://schemas.microsoft.com/office/drawing/2014/main" val="3816183866"/>
                    </a:ext>
                  </a:extLst>
                </a:gridCol>
                <a:gridCol w="329184">
                  <a:extLst>
                    <a:ext uri="{9D8B030D-6E8A-4147-A177-3AD203B41FA5}">
                      <a16:colId xmlns:a16="http://schemas.microsoft.com/office/drawing/2014/main" val="3037592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87288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04/16/2021 18:41:01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174016977_823906858471387_6862481192900648781_n.jpg?_nc_cat=110&amp;ccb=1-3&amp;_nc_sid=8ae9d6&amp;_nc_eui2=AeE4SrkhGmtoHHmcFkTWbNdS1RNiwuW-Cx7VE2LC5b4LHpWOJGg2bCfVjb44IiG_m5M9f6g6GaTgEmwSziehqOTm&amp;_nc_ohc=b7Qr1vPj764AX82dVzm&amp;_nc_ht=scontent-iad3-2.cdninstagram.com&amp;oh=f7e3389b9a3549227b171162fc3ee68b&amp;oe=60D03086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@17933126278487048@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semana foi improdutiva ou você que precisa otimizar os estudos?
⠀
Se você acha que só ler um capítulo da matéria pode não estar dando certo, é porque está entendendo o jeitinho que seu 🧠cérebro funciona.
⠀
Estudos mostram que é preciso ir além! Converse, pratique, debata, ensine pra alguém. Assim, as chances de gravar aquela matéria antes da prova se tornam muito maiores.😌
⠀
#descomplica #vidadeestudante #ead #estudar #estudos #estudante #faculdade #vidadeestudante #vidadeuniversitario #studygram  #studymotivation  #studygrammer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174016977_823906858471387_6862481192900648781_n.jpg?_nc_cat=110&amp;ccb=1-3&amp;_nc_sid=8ae9d6&amp;_nc_eui2=AeE4SrkhGmtoHHmcFkTWbNdS1RNiwuW-Cx7VE2LC5b4LHpWOJGg2bCfVjb44IiG_m5M9f6g6GaTgEmwSziehqOTm&amp;_nc_ohc=b7Qr1vPj764AX82dVzm&amp;_nc_ht=scontent-iad3-2.cdninstagram.com&amp;oh=f7e3389b9a3549227b171162fc3ee68b&amp;oe=60D03086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https://www.instagram.com/p/CNvgZnenMN1/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CNvgZnenMN1</a:t>
                      </a:r>
                    </a:p>
                  </a:txBody>
                  <a:tcPr/>
                </a:tc>
                <a:extLst>
                  <a:ext uri="{0D108BD9-81ED-4DB2-BD59-A6C34878D82A}">
                    <a16:rowId xmlns:a16="http://schemas.microsoft.com/office/drawing/2014/main" val="2587566113"/>
                  </a:ext>
                </a:extLst>
              </a:tr>
            </a:tbl>
          </a:graphicData>
        </a:graphic>
      </p:graphicFrame>
      <p:sp>
        <p:nvSpPr>
          <p:cNvPr id="4" name="Text Placeholder 3">
            <a:extLst>
              <a:ext uri="{FF2B5EF4-FFF2-40B4-BE49-F238E27FC236}">
                <a16:creationId xmlns:a16="http://schemas.microsoft.com/office/drawing/2014/main" id="{7ACDDA4E-99BF-45B3-A009-C839BA6F1707}"/>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449425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A36BF-99F6-4EA8-9B28-FF5AFAD6003B}"/>
              </a:ext>
            </a:extLst>
          </p:cNvPr>
          <p:cNvSpPr>
            <a:spLocks noGrp="1"/>
          </p:cNvSpPr>
          <p:nvPr>
            <p:ph type="title"/>
          </p:nvPr>
        </p:nvSpPr>
        <p:spPr/>
        <p:txBody>
          <a:bodyPr/>
          <a:lstStyle/>
          <a:p>
            <a:r>
              <a:rPr lang="en-US"/>
              <a:t>Instagram Instagram - Published Posts (Table) | faculdadedescomplica - 4 of 26</a:t>
            </a:r>
          </a:p>
        </p:txBody>
      </p:sp>
      <p:graphicFrame>
        <p:nvGraphicFramePr>
          <p:cNvPr id="5" name="Table Placeholder 4">
            <a:extLst>
              <a:ext uri="{FF2B5EF4-FFF2-40B4-BE49-F238E27FC236}">
                <a16:creationId xmlns:a16="http://schemas.microsoft.com/office/drawing/2014/main" id="{425B6B19-C3AA-42C0-A5B0-70C477D09AE7}"/>
              </a:ext>
            </a:extLst>
          </p:cNvPr>
          <p:cNvGraphicFramePr>
            <a:graphicFrameLocks noGrp="1"/>
          </p:cNvGraphicFramePr>
          <p:nvPr>
            <p:ph type="tbl" sz="quarter" idx="13"/>
            <p:extLst>
              <p:ext uri="{D42A27DB-BD31-4B8C-83A1-F6EECF244321}">
                <p14:modId xmlns:p14="http://schemas.microsoft.com/office/powerpoint/2010/main" val="799410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6207980"/>
                    </a:ext>
                  </a:extLst>
                </a:gridCol>
                <a:gridCol w="329184">
                  <a:extLst>
                    <a:ext uri="{9D8B030D-6E8A-4147-A177-3AD203B41FA5}">
                      <a16:colId xmlns:a16="http://schemas.microsoft.com/office/drawing/2014/main" val="2440879838"/>
                    </a:ext>
                  </a:extLst>
                </a:gridCol>
                <a:gridCol w="329184">
                  <a:extLst>
                    <a:ext uri="{9D8B030D-6E8A-4147-A177-3AD203B41FA5}">
                      <a16:colId xmlns:a16="http://schemas.microsoft.com/office/drawing/2014/main" val="570377799"/>
                    </a:ext>
                  </a:extLst>
                </a:gridCol>
                <a:gridCol w="208280">
                  <a:extLst>
                    <a:ext uri="{9D8B030D-6E8A-4147-A177-3AD203B41FA5}">
                      <a16:colId xmlns:a16="http://schemas.microsoft.com/office/drawing/2014/main" val="154334151"/>
                    </a:ext>
                  </a:extLst>
                </a:gridCol>
                <a:gridCol w="208280">
                  <a:extLst>
                    <a:ext uri="{9D8B030D-6E8A-4147-A177-3AD203B41FA5}">
                      <a16:colId xmlns:a16="http://schemas.microsoft.com/office/drawing/2014/main" val="3501643943"/>
                    </a:ext>
                  </a:extLst>
                </a:gridCol>
                <a:gridCol w="208280">
                  <a:extLst>
                    <a:ext uri="{9D8B030D-6E8A-4147-A177-3AD203B41FA5}">
                      <a16:colId xmlns:a16="http://schemas.microsoft.com/office/drawing/2014/main" val="475770100"/>
                    </a:ext>
                  </a:extLst>
                </a:gridCol>
                <a:gridCol w="329184">
                  <a:extLst>
                    <a:ext uri="{9D8B030D-6E8A-4147-A177-3AD203B41FA5}">
                      <a16:colId xmlns:a16="http://schemas.microsoft.com/office/drawing/2014/main" val="249036725"/>
                    </a:ext>
                  </a:extLst>
                </a:gridCol>
                <a:gridCol w="493776">
                  <a:extLst>
                    <a:ext uri="{9D8B030D-6E8A-4147-A177-3AD203B41FA5}">
                      <a16:colId xmlns:a16="http://schemas.microsoft.com/office/drawing/2014/main" val="84063181"/>
                    </a:ext>
                  </a:extLst>
                </a:gridCol>
                <a:gridCol w="493776">
                  <a:extLst>
                    <a:ext uri="{9D8B030D-6E8A-4147-A177-3AD203B41FA5}">
                      <a16:colId xmlns:a16="http://schemas.microsoft.com/office/drawing/2014/main" val="1802947955"/>
                    </a:ext>
                  </a:extLst>
                </a:gridCol>
                <a:gridCol w="658369">
                  <a:extLst>
                    <a:ext uri="{9D8B030D-6E8A-4147-A177-3AD203B41FA5}">
                      <a16:colId xmlns:a16="http://schemas.microsoft.com/office/drawing/2014/main" val="2986666936"/>
                    </a:ext>
                  </a:extLst>
                </a:gridCol>
                <a:gridCol w="329184">
                  <a:extLst>
                    <a:ext uri="{9D8B030D-6E8A-4147-A177-3AD203B41FA5}">
                      <a16:colId xmlns:a16="http://schemas.microsoft.com/office/drawing/2014/main" val="2004594749"/>
                    </a:ext>
                  </a:extLst>
                </a:gridCol>
                <a:gridCol w="329184">
                  <a:extLst>
                    <a:ext uri="{9D8B030D-6E8A-4147-A177-3AD203B41FA5}">
                      <a16:colId xmlns:a16="http://schemas.microsoft.com/office/drawing/2014/main" val="1646756554"/>
                    </a:ext>
                  </a:extLst>
                </a:gridCol>
                <a:gridCol w="329184">
                  <a:extLst>
                    <a:ext uri="{9D8B030D-6E8A-4147-A177-3AD203B41FA5}">
                      <a16:colId xmlns:a16="http://schemas.microsoft.com/office/drawing/2014/main" val="1750001097"/>
                    </a:ext>
                  </a:extLst>
                </a:gridCol>
                <a:gridCol w="329184">
                  <a:extLst>
                    <a:ext uri="{9D8B030D-6E8A-4147-A177-3AD203B41FA5}">
                      <a16:colId xmlns:a16="http://schemas.microsoft.com/office/drawing/2014/main" val="4092949766"/>
                    </a:ext>
                  </a:extLst>
                </a:gridCol>
                <a:gridCol w="329184">
                  <a:extLst>
                    <a:ext uri="{9D8B030D-6E8A-4147-A177-3AD203B41FA5}">
                      <a16:colId xmlns:a16="http://schemas.microsoft.com/office/drawing/2014/main" val="3374490632"/>
                    </a:ext>
                  </a:extLst>
                </a:gridCol>
                <a:gridCol w="329184">
                  <a:extLst>
                    <a:ext uri="{9D8B030D-6E8A-4147-A177-3AD203B41FA5}">
                      <a16:colId xmlns:a16="http://schemas.microsoft.com/office/drawing/2014/main" val="3958338064"/>
                    </a:ext>
                  </a:extLst>
                </a:gridCol>
                <a:gridCol w="329184">
                  <a:extLst>
                    <a:ext uri="{9D8B030D-6E8A-4147-A177-3AD203B41FA5}">
                      <a16:colId xmlns:a16="http://schemas.microsoft.com/office/drawing/2014/main" val="1059237450"/>
                    </a:ext>
                  </a:extLst>
                </a:gridCol>
                <a:gridCol w="329184">
                  <a:extLst>
                    <a:ext uri="{9D8B030D-6E8A-4147-A177-3AD203B41FA5}">
                      <a16:colId xmlns:a16="http://schemas.microsoft.com/office/drawing/2014/main" val="2148293435"/>
                    </a:ext>
                  </a:extLst>
                </a:gridCol>
                <a:gridCol w="329184">
                  <a:extLst>
                    <a:ext uri="{9D8B030D-6E8A-4147-A177-3AD203B41FA5}">
                      <a16:colId xmlns:a16="http://schemas.microsoft.com/office/drawing/2014/main" val="3575433514"/>
                    </a:ext>
                  </a:extLst>
                </a:gridCol>
                <a:gridCol w="329184">
                  <a:extLst>
                    <a:ext uri="{9D8B030D-6E8A-4147-A177-3AD203B41FA5}">
                      <a16:colId xmlns:a16="http://schemas.microsoft.com/office/drawing/2014/main" val="3196851761"/>
                    </a:ext>
                  </a:extLst>
                </a:gridCol>
                <a:gridCol w="658369">
                  <a:extLst>
                    <a:ext uri="{9D8B030D-6E8A-4147-A177-3AD203B41FA5}">
                      <a16:colId xmlns:a16="http://schemas.microsoft.com/office/drawing/2014/main" val="1915776991"/>
                    </a:ext>
                  </a:extLst>
                </a:gridCol>
                <a:gridCol w="329184">
                  <a:extLst>
                    <a:ext uri="{9D8B030D-6E8A-4147-A177-3AD203B41FA5}">
                      <a16:colId xmlns:a16="http://schemas.microsoft.com/office/drawing/2014/main" val="260768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53337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05/15/2021 11:02:44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Sáb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185811770_524337462283324_175028079944542091_n.jpg?_nc_cat=104&amp;ccb=1-3&amp;_nc_sid=8ae9d6&amp;_nc_eui2=AeFjLL_9mjn2BwqxMz1RfnX6Fti-W47l6vsW2L5bjuXq-6X5GowOdX0zMxg1ZBJBgZr1qOLNHB7HMIuSfe9qpnTg&amp;_nc_ohc=a-LhkrkwLVUAX91FhxD&amp;_nc_ht=scontent-iad3-2.cdninstagram.com&amp;oh=b26f0a1d34f31e8d875541f25970dcaa&amp;oe=60D1D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@17902386205932381@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Vai uma dica de regra de português aí? 🤓É normal bater a dúvida, por isso, a gente traz sempre as respostas. 
⠀
Fala aí, tá precisando de mais dicas práticas assim? Conta aqui.
⠀
#descomplica #vidadeestudante #ead #estudar #estudos #estudante #faculdade #vidadeestudante #vidadeuniversitario #studygram #studymotivation #studygrammer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185811770_524337462283324_175028079944542091_n.jpg?_nc_cat=104&amp;ccb=1-3&amp;_nc_sid=8ae9d6&amp;_nc_eui2=AeFjLL_9mjn2BwqxMz1RfnX6Fti-W47l6vsW2L5bjuXq-6X5GowOdX0zMxg1ZBJBgZr1qOLNHB7HMIuSfe9qpnTg&amp;_nc_ohc=a-LhkrkwLVUAX91FhxD&amp;_nc_ht=scontent-iad3-2.cdninstagram.com&amp;oh=b26f0a1d34f31e8d875541f25970dcaa&amp;oe=60D1D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https://www.instagram.com/p/CO5XAYgBSjj/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CO5XAYgBSjj</a:t>
                      </a:r>
                    </a:p>
                  </a:txBody>
                  <a:tcPr/>
                </a:tc>
                <a:extLst>
                  <a:ext uri="{0D108BD9-81ED-4DB2-BD59-A6C34878D82A}">
                    <a16:rowId xmlns:a16="http://schemas.microsoft.com/office/drawing/2014/main" val="317598837"/>
                  </a:ext>
                </a:extLst>
              </a:tr>
            </a:tbl>
          </a:graphicData>
        </a:graphic>
      </p:graphicFrame>
      <p:sp>
        <p:nvSpPr>
          <p:cNvPr id="4" name="Text Placeholder 3">
            <a:extLst>
              <a:ext uri="{FF2B5EF4-FFF2-40B4-BE49-F238E27FC236}">
                <a16:creationId xmlns:a16="http://schemas.microsoft.com/office/drawing/2014/main" id="{A6453539-CFCB-44E0-A602-0DBD5458DB79}"/>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720856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F13E-D382-47C3-A494-F30539062245}"/>
              </a:ext>
            </a:extLst>
          </p:cNvPr>
          <p:cNvSpPr>
            <a:spLocks noGrp="1"/>
          </p:cNvSpPr>
          <p:nvPr>
            <p:ph type="title"/>
          </p:nvPr>
        </p:nvSpPr>
        <p:spPr/>
        <p:txBody>
          <a:bodyPr/>
          <a:lstStyle/>
          <a:p>
            <a:r>
              <a:rPr lang="en-US"/>
              <a:t>Instagram Instagram - Published Posts (Table) | faculdadedescomplica - 5 of 26</a:t>
            </a:r>
          </a:p>
        </p:txBody>
      </p:sp>
      <p:graphicFrame>
        <p:nvGraphicFramePr>
          <p:cNvPr id="5" name="Table Placeholder 4">
            <a:extLst>
              <a:ext uri="{FF2B5EF4-FFF2-40B4-BE49-F238E27FC236}">
                <a16:creationId xmlns:a16="http://schemas.microsoft.com/office/drawing/2014/main" id="{04B7C10A-389E-4FBC-B0FF-2A25E4012630}"/>
              </a:ext>
            </a:extLst>
          </p:cNvPr>
          <p:cNvGraphicFramePr>
            <a:graphicFrameLocks noGrp="1"/>
          </p:cNvGraphicFramePr>
          <p:nvPr>
            <p:ph type="tbl" sz="quarter" idx="13"/>
            <p:extLst>
              <p:ext uri="{D42A27DB-BD31-4B8C-83A1-F6EECF244321}">
                <p14:modId xmlns:p14="http://schemas.microsoft.com/office/powerpoint/2010/main" val="262952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67031724"/>
                    </a:ext>
                  </a:extLst>
                </a:gridCol>
                <a:gridCol w="329184">
                  <a:extLst>
                    <a:ext uri="{9D8B030D-6E8A-4147-A177-3AD203B41FA5}">
                      <a16:colId xmlns:a16="http://schemas.microsoft.com/office/drawing/2014/main" val="1074153116"/>
                    </a:ext>
                  </a:extLst>
                </a:gridCol>
                <a:gridCol w="329184">
                  <a:extLst>
                    <a:ext uri="{9D8B030D-6E8A-4147-A177-3AD203B41FA5}">
                      <a16:colId xmlns:a16="http://schemas.microsoft.com/office/drawing/2014/main" val="1794107419"/>
                    </a:ext>
                  </a:extLst>
                </a:gridCol>
                <a:gridCol w="208280">
                  <a:extLst>
                    <a:ext uri="{9D8B030D-6E8A-4147-A177-3AD203B41FA5}">
                      <a16:colId xmlns:a16="http://schemas.microsoft.com/office/drawing/2014/main" val="318896304"/>
                    </a:ext>
                  </a:extLst>
                </a:gridCol>
                <a:gridCol w="208280">
                  <a:extLst>
                    <a:ext uri="{9D8B030D-6E8A-4147-A177-3AD203B41FA5}">
                      <a16:colId xmlns:a16="http://schemas.microsoft.com/office/drawing/2014/main" val="3725326110"/>
                    </a:ext>
                  </a:extLst>
                </a:gridCol>
                <a:gridCol w="208280">
                  <a:extLst>
                    <a:ext uri="{9D8B030D-6E8A-4147-A177-3AD203B41FA5}">
                      <a16:colId xmlns:a16="http://schemas.microsoft.com/office/drawing/2014/main" val="3919628207"/>
                    </a:ext>
                  </a:extLst>
                </a:gridCol>
                <a:gridCol w="329184">
                  <a:extLst>
                    <a:ext uri="{9D8B030D-6E8A-4147-A177-3AD203B41FA5}">
                      <a16:colId xmlns:a16="http://schemas.microsoft.com/office/drawing/2014/main" val="60969776"/>
                    </a:ext>
                  </a:extLst>
                </a:gridCol>
                <a:gridCol w="493776">
                  <a:extLst>
                    <a:ext uri="{9D8B030D-6E8A-4147-A177-3AD203B41FA5}">
                      <a16:colId xmlns:a16="http://schemas.microsoft.com/office/drawing/2014/main" val="788388938"/>
                    </a:ext>
                  </a:extLst>
                </a:gridCol>
                <a:gridCol w="493776">
                  <a:extLst>
                    <a:ext uri="{9D8B030D-6E8A-4147-A177-3AD203B41FA5}">
                      <a16:colId xmlns:a16="http://schemas.microsoft.com/office/drawing/2014/main" val="2009100999"/>
                    </a:ext>
                  </a:extLst>
                </a:gridCol>
                <a:gridCol w="658369">
                  <a:extLst>
                    <a:ext uri="{9D8B030D-6E8A-4147-A177-3AD203B41FA5}">
                      <a16:colId xmlns:a16="http://schemas.microsoft.com/office/drawing/2014/main" val="1218406775"/>
                    </a:ext>
                  </a:extLst>
                </a:gridCol>
                <a:gridCol w="329184">
                  <a:extLst>
                    <a:ext uri="{9D8B030D-6E8A-4147-A177-3AD203B41FA5}">
                      <a16:colId xmlns:a16="http://schemas.microsoft.com/office/drawing/2014/main" val="806748563"/>
                    </a:ext>
                  </a:extLst>
                </a:gridCol>
                <a:gridCol w="329184">
                  <a:extLst>
                    <a:ext uri="{9D8B030D-6E8A-4147-A177-3AD203B41FA5}">
                      <a16:colId xmlns:a16="http://schemas.microsoft.com/office/drawing/2014/main" val="197978375"/>
                    </a:ext>
                  </a:extLst>
                </a:gridCol>
                <a:gridCol w="329184">
                  <a:extLst>
                    <a:ext uri="{9D8B030D-6E8A-4147-A177-3AD203B41FA5}">
                      <a16:colId xmlns:a16="http://schemas.microsoft.com/office/drawing/2014/main" val="164220166"/>
                    </a:ext>
                  </a:extLst>
                </a:gridCol>
                <a:gridCol w="329184">
                  <a:extLst>
                    <a:ext uri="{9D8B030D-6E8A-4147-A177-3AD203B41FA5}">
                      <a16:colId xmlns:a16="http://schemas.microsoft.com/office/drawing/2014/main" val="427619031"/>
                    </a:ext>
                  </a:extLst>
                </a:gridCol>
                <a:gridCol w="329184">
                  <a:extLst>
                    <a:ext uri="{9D8B030D-6E8A-4147-A177-3AD203B41FA5}">
                      <a16:colId xmlns:a16="http://schemas.microsoft.com/office/drawing/2014/main" val="1749874399"/>
                    </a:ext>
                  </a:extLst>
                </a:gridCol>
                <a:gridCol w="329184">
                  <a:extLst>
                    <a:ext uri="{9D8B030D-6E8A-4147-A177-3AD203B41FA5}">
                      <a16:colId xmlns:a16="http://schemas.microsoft.com/office/drawing/2014/main" val="3185327265"/>
                    </a:ext>
                  </a:extLst>
                </a:gridCol>
                <a:gridCol w="329184">
                  <a:extLst>
                    <a:ext uri="{9D8B030D-6E8A-4147-A177-3AD203B41FA5}">
                      <a16:colId xmlns:a16="http://schemas.microsoft.com/office/drawing/2014/main" val="1697869229"/>
                    </a:ext>
                  </a:extLst>
                </a:gridCol>
                <a:gridCol w="329184">
                  <a:extLst>
                    <a:ext uri="{9D8B030D-6E8A-4147-A177-3AD203B41FA5}">
                      <a16:colId xmlns:a16="http://schemas.microsoft.com/office/drawing/2014/main" val="2995800866"/>
                    </a:ext>
                  </a:extLst>
                </a:gridCol>
                <a:gridCol w="329184">
                  <a:extLst>
                    <a:ext uri="{9D8B030D-6E8A-4147-A177-3AD203B41FA5}">
                      <a16:colId xmlns:a16="http://schemas.microsoft.com/office/drawing/2014/main" val="3650130117"/>
                    </a:ext>
                  </a:extLst>
                </a:gridCol>
                <a:gridCol w="329184">
                  <a:extLst>
                    <a:ext uri="{9D8B030D-6E8A-4147-A177-3AD203B41FA5}">
                      <a16:colId xmlns:a16="http://schemas.microsoft.com/office/drawing/2014/main" val="1353165140"/>
                    </a:ext>
                  </a:extLst>
                </a:gridCol>
                <a:gridCol w="658369">
                  <a:extLst>
                    <a:ext uri="{9D8B030D-6E8A-4147-A177-3AD203B41FA5}">
                      <a16:colId xmlns:a16="http://schemas.microsoft.com/office/drawing/2014/main" val="2505128671"/>
                    </a:ext>
                  </a:extLst>
                </a:gridCol>
                <a:gridCol w="329184">
                  <a:extLst>
                    <a:ext uri="{9D8B030D-6E8A-4147-A177-3AD203B41FA5}">
                      <a16:colId xmlns:a16="http://schemas.microsoft.com/office/drawing/2014/main" val="132540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47603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03/15/2021 19:21:42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161400997_1396010907420487_6085560691229948271_n.jpg?_nc_cat=102&amp;ccb=1-3&amp;_nc_sid=8ae9d6&amp;_nc_eui2=AeHympchY1B6UDsD3ENPLvn9mxZjffEjOmmbFmN98SM6adlIzS-qD2p4fmbLfq1clmc9pP437olG8e0rUi9UjGGN&amp;_nc_ohc=oP9q7v875qkAX8O0WwA&amp;_nc_ht=scontent-iad3-2.cdninstagram.com&amp;oh=97d26991b99169c7b9ec1c2d9c159600&amp;oe=60D08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@17904916924743514@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Nós fomos vítimas de um crime cibernético no último final de semana. Nem a sua senha e nenhum dos seus dados financeiros foram comprometidos. Já entramos em contato com as autoridades responsáveis para que os criminosos sejam investigados e todas as medidas cabíveis sejam tomadas. Todas as nossas atividades pedagógicas estão 100% restabelecidas e vocês podem estudar normalmente.
Quaisquer dúvidas, basta acessar  http://bit.ly/duvidas-ataque-1403 ou escrever pra gente a qualquer momento pelo falecomagente@descomplica.com.br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161400997_1396010907420487_6085560691229948271_n.jpg?_nc_cat=102&amp;ccb=1-3&amp;_nc_sid=8ae9d6&amp;_nc_eui2=AeHympchY1B6UDsD3ENPLvn9mxZjffEjOmmbFmN98SM6adlIzS-qD2p4fmbLfq1clmc9pP437olG8e0rUi9UjGGN&amp;_nc_ohc=oP9q7v875qkAX8O0WwA&amp;_nc_ht=scontent-iad3-2.cdninstagram.com&amp;oh=97d26991b99169c7b9ec1c2d9c159600&amp;oe=60D08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https://www.instagram.com/p/CMdLnn5FXY_/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CMdLnn5FXY_</a:t>
                      </a:r>
                    </a:p>
                  </a:txBody>
                  <a:tcPr/>
                </a:tc>
                <a:extLst>
                  <a:ext uri="{0D108BD9-81ED-4DB2-BD59-A6C34878D82A}">
                    <a16:rowId xmlns:a16="http://schemas.microsoft.com/office/drawing/2014/main" val="2445756309"/>
                  </a:ext>
                </a:extLst>
              </a:tr>
            </a:tbl>
          </a:graphicData>
        </a:graphic>
      </p:graphicFrame>
      <p:sp>
        <p:nvSpPr>
          <p:cNvPr id="4" name="Text Placeholder 3">
            <a:extLst>
              <a:ext uri="{FF2B5EF4-FFF2-40B4-BE49-F238E27FC236}">
                <a16:creationId xmlns:a16="http://schemas.microsoft.com/office/drawing/2014/main" id="{1DFFA3ED-E565-4A3F-9A47-E122D83C292A}"/>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25025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FAD75-8FF6-482D-89EA-A7F287D0BD90}"/>
              </a:ext>
            </a:extLst>
          </p:cNvPr>
          <p:cNvSpPr>
            <a:spLocks noGrp="1"/>
          </p:cNvSpPr>
          <p:nvPr>
            <p:ph type="title"/>
          </p:nvPr>
        </p:nvSpPr>
        <p:spPr/>
        <p:txBody>
          <a:bodyPr/>
          <a:lstStyle/>
          <a:p>
            <a:r>
              <a:rPr lang="en-US"/>
              <a:t>Instagram Instagram - Published Posts (Table) | faculdadedescomplica - 6 of 26</a:t>
            </a:r>
          </a:p>
        </p:txBody>
      </p:sp>
      <p:graphicFrame>
        <p:nvGraphicFramePr>
          <p:cNvPr id="5" name="Table Placeholder 4">
            <a:extLst>
              <a:ext uri="{FF2B5EF4-FFF2-40B4-BE49-F238E27FC236}">
                <a16:creationId xmlns:a16="http://schemas.microsoft.com/office/drawing/2014/main" id="{9871BF1A-247D-4377-8BED-3AF7A67DE7AC}"/>
              </a:ext>
            </a:extLst>
          </p:cNvPr>
          <p:cNvGraphicFramePr>
            <a:graphicFrameLocks noGrp="1"/>
          </p:cNvGraphicFramePr>
          <p:nvPr>
            <p:ph type="tbl" sz="quarter" idx="13"/>
            <p:extLst>
              <p:ext uri="{D42A27DB-BD31-4B8C-83A1-F6EECF244321}">
                <p14:modId xmlns:p14="http://schemas.microsoft.com/office/powerpoint/2010/main" val="70736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04615016"/>
                    </a:ext>
                  </a:extLst>
                </a:gridCol>
                <a:gridCol w="329184">
                  <a:extLst>
                    <a:ext uri="{9D8B030D-6E8A-4147-A177-3AD203B41FA5}">
                      <a16:colId xmlns:a16="http://schemas.microsoft.com/office/drawing/2014/main" val="2882104559"/>
                    </a:ext>
                  </a:extLst>
                </a:gridCol>
                <a:gridCol w="329184">
                  <a:extLst>
                    <a:ext uri="{9D8B030D-6E8A-4147-A177-3AD203B41FA5}">
                      <a16:colId xmlns:a16="http://schemas.microsoft.com/office/drawing/2014/main" val="2031866092"/>
                    </a:ext>
                  </a:extLst>
                </a:gridCol>
                <a:gridCol w="208280">
                  <a:extLst>
                    <a:ext uri="{9D8B030D-6E8A-4147-A177-3AD203B41FA5}">
                      <a16:colId xmlns:a16="http://schemas.microsoft.com/office/drawing/2014/main" val="4095915935"/>
                    </a:ext>
                  </a:extLst>
                </a:gridCol>
                <a:gridCol w="208280">
                  <a:extLst>
                    <a:ext uri="{9D8B030D-6E8A-4147-A177-3AD203B41FA5}">
                      <a16:colId xmlns:a16="http://schemas.microsoft.com/office/drawing/2014/main" val="3591166717"/>
                    </a:ext>
                  </a:extLst>
                </a:gridCol>
                <a:gridCol w="208280">
                  <a:extLst>
                    <a:ext uri="{9D8B030D-6E8A-4147-A177-3AD203B41FA5}">
                      <a16:colId xmlns:a16="http://schemas.microsoft.com/office/drawing/2014/main" val="3747357676"/>
                    </a:ext>
                  </a:extLst>
                </a:gridCol>
                <a:gridCol w="329184">
                  <a:extLst>
                    <a:ext uri="{9D8B030D-6E8A-4147-A177-3AD203B41FA5}">
                      <a16:colId xmlns:a16="http://schemas.microsoft.com/office/drawing/2014/main" val="2586539755"/>
                    </a:ext>
                  </a:extLst>
                </a:gridCol>
                <a:gridCol w="493776">
                  <a:extLst>
                    <a:ext uri="{9D8B030D-6E8A-4147-A177-3AD203B41FA5}">
                      <a16:colId xmlns:a16="http://schemas.microsoft.com/office/drawing/2014/main" val="3606619653"/>
                    </a:ext>
                  </a:extLst>
                </a:gridCol>
                <a:gridCol w="493776">
                  <a:extLst>
                    <a:ext uri="{9D8B030D-6E8A-4147-A177-3AD203B41FA5}">
                      <a16:colId xmlns:a16="http://schemas.microsoft.com/office/drawing/2014/main" val="3003147480"/>
                    </a:ext>
                  </a:extLst>
                </a:gridCol>
                <a:gridCol w="658369">
                  <a:extLst>
                    <a:ext uri="{9D8B030D-6E8A-4147-A177-3AD203B41FA5}">
                      <a16:colId xmlns:a16="http://schemas.microsoft.com/office/drawing/2014/main" val="2073899348"/>
                    </a:ext>
                  </a:extLst>
                </a:gridCol>
                <a:gridCol w="329184">
                  <a:extLst>
                    <a:ext uri="{9D8B030D-6E8A-4147-A177-3AD203B41FA5}">
                      <a16:colId xmlns:a16="http://schemas.microsoft.com/office/drawing/2014/main" val="1915859102"/>
                    </a:ext>
                  </a:extLst>
                </a:gridCol>
                <a:gridCol w="329184">
                  <a:extLst>
                    <a:ext uri="{9D8B030D-6E8A-4147-A177-3AD203B41FA5}">
                      <a16:colId xmlns:a16="http://schemas.microsoft.com/office/drawing/2014/main" val="1961401841"/>
                    </a:ext>
                  </a:extLst>
                </a:gridCol>
                <a:gridCol w="329184">
                  <a:extLst>
                    <a:ext uri="{9D8B030D-6E8A-4147-A177-3AD203B41FA5}">
                      <a16:colId xmlns:a16="http://schemas.microsoft.com/office/drawing/2014/main" val="1145653334"/>
                    </a:ext>
                  </a:extLst>
                </a:gridCol>
                <a:gridCol w="329184">
                  <a:extLst>
                    <a:ext uri="{9D8B030D-6E8A-4147-A177-3AD203B41FA5}">
                      <a16:colId xmlns:a16="http://schemas.microsoft.com/office/drawing/2014/main" val="2660503013"/>
                    </a:ext>
                  </a:extLst>
                </a:gridCol>
                <a:gridCol w="329184">
                  <a:extLst>
                    <a:ext uri="{9D8B030D-6E8A-4147-A177-3AD203B41FA5}">
                      <a16:colId xmlns:a16="http://schemas.microsoft.com/office/drawing/2014/main" val="2836516170"/>
                    </a:ext>
                  </a:extLst>
                </a:gridCol>
                <a:gridCol w="329184">
                  <a:extLst>
                    <a:ext uri="{9D8B030D-6E8A-4147-A177-3AD203B41FA5}">
                      <a16:colId xmlns:a16="http://schemas.microsoft.com/office/drawing/2014/main" val="2990344907"/>
                    </a:ext>
                  </a:extLst>
                </a:gridCol>
                <a:gridCol w="329184">
                  <a:extLst>
                    <a:ext uri="{9D8B030D-6E8A-4147-A177-3AD203B41FA5}">
                      <a16:colId xmlns:a16="http://schemas.microsoft.com/office/drawing/2014/main" val="4220414058"/>
                    </a:ext>
                  </a:extLst>
                </a:gridCol>
                <a:gridCol w="329184">
                  <a:extLst>
                    <a:ext uri="{9D8B030D-6E8A-4147-A177-3AD203B41FA5}">
                      <a16:colId xmlns:a16="http://schemas.microsoft.com/office/drawing/2014/main" val="895563262"/>
                    </a:ext>
                  </a:extLst>
                </a:gridCol>
                <a:gridCol w="329184">
                  <a:extLst>
                    <a:ext uri="{9D8B030D-6E8A-4147-A177-3AD203B41FA5}">
                      <a16:colId xmlns:a16="http://schemas.microsoft.com/office/drawing/2014/main" val="3967480558"/>
                    </a:ext>
                  </a:extLst>
                </a:gridCol>
                <a:gridCol w="329184">
                  <a:extLst>
                    <a:ext uri="{9D8B030D-6E8A-4147-A177-3AD203B41FA5}">
                      <a16:colId xmlns:a16="http://schemas.microsoft.com/office/drawing/2014/main" val="3297633495"/>
                    </a:ext>
                  </a:extLst>
                </a:gridCol>
                <a:gridCol w="658369">
                  <a:extLst>
                    <a:ext uri="{9D8B030D-6E8A-4147-A177-3AD203B41FA5}">
                      <a16:colId xmlns:a16="http://schemas.microsoft.com/office/drawing/2014/main" val="3716954639"/>
                    </a:ext>
                  </a:extLst>
                </a:gridCol>
                <a:gridCol w="329184">
                  <a:extLst>
                    <a:ext uri="{9D8B030D-6E8A-4147-A177-3AD203B41FA5}">
                      <a16:colId xmlns:a16="http://schemas.microsoft.com/office/drawing/2014/main" val="397064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151026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03/14/2021 19:38:13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159897397_1127265594361992_5580931097946098049_n.jpg?_nc_cat=103&amp;ccb=1-3&amp;_nc_sid=8ae9d6&amp;_nc_eui2=AeETkrEzO9JXEnnrrr9mUpJ8JCc_OhFbZdEkJz86EVtl0c4NFB5DiCcKKuQHpYs7JTBAHQtNx-HXv2pkL33Rcj9Y&amp;_nc_ohc=Qb-YRloYTRgAX8jRQTi&amp;_nc_ht=scontent-iad3-2.cdninstagram.com&amp;oh=0fc287655cbfc462ffc7a35c1e29a1b5&amp;oe=60D28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@17861494517415216@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Aviso muito importante!
Repasse o post a seus amigos e conhecidos que estudam na Faculdade Descomplica.
👉 Estamos trabalhando para resolver o problema o mais rápido possível. O mais breve possível voltaremos com novidades.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159897397_1127265594361992_5580931097946098049_n.jpg?_nc_cat=103&amp;ccb=1-3&amp;_nc_sid=8ae9d6&amp;_nc_eui2=AeETkrEzO9JXEnnrrr9mUpJ8JCc_OhFbZdEkJz86EVtl0c4NFB5DiCcKKuQHpYs7JTBAHQtNx-HXv2pkL33Rcj9Y&amp;_nc_ohc=Qb-YRloYTRgAX8jRQTi&amp;_nc_ht=scontent-iad3-2.cdninstagram.com&amp;oh=0fc287655cbfc462ffc7a35c1e29a1b5&amp;oe=60D28C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https://www.instagram.com/p/CMaotrdFix9/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CMaotrdFix9</a:t>
                      </a:r>
                    </a:p>
                  </a:txBody>
                  <a:tcPr/>
                </a:tc>
                <a:extLst>
                  <a:ext uri="{0D108BD9-81ED-4DB2-BD59-A6C34878D82A}">
                    <a16:rowId xmlns:a16="http://schemas.microsoft.com/office/drawing/2014/main" val="1144984070"/>
                  </a:ext>
                </a:extLst>
              </a:tr>
            </a:tbl>
          </a:graphicData>
        </a:graphic>
      </p:graphicFrame>
      <p:sp>
        <p:nvSpPr>
          <p:cNvPr id="4" name="Text Placeholder 3">
            <a:extLst>
              <a:ext uri="{FF2B5EF4-FFF2-40B4-BE49-F238E27FC236}">
                <a16:creationId xmlns:a16="http://schemas.microsoft.com/office/drawing/2014/main" id="{FB389A16-FF2C-473E-B66F-06DDC7FCC88A}"/>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84454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84817-7D38-48FB-A730-BD90DBAD9B2B}"/>
              </a:ext>
            </a:extLst>
          </p:cNvPr>
          <p:cNvSpPr>
            <a:spLocks noGrp="1"/>
          </p:cNvSpPr>
          <p:nvPr>
            <p:ph type="title"/>
          </p:nvPr>
        </p:nvSpPr>
        <p:spPr/>
        <p:txBody>
          <a:bodyPr/>
          <a:lstStyle/>
          <a:p>
            <a:r>
              <a:rPr lang="en-US"/>
              <a:t>Instagram Instagram - Published Posts (Table) | faculdadedescomplica - 7 of 26</a:t>
            </a:r>
          </a:p>
        </p:txBody>
      </p:sp>
      <p:graphicFrame>
        <p:nvGraphicFramePr>
          <p:cNvPr id="5" name="Table Placeholder 4">
            <a:extLst>
              <a:ext uri="{FF2B5EF4-FFF2-40B4-BE49-F238E27FC236}">
                <a16:creationId xmlns:a16="http://schemas.microsoft.com/office/drawing/2014/main" id="{56959F1A-CF8E-46DA-AD4D-FC527F561DB4}"/>
              </a:ext>
            </a:extLst>
          </p:cNvPr>
          <p:cNvGraphicFramePr>
            <a:graphicFrameLocks noGrp="1"/>
          </p:cNvGraphicFramePr>
          <p:nvPr>
            <p:ph type="tbl" sz="quarter" idx="13"/>
            <p:extLst>
              <p:ext uri="{D42A27DB-BD31-4B8C-83A1-F6EECF244321}">
                <p14:modId xmlns:p14="http://schemas.microsoft.com/office/powerpoint/2010/main" val="120495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005276382"/>
                    </a:ext>
                  </a:extLst>
                </a:gridCol>
                <a:gridCol w="329184">
                  <a:extLst>
                    <a:ext uri="{9D8B030D-6E8A-4147-A177-3AD203B41FA5}">
                      <a16:colId xmlns:a16="http://schemas.microsoft.com/office/drawing/2014/main" val="4095609512"/>
                    </a:ext>
                  </a:extLst>
                </a:gridCol>
                <a:gridCol w="329184">
                  <a:extLst>
                    <a:ext uri="{9D8B030D-6E8A-4147-A177-3AD203B41FA5}">
                      <a16:colId xmlns:a16="http://schemas.microsoft.com/office/drawing/2014/main" val="2594074822"/>
                    </a:ext>
                  </a:extLst>
                </a:gridCol>
                <a:gridCol w="208280">
                  <a:extLst>
                    <a:ext uri="{9D8B030D-6E8A-4147-A177-3AD203B41FA5}">
                      <a16:colId xmlns:a16="http://schemas.microsoft.com/office/drawing/2014/main" val="681602427"/>
                    </a:ext>
                  </a:extLst>
                </a:gridCol>
                <a:gridCol w="208280">
                  <a:extLst>
                    <a:ext uri="{9D8B030D-6E8A-4147-A177-3AD203B41FA5}">
                      <a16:colId xmlns:a16="http://schemas.microsoft.com/office/drawing/2014/main" val="2400454406"/>
                    </a:ext>
                  </a:extLst>
                </a:gridCol>
                <a:gridCol w="208280">
                  <a:extLst>
                    <a:ext uri="{9D8B030D-6E8A-4147-A177-3AD203B41FA5}">
                      <a16:colId xmlns:a16="http://schemas.microsoft.com/office/drawing/2014/main" val="2190139354"/>
                    </a:ext>
                  </a:extLst>
                </a:gridCol>
                <a:gridCol w="329184">
                  <a:extLst>
                    <a:ext uri="{9D8B030D-6E8A-4147-A177-3AD203B41FA5}">
                      <a16:colId xmlns:a16="http://schemas.microsoft.com/office/drawing/2014/main" val="327742742"/>
                    </a:ext>
                  </a:extLst>
                </a:gridCol>
                <a:gridCol w="493776">
                  <a:extLst>
                    <a:ext uri="{9D8B030D-6E8A-4147-A177-3AD203B41FA5}">
                      <a16:colId xmlns:a16="http://schemas.microsoft.com/office/drawing/2014/main" val="1472929580"/>
                    </a:ext>
                  </a:extLst>
                </a:gridCol>
                <a:gridCol w="493776">
                  <a:extLst>
                    <a:ext uri="{9D8B030D-6E8A-4147-A177-3AD203B41FA5}">
                      <a16:colId xmlns:a16="http://schemas.microsoft.com/office/drawing/2014/main" val="3384211872"/>
                    </a:ext>
                  </a:extLst>
                </a:gridCol>
                <a:gridCol w="658369">
                  <a:extLst>
                    <a:ext uri="{9D8B030D-6E8A-4147-A177-3AD203B41FA5}">
                      <a16:colId xmlns:a16="http://schemas.microsoft.com/office/drawing/2014/main" val="3294521742"/>
                    </a:ext>
                  </a:extLst>
                </a:gridCol>
                <a:gridCol w="329184">
                  <a:extLst>
                    <a:ext uri="{9D8B030D-6E8A-4147-A177-3AD203B41FA5}">
                      <a16:colId xmlns:a16="http://schemas.microsoft.com/office/drawing/2014/main" val="2966536428"/>
                    </a:ext>
                  </a:extLst>
                </a:gridCol>
                <a:gridCol w="329184">
                  <a:extLst>
                    <a:ext uri="{9D8B030D-6E8A-4147-A177-3AD203B41FA5}">
                      <a16:colId xmlns:a16="http://schemas.microsoft.com/office/drawing/2014/main" val="734551323"/>
                    </a:ext>
                  </a:extLst>
                </a:gridCol>
                <a:gridCol w="329184">
                  <a:extLst>
                    <a:ext uri="{9D8B030D-6E8A-4147-A177-3AD203B41FA5}">
                      <a16:colId xmlns:a16="http://schemas.microsoft.com/office/drawing/2014/main" val="2034094917"/>
                    </a:ext>
                  </a:extLst>
                </a:gridCol>
                <a:gridCol w="329184">
                  <a:extLst>
                    <a:ext uri="{9D8B030D-6E8A-4147-A177-3AD203B41FA5}">
                      <a16:colId xmlns:a16="http://schemas.microsoft.com/office/drawing/2014/main" val="2785589527"/>
                    </a:ext>
                  </a:extLst>
                </a:gridCol>
                <a:gridCol w="329184">
                  <a:extLst>
                    <a:ext uri="{9D8B030D-6E8A-4147-A177-3AD203B41FA5}">
                      <a16:colId xmlns:a16="http://schemas.microsoft.com/office/drawing/2014/main" val="2911491362"/>
                    </a:ext>
                  </a:extLst>
                </a:gridCol>
                <a:gridCol w="329184">
                  <a:extLst>
                    <a:ext uri="{9D8B030D-6E8A-4147-A177-3AD203B41FA5}">
                      <a16:colId xmlns:a16="http://schemas.microsoft.com/office/drawing/2014/main" val="993142864"/>
                    </a:ext>
                  </a:extLst>
                </a:gridCol>
                <a:gridCol w="329184">
                  <a:extLst>
                    <a:ext uri="{9D8B030D-6E8A-4147-A177-3AD203B41FA5}">
                      <a16:colId xmlns:a16="http://schemas.microsoft.com/office/drawing/2014/main" val="1968218051"/>
                    </a:ext>
                  </a:extLst>
                </a:gridCol>
                <a:gridCol w="329184">
                  <a:extLst>
                    <a:ext uri="{9D8B030D-6E8A-4147-A177-3AD203B41FA5}">
                      <a16:colId xmlns:a16="http://schemas.microsoft.com/office/drawing/2014/main" val="2637359387"/>
                    </a:ext>
                  </a:extLst>
                </a:gridCol>
                <a:gridCol w="329184">
                  <a:extLst>
                    <a:ext uri="{9D8B030D-6E8A-4147-A177-3AD203B41FA5}">
                      <a16:colId xmlns:a16="http://schemas.microsoft.com/office/drawing/2014/main" val="1946633746"/>
                    </a:ext>
                  </a:extLst>
                </a:gridCol>
                <a:gridCol w="329184">
                  <a:extLst>
                    <a:ext uri="{9D8B030D-6E8A-4147-A177-3AD203B41FA5}">
                      <a16:colId xmlns:a16="http://schemas.microsoft.com/office/drawing/2014/main" val="3116264856"/>
                    </a:ext>
                  </a:extLst>
                </a:gridCol>
                <a:gridCol w="658369">
                  <a:extLst>
                    <a:ext uri="{9D8B030D-6E8A-4147-A177-3AD203B41FA5}">
                      <a16:colId xmlns:a16="http://schemas.microsoft.com/office/drawing/2014/main" val="1296892901"/>
                    </a:ext>
                  </a:extLst>
                </a:gridCol>
                <a:gridCol w="329184">
                  <a:extLst>
                    <a:ext uri="{9D8B030D-6E8A-4147-A177-3AD203B41FA5}">
                      <a16:colId xmlns:a16="http://schemas.microsoft.com/office/drawing/2014/main" val="2168322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06179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05/18/2021 18:34:50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187692362_351988272971377_2454477846078375085_n.jpg?_nc_cat=103&amp;ccb=1-3&amp;_nc_sid=8ae9d6&amp;_nc_eui2=AeGO5LTUE7tYYS6GS7AFq2O37tCuwJbMsnfu0K7Alsyyd_2jVXmHAJ3AortKbHJkE7qsUyl53xbTl3lv-bnr0xpO&amp;_nc_ohc=r-1an0PIcmsAX-rdqps&amp;_nc_ht=scontent-iad3-2.cdninstagram.com&amp;oh=9da14cfa14ce5f85b34c0f764759bbfe&amp;oe=60CF7B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@17881880015204554@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Faculdade Descomplica adverte: fazer trabalho em cima da hora é extremamente prejudicial pra todo estudante.
⠀
Mas pensando bem... quem nunca, né?😬
⠀
#meme #descomplica #vidadeestudante #vidadeuniversitário #estudos #estudar #estudando #estudante estuda #studygramm #ead #faculdade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187692362_351988272971377_2454477846078375085_n.jpg?_nc_cat=103&amp;ccb=1-3&amp;_nc_sid=8ae9d6&amp;_nc_eui2=AeGO5LTUE7tYYS6GS7AFq2O37tCuwJbMsnfu0K7Alsyyd_2jVXmHAJ3AortKbHJkE7qsUyl53xbTl3lv-bnr0xpO&amp;_nc_ohc=r-1an0PIcmsAX-rdqps&amp;_nc_ht=scontent-iad3-2.cdninstagram.com&amp;oh=9da14cfa14ce5f85b34c0f764759bbfe&amp;oe=60CF7B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https://www.instagram.com/p/CPB5IU5hV-V/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CPB5IU5hV-V</a:t>
                      </a:r>
                    </a:p>
                  </a:txBody>
                  <a:tcPr/>
                </a:tc>
                <a:extLst>
                  <a:ext uri="{0D108BD9-81ED-4DB2-BD59-A6C34878D82A}">
                    <a16:rowId xmlns:a16="http://schemas.microsoft.com/office/drawing/2014/main" val="1445880561"/>
                  </a:ext>
                </a:extLst>
              </a:tr>
            </a:tbl>
          </a:graphicData>
        </a:graphic>
      </p:graphicFrame>
      <p:sp>
        <p:nvSpPr>
          <p:cNvPr id="4" name="Text Placeholder 3">
            <a:extLst>
              <a:ext uri="{FF2B5EF4-FFF2-40B4-BE49-F238E27FC236}">
                <a16:creationId xmlns:a16="http://schemas.microsoft.com/office/drawing/2014/main" id="{3C999543-4B70-4DF1-AD65-710769CAA47C}"/>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567094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71AE-EB27-4B24-9225-60C1B7762479}"/>
              </a:ext>
            </a:extLst>
          </p:cNvPr>
          <p:cNvSpPr>
            <a:spLocks noGrp="1"/>
          </p:cNvSpPr>
          <p:nvPr>
            <p:ph type="title"/>
          </p:nvPr>
        </p:nvSpPr>
        <p:spPr/>
        <p:txBody>
          <a:bodyPr/>
          <a:lstStyle/>
          <a:p>
            <a:r>
              <a:rPr lang="en-US"/>
              <a:t>Instagram Instagram - Published Posts (Table) | faculdadedescomplica - 8 of 26</a:t>
            </a:r>
          </a:p>
        </p:txBody>
      </p:sp>
      <p:graphicFrame>
        <p:nvGraphicFramePr>
          <p:cNvPr id="5" name="Table Placeholder 4">
            <a:extLst>
              <a:ext uri="{FF2B5EF4-FFF2-40B4-BE49-F238E27FC236}">
                <a16:creationId xmlns:a16="http://schemas.microsoft.com/office/drawing/2014/main" id="{C914B525-EBFC-47EF-AA55-B795E3C1789F}"/>
              </a:ext>
            </a:extLst>
          </p:cNvPr>
          <p:cNvGraphicFramePr>
            <a:graphicFrameLocks noGrp="1"/>
          </p:cNvGraphicFramePr>
          <p:nvPr>
            <p:ph type="tbl" sz="quarter" idx="13"/>
            <p:extLst>
              <p:ext uri="{D42A27DB-BD31-4B8C-83A1-F6EECF244321}">
                <p14:modId xmlns:p14="http://schemas.microsoft.com/office/powerpoint/2010/main" val="687461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875379466"/>
                    </a:ext>
                  </a:extLst>
                </a:gridCol>
                <a:gridCol w="329184">
                  <a:extLst>
                    <a:ext uri="{9D8B030D-6E8A-4147-A177-3AD203B41FA5}">
                      <a16:colId xmlns:a16="http://schemas.microsoft.com/office/drawing/2014/main" val="1569542615"/>
                    </a:ext>
                  </a:extLst>
                </a:gridCol>
                <a:gridCol w="329184">
                  <a:extLst>
                    <a:ext uri="{9D8B030D-6E8A-4147-A177-3AD203B41FA5}">
                      <a16:colId xmlns:a16="http://schemas.microsoft.com/office/drawing/2014/main" val="4025443559"/>
                    </a:ext>
                  </a:extLst>
                </a:gridCol>
                <a:gridCol w="208280">
                  <a:extLst>
                    <a:ext uri="{9D8B030D-6E8A-4147-A177-3AD203B41FA5}">
                      <a16:colId xmlns:a16="http://schemas.microsoft.com/office/drawing/2014/main" val="3008526582"/>
                    </a:ext>
                  </a:extLst>
                </a:gridCol>
                <a:gridCol w="208280">
                  <a:extLst>
                    <a:ext uri="{9D8B030D-6E8A-4147-A177-3AD203B41FA5}">
                      <a16:colId xmlns:a16="http://schemas.microsoft.com/office/drawing/2014/main" val="1854356739"/>
                    </a:ext>
                  </a:extLst>
                </a:gridCol>
                <a:gridCol w="208280">
                  <a:extLst>
                    <a:ext uri="{9D8B030D-6E8A-4147-A177-3AD203B41FA5}">
                      <a16:colId xmlns:a16="http://schemas.microsoft.com/office/drawing/2014/main" val="3569180149"/>
                    </a:ext>
                  </a:extLst>
                </a:gridCol>
                <a:gridCol w="329184">
                  <a:extLst>
                    <a:ext uri="{9D8B030D-6E8A-4147-A177-3AD203B41FA5}">
                      <a16:colId xmlns:a16="http://schemas.microsoft.com/office/drawing/2014/main" val="1783892742"/>
                    </a:ext>
                  </a:extLst>
                </a:gridCol>
                <a:gridCol w="493776">
                  <a:extLst>
                    <a:ext uri="{9D8B030D-6E8A-4147-A177-3AD203B41FA5}">
                      <a16:colId xmlns:a16="http://schemas.microsoft.com/office/drawing/2014/main" val="3630599126"/>
                    </a:ext>
                  </a:extLst>
                </a:gridCol>
                <a:gridCol w="493776">
                  <a:extLst>
                    <a:ext uri="{9D8B030D-6E8A-4147-A177-3AD203B41FA5}">
                      <a16:colId xmlns:a16="http://schemas.microsoft.com/office/drawing/2014/main" val="2316067096"/>
                    </a:ext>
                  </a:extLst>
                </a:gridCol>
                <a:gridCol w="658369">
                  <a:extLst>
                    <a:ext uri="{9D8B030D-6E8A-4147-A177-3AD203B41FA5}">
                      <a16:colId xmlns:a16="http://schemas.microsoft.com/office/drawing/2014/main" val="3782203651"/>
                    </a:ext>
                  </a:extLst>
                </a:gridCol>
                <a:gridCol w="329184">
                  <a:extLst>
                    <a:ext uri="{9D8B030D-6E8A-4147-A177-3AD203B41FA5}">
                      <a16:colId xmlns:a16="http://schemas.microsoft.com/office/drawing/2014/main" val="505678343"/>
                    </a:ext>
                  </a:extLst>
                </a:gridCol>
                <a:gridCol w="329184">
                  <a:extLst>
                    <a:ext uri="{9D8B030D-6E8A-4147-A177-3AD203B41FA5}">
                      <a16:colId xmlns:a16="http://schemas.microsoft.com/office/drawing/2014/main" val="3142500931"/>
                    </a:ext>
                  </a:extLst>
                </a:gridCol>
                <a:gridCol w="329184">
                  <a:extLst>
                    <a:ext uri="{9D8B030D-6E8A-4147-A177-3AD203B41FA5}">
                      <a16:colId xmlns:a16="http://schemas.microsoft.com/office/drawing/2014/main" val="4281213973"/>
                    </a:ext>
                  </a:extLst>
                </a:gridCol>
                <a:gridCol w="329184">
                  <a:extLst>
                    <a:ext uri="{9D8B030D-6E8A-4147-A177-3AD203B41FA5}">
                      <a16:colId xmlns:a16="http://schemas.microsoft.com/office/drawing/2014/main" val="2301218612"/>
                    </a:ext>
                  </a:extLst>
                </a:gridCol>
                <a:gridCol w="329184">
                  <a:extLst>
                    <a:ext uri="{9D8B030D-6E8A-4147-A177-3AD203B41FA5}">
                      <a16:colId xmlns:a16="http://schemas.microsoft.com/office/drawing/2014/main" val="1595907498"/>
                    </a:ext>
                  </a:extLst>
                </a:gridCol>
                <a:gridCol w="329184">
                  <a:extLst>
                    <a:ext uri="{9D8B030D-6E8A-4147-A177-3AD203B41FA5}">
                      <a16:colId xmlns:a16="http://schemas.microsoft.com/office/drawing/2014/main" val="188644404"/>
                    </a:ext>
                  </a:extLst>
                </a:gridCol>
                <a:gridCol w="329184">
                  <a:extLst>
                    <a:ext uri="{9D8B030D-6E8A-4147-A177-3AD203B41FA5}">
                      <a16:colId xmlns:a16="http://schemas.microsoft.com/office/drawing/2014/main" val="317769418"/>
                    </a:ext>
                  </a:extLst>
                </a:gridCol>
                <a:gridCol w="329184">
                  <a:extLst>
                    <a:ext uri="{9D8B030D-6E8A-4147-A177-3AD203B41FA5}">
                      <a16:colId xmlns:a16="http://schemas.microsoft.com/office/drawing/2014/main" val="3277247336"/>
                    </a:ext>
                  </a:extLst>
                </a:gridCol>
                <a:gridCol w="329184">
                  <a:extLst>
                    <a:ext uri="{9D8B030D-6E8A-4147-A177-3AD203B41FA5}">
                      <a16:colId xmlns:a16="http://schemas.microsoft.com/office/drawing/2014/main" val="1144835877"/>
                    </a:ext>
                  </a:extLst>
                </a:gridCol>
                <a:gridCol w="329184">
                  <a:extLst>
                    <a:ext uri="{9D8B030D-6E8A-4147-A177-3AD203B41FA5}">
                      <a16:colId xmlns:a16="http://schemas.microsoft.com/office/drawing/2014/main" val="1777708311"/>
                    </a:ext>
                  </a:extLst>
                </a:gridCol>
                <a:gridCol w="658369">
                  <a:extLst>
                    <a:ext uri="{9D8B030D-6E8A-4147-A177-3AD203B41FA5}">
                      <a16:colId xmlns:a16="http://schemas.microsoft.com/office/drawing/2014/main" val="2987724377"/>
                    </a:ext>
                  </a:extLst>
                </a:gridCol>
                <a:gridCol w="329184">
                  <a:extLst>
                    <a:ext uri="{9D8B030D-6E8A-4147-A177-3AD203B41FA5}">
                      <a16:colId xmlns:a16="http://schemas.microsoft.com/office/drawing/2014/main" val="2166047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59116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18:10:37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162108594_4010151785709492_3303208857558114993_n.jpg?_nc_cat=107&amp;ccb=1-3&amp;_nc_sid=8ae9d6&amp;_nc_eui2=AeEMLrnlDdcCVcqRTTb_L076kTJKPikAG76RMko-KQAbvhekcpfh57TxXFHkkbBlu2QFraTgVBfSjwfKvbqJZO_u&amp;_nc_ohc=Uk6i2Au4pb0AX-ReGTq&amp;_nc_ht=scontent-iad3-2.cdninstagram.com&amp;oh=b4a0f79a65589d9c81a895dcfaa2985f&amp;oe=60D1367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@17908831114711812@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Você já se rendeu ao programa mais famoso e usado do Microsoft Office?
⠀
O Word é um criador e editor de textos que permite elaborar, compartilhar e exibir arquivos de forma fácil e rápida. Não é à toa que ele virou queridinho da galera, né? Especialmente dos estudantes 📚
⠀
Pra deixar sua experiência com o programa ainda melhor, separamos algumas dicas de atalhos pra agilizar no dia a dia.
⠀
➡ Salve o post pra não esquecer mais!
⠀
LINK NA BIO pra saber mais sobre a Faculdade Descomplica: bit.ly/3uV4Wd9.
⠀
#faculdade #ensinoonline #faculdadeonline #estudos #dicasdeestudos #app #aplicativo #informática #word #dicasdeword #dicasdeinformatica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162108594_4010151785709492_3303208857558114993_n.jpg?_nc_cat=107&amp;ccb=1-3&amp;_nc_sid=8ae9d6&amp;_nc_eui2=AeEMLrnlDdcCVcqRTTb_L076kTJKPikAG76RMko-KQAbvhekcpfh57TxXFHkkbBlu2QFraTgVBfSjwfKvbqJZO_u&amp;_nc_ohc=Uk6i2Au4pb0AX-ReGTq&amp;_nc_ht=scontent-iad3-2.cdninstagram.com&amp;oh=b4a0f79a65589d9c81a895dcfaa2985f&amp;oe=60D1367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https://www.instagram.com/p/CMfoR3tnTOn/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CMfoR3tnTOn</a:t>
                      </a:r>
                    </a:p>
                  </a:txBody>
                  <a:tcPr/>
                </a:tc>
                <a:extLst>
                  <a:ext uri="{0D108BD9-81ED-4DB2-BD59-A6C34878D82A}">
                    <a16:rowId xmlns:a16="http://schemas.microsoft.com/office/drawing/2014/main" val="1011085013"/>
                  </a:ext>
                </a:extLst>
              </a:tr>
            </a:tbl>
          </a:graphicData>
        </a:graphic>
      </p:graphicFrame>
      <p:sp>
        <p:nvSpPr>
          <p:cNvPr id="4" name="Text Placeholder 3">
            <a:extLst>
              <a:ext uri="{FF2B5EF4-FFF2-40B4-BE49-F238E27FC236}">
                <a16:creationId xmlns:a16="http://schemas.microsoft.com/office/drawing/2014/main" id="{B0C6D6BF-FC59-455C-A7D8-642C73CC498C}"/>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937134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1ABF1-EDD0-4201-866D-EF6656AA5826}"/>
              </a:ext>
            </a:extLst>
          </p:cNvPr>
          <p:cNvSpPr>
            <a:spLocks noGrp="1"/>
          </p:cNvSpPr>
          <p:nvPr>
            <p:ph type="title"/>
          </p:nvPr>
        </p:nvSpPr>
        <p:spPr/>
        <p:txBody>
          <a:bodyPr/>
          <a:lstStyle/>
          <a:p>
            <a:r>
              <a:rPr lang="en-US"/>
              <a:t>Instagram Instagram - Published Posts (Table) | faculdadedescomplica - 9 of 26</a:t>
            </a:r>
          </a:p>
        </p:txBody>
      </p:sp>
      <p:graphicFrame>
        <p:nvGraphicFramePr>
          <p:cNvPr id="5" name="Table Placeholder 4">
            <a:extLst>
              <a:ext uri="{FF2B5EF4-FFF2-40B4-BE49-F238E27FC236}">
                <a16:creationId xmlns:a16="http://schemas.microsoft.com/office/drawing/2014/main" id="{F9CEBC7E-243D-45F6-845C-24ADB9029BB0}"/>
              </a:ext>
            </a:extLst>
          </p:cNvPr>
          <p:cNvGraphicFramePr>
            <a:graphicFrameLocks noGrp="1"/>
          </p:cNvGraphicFramePr>
          <p:nvPr>
            <p:ph type="tbl" sz="quarter" idx="13"/>
            <p:extLst>
              <p:ext uri="{D42A27DB-BD31-4B8C-83A1-F6EECF244321}">
                <p14:modId xmlns:p14="http://schemas.microsoft.com/office/powerpoint/2010/main" val="1824686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411419925"/>
                    </a:ext>
                  </a:extLst>
                </a:gridCol>
                <a:gridCol w="329184">
                  <a:extLst>
                    <a:ext uri="{9D8B030D-6E8A-4147-A177-3AD203B41FA5}">
                      <a16:colId xmlns:a16="http://schemas.microsoft.com/office/drawing/2014/main" val="1363494857"/>
                    </a:ext>
                  </a:extLst>
                </a:gridCol>
                <a:gridCol w="329184">
                  <a:extLst>
                    <a:ext uri="{9D8B030D-6E8A-4147-A177-3AD203B41FA5}">
                      <a16:colId xmlns:a16="http://schemas.microsoft.com/office/drawing/2014/main" val="2207961900"/>
                    </a:ext>
                  </a:extLst>
                </a:gridCol>
                <a:gridCol w="208280">
                  <a:extLst>
                    <a:ext uri="{9D8B030D-6E8A-4147-A177-3AD203B41FA5}">
                      <a16:colId xmlns:a16="http://schemas.microsoft.com/office/drawing/2014/main" val="3846620979"/>
                    </a:ext>
                  </a:extLst>
                </a:gridCol>
                <a:gridCol w="208280">
                  <a:extLst>
                    <a:ext uri="{9D8B030D-6E8A-4147-A177-3AD203B41FA5}">
                      <a16:colId xmlns:a16="http://schemas.microsoft.com/office/drawing/2014/main" val="154928123"/>
                    </a:ext>
                  </a:extLst>
                </a:gridCol>
                <a:gridCol w="208280">
                  <a:extLst>
                    <a:ext uri="{9D8B030D-6E8A-4147-A177-3AD203B41FA5}">
                      <a16:colId xmlns:a16="http://schemas.microsoft.com/office/drawing/2014/main" val="3271403940"/>
                    </a:ext>
                  </a:extLst>
                </a:gridCol>
                <a:gridCol w="329184">
                  <a:extLst>
                    <a:ext uri="{9D8B030D-6E8A-4147-A177-3AD203B41FA5}">
                      <a16:colId xmlns:a16="http://schemas.microsoft.com/office/drawing/2014/main" val="2195414900"/>
                    </a:ext>
                  </a:extLst>
                </a:gridCol>
                <a:gridCol w="493776">
                  <a:extLst>
                    <a:ext uri="{9D8B030D-6E8A-4147-A177-3AD203B41FA5}">
                      <a16:colId xmlns:a16="http://schemas.microsoft.com/office/drawing/2014/main" val="3197060946"/>
                    </a:ext>
                  </a:extLst>
                </a:gridCol>
                <a:gridCol w="493776">
                  <a:extLst>
                    <a:ext uri="{9D8B030D-6E8A-4147-A177-3AD203B41FA5}">
                      <a16:colId xmlns:a16="http://schemas.microsoft.com/office/drawing/2014/main" val="3496799977"/>
                    </a:ext>
                  </a:extLst>
                </a:gridCol>
                <a:gridCol w="658369">
                  <a:extLst>
                    <a:ext uri="{9D8B030D-6E8A-4147-A177-3AD203B41FA5}">
                      <a16:colId xmlns:a16="http://schemas.microsoft.com/office/drawing/2014/main" val="1182686464"/>
                    </a:ext>
                  </a:extLst>
                </a:gridCol>
                <a:gridCol w="329184">
                  <a:extLst>
                    <a:ext uri="{9D8B030D-6E8A-4147-A177-3AD203B41FA5}">
                      <a16:colId xmlns:a16="http://schemas.microsoft.com/office/drawing/2014/main" val="2113699856"/>
                    </a:ext>
                  </a:extLst>
                </a:gridCol>
                <a:gridCol w="329184">
                  <a:extLst>
                    <a:ext uri="{9D8B030D-6E8A-4147-A177-3AD203B41FA5}">
                      <a16:colId xmlns:a16="http://schemas.microsoft.com/office/drawing/2014/main" val="1957889938"/>
                    </a:ext>
                  </a:extLst>
                </a:gridCol>
                <a:gridCol w="329184">
                  <a:extLst>
                    <a:ext uri="{9D8B030D-6E8A-4147-A177-3AD203B41FA5}">
                      <a16:colId xmlns:a16="http://schemas.microsoft.com/office/drawing/2014/main" val="498792582"/>
                    </a:ext>
                  </a:extLst>
                </a:gridCol>
                <a:gridCol w="329184">
                  <a:extLst>
                    <a:ext uri="{9D8B030D-6E8A-4147-A177-3AD203B41FA5}">
                      <a16:colId xmlns:a16="http://schemas.microsoft.com/office/drawing/2014/main" val="2966253278"/>
                    </a:ext>
                  </a:extLst>
                </a:gridCol>
                <a:gridCol w="329184">
                  <a:extLst>
                    <a:ext uri="{9D8B030D-6E8A-4147-A177-3AD203B41FA5}">
                      <a16:colId xmlns:a16="http://schemas.microsoft.com/office/drawing/2014/main" val="3369332324"/>
                    </a:ext>
                  </a:extLst>
                </a:gridCol>
                <a:gridCol w="329184">
                  <a:extLst>
                    <a:ext uri="{9D8B030D-6E8A-4147-A177-3AD203B41FA5}">
                      <a16:colId xmlns:a16="http://schemas.microsoft.com/office/drawing/2014/main" val="3428505244"/>
                    </a:ext>
                  </a:extLst>
                </a:gridCol>
                <a:gridCol w="329184">
                  <a:extLst>
                    <a:ext uri="{9D8B030D-6E8A-4147-A177-3AD203B41FA5}">
                      <a16:colId xmlns:a16="http://schemas.microsoft.com/office/drawing/2014/main" val="2334546216"/>
                    </a:ext>
                  </a:extLst>
                </a:gridCol>
                <a:gridCol w="329184">
                  <a:extLst>
                    <a:ext uri="{9D8B030D-6E8A-4147-A177-3AD203B41FA5}">
                      <a16:colId xmlns:a16="http://schemas.microsoft.com/office/drawing/2014/main" val="702156173"/>
                    </a:ext>
                  </a:extLst>
                </a:gridCol>
                <a:gridCol w="329184">
                  <a:extLst>
                    <a:ext uri="{9D8B030D-6E8A-4147-A177-3AD203B41FA5}">
                      <a16:colId xmlns:a16="http://schemas.microsoft.com/office/drawing/2014/main" val="735495344"/>
                    </a:ext>
                  </a:extLst>
                </a:gridCol>
                <a:gridCol w="329184">
                  <a:extLst>
                    <a:ext uri="{9D8B030D-6E8A-4147-A177-3AD203B41FA5}">
                      <a16:colId xmlns:a16="http://schemas.microsoft.com/office/drawing/2014/main" val="421563612"/>
                    </a:ext>
                  </a:extLst>
                </a:gridCol>
                <a:gridCol w="658369">
                  <a:extLst>
                    <a:ext uri="{9D8B030D-6E8A-4147-A177-3AD203B41FA5}">
                      <a16:colId xmlns:a16="http://schemas.microsoft.com/office/drawing/2014/main" val="2064269456"/>
                    </a:ext>
                  </a:extLst>
                </a:gridCol>
                <a:gridCol w="329184">
                  <a:extLst>
                    <a:ext uri="{9D8B030D-6E8A-4147-A177-3AD203B41FA5}">
                      <a16:colId xmlns:a16="http://schemas.microsoft.com/office/drawing/2014/main" val="418766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179040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04/14/2021 19:20:47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173770941_932272834220281_3184625975149722449_n.jpg?_nc_cat=105&amp;ccb=1-3&amp;_nc_sid=8ae9d6&amp;_nc_eui2=AeEyNAVj9pUlVmml6b_LOxJ_ZR3CeSZNeTVlHcJ5Jk15Nb0c4DZZJQsY_gPqQM4ZeWYSV4JGJLKgEfBTyhv0Xl6t&amp;_nc_ohc=TPzVib27K1cAX-oBD7o&amp;_nc_ht=scontent-iad3-2.cdninstagram.com&amp;oh=b46b41df023b4929e579a93c268d7c6b&amp;oe=60D14F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@17874884318276457@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Ter pouco tempo pra estudar é assim mesmo: às vezes, só o café salva!🙌
⠀
Conta aí: você é do time que estuda de dia ou à noite?
⠀
#diadocafe #estudante #estudar #estudos #estudante #vidadeuniversitario #trabalho #trabalhar #faculdade #ead #edtechs #carreiras #cafe #cafezinho #coffee  #coffeetime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173770941_932272834220281_3184625975149722449_n.jpg?_nc_cat=105&amp;ccb=1-3&amp;_nc_sid=8ae9d6&amp;_nc_eui2=AeEyNAVj9pUlVmml6b_LOxJ_ZR3CeSZNeTVlHcJ5Jk15Nb0c4DZZJQsY_gPqQM4ZeWYSV4JGJLKgEfBTyhv0Xl6t&amp;_nc_ohc=TPzVib27K1cAX-oBD7o&amp;_nc_ht=scontent-iad3-2.cdninstagram.com&amp;oh=b46b41df023b4929e579a93c268d7c6b&amp;oe=60D14F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https://www.instagram.com/p/CNqbXI9n9wd/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CNqbXI9n9wd</a:t>
                      </a:r>
                    </a:p>
                  </a:txBody>
                  <a:tcPr/>
                </a:tc>
                <a:extLst>
                  <a:ext uri="{0D108BD9-81ED-4DB2-BD59-A6C34878D82A}">
                    <a16:rowId xmlns:a16="http://schemas.microsoft.com/office/drawing/2014/main" val="1441713156"/>
                  </a:ext>
                </a:extLst>
              </a:tr>
            </a:tbl>
          </a:graphicData>
        </a:graphic>
      </p:graphicFrame>
      <p:sp>
        <p:nvSpPr>
          <p:cNvPr id="4" name="Text Placeholder 3">
            <a:extLst>
              <a:ext uri="{FF2B5EF4-FFF2-40B4-BE49-F238E27FC236}">
                <a16:creationId xmlns:a16="http://schemas.microsoft.com/office/drawing/2014/main" id="{8F9762FC-5778-41B4-A9FC-16FBF571EBCF}"/>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2800763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279B-7C97-4F7D-816A-26A177148FA1}"/>
              </a:ext>
            </a:extLst>
          </p:cNvPr>
          <p:cNvSpPr>
            <a:spLocks noGrp="1"/>
          </p:cNvSpPr>
          <p:nvPr>
            <p:ph type="title"/>
          </p:nvPr>
        </p:nvSpPr>
        <p:spPr/>
        <p:txBody>
          <a:bodyPr/>
          <a:lstStyle/>
          <a:p>
            <a:r>
              <a:rPr lang="en-US"/>
              <a:t>Instagram Instagram - Published Posts (Table) | faculdadedescomplica - 10 of 26</a:t>
            </a:r>
          </a:p>
        </p:txBody>
      </p:sp>
      <p:graphicFrame>
        <p:nvGraphicFramePr>
          <p:cNvPr id="5" name="Table Placeholder 4">
            <a:extLst>
              <a:ext uri="{FF2B5EF4-FFF2-40B4-BE49-F238E27FC236}">
                <a16:creationId xmlns:a16="http://schemas.microsoft.com/office/drawing/2014/main" id="{C0C57719-802A-4E26-91F4-AF50BABB656A}"/>
              </a:ext>
            </a:extLst>
          </p:cNvPr>
          <p:cNvGraphicFramePr>
            <a:graphicFrameLocks noGrp="1"/>
          </p:cNvGraphicFramePr>
          <p:nvPr>
            <p:ph type="tbl" sz="quarter" idx="13"/>
            <p:extLst>
              <p:ext uri="{D42A27DB-BD31-4B8C-83A1-F6EECF244321}">
                <p14:modId xmlns:p14="http://schemas.microsoft.com/office/powerpoint/2010/main" val="147281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97134741"/>
                    </a:ext>
                  </a:extLst>
                </a:gridCol>
                <a:gridCol w="329184">
                  <a:extLst>
                    <a:ext uri="{9D8B030D-6E8A-4147-A177-3AD203B41FA5}">
                      <a16:colId xmlns:a16="http://schemas.microsoft.com/office/drawing/2014/main" val="2348651762"/>
                    </a:ext>
                  </a:extLst>
                </a:gridCol>
                <a:gridCol w="329184">
                  <a:extLst>
                    <a:ext uri="{9D8B030D-6E8A-4147-A177-3AD203B41FA5}">
                      <a16:colId xmlns:a16="http://schemas.microsoft.com/office/drawing/2014/main" val="955486004"/>
                    </a:ext>
                  </a:extLst>
                </a:gridCol>
                <a:gridCol w="208280">
                  <a:extLst>
                    <a:ext uri="{9D8B030D-6E8A-4147-A177-3AD203B41FA5}">
                      <a16:colId xmlns:a16="http://schemas.microsoft.com/office/drawing/2014/main" val="603132571"/>
                    </a:ext>
                  </a:extLst>
                </a:gridCol>
                <a:gridCol w="208280">
                  <a:extLst>
                    <a:ext uri="{9D8B030D-6E8A-4147-A177-3AD203B41FA5}">
                      <a16:colId xmlns:a16="http://schemas.microsoft.com/office/drawing/2014/main" val="3044056550"/>
                    </a:ext>
                  </a:extLst>
                </a:gridCol>
                <a:gridCol w="208280">
                  <a:extLst>
                    <a:ext uri="{9D8B030D-6E8A-4147-A177-3AD203B41FA5}">
                      <a16:colId xmlns:a16="http://schemas.microsoft.com/office/drawing/2014/main" val="2897188585"/>
                    </a:ext>
                  </a:extLst>
                </a:gridCol>
                <a:gridCol w="329184">
                  <a:extLst>
                    <a:ext uri="{9D8B030D-6E8A-4147-A177-3AD203B41FA5}">
                      <a16:colId xmlns:a16="http://schemas.microsoft.com/office/drawing/2014/main" val="2834243929"/>
                    </a:ext>
                  </a:extLst>
                </a:gridCol>
                <a:gridCol w="493776">
                  <a:extLst>
                    <a:ext uri="{9D8B030D-6E8A-4147-A177-3AD203B41FA5}">
                      <a16:colId xmlns:a16="http://schemas.microsoft.com/office/drawing/2014/main" val="3969574415"/>
                    </a:ext>
                  </a:extLst>
                </a:gridCol>
                <a:gridCol w="493776">
                  <a:extLst>
                    <a:ext uri="{9D8B030D-6E8A-4147-A177-3AD203B41FA5}">
                      <a16:colId xmlns:a16="http://schemas.microsoft.com/office/drawing/2014/main" val="781442521"/>
                    </a:ext>
                  </a:extLst>
                </a:gridCol>
                <a:gridCol w="658369">
                  <a:extLst>
                    <a:ext uri="{9D8B030D-6E8A-4147-A177-3AD203B41FA5}">
                      <a16:colId xmlns:a16="http://schemas.microsoft.com/office/drawing/2014/main" val="4077365568"/>
                    </a:ext>
                  </a:extLst>
                </a:gridCol>
                <a:gridCol w="329184">
                  <a:extLst>
                    <a:ext uri="{9D8B030D-6E8A-4147-A177-3AD203B41FA5}">
                      <a16:colId xmlns:a16="http://schemas.microsoft.com/office/drawing/2014/main" val="717617933"/>
                    </a:ext>
                  </a:extLst>
                </a:gridCol>
                <a:gridCol w="329184">
                  <a:extLst>
                    <a:ext uri="{9D8B030D-6E8A-4147-A177-3AD203B41FA5}">
                      <a16:colId xmlns:a16="http://schemas.microsoft.com/office/drawing/2014/main" val="2322902252"/>
                    </a:ext>
                  </a:extLst>
                </a:gridCol>
                <a:gridCol w="329184">
                  <a:extLst>
                    <a:ext uri="{9D8B030D-6E8A-4147-A177-3AD203B41FA5}">
                      <a16:colId xmlns:a16="http://schemas.microsoft.com/office/drawing/2014/main" val="553452359"/>
                    </a:ext>
                  </a:extLst>
                </a:gridCol>
                <a:gridCol w="329184">
                  <a:extLst>
                    <a:ext uri="{9D8B030D-6E8A-4147-A177-3AD203B41FA5}">
                      <a16:colId xmlns:a16="http://schemas.microsoft.com/office/drawing/2014/main" val="1567750693"/>
                    </a:ext>
                  </a:extLst>
                </a:gridCol>
                <a:gridCol w="329184">
                  <a:extLst>
                    <a:ext uri="{9D8B030D-6E8A-4147-A177-3AD203B41FA5}">
                      <a16:colId xmlns:a16="http://schemas.microsoft.com/office/drawing/2014/main" val="4033272355"/>
                    </a:ext>
                  </a:extLst>
                </a:gridCol>
                <a:gridCol w="329184">
                  <a:extLst>
                    <a:ext uri="{9D8B030D-6E8A-4147-A177-3AD203B41FA5}">
                      <a16:colId xmlns:a16="http://schemas.microsoft.com/office/drawing/2014/main" val="996011478"/>
                    </a:ext>
                  </a:extLst>
                </a:gridCol>
                <a:gridCol w="329184">
                  <a:extLst>
                    <a:ext uri="{9D8B030D-6E8A-4147-A177-3AD203B41FA5}">
                      <a16:colId xmlns:a16="http://schemas.microsoft.com/office/drawing/2014/main" val="3308944040"/>
                    </a:ext>
                  </a:extLst>
                </a:gridCol>
                <a:gridCol w="329184">
                  <a:extLst>
                    <a:ext uri="{9D8B030D-6E8A-4147-A177-3AD203B41FA5}">
                      <a16:colId xmlns:a16="http://schemas.microsoft.com/office/drawing/2014/main" val="647844506"/>
                    </a:ext>
                  </a:extLst>
                </a:gridCol>
                <a:gridCol w="329184">
                  <a:extLst>
                    <a:ext uri="{9D8B030D-6E8A-4147-A177-3AD203B41FA5}">
                      <a16:colId xmlns:a16="http://schemas.microsoft.com/office/drawing/2014/main" val="1145796228"/>
                    </a:ext>
                  </a:extLst>
                </a:gridCol>
                <a:gridCol w="329184">
                  <a:extLst>
                    <a:ext uri="{9D8B030D-6E8A-4147-A177-3AD203B41FA5}">
                      <a16:colId xmlns:a16="http://schemas.microsoft.com/office/drawing/2014/main" val="3718553004"/>
                    </a:ext>
                  </a:extLst>
                </a:gridCol>
                <a:gridCol w="658369">
                  <a:extLst>
                    <a:ext uri="{9D8B030D-6E8A-4147-A177-3AD203B41FA5}">
                      <a16:colId xmlns:a16="http://schemas.microsoft.com/office/drawing/2014/main" val="3299051001"/>
                    </a:ext>
                  </a:extLst>
                </a:gridCol>
                <a:gridCol w="329184">
                  <a:extLst>
                    <a:ext uri="{9D8B030D-6E8A-4147-A177-3AD203B41FA5}">
                      <a16:colId xmlns:a16="http://schemas.microsoft.com/office/drawing/2014/main" val="369963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72094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05/06/2021 19:15:08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182251134_242734490959918_1236415001582244720_n.jpg?_nc_cat=107&amp;ccb=1-3&amp;_nc_sid=8ae9d6&amp;_nc_eui2=AeFI8sTmHYe8xp_tJe4jhvWzR1sLSCLMvrtHWwtIIsy-uzWfiYteIGvrPwcdqdoRbyxfJe-cyotPdsJ2a7NXHbDR&amp;_nc_ohc=0qQ4W0OXb8YAX-1bC3K&amp;_nc_ht=scontent-iad3-2.cdninstagram.com&amp;oh=ef3205bbb77c94bab1238b0861f043fc&amp;oe=60D00986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@17924543185601368@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Nunca, jamais, em nenhum momento será demais falar do Excel! 🤓
⠀
Usa muito a ferramenta? Conta seus truques aqui.😜
⠀
#apps #aplicativos #excel #ferramentas #informática #planilha #studygram #studygrammer #study #estudos #estudar #estudante #estudando #estuda #ead #faculdade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182251134_242734490959918_1236415001582244720_n.jpg?_nc_cat=107&amp;ccb=1-3&amp;_nc_sid=8ae9d6&amp;_nc_eui2=AeFI8sTmHYe8xp_tJe4jhvWzR1sLSCLMvrtHWwtIIsy-uzWfiYteIGvrPwcdqdoRbyxfJe-cyotPdsJ2a7NXHbDR&amp;_nc_ohc=0qQ4W0OXb8YAX-1bC3K&amp;_nc_ht=scontent-iad3-2.cdninstagram.com&amp;oh=ef3205bbb77c94bab1238b0861f043fc&amp;oe=60D00986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https://www.instagram.com/p/COjENBHHlIt/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COjENBHHlIt</a:t>
                      </a:r>
                    </a:p>
                  </a:txBody>
                  <a:tcPr/>
                </a:tc>
                <a:extLst>
                  <a:ext uri="{0D108BD9-81ED-4DB2-BD59-A6C34878D82A}">
                    <a16:rowId xmlns:a16="http://schemas.microsoft.com/office/drawing/2014/main" val="371285898"/>
                  </a:ext>
                </a:extLst>
              </a:tr>
            </a:tbl>
          </a:graphicData>
        </a:graphic>
      </p:graphicFrame>
      <p:sp>
        <p:nvSpPr>
          <p:cNvPr id="4" name="Text Placeholder 3">
            <a:extLst>
              <a:ext uri="{FF2B5EF4-FFF2-40B4-BE49-F238E27FC236}">
                <a16:creationId xmlns:a16="http://schemas.microsoft.com/office/drawing/2014/main" id="{158E4CCB-C309-4C4F-9286-DA6860E6AAFB}"/>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34967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DA014-2141-42F9-BA6E-2D10EA4AAB12}"/>
              </a:ext>
            </a:extLst>
          </p:cNvPr>
          <p:cNvSpPr>
            <a:spLocks noGrp="1"/>
          </p:cNvSpPr>
          <p:nvPr>
            <p:ph type="title"/>
          </p:nvPr>
        </p:nvSpPr>
        <p:spPr/>
        <p:txBody>
          <a:bodyPr/>
          <a:lstStyle/>
          <a:p>
            <a:r>
              <a:rPr lang="en-US"/>
              <a:t>Instagram Instagram - Published Posts (Table) | faculdadedescomplica - 11 of 26</a:t>
            </a:r>
          </a:p>
        </p:txBody>
      </p:sp>
      <p:graphicFrame>
        <p:nvGraphicFramePr>
          <p:cNvPr id="5" name="Table Placeholder 4">
            <a:extLst>
              <a:ext uri="{FF2B5EF4-FFF2-40B4-BE49-F238E27FC236}">
                <a16:creationId xmlns:a16="http://schemas.microsoft.com/office/drawing/2014/main" id="{7BD0B174-B157-46BE-ADCA-1EE9C90ED47F}"/>
              </a:ext>
            </a:extLst>
          </p:cNvPr>
          <p:cNvGraphicFramePr>
            <a:graphicFrameLocks noGrp="1"/>
          </p:cNvGraphicFramePr>
          <p:nvPr>
            <p:ph type="tbl" sz="quarter" idx="13"/>
            <p:extLst>
              <p:ext uri="{D42A27DB-BD31-4B8C-83A1-F6EECF244321}">
                <p14:modId xmlns:p14="http://schemas.microsoft.com/office/powerpoint/2010/main" val="245732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317399371"/>
                    </a:ext>
                  </a:extLst>
                </a:gridCol>
                <a:gridCol w="329184">
                  <a:extLst>
                    <a:ext uri="{9D8B030D-6E8A-4147-A177-3AD203B41FA5}">
                      <a16:colId xmlns:a16="http://schemas.microsoft.com/office/drawing/2014/main" val="2167541901"/>
                    </a:ext>
                  </a:extLst>
                </a:gridCol>
                <a:gridCol w="329184">
                  <a:extLst>
                    <a:ext uri="{9D8B030D-6E8A-4147-A177-3AD203B41FA5}">
                      <a16:colId xmlns:a16="http://schemas.microsoft.com/office/drawing/2014/main" val="2101745576"/>
                    </a:ext>
                  </a:extLst>
                </a:gridCol>
                <a:gridCol w="208280">
                  <a:extLst>
                    <a:ext uri="{9D8B030D-6E8A-4147-A177-3AD203B41FA5}">
                      <a16:colId xmlns:a16="http://schemas.microsoft.com/office/drawing/2014/main" val="3052951495"/>
                    </a:ext>
                  </a:extLst>
                </a:gridCol>
                <a:gridCol w="208280">
                  <a:extLst>
                    <a:ext uri="{9D8B030D-6E8A-4147-A177-3AD203B41FA5}">
                      <a16:colId xmlns:a16="http://schemas.microsoft.com/office/drawing/2014/main" val="804899542"/>
                    </a:ext>
                  </a:extLst>
                </a:gridCol>
                <a:gridCol w="208280">
                  <a:extLst>
                    <a:ext uri="{9D8B030D-6E8A-4147-A177-3AD203B41FA5}">
                      <a16:colId xmlns:a16="http://schemas.microsoft.com/office/drawing/2014/main" val="1291148962"/>
                    </a:ext>
                  </a:extLst>
                </a:gridCol>
                <a:gridCol w="329184">
                  <a:extLst>
                    <a:ext uri="{9D8B030D-6E8A-4147-A177-3AD203B41FA5}">
                      <a16:colId xmlns:a16="http://schemas.microsoft.com/office/drawing/2014/main" val="372240284"/>
                    </a:ext>
                  </a:extLst>
                </a:gridCol>
                <a:gridCol w="493776">
                  <a:extLst>
                    <a:ext uri="{9D8B030D-6E8A-4147-A177-3AD203B41FA5}">
                      <a16:colId xmlns:a16="http://schemas.microsoft.com/office/drawing/2014/main" val="686413355"/>
                    </a:ext>
                  </a:extLst>
                </a:gridCol>
                <a:gridCol w="493776">
                  <a:extLst>
                    <a:ext uri="{9D8B030D-6E8A-4147-A177-3AD203B41FA5}">
                      <a16:colId xmlns:a16="http://schemas.microsoft.com/office/drawing/2014/main" val="1799716094"/>
                    </a:ext>
                  </a:extLst>
                </a:gridCol>
                <a:gridCol w="658369">
                  <a:extLst>
                    <a:ext uri="{9D8B030D-6E8A-4147-A177-3AD203B41FA5}">
                      <a16:colId xmlns:a16="http://schemas.microsoft.com/office/drawing/2014/main" val="287433050"/>
                    </a:ext>
                  </a:extLst>
                </a:gridCol>
                <a:gridCol w="329184">
                  <a:extLst>
                    <a:ext uri="{9D8B030D-6E8A-4147-A177-3AD203B41FA5}">
                      <a16:colId xmlns:a16="http://schemas.microsoft.com/office/drawing/2014/main" val="2113198457"/>
                    </a:ext>
                  </a:extLst>
                </a:gridCol>
                <a:gridCol w="329184">
                  <a:extLst>
                    <a:ext uri="{9D8B030D-6E8A-4147-A177-3AD203B41FA5}">
                      <a16:colId xmlns:a16="http://schemas.microsoft.com/office/drawing/2014/main" val="1205425072"/>
                    </a:ext>
                  </a:extLst>
                </a:gridCol>
                <a:gridCol w="329184">
                  <a:extLst>
                    <a:ext uri="{9D8B030D-6E8A-4147-A177-3AD203B41FA5}">
                      <a16:colId xmlns:a16="http://schemas.microsoft.com/office/drawing/2014/main" val="3806857574"/>
                    </a:ext>
                  </a:extLst>
                </a:gridCol>
                <a:gridCol w="329184">
                  <a:extLst>
                    <a:ext uri="{9D8B030D-6E8A-4147-A177-3AD203B41FA5}">
                      <a16:colId xmlns:a16="http://schemas.microsoft.com/office/drawing/2014/main" val="2234808518"/>
                    </a:ext>
                  </a:extLst>
                </a:gridCol>
                <a:gridCol w="329184">
                  <a:extLst>
                    <a:ext uri="{9D8B030D-6E8A-4147-A177-3AD203B41FA5}">
                      <a16:colId xmlns:a16="http://schemas.microsoft.com/office/drawing/2014/main" val="2951223215"/>
                    </a:ext>
                  </a:extLst>
                </a:gridCol>
                <a:gridCol w="329184">
                  <a:extLst>
                    <a:ext uri="{9D8B030D-6E8A-4147-A177-3AD203B41FA5}">
                      <a16:colId xmlns:a16="http://schemas.microsoft.com/office/drawing/2014/main" val="1491872373"/>
                    </a:ext>
                  </a:extLst>
                </a:gridCol>
                <a:gridCol w="329184">
                  <a:extLst>
                    <a:ext uri="{9D8B030D-6E8A-4147-A177-3AD203B41FA5}">
                      <a16:colId xmlns:a16="http://schemas.microsoft.com/office/drawing/2014/main" val="2924191759"/>
                    </a:ext>
                  </a:extLst>
                </a:gridCol>
                <a:gridCol w="329184">
                  <a:extLst>
                    <a:ext uri="{9D8B030D-6E8A-4147-A177-3AD203B41FA5}">
                      <a16:colId xmlns:a16="http://schemas.microsoft.com/office/drawing/2014/main" val="4125588276"/>
                    </a:ext>
                  </a:extLst>
                </a:gridCol>
                <a:gridCol w="329184">
                  <a:extLst>
                    <a:ext uri="{9D8B030D-6E8A-4147-A177-3AD203B41FA5}">
                      <a16:colId xmlns:a16="http://schemas.microsoft.com/office/drawing/2014/main" val="533702903"/>
                    </a:ext>
                  </a:extLst>
                </a:gridCol>
                <a:gridCol w="329184">
                  <a:extLst>
                    <a:ext uri="{9D8B030D-6E8A-4147-A177-3AD203B41FA5}">
                      <a16:colId xmlns:a16="http://schemas.microsoft.com/office/drawing/2014/main" val="1747109624"/>
                    </a:ext>
                  </a:extLst>
                </a:gridCol>
                <a:gridCol w="658369">
                  <a:extLst>
                    <a:ext uri="{9D8B030D-6E8A-4147-A177-3AD203B41FA5}">
                      <a16:colId xmlns:a16="http://schemas.microsoft.com/office/drawing/2014/main" val="2482908051"/>
                    </a:ext>
                  </a:extLst>
                </a:gridCol>
                <a:gridCol w="329184">
                  <a:extLst>
                    <a:ext uri="{9D8B030D-6E8A-4147-A177-3AD203B41FA5}">
                      <a16:colId xmlns:a16="http://schemas.microsoft.com/office/drawing/2014/main" val="24251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2321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03/03/2021 19:00:24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156507230_1307103436341511_7656220954124605097_n.jpg?_nc_cat=105&amp;ccb=1-3&amp;_nc_sid=8ae9d6&amp;_nc_eui2=AeFv_D8K23LzSMLtO7syqZ57PJwVsclYV788nBWxyVhXvyl3oOqpGdwBy2EtKF4nJZpx4uAspPVm1RTo_u5880We&amp;_nc_ohc=S1UU-ocdoPsAX-ngSbt&amp;_nc_ht=scontent-iad3-2.cdninstagram.com&amp;oh=9b008cd48b00a09e50c4d2e519ea8e7d&amp;oe=60D07F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@17907511213711211@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Quem vê close não vê corre, né? 👀
⠀
A realidade da rotina não facilita pra ninguém, mas nem por isso você precisa se deixar desanimar.
⠀
Pra te ajudar na missão de fazer mais se desgastando menos, separamos 4 dicas de apps que vão melhorar a sua produtividade. Pode confiar, porque a gente aprova 👊
⠀
Você já conhecia essas ou outras opções? Conta pra gente nos comentários!
⠀
PS.: acesse o LINK NA BIO pra saber mais sobre a Faculdade Descomplica http://bit.ly/36jCpmP.
⠀
#aplicativos #app #produtividade #appsdeprodutividade #estudante #estudar #vidadeestutante #descomplica #edtech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156507230_1307103436341511_7656220954124605097_n.jpg?_nc_cat=105&amp;ccb=1-3&amp;_nc_sid=8ae9d6&amp;_nc_eui2=AeFv_D8K23LzSMLtO7syqZ57PJwVsclYV788nBWxyVhXvyl3oOqpGdwBy2EtKF4nJZpx4uAspPVm1RTo_u5880We&amp;_nc_ohc=S1UU-ocdoPsAX-ngSbt&amp;_nc_ht=scontent-iad3-2.cdninstagram.com&amp;oh=9b008cd48b00a09e50c4d2e519ea8e7d&amp;oe=60D07F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https://www.instagram.com/p/CL-PpEIFWha/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CL-PpEIFWha</a:t>
                      </a:r>
                    </a:p>
                  </a:txBody>
                  <a:tcPr/>
                </a:tc>
                <a:extLst>
                  <a:ext uri="{0D108BD9-81ED-4DB2-BD59-A6C34878D82A}">
                    <a16:rowId xmlns:a16="http://schemas.microsoft.com/office/drawing/2014/main" val="323300282"/>
                  </a:ext>
                </a:extLst>
              </a:tr>
            </a:tbl>
          </a:graphicData>
        </a:graphic>
      </p:graphicFrame>
      <p:sp>
        <p:nvSpPr>
          <p:cNvPr id="4" name="Text Placeholder 3">
            <a:extLst>
              <a:ext uri="{FF2B5EF4-FFF2-40B4-BE49-F238E27FC236}">
                <a16:creationId xmlns:a16="http://schemas.microsoft.com/office/drawing/2014/main" id="{6D4FAA2E-27A2-424D-B9CF-CEB719A68E48}"/>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738944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1F187-C8E4-4568-A258-26CB183E9435}"/>
              </a:ext>
            </a:extLst>
          </p:cNvPr>
          <p:cNvSpPr>
            <a:spLocks noGrp="1"/>
          </p:cNvSpPr>
          <p:nvPr>
            <p:ph type="title"/>
          </p:nvPr>
        </p:nvSpPr>
        <p:spPr/>
        <p:txBody>
          <a:bodyPr/>
          <a:lstStyle/>
          <a:p>
            <a:r>
              <a:rPr lang="en-US"/>
              <a:t>Instagram Instagram - Published Posts (Table) | faculdadedescomplica - 12 of 26</a:t>
            </a:r>
          </a:p>
        </p:txBody>
      </p:sp>
      <p:graphicFrame>
        <p:nvGraphicFramePr>
          <p:cNvPr id="5" name="Table Placeholder 4">
            <a:extLst>
              <a:ext uri="{FF2B5EF4-FFF2-40B4-BE49-F238E27FC236}">
                <a16:creationId xmlns:a16="http://schemas.microsoft.com/office/drawing/2014/main" id="{8BCE1E3B-8601-49D9-8F28-EA92C471FE13}"/>
              </a:ext>
            </a:extLst>
          </p:cNvPr>
          <p:cNvGraphicFramePr>
            <a:graphicFrameLocks noGrp="1"/>
          </p:cNvGraphicFramePr>
          <p:nvPr>
            <p:ph type="tbl" sz="quarter" idx="13"/>
            <p:extLst>
              <p:ext uri="{D42A27DB-BD31-4B8C-83A1-F6EECF244321}">
                <p14:modId xmlns:p14="http://schemas.microsoft.com/office/powerpoint/2010/main" val="395943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549611005"/>
                    </a:ext>
                  </a:extLst>
                </a:gridCol>
                <a:gridCol w="329184">
                  <a:extLst>
                    <a:ext uri="{9D8B030D-6E8A-4147-A177-3AD203B41FA5}">
                      <a16:colId xmlns:a16="http://schemas.microsoft.com/office/drawing/2014/main" val="1140763414"/>
                    </a:ext>
                  </a:extLst>
                </a:gridCol>
                <a:gridCol w="329184">
                  <a:extLst>
                    <a:ext uri="{9D8B030D-6E8A-4147-A177-3AD203B41FA5}">
                      <a16:colId xmlns:a16="http://schemas.microsoft.com/office/drawing/2014/main" val="3115018861"/>
                    </a:ext>
                  </a:extLst>
                </a:gridCol>
                <a:gridCol w="208280">
                  <a:extLst>
                    <a:ext uri="{9D8B030D-6E8A-4147-A177-3AD203B41FA5}">
                      <a16:colId xmlns:a16="http://schemas.microsoft.com/office/drawing/2014/main" val="1458303047"/>
                    </a:ext>
                  </a:extLst>
                </a:gridCol>
                <a:gridCol w="208280">
                  <a:extLst>
                    <a:ext uri="{9D8B030D-6E8A-4147-A177-3AD203B41FA5}">
                      <a16:colId xmlns:a16="http://schemas.microsoft.com/office/drawing/2014/main" val="3538734230"/>
                    </a:ext>
                  </a:extLst>
                </a:gridCol>
                <a:gridCol w="208280">
                  <a:extLst>
                    <a:ext uri="{9D8B030D-6E8A-4147-A177-3AD203B41FA5}">
                      <a16:colId xmlns:a16="http://schemas.microsoft.com/office/drawing/2014/main" val="3055754193"/>
                    </a:ext>
                  </a:extLst>
                </a:gridCol>
                <a:gridCol w="329184">
                  <a:extLst>
                    <a:ext uri="{9D8B030D-6E8A-4147-A177-3AD203B41FA5}">
                      <a16:colId xmlns:a16="http://schemas.microsoft.com/office/drawing/2014/main" val="1410866535"/>
                    </a:ext>
                  </a:extLst>
                </a:gridCol>
                <a:gridCol w="493776">
                  <a:extLst>
                    <a:ext uri="{9D8B030D-6E8A-4147-A177-3AD203B41FA5}">
                      <a16:colId xmlns:a16="http://schemas.microsoft.com/office/drawing/2014/main" val="1170486328"/>
                    </a:ext>
                  </a:extLst>
                </a:gridCol>
                <a:gridCol w="493776">
                  <a:extLst>
                    <a:ext uri="{9D8B030D-6E8A-4147-A177-3AD203B41FA5}">
                      <a16:colId xmlns:a16="http://schemas.microsoft.com/office/drawing/2014/main" val="684194921"/>
                    </a:ext>
                  </a:extLst>
                </a:gridCol>
                <a:gridCol w="658369">
                  <a:extLst>
                    <a:ext uri="{9D8B030D-6E8A-4147-A177-3AD203B41FA5}">
                      <a16:colId xmlns:a16="http://schemas.microsoft.com/office/drawing/2014/main" val="2859814772"/>
                    </a:ext>
                  </a:extLst>
                </a:gridCol>
                <a:gridCol w="329184">
                  <a:extLst>
                    <a:ext uri="{9D8B030D-6E8A-4147-A177-3AD203B41FA5}">
                      <a16:colId xmlns:a16="http://schemas.microsoft.com/office/drawing/2014/main" val="2008161640"/>
                    </a:ext>
                  </a:extLst>
                </a:gridCol>
                <a:gridCol w="329184">
                  <a:extLst>
                    <a:ext uri="{9D8B030D-6E8A-4147-A177-3AD203B41FA5}">
                      <a16:colId xmlns:a16="http://schemas.microsoft.com/office/drawing/2014/main" val="1942100798"/>
                    </a:ext>
                  </a:extLst>
                </a:gridCol>
                <a:gridCol w="329184">
                  <a:extLst>
                    <a:ext uri="{9D8B030D-6E8A-4147-A177-3AD203B41FA5}">
                      <a16:colId xmlns:a16="http://schemas.microsoft.com/office/drawing/2014/main" val="3606242140"/>
                    </a:ext>
                  </a:extLst>
                </a:gridCol>
                <a:gridCol w="329184">
                  <a:extLst>
                    <a:ext uri="{9D8B030D-6E8A-4147-A177-3AD203B41FA5}">
                      <a16:colId xmlns:a16="http://schemas.microsoft.com/office/drawing/2014/main" val="1956883444"/>
                    </a:ext>
                  </a:extLst>
                </a:gridCol>
                <a:gridCol w="329184">
                  <a:extLst>
                    <a:ext uri="{9D8B030D-6E8A-4147-A177-3AD203B41FA5}">
                      <a16:colId xmlns:a16="http://schemas.microsoft.com/office/drawing/2014/main" val="2868796300"/>
                    </a:ext>
                  </a:extLst>
                </a:gridCol>
                <a:gridCol w="329184">
                  <a:extLst>
                    <a:ext uri="{9D8B030D-6E8A-4147-A177-3AD203B41FA5}">
                      <a16:colId xmlns:a16="http://schemas.microsoft.com/office/drawing/2014/main" val="1503345338"/>
                    </a:ext>
                  </a:extLst>
                </a:gridCol>
                <a:gridCol w="329184">
                  <a:extLst>
                    <a:ext uri="{9D8B030D-6E8A-4147-A177-3AD203B41FA5}">
                      <a16:colId xmlns:a16="http://schemas.microsoft.com/office/drawing/2014/main" val="3460524482"/>
                    </a:ext>
                  </a:extLst>
                </a:gridCol>
                <a:gridCol w="329184">
                  <a:extLst>
                    <a:ext uri="{9D8B030D-6E8A-4147-A177-3AD203B41FA5}">
                      <a16:colId xmlns:a16="http://schemas.microsoft.com/office/drawing/2014/main" val="3158895751"/>
                    </a:ext>
                  </a:extLst>
                </a:gridCol>
                <a:gridCol w="329184">
                  <a:extLst>
                    <a:ext uri="{9D8B030D-6E8A-4147-A177-3AD203B41FA5}">
                      <a16:colId xmlns:a16="http://schemas.microsoft.com/office/drawing/2014/main" val="1301211769"/>
                    </a:ext>
                  </a:extLst>
                </a:gridCol>
                <a:gridCol w="329184">
                  <a:extLst>
                    <a:ext uri="{9D8B030D-6E8A-4147-A177-3AD203B41FA5}">
                      <a16:colId xmlns:a16="http://schemas.microsoft.com/office/drawing/2014/main" val="3735032673"/>
                    </a:ext>
                  </a:extLst>
                </a:gridCol>
                <a:gridCol w="658369">
                  <a:extLst>
                    <a:ext uri="{9D8B030D-6E8A-4147-A177-3AD203B41FA5}">
                      <a16:colId xmlns:a16="http://schemas.microsoft.com/office/drawing/2014/main" val="3783782633"/>
                    </a:ext>
                  </a:extLst>
                </a:gridCol>
                <a:gridCol w="329184">
                  <a:extLst>
                    <a:ext uri="{9D8B030D-6E8A-4147-A177-3AD203B41FA5}">
                      <a16:colId xmlns:a16="http://schemas.microsoft.com/office/drawing/2014/main" val="118990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425072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04/25/2021 11:04:53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video-iad3-2.cdninstagram.com/v/t50.2886-16/175585766_166552798688146_6111313601159984959_n.mp4?_nc_cat=111&amp;vs=17850414956560359_534872012&amp;_nc_vs=HBksFQAYJEdPWTVkd3FTODJhWWVwY0FBRDkzSjFSWHY4OVVia1lMQUFBRhUAAsgBABUAGCRHQkdRWXdvRGdValRnZmdKQUlUbkRVazJ1Y3RrYmtZTEFBQUYVAgLIAQAoABgAGwGIB3VzZV9vaWwBMRUAACbO9dWJ77a1PxUCKAJDMywXQEREOVgQYk4YEmRhc2hfYmFzZWxpbmVfMV92MREAdeoHAA%3D%3D&amp;ccb=1-3&amp;_nc_sid=59939d&amp;efg=eyJ2ZW5jb2RlX3RhZyI6InZ0c192b2RfdXJsZ2VuLjk2MC5mZWVkIn0%3D&amp;_nc_eui2=AeFnjqOE7Qkn-eJtBLdxVjtKn5aXBM6SdPCflpcEzpJ08Nq-EX9teEyhOfHr1uy8DpQDomZKDQ_S5nqooiJfyOPX&amp;_nc_ohc=mO5cF5pSMa8AX8HlHIC&amp;_nc_ht=video-iad3-2.cdninstagram.com&amp;oh=09ddfac00a34c97ad8c4170162af3c03&amp;oe=60D0E6D7&amp;_nc_rid=9314b6be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@17889230075123216@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que é uma carreira bem sucedida? Se liga no papo do 🧠 professor Clóvis de Barros Filho.
⠀
Você curte as aulas dele? Conta pra gente aqui 👇nos comentários qual o tema você quer ver na próxima live que faremos com o filósofo.
⠀
#filosofia #clóvisdebarrosfilho #palestra #motivacao #motivacional #carreira #profissão #vidaprofissional #descomplica #estudos #estudante #dicasdeestudos #estudar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177717807_289387289385759_3947665026023057046_n.jpg?_nc_cat=101&amp;ccb=1-3&amp;_nc_sid=8ae9d6&amp;_nc_eui2=AeHebxtv6vJ8jxSPxZCbeDkX1eO21dtVVbzV47bV21VVvLCKwdlN5Tz_l_dS-4AshO0Au-dsWlvkn8GiS1K-RLf-&amp;_nc_ohc=sg5ArQf-t3UAX_0CBni&amp;_nc_ht=scontent-iad3-2.cdninstagram.com&amp;oh=33322352fc9f563b3343ae6ee56299c4&amp;oe=60D29674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https://www.instagram.com/p/COF3VfyBrqK/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COF3VfyBrqK</a:t>
                      </a:r>
                    </a:p>
                  </a:txBody>
                  <a:tcPr/>
                </a:tc>
                <a:extLst>
                  <a:ext uri="{0D108BD9-81ED-4DB2-BD59-A6C34878D82A}">
                    <a16:rowId xmlns:a16="http://schemas.microsoft.com/office/drawing/2014/main" val="1178412324"/>
                  </a:ext>
                </a:extLst>
              </a:tr>
            </a:tbl>
          </a:graphicData>
        </a:graphic>
      </p:graphicFrame>
      <p:sp>
        <p:nvSpPr>
          <p:cNvPr id="4" name="Text Placeholder 3">
            <a:extLst>
              <a:ext uri="{FF2B5EF4-FFF2-40B4-BE49-F238E27FC236}">
                <a16:creationId xmlns:a16="http://schemas.microsoft.com/office/drawing/2014/main" id="{C289D48F-AEC0-4DF4-9941-9EA940EA9CF5}"/>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2669215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39B2-33CA-4BE0-BA5C-569D1C78FBFF}"/>
              </a:ext>
            </a:extLst>
          </p:cNvPr>
          <p:cNvSpPr>
            <a:spLocks noGrp="1"/>
          </p:cNvSpPr>
          <p:nvPr>
            <p:ph type="title"/>
          </p:nvPr>
        </p:nvSpPr>
        <p:spPr/>
        <p:txBody>
          <a:bodyPr/>
          <a:lstStyle/>
          <a:p>
            <a:r>
              <a:rPr lang="en-US"/>
              <a:t>Instagram Instagram - Published Posts (Table) | faculdadedescomplica - 13 of 26</a:t>
            </a:r>
          </a:p>
        </p:txBody>
      </p:sp>
      <p:graphicFrame>
        <p:nvGraphicFramePr>
          <p:cNvPr id="5" name="Table Placeholder 4">
            <a:extLst>
              <a:ext uri="{FF2B5EF4-FFF2-40B4-BE49-F238E27FC236}">
                <a16:creationId xmlns:a16="http://schemas.microsoft.com/office/drawing/2014/main" id="{8363B51B-F18E-48CA-A24B-5D48850088BB}"/>
              </a:ext>
            </a:extLst>
          </p:cNvPr>
          <p:cNvGraphicFramePr>
            <a:graphicFrameLocks noGrp="1"/>
          </p:cNvGraphicFramePr>
          <p:nvPr>
            <p:ph type="tbl" sz="quarter" idx="13"/>
            <p:extLst>
              <p:ext uri="{D42A27DB-BD31-4B8C-83A1-F6EECF244321}">
                <p14:modId xmlns:p14="http://schemas.microsoft.com/office/powerpoint/2010/main" val="150039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418737982"/>
                    </a:ext>
                  </a:extLst>
                </a:gridCol>
                <a:gridCol w="329184">
                  <a:extLst>
                    <a:ext uri="{9D8B030D-6E8A-4147-A177-3AD203B41FA5}">
                      <a16:colId xmlns:a16="http://schemas.microsoft.com/office/drawing/2014/main" val="1442858730"/>
                    </a:ext>
                  </a:extLst>
                </a:gridCol>
                <a:gridCol w="329184">
                  <a:extLst>
                    <a:ext uri="{9D8B030D-6E8A-4147-A177-3AD203B41FA5}">
                      <a16:colId xmlns:a16="http://schemas.microsoft.com/office/drawing/2014/main" val="2228230029"/>
                    </a:ext>
                  </a:extLst>
                </a:gridCol>
                <a:gridCol w="208280">
                  <a:extLst>
                    <a:ext uri="{9D8B030D-6E8A-4147-A177-3AD203B41FA5}">
                      <a16:colId xmlns:a16="http://schemas.microsoft.com/office/drawing/2014/main" val="2627120572"/>
                    </a:ext>
                  </a:extLst>
                </a:gridCol>
                <a:gridCol w="208280">
                  <a:extLst>
                    <a:ext uri="{9D8B030D-6E8A-4147-A177-3AD203B41FA5}">
                      <a16:colId xmlns:a16="http://schemas.microsoft.com/office/drawing/2014/main" val="1178911595"/>
                    </a:ext>
                  </a:extLst>
                </a:gridCol>
                <a:gridCol w="208280">
                  <a:extLst>
                    <a:ext uri="{9D8B030D-6E8A-4147-A177-3AD203B41FA5}">
                      <a16:colId xmlns:a16="http://schemas.microsoft.com/office/drawing/2014/main" val="897286774"/>
                    </a:ext>
                  </a:extLst>
                </a:gridCol>
                <a:gridCol w="329184">
                  <a:extLst>
                    <a:ext uri="{9D8B030D-6E8A-4147-A177-3AD203B41FA5}">
                      <a16:colId xmlns:a16="http://schemas.microsoft.com/office/drawing/2014/main" val="3117805656"/>
                    </a:ext>
                  </a:extLst>
                </a:gridCol>
                <a:gridCol w="493776">
                  <a:extLst>
                    <a:ext uri="{9D8B030D-6E8A-4147-A177-3AD203B41FA5}">
                      <a16:colId xmlns:a16="http://schemas.microsoft.com/office/drawing/2014/main" val="3505371462"/>
                    </a:ext>
                  </a:extLst>
                </a:gridCol>
                <a:gridCol w="493776">
                  <a:extLst>
                    <a:ext uri="{9D8B030D-6E8A-4147-A177-3AD203B41FA5}">
                      <a16:colId xmlns:a16="http://schemas.microsoft.com/office/drawing/2014/main" val="304142991"/>
                    </a:ext>
                  </a:extLst>
                </a:gridCol>
                <a:gridCol w="658369">
                  <a:extLst>
                    <a:ext uri="{9D8B030D-6E8A-4147-A177-3AD203B41FA5}">
                      <a16:colId xmlns:a16="http://schemas.microsoft.com/office/drawing/2014/main" val="1125329737"/>
                    </a:ext>
                  </a:extLst>
                </a:gridCol>
                <a:gridCol w="329184">
                  <a:extLst>
                    <a:ext uri="{9D8B030D-6E8A-4147-A177-3AD203B41FA5}">
                      <a16:colId xmlns:a16="http://schemas.microsoft.com/office/drawing/2014/main" val="3720221132"/>
                    </a:ext>
                  </a:extLst>
                </a:gridCol>
                <a:gridCol w="329184">
                  <a:extLst>
                    <a:ext uri="{9D8B030D-6E8A-4147-A177-3AD203B41FA5}">
                      <a16:colId xmlns:a16="http://schemas.microsoft.com/office/drawing/2014/main" val="4182918912"/>
                    </a:ext>
                  </a:extLst>
                </a:gridCol>
                <a:gridCol w="329184">
                  <a:extLst>
                    <a:ext uri="{9D8B030D-6E8A-4147-A177-3AD203B41FA5}">
                      <a16:colId xmlns:a16="http://schemas.microsoft.com/office/drawing/2014/main" val="2827828071"/>
                    </a:ext>
                  </a:extLst>
                </a:gridCol>
                <a:gridCol w="329184">
                  <a:extLst>
                    <a:ext uri="{9D8B030D-6E8A-4147-A177-3AD203B41FA5}">
                      <a16:colId xmlns:a16="http://schemas.microsoft.com/office/drawing/2014/main" val="4020514046"/>
                    </a:ext>
                  </a:extLst>
                </a:gridCol>
                <a:gridCol w="329184">
                  <a:extLst>
                    <a:ext uri="{9D8B030D-6E8A-4147-A177-3AD203B41FA5}">
                      <a16:colId xmlns:a16="http://schemas.microsoft.com/office/drawing/2014/main" val="1268118990"/>
                    </a:ext>
                  </a:extLst>
                </a:gridCol>
                <a:gridCol w="329184">
                  <a:extLst>
                    <a:ext uri="{9D8B030D-6E8A-4147-A177-3AD203B41FA5}">
                      <a16:colId xmlns:a16="http://schemas.microsoft.com/office/drawing/2014/main" val="1512117492"/>
                    </a:ext>
                  </a:extLst>
                </a:gridCol>
                <a:gridCol w="329184">
                  <a:extLst>
                    <a:ext uri="{9D8B030D-6E8A-4147-A177-3AD203B41FA5}">
                      <a16:colId xmlns:a16="http://schemas.microsoft.com/office/drawing/2014/main" val="1281331355"/>
                    </a:ext>
                  </a:extLst>
                </a:gridCol>
                <a:gridCol w="329184">
                  <a:extLst>
                    <a:ext uri="{9D8B030D-6E8A-4147-A177-3AD203B41FA5}">
                      <a16:colId xmlns:a16="http://schemas.microsoft.com/office/drawing/2014/main" val="1041275304"/>
                    </a:ext>
                  </a:extLst>
                </a:gridCol>
                <a:gridCol w="329184">
                  <a:extLst>
                    <a:ext uri="{9D8B030D-6E8A-4147-A177-3AD203B41FA5}">
                      <a16:colId xmlns:a16="http://schemas.microsoft.com/office/drawing/2014/main" val="185204128"/>
                    </a:ext>
                  </a:extLst>
                </a:gridCol>
                <a:gridCol w="329184">
                  <a:extLst>
                    <a:ext uri="{9D8B030D-6E8A-4147-A177-3AD203B41FA5}">
                      <a16:colId xmlns:a16="http://schemas.microsoft.com/office/drawing/2014/main" val="4271417273"/>
                    </a:ext>
                  </a:extLst>
                </a:gridCol>
                <a:gridCol w="658369">
                  <a:extLst>
                    <a:ext uri="{9D8B030D-6E8A-4147-A177-3AD203B41FA5}">
                      <a16:colId xmlns:a16="http://schemas.microsoft.com/office/drawing/2014/main" val="3334700433"/>
                    </a:ext>
                  </a:extLst>
                </a:gridCol>
                <a:gridCol w="329184">
                  <a:extLst>
                    <a:ext uri="{9D8B030D-6E8A-4147-A177-3AD203B41FA5}">
                      <a16:colId xmlns:a16="http://schemas.microsoft.com/office/drawing/2014/main" val="258031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84092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04/27/2021 12:38:00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178988616_281503543608183_6741633162574023496_n.jpg?_nc_cat=107&amp;ccb=1-3&amp;_nc_sid=8ae9d6&amp;_nc_eui2=AeElshGodUyJhoELr2cvbFnbY6IlkYUZFsJjoiWRhRkWwhdT_GKdSnWeR4eQcuopQvm7DT7ujkg7ReUHrnG0niAX&amp;_nc_ohc=TrrTXLolEQ4AX9bWorT&amp;_nc_ht=scontent-iad3-2.cdninstagram.com&amp;oh=2a2e44b1810a188e22c798c9537005e9&amp;oe=60D17C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@17951879149421423@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 vamos de dica pra quem tá sempre on, mexendo no Chrome. 😜
⠀
Se você usa muito esse navegador💻, é essencial saber os atalhos e agilizar o dia a dia! Já salva o post pra quando precisar.
⠀
#aplicativos  #informatica #informática #apps #atalhos #dicas #estudos #estudante #estudar #vidadeestudante #vidadeuniversitário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178988616_281503543608183_6741633162574023496_n.jpg?_nc_cat=107&amp;ccb=1-3&amp;_nc_sid=8ae9d6&amp;_nc_eui2=AeElshGodUyJhoELr2cvbFnbY6IlkYUZFsJjoiWRhRkWwhdT_GKdSnWeR4eQcuopQvm7DT7ujkg7ReUHrnG0niAX&amp;_nc_ohc=TrrTXLolEQ4AX9bWorT&amp;_nc_ht=scontent-iad3-2.cdninstagram.com&amp;oh=2a2e44b1810a188e22c798c9537005e9&amp;oe=60D17C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https://www.instagram.com/p/COLLmannHgD/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COLLmannHgD</a:t>
                      </a:r>
                    </a:p>
                  </a:txBody>
                  <a:tcPr/>
                </a:tc>
                <a:extLst>
                  <a:ext uri="{0D108BD9-81ED-4DB2-BD59-A6C34878D82A}">
                    <a16:rowId xmlns:a16="http://schemas.microsoft.com/office/drawing/2014/main" val="170193078"/>
                  </a:ext>
                </a:extLst>
              </a:tr>
            </a:tbl>
          </a:graphicData>
        </a:graphic>
      </p:graphicFrame>
      <p:sp>
        <p:nvSpPr>
          <p:cNvPr id="4" name="Text Placeholder 3">
            <a:extLst>
              <a:ext uri="{FF2B5EF4-FFF2-40B4-BE49-F238E27FC236}">
                <a16:creationId xmlns:a16="http://schemas.microsoft.com/office/drawing/2014/main" id="{314FD7BF-2B6C-4C0B-A464-A94ABD85345E}"/>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073476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A6434-2D5C-437B-833F-4F3258BB80C1}"/>
              </a:ext>
            </a:extLst>
          </p:cNvPr>
          <p:cNvSpPr>
            <a:spLocks noGrp="1"/>
          </p:cNvSpPr>
          <p:nvPr>
            <p:ph type="title"/>
          </p:nvPr>
        </p:nvSpPr>
        <p:spPr/>
        <p:txBody>
          <a:bodyPr/>
          <a:lstStyle/>
          <a:p>
            <a:r>
              <a:rPr lang="en-US"/>
              <a:t>Instagram Instagram - Published Posts (Table) | faculdadedescomplica - 14 of 26</a:t>
            </a:r>
          </a:p>
        </p:txBody>
      </p:sp>
      <p:graphicFrame>
        <p:nvGraphicFramePr>
          <p:cNvPr id="5" name="Table Placeholder 4">
            <a:extLst>
              <a:ext uri="{FF2B5EF4-FFF2-40B4-BE49-F238E27FC236}">
                <a16:creationId xmlns:a16="http://schemas.microsoft.com/office/drawing/2014/main" id="{9E4E4D97-E122-4B86-AC5F-AF0FF9A6F57E}"/>
              </a:ext>
            </a:extLst>
          </p:cNvPr>
          <p:cNvGraphicFramePr>
            <a:graphicFrameLocks noGrp="1"/>
          </p:cNvGraphicFramePr>
          <p:nvPr>
            <p:ph type="tbl" sz="quarter" idx="13"/>
            <p:extLst>
              <p:ext uri="{D42A27DB-BD31-4B8C-83A1-F6EECF244321}">
                <p14:modId xmlns:p14="http://schemas.microsoft.com/office/powerpoint/2010/main" val="287467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515601279"/>
                    </a:ext>
                  </a:extLst>
                </a:gridCol>
                <a:gridCol w="329184">
                  <a:extLst>
                    <a:ext uri="{9D8B030D-6E8A-4147-A177-3AD203B41FA5}">
                      <a16:colId xmlns:a16="http://schemas.microsoft.com/office/drawing/2014/main" val="3490518000"/>
                    </a:ext>
                  </a:extLst>
                </a:gridCol>
                <a:gridCol w="329184">
                  <a:extLst>
                    <a:ext uri="{9D8B030D-6E8A-4147-A177-3AD203B41FA5}">
                      <a16:colId xmlns:a16="http://schemas.microsoft.com/office/drawing/2014/main" val="3141253133"/>
                    </a:ext>
                  </a:extLst>
                </a:gridCol>
                <a:gridCol w="208280">
                  <a:extLst>
                    <a:ext uri="{9D8B030D-6E8A-4147-A177-3AD203B41FA5}">
                      <a16:colId xmlns:a16="http://schemas.microsoft.com/office/drawing/2014/main" val="3587931004"/>
                    </a:ext>
                  </a:extLst>
                </a:gridCol>
                <a:gridCol w="208280">
                  <a:extLst>
                    <a:ext uri="{9D8B030D-6E8A-4147-A177-3AD203B41FA5}">
                      <a16:colId xmlns:a16="http://schemas.microsoft.com/office/drawing/2014/main" val="3549078375"/>
                    </a:ext>
                  </a:extLst>
                </a:gridCol>
                <a:gridCol w="208280">
                  <a:extLst>
                    <a:ext uri="{9D8B030D-6E8A-4147-A177-3AD203B41FA5}">
                      <a16:colId xmlns:a16="http://schemas.microsoft.com/office/drawing/2014/main" val="2541214784"/>
                    </a:ext>
                  </a:extLst>
                </a:gridCol>
                <a:gridCol w="329184">
                  <a:extLst>
                    <a:ext uri="{9D8B030D-6E8A-4147-A177-3AD203B41FA5}">
                      <a16:colId xmlns:a16="http://schemas.microsoft.com/office/drawing/2014/main" val="2618873530"/>
                    </a:ext>
                  </a:extLst>
                </a:gridCol>
                <a:gridCol w="493776">
                  <a:extLst>
                    <a:ext uri="{9D8B030D-6E8A-4147-A177-3AD203B41FA5}">
                      <a16:colId xmlns:a16="http://schemas.microsoft.com/office/drawing/2014/main" val="725475354"/>
                    </a:ext>
                  </a:extLst>
                </a:gridCol>
                <a:gridCol w="493776">
                  <a:extLst>
                    <a:ext uri="{9D8B030D-6E8A-4147-A177-3AD203B41FA5}">
                      <a16:colId xmlns:a16="http://schemas.microsoft.com/office/drawing/2014/main" val="1459547452"/>
                    </a:ext>
                  </a:extLst>
                </a:gridCol>
                <a:gridCol w="658369">
                  <a:extLst>
                    <a:ext uri="{9D8B030D-6E8A-4147-A177-3AD203B41FA5}">
                      <a16:colId xmlns:a16="http://schemas.microsoft.com/office/drawing/2014/main" val="2459897072"/>
                    </a:ext>
                  </a:extLst>
                </a:gridCol>
                <a:gridCol w="329184">
                  <a:extLst>
                    <a:ext uri="{9D8B030D-6E8A-4147-A177-3AD203B41FA5}">
                      <a16:colId xmlns:a16="http://schemas.microsoft.com/office/drawing/2014/main" val="1517967357"/>
                    </a:ext>
                  </a:extLst>
                </a:gridCol>
                <a:gridCol w="329184">
                  <a:extLst>
                    <a:ext uri="{9D8B030D-6E8A-4147-A177-3AD203B41FA5}">
                      <a16:colId xmlns:a16="http://schemas.microsoft.com/office/drawing/2014/main" val="1585740460"/>
                    </a:ext>
                  </a:extLst>
                </a:gridCol>
                <a:gridCol w="329184">
                  <a:extLst>
                    <a:ext uri="{9D8B030D-6E8A-4147-A177-3AD203B41FA5}">
                      <a16:colId xmlns:a16="http://schemas.microsoft.com/office/drawing/2014/main" val="3152493211"/>
                    </a:ext>
                  </a:extLst>
                </a:gridCol>
                <a:gridCol w="329184">
                  <a:extLst>
                    <a:ext uri="{9D8B030D-6E8A-4147-A177-3AD203B41FA5}">
                      <a16:colId xmlns:a16="http://schemas.microsoft.com/office/drawing/2014/main" val="79738999"/>
                    </a:ext>
                  </a:extLst>
                </a:gridCol>
                <a:gridCol w="329184">
                  <a:extLst>
                    <a:ext uri="{9D8B030D-6E8A-4147-A177-3AD203B41FA5}">
                      <a16:colId xmlns:a16="http://schemas.microsoft.com/office/drawing/2014/main" val="3786377875"/>
                    </a:ext>
                  </a:extLst>
                </a:gridCol>
                <a:gridCol w="329184">
                  <a:extLst>
                    <a:ext uri="{9D8B030D-6E8A-4147-A177-3AD203B41FA5}">
                      <a16:colId xmlns:a16="http://schemas.microsoft.com/office/drawing/2014/main" val="2246848895"/>
                    </a:ext>
                  </a:extLst>
                </a:gridCol>
                <a:gridCol w="329184">
                  <a:extLst>
                    <a:ext uri="{9D8B030D-6E8A-4147-A177-3AD203B41FA5}">
                      <a16:colId xmlns:a16="http://schemas.microsoft.com/office/drawing/2014/main" val="2714230337"/>
                    </a:ext>
                  </a:extLst>
                </a:gridCol>
                <a:gridCol w="329184">
                  <a:extLst>
                    <a:ext uri="{9D8B030D-6E8A-4147-A177-3AD203B41FA5}">
                      <a16:colId xmlns:a16="http://schemas.microsoft.com/office/drawing/2014/main" val="2104630191"/>
                    </a:ext>
                  </a:extLst>
                </a:gridCol>
                <a:gridCol w="329184">
                  <a:extLst>
                    <a:ext uri="{9D8B030D-6E8A-4147-A177-3AD203B41FA5}">
                      <a16:colId xmlns:a16="http://schemas.microsoft.com/office/drawing/2014/main" val="2854076967"/>
                    </a:ext>
                  </a:extLst>
                </a:gridCol>
                <a:gridCol w="329184">
                  <a:extLst>
                    <a:ext uri="{9D8B030D-6E8A-4147-A177-3AD203B41FA5}">
                      <a16:colId xmlns:a16="http://schemas.microsoft.com/office/drawing/2014/main" val="4162441248"/>
                    </a:ext>
                  </a:extLst>
                </a:gridCol>
                <a:gridCol w="658369">
                  <a:extLst>
                    <a:ext uri="{9D8B030D-6E8A-4147-A177-3AD203B41FA5}">
                      <a16:colId xmlns:a16="http://schemas.microsoft.com/office/drawing/2014/main" val="49571686"/>
                    </a:ext>
                  </a:extLst>
                </a:gridCol>
                <a:gridCol w="329184">
                  <a:extLst>
                    <a:ext uri="{9D8B030D-6E8A-4147-A177-3AD203B41FA5}">
                      <a16:colId xmlns:a16="http://schemas.microsoft.com/office/drawing/2014/main" val="95673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96645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03/22/2021 19:31:01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164446383_187261132959945_7030111750574335323_n.jpg?_nc_cat=110&amp;ccb=1-3&amp;_nc_sid=8ae9d6&amp;_nc_eui2=AeG7R6iyhdTv6NJf0Q8vsaZe1gmXoQNa6fXWCZehA1rp9SZMAeMUps0CcjzcrAMf2gud7fWGk5aoyOICEUAgcd3l&amp;_nc_ohc=a1KvZZ-2DgEAX_Qg5et&amp;_nc_ht=scontent-iad3-2.cdninstagram.com&amp;oh=0559b262a28c34e884bde1caafe9ee82&amp;oe=60D31B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@17965024054380008@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Quem nunca sonhou em ter mais umas horinhas no dia só pra para terminar uma tarefa ou um projeto?🤔
⠀
Eita, se identificou? Então, esse post é pra você. Selecionamos os aplicativos mais indicados para quem precisa otimizar o tempo.
⠀
Que tal organizar melhor o seu dia a dia? Quem sabe dá tempo até de inserir uma nova rotina de estudos 📚 e começar a sua Graduação.
⠀
Ficou animado e quer saber mais sobre a Faculdade Descomplica? Vem que tem LINK NA BIO. 😉
⠀
#aplicativos #app #produtividade #appsdeprodutividade #estudante #estudar #vidadeestutante #descomplica #edtech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164446383_187261132959945_7030111750574335323_n.jpg?_nc_cat=110&amp;ccb=1-3&amp;_nc_sid=8ae9d6&amp;_nc_eui2=AeG7R6iyhdTv6NJf0Q8vsaZe1gmXoQNa6fXWCZehA1rp9SZMAeMUps0CcjzcrAMf2gud7fWGk5aoyOICEUAgcd3l&amp;_nc_ohc=a1KvZZ-2DgEAX_Qg5et&amp;_nc_ht=scontent-iad3-2.cdninstagram.com&amp;oh=0559b262a28c34e884bde1caafe9ee82&amp;oe=60D31B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https://www.instagram.com/p/CMvOP74HXWm/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CMvOP74HXWm</a:t>
                      </a:r>
                    </a:p>
                  </a:txBody>
                  <a:tcPr/>
                </a:tc>
                <a:extLst>
                  <a:ext uri="{0D108BD9-81ED-4DB2-BD59-A6C34878D82A}">
                    <a16:rowId xmlns:a16="http://schemas.microsoft.com/office/drawing/2014/main" val="2886301355"/>
                  </a:ext>
                </a:extLst>
              </a:tr>
            </a:tbl>
          </a:graphicData>
        </a:graphic>
      </p:graphicFrame>
      <p:sp>
        <p:nvSpPr>
          <p:cNvPr id="4" name="Text Placeholder 3">
            <a:extLst>
              <a:ext uri="{FF2B5EF4-FFF2-40B4-BE49-F238E27FC236}">
                <a16:creationId xmlns:a16="http://schemas.microsoft.com/office/drawing/2014/main" id="{8FBB8B06-062D-4F56-B2D3-2EA5EDF43495}"/>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222102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A459-AF59-4302-9C05-18A0C0609BD8}"/>
              </a:ext>
            </a:extLst>
          </p:cNvPr>
          <p:cNvSpPr>
            <a:spLocks noGrp="1"/>
          </p:cNvSpPr>
          <p:nvPr>
            <p:ph type="title"/>
          </p:nvPr>
        </p:nvSpPr>
        <p:spPr/>
        <p:txBody>
          <a:bodyPr/>
          <a:lstStyle/>
          <a:p>
            <a:r>
              <a:rPr lang="en-US"/>
              <a:t>Instagram Instagram - Published Posts (Table) | faculdadedescomplica - 15 of 26</a:t>
            </a:r>
          </a:p>
        </p:txBody>
      </p:sp>
      <p:graphicFrame>
        <p:nvGraphicFramePr>
          <p:cNvPr id="5" name="Table Placeholder 4">
            <a:extLst>
              <a:ext uri="{FF2B5EF4-FFF2-40B4-BE49-F238E27FC236}">
                <a16:creationId xmlns:a16="http://schemas.microsoft.com/office/drawing/2014/main" id="{69CDE0CC-2FFE-4C04-9791-3B39FA7C91EC}"/>
              </a:ext>
            </a:extLst>
          </p:cNvPr>
          <p:cNvGraphicFramePr>
            <a:graphicFrameLocks noGrp="1"/>
          </p:cNvGraphicFramePr>
          <p:nvPr>
            <p:ph type="tbl" sz="quarter" idx="13"/>
            <p:extLst>
              <p:ext uri="{D42A27DB-BD31-4B8C-83A1-F6EECF244321}">
                <p14:modId xmlns:p14="http://schemas.microsoft.com/office/powerpoint/2010/main" val="356449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414266579"/>
                    </a:ext>
                  </a:extLst>
                </a:gridCol>
                <a:gridCol w="329184">
                  <a:extLst>
                    <a:ext uri="{9D8B030D-6E8A-4147-A177-3AD203B41FA5}">
                      <a16:colId xmlns:a16="http://schemas.microsoft.com/office/drawing/2014/main" val="1864901474"/>
                    </a:ext>
                  </a:extLst>
                </a:gridCol>
                <a:gridCol w="329184">
                  <a:extLst>
                    <a:ext uri="{9D8B030D-6E8A-4147-A177-3AD203B41FA5}">
                      <a16:colId xmlns:a16="http://schemas.microsoft.com/office/drawing/2014/main" val="1282509020"/>
                    </a:ext>
                  </a:extLst>
                </a:gridCol>
                <a:gridCol w="208280">
                  <a:extLst>
                    <a:ext uri="{9D8B030D-6E8A-4147-A177-3AD203B41FA5}">
                      <a16:colId xmlns:a16="http://schemas.microsoft.com/office/drawing/2014/main" val="3789350287"/>
                    </a:ext>
                  </a:extLst>
                </a:gridCol>
                <a:gridCol w="208280">
                  <a:extLst>
                    <a:ext uri="{9D8B030D-6E8A-4147-A177-3AD203B41FA5}">
                      <a16:colId xmlns:a16="http://schemas.microsoft.com/office/drawing/2014/main" val="957514132"/>
                    </a:ext>
                  </a:extLst>
                </a:gridCol>
                <a:gridCol w="208280">
                  <a:extLst>
                    <a:ext uri="{9D8B030D-6E8A-4147-A177-3AD203B41FA5}">
                      <a16:colId xmlns:a16="http://schemas.microsoft.com/office/drawing/2014/main" val="2110296036"/>
                    </a:ext>
                  </a:extLst>
                </a:gridCol>
                <a:gridCol w="329184">
                  <a:extLst>
                    <a:ext uri="{9D8B030D-6E8A-4147-A177-3AD203B41FA5}">
                      <a16:colId xmlns:a16="http://schemas.microsoft.com/office/drawing/2014/main" val="3573597104"/>
                    </a:ext>
                  </a:extLst>
                </a:gridCol>
                <a:gridCol w="493776">
                  <a:extLst>
                    <a:ext uri="{9D8B030D-6E8A-4147-A177-3AD203B41FA5}">
                      <a16:colId xmlns:a16="http://schemas.microsoft.com/office/drawing/2014/main" val="54113261"/>
                    </a:ext>
                  </a:extLst>
                </a:gridCol>
                <a:gridCol w="493776">
                  <a:extLst>
                    <a:ext uri="{9D8B030D-6E8A-4147-A177-3AD203B41FA5}">
                      <a16:colId xmlns:a16="http://schemas.microsoft.com/office/drawing/2014/main" val="1110233165"/>
                    </a:ext>
                  </a:extLst>
                </a:gridCol>
                <a:gridCol w="658369">
                  <a:extLst>
                    <a:ext uri="{9D8B030D-6E8A-4147-A177-3AD203B41FA5}">
                      <a16:colId xmlns:a16="http://schemas.microsoft.com/office/drawing/2014/main" val="3239307102"/>
                    </a:ext>
                  </a:extLst>
                </a:gridCol>
                <a:gridCol w="329184">
                  <a:extLst>
                    <a:ext uri="{9D8B030D-6E8A-4147-A177-3AD203B41FA5}">
                      <a16:colId xmlns:a16="http://schemas.microsoft.com/office/drawing/2014/main" val="2470841539"/>
                    </a:ext>
                  </a:extLst>
                </a:gridCol>
                <a:gridCol w="329184">
                  <a:extLst>
                    <a:ext uri="{9D8B030D-6E8A-4147-A177-3AD203B41FA5}">
                      <a16:colId xmlns:a16="http://schemas.microsoft.com/office/drawing/2014/main" val="1948245992"/>
                    </a:ext>
                  </a:extLst>
                </a:gridCol>
                <a:gridCol w="329184">
                  <a:extLst>
                    <a:ext uri="{9D8B030D-6E8A-4147-A177-3AD203B41FA5}">
                      <a16:colId xmlns:a16="http://schemas.microsoft.com/office/drawing/2014/main" val="3014959546"/>
                    </a:ext>
                  </a:extLst>
                </a:gridCol>
                <a:gridCol w="329184">
                  <a:extLst>
                    <a:ext uri="{9D8B030D-6E8A-4147-A177-3AD203B41FA5}">
                      <a16:colId xmlns:a16="http://schemas.microsoft.com/office/drawing/2014/main" val="1304052948"/>
                    </a:ext>
                  </a:extLst>
                </a:gridCol>
                <a:gridCol w="329184">
                  <a:extLst>
                    <a:ext uri="{9D8B030D-6E8A-4147-A177-3AD203B41FA5}">
                      <a16:colId xmlns:a16="http://schemas.microsoft.com/office/drawing/2014/main" val="3192283470"/>
                    </a:ext>
                  </a:extLst>
                </a:gridCol>
                <a:gridCol w="329184">
                  <a:extLst>
                    <a:ext uri="{9D8B030D-6E8A-4147-A177-3AD203B41FA5}">
                      <a16:colId xmlns:a16="http://schemas.microsoft.com/office/drawing/2014/main" val="4158533378"/>
                    </a:ext>
                  </a:extLst>
                </a:gridCol>
                <a:gridCol w="329184">
                  <a:extLst>
                    <a:ext uri="{9D8B030D-6E8A-4147-A177-3AD203B41FA5}">
                      <a16:colId xmlns:a16="http://schemas.microsoft.com/office/drawing/2014/main" val="3457947464"/>
                    </a:ext>
                  </a:extLst>
                </a:gridCol>
                <a:gridCol w="329184">
                  <a:extLst>
                    <a:ext uri="{9D8B030D-6E8A-4147-A177-3AD203B41FA5}">
                      <a16:colId xmlns:a16="http://schemas.microsoft.com/office/drawing/2014/main" val="459831069"/>
                    </a:ext>
                  </a:extLst>
                </a:gridCol>
                <a:gridCol w="329184">
                  <a:extLst>
                    <a:ext uri="{9D8B030D-6E8A-4147-A177-3AD203B41FA5}">
                      <a16:colId xmlns:a16="http://schemas.microsoft.com/office/drawing/2014/main" val="2367677656"/>
                    </a:ext>
                  </a:extLst>
                </a:gridCol>
                <a:gridCol w="329184">
                  <a:extLst>
                    <a:ext uri="{9D8B030D-6E8A-4147-A177-3AD203B41FA5}">
                      <a16:colId xmlns:a16="http://schemas.microsoft.com/office/drawing/2014/main" val="4018086076"/>
                    </a:ext>
                  </a:extLst>
                </a:gridCol>
                <a:gridCol w="658369">
                  <a:extLst>
                    <a:ext uri="{9D8B030D-6E8A-4147-A177-3AD203B41FA5}">
                      <a16:colId xmlns:a16="http://schemas.microsoft.com/office/drawing/2014/main" val="522287559"/>
                    </a:ext>
                  </a:extLst>
                </a:gridCol>
                <a:gridCol w="329184">
                  <a:extLst>
                    <a:ext uri="{9D8B030D-6E8A-4147-A177-3AD203B41FA5}">
                      <a16:colId xmlns:a16="http://schemas.microsoft.com/office/drawing/2014/main" val="2816911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35909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03/21/2021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163189726_450888566222532_2879726640222088520_n.jpg?_nc_cat=104&amp;ccb=1-3&amp;_nc_sid=8ae9d6&amp;_nc_eui2=AeEWmxzuD7xJac1h83NWG7A7ief9cKpX24eJ5_1wqlfbh-R5Gx3MVLLi9Z5gut4ZIvCSOfomn302J9C-12sKP9uG&amp;_nc_ohc=GaP3mbsmoRcAX8Xyu9m&amp;_nc_ht=scontent-iad3-2.cdninstagram.com&amp;oh=26957ad276bab8b8834a7d90544a4eb9&amp;oe=60D09A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@18148550611131173@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Vamos de dicas de português? 📝
⠀
Na hora de usar a vírgula, um dos erros mais comuns é usá-la como sinal de pausa ou respiração.
⠀
É preciso entender que esse é um sinal de pontuação com funções sintáticas, que pede a análise dos elementos envolvidos.
⠀
Se liga nos erros mais comuns:
⠀
1. Separar o sujeito do predicado
⠀
❌ Errado: "A casa, foi vendida ontem"
⠀
✅ Correto: "A casa foi vendida ontem"
⠀
2. Não isolar um vocativo
⠀
❌ Errado: Ana você vai na festa amanhã?
⠀
✅  Correto: Ana, você vai na festa amanhã?
⠀
 3. Não usar a vírgula para iniciar uma oração adversativa
⠀
❌ Errado: Já faz meia hora que estou esperando e ela ainda não chegou.
⠀
✅ Correto: Já faz meia hora que estou esperando, e ela ainda não chegou.
⠀
4. Não isolar um adjunto adverbial longo
⠀
❌ Errado: Em meio à chuva da tarde de quinta-feira ele seguiu viagem.
⠀
✅ Correto: Em meio à chuva da tarde de quinta-feira, ele seguiu viagem.
⠀
5. Não isolar um aposto
⠀
❌ Errado: Júlio o melhor aluno da turma gabaritou as provas.
⠀
✅ Certo: Júlio, o melhor aluno da turma, gabaritou as provas.
⠀
Aprendeu? Agora é só salvar o post pra não esquecer mais 😉
⠀
#dicasdeportugues #errosdeportugues #comousaravirgula #virgula #usodavirgula #faculdadeonline #descomplica #faculdadedescomplica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163189726_450888566222532_2879726640222088520_n.jpg?_nc_cat=104&amp;ccb=1-3&amp;_nc_sid=8ae9d6&amp;_nc_eui2=AeEWmxzuD7xJac1h83NWG7A7ief9cKpX24eJ5_1wqlfbh-R5Gx3MVLLi9Z5gut4ZIvCSOfomn302J9C-12sKP9uG&amp;_nc_ohc=GaP3mbsmoRcAX8Xyu9m&amp;_nc_ht=scontent-iad3-2.cdninstagram.com&amp;oh=26957ad276bab8b8834a7d90544a4eb9&amp;oe=60D09A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https://www.instagram.com/p/CMsfIyzHo21/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CMsfIyzHo21</a:t>
                      </a:r>
                    </a:p>
                  </a:txBody>
                  <a:tcPr/>
                </a:tc>
                <a:extLst>
                  <a:ext uri="{0D108BD9-81ED-4DB2-BD59-A6C34878D82A}">
                    <a16:rowId xmlns:a16="http://schemas.microsoft.com/office/drawing/2014/main" val="1301768030"/>
                  </a:ext>
                </a:extLst>
              </a:tr>
            </a:tbl>
          </a:graphicData>
        </a:graphic>
      </p:graphicFrame>
      <p:sp>
        <p:nvSpPr>
          <p:cNvPr id="4" name="Text Placeholder 3">
            <a:extLst>
              <a:ext uri="{FF2B5EF4-FFF2-40B4-BE49-F238E27FC236}">
                <a16:creationId xmlns:a16="http://schemas.microsoft.com/office/drawing/2014/main" id="{A747358C-B618-493E-BCF6-33F69AFE6652}"/>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4178299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080CF-5458-4989-9F7C-725B76A4DA81}"/>
              </a:ext>
            </a:extLst>
          </p:cNvPr>
          <p:cNvSpPr>
            <a:spLocks noGrp="1"/>
          </p:cNvSpPr>
          <p:nvPr>
            <p:ph type="title"/>
          </p:nvPr>
        </p:nvSpPr>
        <p:spPr/>
        <p:txBody>
          <a:bodyPr/>
          <a:lstStyle/>
          <a:p>
            <a:r>
              <a:rPr lang="en-US"/>
              <a:t>Instagram Instagram - Published Posts (Table) | faculdadedescomplica - 16 of 26</a:t>
            </a:r>
          </a:p>
        </p:txBody>
      </p:sp>
      <p:graphicFrame>
        <p:nvGraphicFramePr>
          <p:cNvPr id="5" name="Table Placeholder 4">
            <a:extLst>
              <a:ext uri="{FF2B5EF4-FFF2-40B4-BE49-F238E27FC236}">
                <a16:creationId xmlns:a16="http://schemas.microsoft.com/office/drawing/2014/main" id="{B3A071E4-5657-4CA4-9F95-52F879792956}"/>
              </a:ext>
            </a:extLst>
          </p:cNvPr>
          <p:cNvGraphicFramePr>
            <a:graphicFrameLocks noGrp="1"/>
          </p:cNvGraphicFramePr>
          <p:nvPr>
            <p:ph type="tbl" sz="quarter" idx="13"/>
            <p:extLst>
              <p:ext uri="{D42A27DB-BD31-4B8C-83A1-F6EECF244321}">
                <p14:modId xmlns:p14="http://schemas.microsoft.com/office/powerpoint/2010/main" val="297297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194901768"/>
                    </a:ext>
                  </a:extLst>
                </a:gridCol>
                <a:gridCol w="329184">
                  <a:extLst>
                    <a:ext uri="{9D8B030D-6E8A-4147-A177-3AD203B41FA5}">
                      <a16:colId xmlns:a16="http://schemas.microsoft.com/office/drawing/2014/main" val="766043835"/>
                    </a:ext>
                  </a:extLst>
                </a:gridCol>
                <a:gridCol w="329184">
                  <a:extLst>
                    <a:ext uri="{9D8B030D-6E8A-4147-A177-3AD203B41FA5}">
                      <a16:colId xmlns:a16="http://schemas.microsoft.com/office/drawing/2014/main" val="1867709514"/>
                    </a:ext>
                  </a:extLst>
                </a:gridCol>
                <a:gridCol w="208280">
                  <a:extLst>
                    <a:ext uri="{9D8B030D-6E8A-4147-A177-3AD203B41FA5}">
                      <a16:colId xmlns:a16="http://schemas.microsoft.com/office/drawing/2014/main" val="47249788"/>
                    </a:ext>
                  </a:extLst>
                </a:gridCol>
                <a:gridCol w="208280">
                  <a:extLst>
                    <a:ext uri="{9D8B030D-6E8A-4147-A177-3AD203B41FA5}">
                      <a16:colId xmlns:a16="http://schemas.microsoft.com/office/drawing/2014/main" val="928268013"/>
                    </a:ext>
                  </a:extLst>
                </a:gridCol>
                <a:gridCol w="208280">
                  <a:extLst>
                    <a:ext uri="{9D8B030D-6E8A-4147-A177-3AD203B41FA5}">
                      <a16:colId xmlns:a16="http://schemas.microsoft.com/office/drawing/2014/main" val="1069712360"/>
                    </a:ext>
                  </a:extLst>
                </a:gridCol>
                <a:gridCol w="329184">
                  <a:extLst>
                    <a:ext uri="{9D8B030D-6E8A-4147-A177-3AD203B41FA5}">
                      <a16:colId xmlns:a16="http://schemas.microsoft.com/office/drawing/2014/main" val="2875275742"/>
                    </a:ext>
                  </a:extLst>
                </a:gridCol>
                <a:gridCol w="493776">
                  <a:extLst>
                    <a:ext uri="{9D8B030D-6E8A-4147-A177-3AD203B41FA5}">
                      <a16:colId xmlns:a16="http://schemas.microsoft.com/office/drawing/2014/main" val="2880667923"/>
                    </a:ext>
                  </a:extLst>
                </a:gridCol>
                <a:gridCol w="493776">
                  <a:extLst>
                    <a:ext uri="{9D8B030D-6E8A-4147-A177-3AD203B41FA5}">
                      <a16:colId xmlns:a16="http://schemas.microsoft.com/office/drawing/2014/main" val="2306264167"/>
                    </a:ext>
                  </a:extLst>
                </a:gridCol>
                <a:gridCol w="658369">
                  <a:extLst>
                    <a:ext uri="{9D8B030D-6E8A-4147-A177-3AD203B41FA5}">
                      <a16:colId xmlns:a16="http://schemas.microsoft.com/office/drawing/2014/main" val="438953609"/>
                    </a:ext>
                  </a:extLst>
                </a:gridCol>
                <a:gridCol w="329184">
                  <a:extLst>
                    <a:ext uri="{9D8B030D-6E8A-4147-A177-3AD203B41FA5}">
                      <a16:colId xmlns:a16="http://schemas.microsoft.com/office/drawing/2014/main" val="519677949"/>
                    </a:ext>
                  </a:extLst>
                </a:gridCol>
                <a:gridCol w="329184">
                  <a:extLst>
                    <a:ext uri="{9D8B030D-6E8A-4147-A177-3AD203B41FA5}">
                      <a16:colId xmlns:a16="http://schemas.microsoft.com/office/drawing/2014/main" val="3246155307"/>
                    </a:ext>
                  </a:extLst>
                </a:gridCol>
                <a:gridCol w="329184">
                  <a:extLst>
                    <a:ext uri="{9D8B030D-6E8A-4147-A177-3AD203B41FA5}">
                      <a16:colId xmlns:a16="http://schemas.microsoft.com/office/drawing/2014/main" val="4259456004"/>
                    </a:ext>
                  </a:extLst>
                </a:gridCol>
                <a:gridCol w="329184">
                  <a:extLst>
                    <a:ext uri="{9D8B030D-6E8A-4147-A177-3AD203B41FA5}">
                      <a16:colId xmlns:a16="http://schemas.microsoft.com/office/drawing/2014/main" val="3104170021"/>
                    </a:ext>
                  </a:extLst>
                </a:gridCol>
                <a:gridCol w="329184">
                  <a:extLst>
                    <a:ext uri="{9D8B030D-6E8A-4147-A177-3AD203B41FA5}">
                      <a16:colId xmlns:a16="http://schemas.microsoft.com/office/drawing/2014/main" val="1241169901"/>
                    </a:ext>
                  </a:extLst>
                </a:gridCol>
                <a:gridCol w="329184">
                  <a:extLst>
                    <a:ext uri="{9D8B030D-6E8A-4147-A177-3AD203B41FA5}">
                      <a16:colId xmlns:a16="http://schemas.microsoft.com/office/drawing/2014/main" val="2297042356"/>
                    </a:ext>
                  </a:extLst>
                </a:gridCol>
                <a:gridCol w="329184">
                  <a:extLst>
                    <a:ext uri="{9D8B030D-6E8A-4147-A177-3AD203B41FA5}">
                      <a16:colId xmlns:a16="http://schemas.microsoft.com/office/drawing/2014/main" val="1131236901"/>
                    </a:ext>
                  </a:extLst>
                </a:gridCol>
                <a:gridCol w="329184">
                  <a:extLst>
                    <a:ext uri="{9D8B030D-6E8A-4147-A177-3AD203B41FA5}">
                      <a16:colId xmlns:a16="http://schemas.microsoft.com/office/drawing/2014/main" val="3417974092"/>
                    </a:ext>
                  </a:extLst>
                </a:gridCol>
                <a:gridCol w="329184">
                  <a:extLst>
                    <a:ext uri="{9D8B030D-6E8A-4147-A177-3AD203B41FA5}">
                      <a16:colId xmlns:a16="http://schemas.microsoft.com/office/drawing/2014/main" val="3468933461"/>
                    </a:ext>
                  </a:extLst>
                </a:gridCol>
                <a:gridCol w="329184">
                  <a:extLst>
                    <a:ext uri="{9D8B030D-6E8A-4147-A177-3AD203B41FA5}">
                      <a16:colId xmlns:a16="http://schemas.microsoft.com/office/drawing/2014/main" val="3635783925"/>
                    </a:ext>
                  </a:extLst>
                </a:gridCol>
                <a:gridCol w="658369">
                  <a:extLst>
                    <a:ext uri="{9D8B030D-6E8A-4147-A177-3AD203B41FA5}">
                      <a16:colId xmlns:a16="http://schemas.microsoft.com/office/drawing/2014/main" val="2585407271"/>
                    </a:ext>
                  </a:extLst>
                </a:gridCol>
                <a:gridCol w="329184">
                  <a:extLst>
                    <a:ext uri="{9D8B030D-6E8A-4147-A177-3AD203B41FA5}">
                      <a16:colId xmlns:a16="http://schemas.microsoft.com/office/drawing/2014/main" val="407561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84254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04/30/2021 18:14:42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video-iad3-2.cdninstagram.com/v/t50.2886-16/181358458_802589253997091_7716882337908252700_n.mp4?_nc_cat=108&amp;vs=17883691517305008_1759077690&amp;_nc_vs=HBksFQAYJEdIcFB6d29qa21KZjg5a0NBQnpnZ2J5WjN4ZHJia1lMQUFBRhUAAsgBABUAGCRHQ2pxc1FyZTZEVjRvNm9BQUdzcjhicjZxYmtiYmtZTEFBQUYVAgLIAQAoABgAGwGIB3VzZV9vaWwBMRUAACbg5q7J7MfEPxUCKAJDMywXQBjul41P3zsYEmRhc2hfYmFzZWxpbmVfMV92MREAdeoHAA%3D%3D&amp;ccb=1-3&amp;_nc_sid=59939d&amp;efg=eyJ2ZW5jb2RlX3RhZyI6InZ0c192b2RfdXJsZ2VuLjk2MC5mZWVkIn0%3D&amp;_nc_eui2=AeFhJmdBAKhk8lqXzUMKbDp0QIM35Q55CVFAgzflDnkJUQ2mzSXNeS1ik9XvwwAnMvVFyrRbmmmPWSYHjTw1xpk5&amp;_nc_ohc=dISiD_pkMqIAX8fcZZ0&amp;_nc_ht=video-iad3-2.cdninstagram.com&amp;oh=5a31230f82930aa29b6d6d853cafd083&amp;oe=60CFD251&amp;_nc_rid=169950e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@18109862974226955@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Já aconteceu com vocês? Contem aí!😜
.
.
.
.
.
#memes #studygram #estudos #estudar #estudando #estudante #ead #faculdade #descomplica #estuda #estudos #dicasdeestudos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180824666_4027658587303725_3034841358873932069_n.jpg?_nc_cat=111&amp;ccb=1-3&amp;_nc_sid=8ae9d6&amp;_nc_eui2=AeF_R_L8XSDPUJFv0RhgJss7JjwZs3bmnlomPBmzduaeWu-DVcqc-mBPLZ_qy7Z4TqJvlQX3xxsDOuBCrXM3v_OC&amp;_nc_ohc=NlUojUfejogAX-St3l2&amp;_nc_ht=scontent-iad3-2.cdninstagram.com&amp;oh=57da07270e68700c55d4f2355e84e4ed&amp;oe=60D2E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https://www.instagram.com/p/COTgge5hj8l/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COTgge5hj8l</a:t>
                      </a:r>
                    </a:p>
                  </a:txBody>
                  <a:tcPr/>
                </a:tc>
                <a:extLst>
                  <a:ext uri="{0D108BD9-81ED-4DB2-BD59-A6C34878D82A}">
                    <a16:rowId xmlns:a16="http://schemas.microsoft.com/office/drawing/2014/main" val="2302196588"/>
                  </a:ext>
                </a:extLst>
              </a:tr>
            </a:tbl>
          </a:graphicData>
        </a:graphic>
      </p:graphicFrame>
      <p:sp>
        <p:nvSpPr>
          <p:cNvPr id="4" name="Text Placeholder 3">
            <a:extLst>
              <a:ext uri="{FF2B5EF4-FFF2-40B4-BE49-F238E27FC236}">
                <a16:creationId xmlns:a16="http://schemas.microsoft.com/office/drawing/2014/main" id="{785684B7-EF97-4EF2-A95C-ED903AA6E723}"/>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089978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2B53-670E-4776-A0A8-7E89EB0FC79B}"/>
              </a:ext>
            </a:extLst>
          </p:cNvPr>
          <p:cNvSpPr>
            <a:spLocks noGrp="1"/>
          </p:cNvSpPr>
          <p:nvPr>
            <p:ph type="title"/>
          </p:nvPr>
        </p:nvSpPr>
        <p:spPr/>
        <p:txBody>
          <a:bodyPr/>
          <a:lstStyle/>
          <a:p>
            <a:r>
              <a:rPr lang="en-US"/>
              <a:t>Instagram Instagram - Published Posts (Table) | faculdadedescomplica - 17 of 26</a:t>
            </a:r>
          </a:p>
        </p:txBody>
      </p:sp>
      <p:graphicFrame>
        <p:nvGraphicFramePr>
          <p:cNvPr id="5" name="Table Placeholder 4">
            <a:extLst>
              <a:ext uri="{FF2B5EF4-FFF2-40B4-BE49-F238E27FC236}">
                <a16:creationId xmlns:a16="http://schemas.microsoft.com/office/drawing/2014/main" id="{E30872BE-F9BA-45D9-B7B8-7C5614F92B63}"/>
              </a:ext>
            </a:extLst>
          </p:cNvPr>
          <p:cNvGraphicFramePr>
            <a:graphicFrameLocks noGrp="1"/>
          </p:cNvGraphicFramePr>
          <p:nvPr>
            <p:ph type="tbl" sz="quarter" idx="13"/>
            <p:extLst>
              <p:ext uri="{D42A27DB-BD31-4B8C-83A1-F6EECF244321}">
                <p14:modId xmlns:p14="http://schemas.microsoft.com/office/powerpoint/2010/main" val="360412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482780040"/>
                    </a:ext>
                  </a:extLst>
                </a:gridCol>
                <a:gridCol w="329184">
                  <a:extLst>
                    <a:ext uri="{9D8B030D-6E8A-4147-A177-3AD203B41FA5}">
                      <a16:colId xmlns:a16="http://schemas.microsoft.com/office/drawing/2014/main" val="2668574932"/>
                    </a:ext>
                  </a:extLst>
                </a:gridCol>
                <a:gridCol w="329184">
                  <a:extLst>
                    <a:ext uri="{9D8B030D-6E8A-4147-A177-3AD203B41FA5}">
                      <a16:colId xmlns:a16="http://schemas.microsoft.com/office/drawing/2014/main" val="3784990195"/>
                    </a:ext>
                  </a:extLst>
                </a:gridCol>
                <a:gridCol w="208280">
                  <a:extLst>
                    <a:ext uri="{9D8B030D-6E8A-4147-A177-3AD203B41FA5}">
                      <a16:colId xmlns:a16="http://schemas.microsoft.com/office/drawing/2014/main" val="629531659"/>
                    </a:ext>
                  </a:extLst>
                </a:gridCol>
                <a:gridCol w="208280">
                  <a:extLst>
                    <a:ext uri="{9D8B030D-6E8A-4147-A177-3AD203B41FA5}">
                      <a16:colId xmlns:a16="http://schemas.microsoft.com/office/drawing/2014/main" val="3553551393"/>
                    </a:ext>
                  </a:extLst>
                </a:gridCol>
                <a:gridCol w="208280">
                  <a:extLst>
                    <a:ext uri="{9D8B030D-6E8A-4147-A177-3AD203B41FA5}">
                      <a16:colId xmlns:a16="http://schemas.microsoft.com/office/drawing/2014/main" val="3496613200"/>
                    </a:ext>
                  </a:extLst>
                </a:gridCol>
                <a:gridCol w="329184">
                  <a:extLst>
                    <a:ext uri="{9D8B030D-6E8A-4147-A177-3AD203B41FA5}">
                      <a16:colId xmlns:a16="http://schemas.microsoft.com/office/drawing/2014/main" val="4201448349"/>
                    </a:ext>
                  </a:extLst>
                </a:gridCol>
                <a:gridCol w="493776">
                  <a:extLst>
                    <a:ext uri="{9D8B030D-6E8A-4147-A177-3AD203B41FA5}">
                      <a16:colId xmlns:a16="http://schemas.microsoft.com/office/drawing/2014/main" val="2717191111"/>
                    </a:ext>
                  </a:extLst>
                </a:gridCol>
                <a:gridCol w="493776">
                  <a:extLst>
                    <a:ext uri="{9D8B030D-6E8A-4147-A177-3AD203B41FA5}">
                      <a16:colId xmlns:a16="http://schemas.microsoft.com/office/drawing/2014/main" val="1606136996"/>
                    </a:ext>
                  </a:extLst>
                </a:gridCol>
                <a:gridCol w="658369">
                  <a:extLst>
                    <a:ext uri="{9D8B030D-6E8A-4147-A177-3AD203B41FA5}">
                      <a16:colId xmlns:a16="http://schemas.microsoft.com/office/drawing/2014/main" val="3526234016"/>
                    </a:ext>
                  </a:extLst>
                </a:gridCol>
                <a:gridCol w="329184">
                  <a:extLst>
                    <a:ext uri="{9D8B030D-6E8A-4147-A177-3AD203B41FA5}">
                      <a16:colId xmlns:a16="http://schemas.microsoft.com/office/drawing/2014/main" val="3344713822"/>
                    </a:ext>
                  </a:extLst>
                </a:gridCol>
                <a:gridCol w="329184">
                  <a:extLst>
                    <a:ext uri="{9D8B030D-6E8A-4147-A177-3AD203B41FA5}">
                      <a16:colId xmlns:a16="http://schemas.microsoft.com/office/drawing/2014/main" val="172426915"/>
                    </a:ext>
                  </a:extLst>
                </a:gridCol>
                <a:gridCol w="329184">
                  <a:extLst>
                    <a:ext uri="{9D8B030D-6E8A-4147-A177-3AD203B41FA5}">
                      <a16:colId xmlns:a16="http://schemas.microsoft.com/office/drawing/2014/main" val="967911723"/>
                    </a:ext>
                  </a:extLst>
                </a:gridCol>
                <a:gridCol w="329184">
                  <a:extLst>
                    <a:ext uri="{9D8B030D-6E8A-4147-A177-3AD203B41FA5}">
                      <a16:colId xmlns:a16="http://schemas.microsoft.com/office/drawing/2014/main" val="1073941872"/>
                    </a:ext>
                  </a:extLst>
                </a:gridCol>
                <a:gridCol w="329184">
                  <a:extLst>
                    <a:ext uri="{9D8B030D-6E8A-4147-A177-3AD203B41FA5}">
                      <a16:colId xmlns:a16="http://schemas.microsoft.com/office/drawing/2014/main" val="1228007943"/>
                    </a:ext>
                  </a:extLst>
                </a:gridCol>
                <a:gridCol w="329184">
                  <a:extLst>
                    <a:ext uri="{9D8B030D-6E8A-4147-A177-3AD203B41FA5}">
                      <a16:colId xmlns:a16="http://schemas.microsoft.com/office/drawing/2014/main" val="3261788162"/>
                    </a:ext>
                  </a:extLst>
                </a:gridCol>
                <a:gridCol w="329184">
                  <a:extLst>
                    <a:ext uri="{9D8B030D-6E8A-4147-A177-3AD203B41FA5}">
                      <a16:colId xmlns:a16="http://schemas.microsoft.com/office/drawing/2014/main" val="1074242163"/>
                    </a:ext>
                  </a:extLst>
                </a:gridCol>
                <a:gridCol w="329184">
                  <a:extLst>
                    <a:ext uri="{9D8B030D-6E8A-4147-A177-3AD203B41FA5}">
                      <a16:colId xmlns:a16="http://schemas.microsoft.com/office/drawing/2014/main" val="2691178169"/>
                    </a:ext>
                  </a:extLst>
                </a:gridCol>
                <a:gridCol w="329184">
                  <a:extLst>
                    <a:ext uri="{9D8B030D-6E8A-4147-A177-3AD203B41FA5}">
                      <a16:colId xmlns:a16="http://schemas.microsoft.com/office/drawing/2014/main" val="2292223907"/>
                    </a:ext>
                  </a:extLst>
                </a:gridCol>
                <a:gridCol w="329184">
                  <a:extLst>
                    <a:ext uri="{9D8B030D-6E8A-4147-A177-3AD203B41FA5}">
                      <a16:colId xmlns:a16="http://schemas.microsoft.com/office/drawing/2014/main" val="3647903569"/>
                    </a:ext>
                  </a:extLst>
                </a:gridCol>
                <a:gridCol w="658369">
                  <a:extLst>
                    <a:ext uri="{9D8B030D-6E8A-4147-A177-3AD203B41FA5}">
                      <a16:colId xmlns:a16="http://schemas.microsoft.com/office/drawing/2014/main" val="644991814"/>
                    </a:ext>
                  </a:extLst>
                </a:gridCol>
                <a:gridCol w="329184">
                  <a:extLst>
                    <a:ext uri="{9D8B030D-6E8A-4147-A177-3AD203B41FA5}">
                      <a16:colId xmlns:a16="http://schemas.microsoft.com/office/drawing/2014/main" val="182874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190982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174371709_380665966336169_3486110071975983406_n.jpg?_nc_cat=100&amp;ccb=1-3&amp;_nc_sid=8ae9d6&amp;_nc_eui2=AeHhqkH_DF28ytCehR9p0Xsa7i4v4ZAE2O7uLi_hkATY7pd58S1kPIWeJe5Tr3p1tvJcIIdUedns0arAIoEw50kr&amp;_nc_ohc=st9nmgpJgcIAX_GKl7P&amp;_nc_ht=scontent-iad3-2.cdninstagram.com&amp;oh=bd9de38f50123b3fc1262ceb2f75aff0&amp;oe=60D22148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@17868471491451975@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Explicamos como o cérebro funciona na hora do aprendizado [volte um post ⏮para ver] e agora chegamos com método de produtividade para melhorar suas estratégias de estudo.📚
⠀
O método Cornell é uma técnica aplicada principalmente por quem gosta de anotar 📝 detalhes da aula, mas sem se estender demais. Um simples olhar na  página em que foi usada essa metodologia já permite entender qual o conteúdo.
⠀
Fala aí, é uma ótima forma de fazer resumos, né?🧡
⠀
Quer ver mais dicas de estudos? Vem ver esse material grátis que fizemos pra você. 🔖http://bit.ly/estudofacul
⠀
⠀
#dicasdeestudos #faculdade #studygram #estudar #estudos #estudante #faculdade #ead #alunos #vidadeuniversitário #vidadeestudante #estudaqueavidamuda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174371709_380665966336169_3486110071975983406_n.jpg?_nc_cat=100&amp;ccb=1-3&amp;_nc_sid=8ae9d6&amp;_nc_eui2=AeHhqkH_DF28ytCehR9p0Xsa7i4v4ZAE2O7uLi_hkATY7pd58S1kPIWeJe5Tr3p1tvJcIIdUedns0arAIoEw50kr&amp;_nc_ohc=st9nmgpJgcIAX_GKl7P&amp;_nc_ht=scontent-iad3-2.cdninstagram.com&amp;oh=bd9de38f50123b3fc1262ceb2f75aff0&amp;oe=60D22148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https://www.instagram.com/p/CN0enldnb71/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CN0enldnb71</a:t>
                      </a:r>
                    </a:p>
                  </a:txBody>
                  <a:tcPr/>
                </a:tc>
                <a:extLst>
                  <a:ext uri="{0D108BD9-81ED-4DB2-BD59-A6C34878D82A}">
                    <a16:rowId xmlns:a16="http://schemas.microsoft.com/office/drawing/2014/main" val="2699897671"/>
                  </a:ext>
                </a:extLst>
              </a:tr>
            </a:tbl>
          </a:graphicData>
        </a:graphic>
      </p:graphicFrame>
      <p:sp>
        <p:nvSpPr>
          <p:cNvPr id="4" name="Text Placeholder 3">
            <a:extLst>
              <a:ext uri="{FF2B5EF4-FFF2-40B4-BE49-F238E27FC236}">
                <a16:creationId xmlns:a16="http://schemas.microsoft.com/office/drawing/2014/main" id="{DFE60D36-0C2E-41C0-B2AB-6F6FB701AF9F}"/>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561073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F194B-C0A5-44A5-8F32-66E34DB15F6D}"/>
              </a:ext>
            </a:extLst>
          </p:cNvPr>
          <p:cNvSpPr>
            <a:spLocks noGrp="1"/>
          </p:cNvSpPr>
          <p:nvPr>
            <p:ph type="title"/>
          </p:nvPr>
        </p:nvSpPr>
        <p:spPr/>
        <p:txBody>
          <a:bodyPr/>
          <a:lstStyle/>
          <a:p>
            <a:r>
              <a:rPr lang="en-US"/>
              <a:t>Instagram Instagram - Published Posts (Table) | faculdadedescomplica - 18 of 26</a:t>
            </a:r>
          </a:p>
        </p:txBody>
      </p:sp>
      <p:graphicFrame>
        <p:nvGraphicFramePr>
          <p:cNvPr id="5" name="Table Placeholder 4">
            <a:extLst>
              <a:ext uri="{FF2B5EF4-FFF2-40B4-BE49-F238E27FC236}">
                <a16:creationId xmlns:a16="http://schemas.microsoft.com/office/drawing/2014/main" id="{4C475CC8-0226-49AC-9BEE-1B108D68AACF}"/>
              </a:ext>
            </a:extLst>
          </p:cNvPr>
          <p:cNvGraphicFramePr>
            <a:graphicFrameLocks noGrp="1"/>
          </p:cNvGraphicFramePr>
          <p:nvPr>
            <p:ph type="tbl" sz="quarter" idx="13"/>
            <p:extLst>
              <p:ext uri="{D42A27DB-BD31-4B8C-83A1-F6EECF244321}">
                <p14:modId xmlns:p14="http://schemas.microsoft.com/office/powerpoint/2010/main" val="1859067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831894173"/>
                    </a:ext>
                  </a:extLst>
                </a:gridCol>
                <a:gridCol w="329184">
                  <a:extLst>
                    <a:ext uri="{9D8B030D-6E8A-4147-A177-3AD203B41FA5}">
                      <a16:colId xmlns:a16="http://schemas.microsoft.com/office/drawing/2014/main" val="1011178793"/>
                    </a:ext>
                  </a:extLst>
                </a:gridCol>
                <a:gridCol w="329184">
                  <a:extLst>
                    <a:ext uri="{9D8B030D-6E8A-4147-A177-3AD203B41FA5}">
                      <a16:colId xmlns:a16="http://schemas.microsoft.com/office/drawing/2014/main" val="2677268719"/>
                    </a:ext>
                  </a:extLst>
                </a:gridCol>
                <a:gridCol w="208280">
                  <a:extLst>
                    <a:ext uri="{9D8B030D-6E8A-4147-A177-3AD203B41FA5}">
                      <a16:colId xmlns:a16="http://schemas.microsoft.com/office/drawing/2014/main" val="193157867"/>
                    </a:ext>
                  </a:extLst>
                </a:gridCol>
                <a:gridCol w="208280">
                  <a:extLst>
                    <a:ext uri="{9D8B030D-6E8A-4147-A177-3AD203B41FA5}">
                      <a16:colId xmlns:a16="http://schemas.microsoft.com/office/drawing/2014/main" val="290124376"/>
                    </a:ext>
                  </a:extLst>
                </a:gridCol>
                <a:gridCol w="208280">
                  <a:extLst>
                    <a:ext uri="{9D8B030D-6E8A-4147-A177-3AD203B41FA5}">
                      <a16:colId xmlns:a16="http://schemas.microsoft.com/office/drawing/2014/main" val="2204638705"/>
                    </a:ext>
                  </a:extLst>
                </a:gridCol>
                <a:gridCol w="329184">
                  <a:extLst>
                    <a:ext uri="{9D8B030D-6E8A-4147-A177-3AD203B41FA5}">
                      <a16:colId xmlns:a16="http://schemas.microsoft.com/office/drawing/2014/main" val="735314528"/>
                    </a:ext>
                  </a:extLst>
                </a:gridCol>
                <a:gridCol w="493776">
                  <a:extLst>
                    <a:ext uri="{9D8B030D-6E8A-4147-A177-3AD203B41FA5}">
                      <a16:colId xmlns:a16="http://schemas.microsoft.com/office/drawing/2014/main" val="3437428682"/>
                    </a:ext>
                  </a:extLst>
                </a:gridCol>
                <a:gridCol w="493776">
                  <a:extLst>
                    <a:ext uri="{9D8B030D-6E8A-4147-A177-3AD203B41FA5}">
                      <a16:colId xmlns:a16="http://schemas.microsoft.com/office/drawing/2014/main" val="257584254"/>
                    </a:ext>
                  </a:extLst>
                </a:gridCol>
                <a:gridCol w="658369">
                  <a:extLst>
                    <a:ext uri="{9D8B030D-6E8A-4147-A177-3AD203B41FA5}">
                      <a16:colId xmlns:a16="http://schemas.microsoft.com/office/drawing/2014/main" val="4290390150"/>
                    </a:ext>
                  </a:extLst>
                </a:gridCol>
                <a:gridCol w="329184">
                  <a:extLst>
                    <a:ext uri="{9D8B030D-6E8A-4147-A177-3AD203B41FA5}">
                      <a16:colId xmlns:a16="http://schemas.microsoft.com/office/drawing/2014/main" val="931684458"/>
                    </a:ext>
                  </a:extLst>
                </a:gridCol>
                <a:gridCol w="329184">
                  <a:extLst>
                    <a:ext uri="{9D8B030D-6E8A-4147-A177-3AD203B41FA5}">
                      <a16:colId xmlns:a16="http://schemas.microsoft.com/office/drawing/2014/main" val="2771579021"/>
                    </a:ext>
                  </a:extLst>
                </a:gridCol>
                <a:gridCol w="329184">
                  <a:extLst>
                    <a:ext uri="{9D8B030D-6E8A-4147-A177-3AD203B41FA5}">
                      <a16:colId xmlns:a16="http://schemas.microsoft.com/office/drawing/2014/main" val="2736570618"/>
                    </a:ext>
                  </a:extLst>
                </a:gridCol>
                <a:gridCol w="329184">
                  <a:extLst>
                    <a:ext uri="{9D8B030D-6E8A-4147-A177-3AD203B41FA5}">
                      <a16:colId xmlns:a16="http://schemas.microsoft.com/office/drawing/2014/main" val="4061097491"/>
                    </a:ext>
                  </a:extLst>
                </a:gridCol>
                <a:gridCol w="329184">
                  <a:extLst>
                    <a:ext uri="{9D8B030D-6E8A-4147-A177-3AD203B41FA5}">
                      <a16:colId xmlns:a16="http://schemas.microsoft.com/office/drawing/2014/main" val="3438243600"/>
                    </a:ext>
                  </a:extLst>
                </a:gridCol>
                <a:gridCol w="329184">
                  <a:extLst>
                    <a:ext uri="{9D8B030D-6E8A-4147-A177-3AD203B41FA5}">
                      <a16:colId xmlns:a16="http://schemas.microsoft.com/office/drawing/2014/main" val="4140753656"/>
                    </a:ext>
                  </a:extLst>
                </a:gridCol>
                <a:gridCol w="329184">
                  <a:extLst>
                    <a:ext uri="{9D8B030D-6E8A-4147-A177-3AD203B41FA5}">
                      <a16:colId xmlns:a16="http://schemas.microsoft.com/office/drawing/2014/main" val="2758766863"/>
                    </a:ext>
                  </a:extLst>
                </a:gridCol>
                <a:gridCol w="329184">
                  <a:extLst>
                    <a:ext uri="{9D8B030D-6E8A-4147-A177-3AD203B41FA5}">
                      <a16:colId xmlns:a16="http://schemas.microsoft.com/office/drawing/2014/main" val="1779804213"/>
                    </a:ext>
                  </a:extLst>
                </a:gridCol>
                <a:gridCol w="329184">
                  <a:extLst>
                    <a:ext uri="{9D8B030D-6E8A-4147-A177-3AD203B41FA5}">
                      <a16:colId xmlns:a16="http://schemas.microsoft.com/office/drawing/2014/main" val="3055393098"/>
                    </a:ext>
                  </a:extLst>
                </a:gridCol>
                <a:gridCol w="329184">
                  <a:extLst>
                    <a:ext uri="{9D8B030D-6E8A-4147-A177-3AD203B41FA5}">
                      <a16:colId xmlns:a16="http://schemas.microsoft.com/office/drawing/2014/main" val="1472756870"/>
                    </a:ext>
                  </a:extLst>
                </a:gridCol>
                <a:gridCol w="658369">
                  <a:extLst>
                    <a:ext uri="{9D8B030D-6E8A-4147-A177-3AD203B41FA5}">
                      <a16:colId xmlns:a16="http://schemas.microsoft.com/office/drawing/2014/main" val="847371136"/>
                    </a:ext>
                  </a:extLst>
                </a:gridCol>
                <a:gridCol w="329184">
                  <a:extLst>
                    <a:ext uri="{9D8B030D-6E8A-4147-A177-3AD203B41FA5}">
                      <a16:colId xmlns:a16="http://schemas.microsoft.com/office/drawing/2014/main" val="41162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2715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04/29/2021 19:48:15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181110191_516085099772892_6624688874087625318_n.jpg?_nc_cat=104&amp;ccb=1-3&amp;_nc_sid=8ae9d6&amp;_nc_eui2=AeHMQkpEqncn7iaD8rqANF9vz1APo21JqlPPUA-jbUmqU4SKZrEt8r_Zm6vC7MyS2lLXvNEmAkxf-UxZDyAliDLd&amp;_nc_ohc=FpjmhsSbjG4AX_1H3a1&amp;_nc_ht=scontent-iad3-2.cdninstagram.com&amp;oh=236df223ac47c7f4f4c592153e7e19f3&amp;oe=60D09125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@17886957026169402@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Bem daquele jeitinho: rindo por fora, chorando por dentro. 😢
#descomplica #faculdade #estudo #estuda #estudante #estudando #estudaqueavidamuda #estudar #estudarsempre #estudaratepassar #dicasdeestudo #studygram #memes #vidadeuniversitário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181110191_516085099772892_6624688874087625318_n.jpg?_nc_cat=104&amp;ccb=1-3&amp;_nc_sid=8ae9d6&amp;_nc_eui2=AeHMQkpEqncn7iaD8rqANF9vz1APo21JqlPPUA-jbUmqU4SKZrEt8r_Zm6vC7MyS2lLXvNEmAkxf-UxZDyAliDLd&amp;_nc_ohc=FpjmhsSbjG4AX_1H3a1&amp;_nc_ht=scontent-iad3-2.cdninstagram.com&amp;oh=236df223ac47c7f4f4c592153e7e19f3&amp;oe=60D09125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https://www.instagram.com/p/CORGbbKHfJH/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CORGbbKHfJH</a:t>
                      </a:r>
                    </a:p>
                  </a:txBody>
                  <a:tcPr/>
                </a:tc>
                <a:extLst>
                  <a:ext uri="{0D108BD9-81ED-4DB2-BD59-A6C34878D82A}">
                    <a16:rowId xmlns:a16="http://schemas.microsoft.com/office/drawing/2014/main" val="1269136421"/>
                  </a:ext>
                </a:extLst>
              </a:tr>
            </a:tbl>
          </a:graphicData>
        </a:graphic>
      </p:graphicFrame>
      <p:sp>
        <p:nvSpPr>
          <p:cNvPr id="4" name="Text Placeholder 3">
            <a:extLst>
              <a:ext uri="{FF2B5EF4-FFF2-40B4-BE49-F238E27FC236}">
                <a16:creationId xmlns:a16="http://schemas.microsoft.com/office/drawing/2014/main" id="{BDA87838-5D9D-49B1-8FBC-9CC4CCEEEFE2}"/>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280140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1F3FE-1A7B-4D23-A9EF-4C678A0CB581}"/>
              </a:ext>
            </a:extLst>
          </p:cNvPr>
          <p:cNvSpPr>
            <a:spLocks noGrp="1"/>
          </p:cNvSpPr>
          <p:nvPr>
            <p:ph type="title"/>
          </p:nvPr>
        </p:nvSpPr>
        <p:spPr/>
        <p:txBody>
          <a:bodyPr/>
          <a:lstStyle/>
          <a:p>
            <a:r>
              <a:rPr lang="en-US"/>
              <a:t>Instagram Instagram - Published Posts (Table) | faculdadedescomplica - 19 of 26</a:t>
            </a:r>
          </a:p>
        </p:txBody>
      </p:sp>
      <p:graphicFrame>
        <p:nvGraphicFramePr>
          <p:cNvPr id="5" name="Table Placeholder 4">
            <a:extLst>
              <a:ext uri="{FF2B5EF4-FFF2-40B4-BE49-F238E27FC236}">
                <a16:creationId xmlns:a16="http://schemas.microsoft.com/office/drawing/2014/main" id="{04168A4D-56BB-49FE-AA1A-F28605D718EE}"/>
              </a:ext>
            </a:extLst>
          </p:cNvPr>
          <p:cNvGraphicFramePr>
            <a:graphicFrameLocks noGrp="1"/>
          </p:cNvGraphicFramePr>
          <p:nvPr>
            <p:ph type="tbl" sz="quarter" idx="13"/>
            <p:extLst>
              <p:ext uri="{D42A27DB-BD31-4B8C-83A1-F6EECF244321}">
                <p14:modId xmlns:p14="http://schemas.microsoft.com/office/powerpoint/2010/main" val="374483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124136483"/>
                    </a:ext>
                  </a:extLst>
                </a:gridCol>
                <a:gridCol w="329184">
                  <a:extLst>
                    <a:ext uri="{9D8B030D-6E8A-4147-A177-3AD203B41FA5}">
                      <a16:colId xmlns:a16="http://schemas.microsoft.com/office/drawing/2014/main" val="4061431311"/>
                    </a:ext>
                  </a:extLst>
                </a:gridCol>
                <a:gridCol w="329184">
                  <a:extLst>
                    <a:ext uri="{9D8B030D-6E8A-4147-A177-3AD203B41FA5}">
                      <a16:colId xmlns:a16="http://schemas.microsoft.com/office/drawing/2014/main" val="3654699388"/>
                    </a:ext>
                  </a:extLst>
                </a:gridCol>
                <a:gridCol w="208280">
                  <a:extLst>
                    <a:ext uri="{9D8B030D-6E8A-4147-A177-3AD203B41FA5}">
                      <a16:colId xmlns:a16="http://schemas.microsoft.com/office/drawing/2014/main" val="1974514639"/>
                    </a:ext>
                  </a:extLst>
                </a:gridCol>
                <a:gridCol w="208280">
                  <a:extLst>
                    <a:ext uri="{9D8B030D-6E8A-4147-A177-3AD203B41FA5}">
                      <a16:colId xmlns:a16="http://schemas.microsoft.com/office/drawing/2014/main" val="1410910513"/>
                    </a:ext>
                  </a:extLst>
                </a:gridCol>
                <a:gridCol w="208280">
                  <a:extLst>
                    <a:ext uri="{9D8B030D-6E8A-4147-A177-3AD203B41FA5}">
                      <a16:colId xmlns:a16="http://schemas.microsoft.com/office/drawing/2014/main" val="2206559468"/>
                    </a:ext>
                  </a:extLst>
                </a:gridCol>
                <a:gridCol w="329184">
                  <a:extLst>
                    <a:ext uri="{9D8B030D-6E8A-4147-A177-3AD203B41FA5}">
                      <a16:colId xmlns:a16="http://schemas.microsoft.com/office/drawing/2014/main" val="2836477877"/>
                    </a:ext>
                  </a:extLst>
                </a:gridCol>
                <a:gridCol w="493776">
                  <a:extLst>
                    <a:ext uri="{9D8B030D-6E8A-4147-A177-3AD203B41FA5}">
                      <a16:colId xmlns:a16="http://schemas.microsoft.com/office/drawing/2014/main" val="769454121"/>
                    </a:ext>
                  </a:extLst>
                </a:gridCol>
                <a:gridCol w="493776">
                  <a:extLst>
                    <a:ext uri="{9D8B030D-6E8A-4147-A177-3AD203B41FA5}">
                      <a16:colId xmlns:a16="http://schemas.microsoft.com/office/drawing/2014/main" val="4273814050"/>
                    </a:ext>
                  </a:extLst>
                </a:gridCol>
                <a:gridCol w="658369">
                  <a:extLst>
                    <a:ext uri="{9D8B030D-6E8A-4147-A177-3AD203B41FA5}">
                      <a16:colId xmlns:a16="http://schemas.microsoft.com/office/drawing/2014/main" val="4059752122"/>
                    </a:ext>
                  </a:extLst>
                </a:gridCol>
                <a:gridCol w="329184">
                  <a:extLst>
                    <a:ext uri="{9D8B030D-6E8A-4147-A177-3AD203B41FA5}">
                      <a16:colId xmlns:a16="http://schemas.microsoft.com/office/drawing/2014/main" val="529820197"/>
                    </a:ext>
                  </a:extLst>
                </a:gridCol>
                <a:gridCol w="329184">
                  <a:extLst>
                    <a:ext uri="{9D8B030D-6E8A-4147-A177-3AD203B41FA5}">
                      <a16:colId xmlns:a16="http://schemas.microsoft.com/office/drawing/2014/main" val="1064952217"/>
                    </a:ext>
                  </a:extLst>
                </a:gridCol>
                <a:gridCol w="329184">
                  <a:extLst>
                    <a:ext uri="{9D8B030D-6E8A-4147-A177-3AD203B41FA5}">
                      <a16:colId xmlns:a16="http://schemas.microsoft.com/office/drawing/2014/main" val="979283496"/>
                    </a:ext>
                  </a:extLst>
                </a:gridCol>
                <a:gridCol w="329184">
                  <a:extLst>
                    <a:ext uri="{9D8B030D-6E8A-4147-A177-3AD203B41FA5}">
                      <a16:colId xmlns:a16="http://schemas.microsoft.com/office/drawing/2014/main" val="814865689"/>
                    </a:ext>
                  </a:extLst>
                </a:gridCol>
                <a:gridCol w="329184">
                  <a:extLst>
                    <a:ext uri="{9D8B030D-6E8A-4147-A177-3AD203B41FA5}">
                      <a16:colId xmlns:a16="http://schemas.microsoft.com/office/drawing/2014/main" val="4014482854"/>
                    </a:ext>
                  </a:extLst>
                </a:gridCol>
                <a:gridCol w="329184">
                  <a:extLst>
                    <a:ext uri="{9D8B030D-6E8A-4147-A177-3AD203B41FA5}">
                      <a16:colId xmlns:a16="http://schemas.microsoft.com/office/drawing/2014/main" val="838369766"/>
                    </a:ext>
                  </a:extLst>
                </a:gridCol>
                <a:gridCol w="329184">
                  <a:extLst>
                    <a:ext uri="{9D8B030D-6E8A-4147-A177-3AD203B41FA5}">
                      <a16:colId xmlns:a16="http://schemas.microsoft.com/office/drawing/2014/main" val="1269709076"/>
                    </a:ext>
                  </a:extLst>
                </a:gridCol>
                <a:gridCol w="329184">
                  <a:extLst>
                    <a:ext uri="{9D8B030D-6E8A-4147-A177-3AD203B41FA5}">
                      <a16:colId xmlns:a16="http://schemas.microsoft.com/office/drawing/2014/main" val="2302807018"/>
                    </a:ext>
                  </a:extLst>
                </a:gridCol>
                <a:gridCol w="329184">
                  <a:extLst>
                    <a:ext uri="{9D8B030D-6E8A-4147-A177-3AD203B41FA5}">
                      <a16:colId xmlns:a16="http://schemas.microsoft.com/office/drawing/2014/main" val="2122855604"/>
                    </a:ext>
                  </a:extLst>
                </a:gridCol>
                <a:gridCol w="329184">
                  <a:extLst>
                    <a:ext uri="{9D8B030D-6E8A-4147-A177-3AD203B41FA5}">
                      <a16:colId xmlns:a16="http://schemas.microsoft.com/office/drawing/2014/main" val="3382817236"/>
                    </a:ext>
                  </a:extLst>
                </a:gridCol>
                <a:gridCol w="658369">
                  <a:extLst>
                    <a:ext uri="{9D8B030D-6E8A-4147-A177-3AD203B41FA5}">
                      <a16:colId xmlns:a16="http://schemas.microsoft.com/office/drawing/2014/main" val="34629943"/>
                    </a:ext>
                  </a:extLst>
                </a:gridCol>
                <a:gridCol w="329184">
                  <a:extLst>
                    <a:ext uri="{9D8B030D-6E8A-4147-A177-3AD203B41FA5}">
                      <a16:colId xmlns:a16="http://schemas.microsoft.com/office/drawing/2014/main" val="283495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115910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11:16:02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171649066_468151384605883_8198332931463690377_n.jpg?_nc_cat=107&amp;ccb=1-3&amp;_nc_sid=8ae9d6&amp;_nc_eui2=AeHqF2pzvj-jOJHNb1eee2e4fP92Ul53ULt8_3ZSXndQuzQMY1vGu3MrKrqYvtTawEXNltfm2ftlx0Jn4BqEDvTS&amp;_nc_ohc=aVw1I1bHUyUAX8_O2Wk&amp;_nc_oc=AQnoX0OGQDkZfy8mRVIwqWxXqj5BfagCMg3eMfO2dLPRi0S34jlFDBLkRvUXtSGGraI&amp;_nc_ht=scontent-iad3-2.cdninstagram.com&amp;oh=24709e351d61e63053a763ef747e895d&amp;oe=60D1B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@17894271415900557@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Na hora de escrever, ainda bate a dúvida do uso dos porquês? A gente te ajuda. 😁
⠀
É normal ficar se perguntando qual a escolha certa e por isso montamos esse esquema rápido. Já salva o post aí e manda pros amigos.
⠀
Tá a fim de mais dicas de português? Vai ter uma aula incrível, no dia 20, lá no YouTube. Aproveita e anota aí ✍tudo o que você quer perguntar.
⠀
#dicasdeportguês #linguaportuguesa #línguaportuguesa #aula #estudar #estudante #estudos #studies #studygram #ead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171649066_468151384605883_8198332931463690377_n.jpg?_nc_cat=107&amp;ccb=1-3&amp;_nc_sid=8ae9d6&amp;_nc_eui2=AeHqF2pzvj-jOJHNb1eee2e4fP92Ul53ULt8_3ZSXndQuzQMY1vGu3MrKrqYvtTawEXNltfm2ftlx0Jn4BqEDvTS&amp;_nc_ohc=aVw1I1bHUyUAX8_O2Wk&amp;_nc_oc=AQnoX0OGQDkZfy8mRVIwqWxXqj5BfagCMg3eMfO2dLPRi0S34jlFDBLkRvUXtSGGraI&amp;_nc_ht=scontent-iad3-2.cdninstagram.com&amp;oh=24709e351d61e63053a763ef747e895d&amp;oe=60D1B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https://www.instagram.com/p/CNh1gELnwo_/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CNh1gELnwo_</a:t>
                      </a:r>
                    </a:p>
                  </a:txBody>
                  <a:tcPr/>
                </a:tc>
                <a:extLst>
                  <a:ext uri="{0D108BD9-81ED-4DB2-BD59-A6C34878D82A}">
                    <a16:rowId xmlns:a16="http://schemas.microsoft.com/office/drawing/2014/main" val="2140847701"/>
                  </a:ext>
                </a:extLst>
              </a:tr>
            </a:tbl>
          </a:graphicData>
        </a:graphic>
      </p:graphicFrame>
      <p:sp>
        <p:nvSpPr>
          <p:cNvPr id="4" name="Text Placeholder 3">
            <a:extLst>
              <a:ext uri="{FF2B5EF4-FFF2-40B4-BE49-F238E27FC236}">
                <a16:creationId xmlns:a16="http://schemas.microsoft.com/office/drawing/2014/main" id="{DA408333-2F1F-4980-BFE5-99938A4880CB}"/>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7129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8F60-98C9-4298-BBF3-936D767F4C3C}"/>
              </a:ext>
            </a:extLst>
          </p:cNvPr>
          <p:cNvSpPr>
            <a:spLocks noGrp="1"/>
          </p:cNvSpPr>
          <p:nvPr>
            <p:ph type="title"/>
          </p:nvPr>
        </p:nvSpPr>
        <p:spPr/>
        <p:txBody>
          <a:bodyPr/>
          <a:lstStyle/>
          <a:p>
            <a:r>
              <a:rPr lang="en-US"/>
              <a:t>Instagram Instagram - Published Posts (Table) | faculdadedescomplica - 20 of 26</a:t>
            </a:r>
          </a:p>
        </p:txBody>
      </p:sp>
      <p:graphicFrame>
        <p:nvGraphicFramePr>
          <p:cNvPr id="5" name="Table Placeholder 4">
            <a:extLst>
              <a:ext uri="{FF2B5EF4-FFF2-40B4-BE49-F238E27FC236}">
                <a16:creationId xmlns:a16="http://schemas.microsoft.com/office/drawing/2014/main" id="{5AA9EE92-262F-4D3B-9BA6-62CDA7C16ED1}"/>
              </a:ext>
            </a:extLst>
          </p:cNvPr>
          <p:cNvGraphicFramePr>
            <a:graphicFrameLocks noGrp="1"/>
          </p:cNvGraphicFramePr>
          <p:nvPr>
            <p:ph type="tbl" sz="quarter" idx="13"/>
            <p:extLst>
              <p:ext uri="{D42A27DB-BD31-4B8C-83A1-F6EECF244321}">
                <p14:modId xmlns:p14="http://schemas.microsoft.com/office/powerpoint/2010/main" val="3333244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069747066"/>
                    </a:ext>
                  </a:extLst>
                </a:gridCol>
                <a:gridCol w="329184">
                  <a:extLst>
                    <a:ext uri="{9D8B030D-6E8A-4147-A177-3AD203B41FA5}">
                      <a16:colId xmlns:a16="http://schemas.microsoft.com/office/drawing/2014/main" val="4028014189"/>
                    </a:ext>
                  </a:extLst>
                </a:gridCol>
                <a:gridCol w="329184">
                  <a:extLst>
                    <a:ext uri="{9D8B030D-6E8A-4147-A177-3AD203B41FA5}">
                      <a16:colId xmlns:a16="http://schemas.microsoft.com/office/drawing/2014/main" val="3986463012"/>
                    </a:ext>
                  </a:extLst>
                </a:gridCol>
                <a:gridCol w="208280">
                  <a:extLst>
                    <a:ext uri="{9D8B030D-6E8A-4147-A177-3AD203B41FA5}">
                      <a16:colId xmlns:a16="http://schemas.microsoft.com/office/drawing/2014/main" val="777132935"/>
                    </a:ext>
                  </a:extLst>
                </a:gridCol>
                <a:gridCol w="208280">
                  <a:extLst>
                    <a:ext uri="{9D8B030D-6E8A-4147-A177-3AD203B41FA5}">
                      <a16:colId xmlns:a16="http://schemas.microsoft.com/office/drawing/2014/main" val="261748823"/>
                    </a:ext>
                  </a:extLst>
                </a:gridCol>
                <a:gridCol w="208280">
                  <a:extLst>
                    <a:ext uri="{9D8B030D-6E8A-4147-A177-3AD203B41FA5}">
                      <a16:colId xmlns:a16="http://schemas.microsoft.com/office/drawing/2014/main" val="1150588259"/>
                    </a:ext>
                  </a:extLst>
                </a:gridCol>
                <a:gridCol w="329184">
                  <a:extLst>
                    <a:ext uri="{9D8B030D-6E8A-4147-A177-3AD203B41FA5}">
                      <a16:colId xmlns:a16="http://schemas.microsoft.com/office/drawing/2014/main" val="2454016196"/>
                    </a:ext>
                  </a:extLst>
                </a:gridCol>
                <a:gridCol w="493776">
                  <a:extLst>
                    <a:ext uri="{9D8B030D-6E8A-4147-A177-3AD203B41FA5}">
                      <a16:colId xmlns:a16="http://schemas.microsoft.com/office/drawing/2014/main" val="2253920047"/>
                    </a:ext>
                  </a:extLst>
                </a:gridCol>
                <a:gridCol w="493776">
                  <a:extLst>
                    <a:ext uri="{9D8B030D-6E8A-4147-A177-3AD203B41FA5}">
                      <a16:colId xmlns:a16="http://schemas.microsoft.com/office/drawing/2014/main" val="1150354159"/>
                    </a:ext>
                  </a:extLst>
                </a:gridCol>
                <a:gridCol w="658369">
                  <a:extLst>
                    <a:ext uri="{9D8B030D-6E8A-4147-A177-3AD203B41FA5}">
                      <a16:colId xmlns:a16="http://schemas.microsoft.com/office/drawing/2014/main" val="152214587"/>
                    </a:ext>
                  </a:extLst>
                </a:gridCol>
                <a:gridCol w="329184">
                  <a:extLst>
                    <a:ext uri="{9D8B030D-6E8A-4147-A177-3AD203B41FA5}">
                      <a16:colId xmlns:a16="http://schemas.microsoft.com/office/drawing/2014/main" val="2456593204"/>
                    </a:ext>
                  </a:extLst>
                </a:gridCol>
                <a:gridCol w="329184">
                  <a:extLst>
                    <a:ext uri="{9D8B030D-6E8A-4147-A177-3AD203B41FA5}">
                      <a16:colId xmlns:a16="http://schemas.microsoft.com/office/drawing/2014/main" val="2869938404"/>
                    </a:ext>
                  </a:extLst>
                </a:gridCol>
                <a:gridCol w="329184">
                  <a:extLst>
                    <a:ext uri="{9D8B030D-6E8A-4147-A177-3AD203B41FA5}">
                      <a16:colId xmlns:a16="http://schemas.microsoft.com/office/drawing/2014/main" val="3410977615"/>
                    </a:ext>
                  </a:extLst>
                </a:gridCol>
                <a:gridCol w="329184">
                  <a:extLst>
                    <a:ext uri="{9D8B030D-6E8A-4147-A177-3AD203B41FA5}">
                      <a16:colId xmlns:a16="http://schemas.microsoft.com/office/drawing/2014/main" val="2196077754"/>
                    </a:ext>
                  </a:extLst>
                </a:gridCol>
                <a:gridCol w="329184">
                  <a:extLst>
                    <a:ext uri="{9D8B030D-6E8A-4147-A177-3AD203B41FA5}">
                      <a16:colId xmlns:a16="http://schemas.microsoft.com/office/drawing/2014/main" val="4183183901"/>
                    </a:ext>
                  </a:extLst>
                </a:gridCol>
                <a:gridCol w="329184">
                  <a:extLst>
                    <a:ext uri="{9D8B030D-6E8A-4147-A177-3AD203B41FA5}">
                      <a16:colId xmlns:a16="http://schemas.microsoft.com/office/drawing/2014/main" val="544771911"/>
                    </a:ext>
                  </a:extLst>
                </a:gridCol>
                <a:gridCol w="329184">
                  <a:extLst>
                    <a:ext uri="{9D8B030D-6E8A-4147-A177-3AD203B41FA5}">
                      <a16:colId xmlns:a16="http://schemas.microsoft.com/office/drawing/2014/main" val="4196935510"/>
                    </a:ext>
                  </a:extLst>
                </a:gridCol>
                <a:gridCol w="329184">
                  <a:extLst>
                    <a:ext uri="{9D8B030D-6E8A-4147-A177-3AD203B41FA5}">
                      <a16:colId xmlns:a16="http://schemas.microsoft.com/office/drawing/2014/main" val="2471198656"/>
                    </a:ext>
                  </a:extLst>
                </a:gridCol>
                <a:gridCol w="329184">
                  <a:extLst>
                    <a:ext uri="{9D8B030D-6E8A-4147-A177-3AD203B41FA5}">
                      <a16:colId xmlns:a16="http://schemas.microsoft.com/office/drawing/2014/main" val="2178012164"/>
                    </a:ext>
                  </a:extLst>
                </a:gridCol>
                <a:gridCol w="329184">
                  <a:extLst>
                    <a:ext uri="{9D8B030D-6E8A-4147-A177-3AD203B41FA5}">
                      <a16:colId xmlns:a16="http://schemas.microsoft.com/office/drawing/2014/main" val="3676393924"/>
                    </a:ext>
                  </a:extLst>
                </a:gridCol>
                <a:gridCol w="658369">
                  <a:extLst>
                    <a:ext uri="{9D8B030D-6E8A-4147-A177-3AD203B41FA5}">
                      <a16:colId xmlns:a16="http://schemas.microsoft.com/office/drawing/2014/main" val="804322933"/>
                    </a:ext>
                  </a:extLst>
                </a:gridCol>
                <a:gridCol w="329184">
                  <a:extLst>
                    <a:ext uri="{9D8B030D-6E8A-4147-A177-3AD203B41FA5}">
                      <a16:colId xmlns:a16="http://schemas.microsoft.com/office/drawing/2014/main" val="20008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85982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18:05:47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Sáb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163300774_2659636394312563_3661876399162782577_n.jpg?_nc_cat=111&amp;ccb=1-3&amp;_nc_sid=8ae9d6&amp;_nc_eui2=AeEFIBRgHtaxG0dKg_bh9lP_ibPNJOi7GE2Js80k6LsYTQ5ilWPykhQ1k6RQTgThxE_XlpTfYRX3o2batHnS4fEh&amp;_nc_ohc=5Q0a0jT8j7YAX8Ygorw&amp;_nc_ht=scontent-iad3-2.cdninstagram.com&amp;oh=98d6c46976a96a40e71b0da0b41311b5&amp;oe=60D1C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@18193824265069714@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📣Chamando todos os estudantes indecisos!
⠀
Ainda rola dúvida na hora de escolher entre os cursos de Bacharelado, Tecnológico e Licenciatura? Então salve o post de hoje pra parar de passar perrengue 👊
⠀
E aí, já sabe qual escolher? Aproveite pra conhecer os cursos da Faculdade Descomplica! Tem LINK NA BIO pra você ficar por dentro.
⠀
#faculdade #ead #educaçãoadistância #pedagogia #licenciatura #bacharelado #bacharel #educação #education #professores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163300774_2659636394312563_3661876399162782577_n.jpg?_nc_cat=111&amp;ccb=1-3&amp;_nc_sid=8ae9d6&amp;_nc_eui2=AeEFIBRgHtaxG0dKg_bh9lP_ibPNJOi7GE2Js80k6LsYTQ5ilWPykhQ1k6RQTgThxE_XlpTfYRX3o2batHnS4fEh&amp;_nc_ohc=5Q0a0jT8j7YAX8Ygorw&amp;_nc_ht=scontent-iad3-2.cdninstagram.com&amp;oh=98d6c46976a96a40e71b0da0b41311b5&amp;oe=60D1C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https://www.instagram.com/p/CMp656AHkvz/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CMp656AHkvz</a:t>
                      </a:r>
                    </a:p>
                  </a:txBody>
                  <a:tcPr/>
                </a:tc>
                <a:extLst>
                  <a:ext uri="{0D108BD9-81ED-4DB2-BD59-A6C34878D82A}">
                    <a16:rowId xmlns:a16="http://schemas.microsoft.com/office/drawing/2014/main" val="2307015329"/>
                  </a:ext>
                </a:extLst>
              </a:tr>
            </a:tbl>
          </a:graphicData>
        </a:graphic>
      </p:graphicFrame>
      <p:sp>
        <p:nvSpPr>
          <p:cNvPr id="4" name="Text Placeholder 3">
            <a:extLst>
              <a:ext uri="{FF2B5EF4-FFF2-40B4-BE49-F238E27FC236}">
                <a16:creationId xmlns:a16="http://schemas.microsoft.com/office/drawing/2014/main" id="{31126F35-5B8D-4C74-AB48-61A425AD6151}"/>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485988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7209-0244-40F5-9B14-60B47607FD0B}"/>
              </a:ext>
            </a:extLst>
          </p:cNvPr>
          <p:cNvSpPr>
            <a:spLocks noGrp="1"/>
          </p:cNvSpPr>
          <p:nvPr>
            <p:ph type="title"/>
          </p:nvPr>
        </p:nvSpPr>
        <p:spPr/>
        <p:txBody>
          <a:bodyPr/>
          <a:lstStyle/>
          <a:p>
            <a:r>
              <a:rPr lang="en-US"/>
              <a:t>Instagram Instagram - Published Posts (Table) | faculdadedescomplica - 21 of 26</a:t>
            </a:r>
          </a:p>
        </p:txBody>
      </p:sp>
      <p:graphicFrame>
        <p:nvGraphicFramePr>
          <p:cNvPr id="5" name="Table Placeholder 4">
            <a:extLst>
              <a:ext uri="{FF2B5EF4-FFF2-40B4-BE49-F238E27FC236}">
                <a16:creationId xmlns:a16="http://schemas.microsoft.com/office/drawing/2014/main" id="{C4EFDF6B-921A-45EE-B7AE-220D9251617B}"/>
              </a:ext>
            </a:extLst>
          </p:cNvPr>
          <p:cNvGraphicFramePr>
            <a:graphicFrameLocks noGrp="1"/>
          </p:cNvGraphicFramePr>
          <p:nvPr>
            <p:ph type="tbl" sz="quarter" idx="13"/>
            <p:extLst>
              <p:ext uri="{D42A27DB-BD31-4B8C-83A1-F6EECF244321}">
                <p14:modId xmlns:p14="http://schemas.microsoft.com/office/powerpoint/2010/main" val="201281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58460683"/>
                    </a:ext>
                  </a:extLst>
                </a:gridCol>
                <a:gridCol w="329184">
                  <a:extLst>
                    <a:ext uri="{9D8B030D-6E8A-4147-A177-3AD203B41FA5}">
                      <a16:colId xmlns:a16="http://schemas.microsoft.com/office/drawing/2014/main" val="3020695447"/>
                    </a:ext>
                  </a:extLst>
                </a:gridCol>
                <a:gridCol w="329184">
                  <a:extLst>
                    <a:ext uri="{9D8B030D-6E8A-4147-A177-3AD203B41FA5}">
                      <a16:colId xmlns:a16="http://schemas.microsoft.com/office/drawing/2014/main" val="2788034315"/>
                    </a:ext>
                  </a:extLst>
                </a:gridCol>
                <a:gridCol w="208280">
                  <a:extLst>
                    <a:ext uri="{9D8B030D-6E8A-4147-A177-3AD203B41FA5}">
                      <a16:colId xmlns:a16="http://schemas.microsoft.com/office/drawing/2014/main" val="1567171203"/>
                    </a:ext>
                  </a:extLst>
                </a:gridCol>
                <a:gridCol w="208280">
                  <a:extLst>
                    <a:ext uri="{9D8B030D-6E8A-4147-A177-3AD203B41FA5}">
                      <a16:colId xmlns:a16="http://schemas.microsoft.com/office/drawing/2014/main" val="3094924307"/>
                    </a:ext>
                  </a:extLst>
                </a:gridCol>
                <a:gridCol w="208280">
                  <a:extLst>
                    <a:ext uri="{9D8B030D-6E8A-4147-A177-3AD203B41FA5}">
                      <a16:colId xmlns:a16="http://schemas.microsoft.com/office/drawing/2014/main" val="2373876632"/>
                    </a:ext>
                  </a:extLst>
                </a:gridCol>
                <a:gridCol w="329184">
                  <a:extLst>
                    <a:ext uri="{9D8B030D-6E8A-4147-A177-3AD203B41FA5}">
                      <a16:colId xmlns:a16="http://schemas.microsoft.com/office/drawing/2014/main" val="1568982008"/>
                    </a:ext>
                  </a:extLst>
                </a:gridCol>
                <a:gridCol w="493776">
                  <a:extLst>
                    <a:ext uri="{9D8B030D-6E8A-4147-A177-3AD203B41FA5}">
                      <a16:colId xmlns:a16="http://schemas.microsoft.com/office/drawing/2014/main" val="4242077377"/>
                    </a:ext>
                  </a:extLst>
                </a:gridCol>
                <a:gridCol w="493776">
                  <a:extLst>
                    <a:ext uri="{9D8B030D-6E8A-4147-A177-3AD203B41FA5}">
                      <a16:colId xmlns:a16="http://schemas.microsoft.com/office/drawing/2014/main" val="2455684334"/>
                    </a:ext>
                  </a:extLst>
                </a:gridCol>
                <a:gridCol w="658369">
                  <a:extLst>
                    <a:ext uri="{9D8B030D-6E8A-4147-A177-3AD203B41FA5}">
                      <a16:colId xmlns:a16="http://schemas.microsoft.com/office/drawing/2014/main" val="2981554807"/>
                    </a:ext>
                  </a:extLst>
                </a:gridCol>
                <a:gridCol w="329184">
                  <a:extLst>
                    <a:ext uri="{9D8B030D-6E8A-4147-A177-3AD203B41FA5}">
                      <a16:colId xmlns:a16="http://schemas.microsoft.com/office/drawing/2014/main" val="3468653648"/>
                    </a:ext>
                  </a:extLst>
                </a:gridCol>
                <a:gridCol w="329184">
                  <a:extLst>
                    <a:ext uri="{9D8B030D-6E8A-4147-A177-3AD203B41FA5}">
                      <a16:colId xmlns:a16="http://schemas.microsoft.com/office/drawing/2014/main" val="2065658303"/>
                    </a:ext>
                  </a:extLst>
                </a:gridCol>
                <a:gridCol w="329184">
                  <a:extLst>
                    <a:ext uri="{9D8B030D-6E8A-4147-A177-3AD203B41FA5}">
                      <a16:colId xmlns:a16="http://schemas.microsoft.com/office/drawing/2014/main" val="171721168"/>
                    </a:ext>
                  </a:extLst>
                </a:gridCol>
                <a:gridCol w="329184">
                  <a:extLst>
                    <a:ext uri="{9D8B030D-6E8A-4147-A177-3AD203B41FA5}">
                      <a16:colId xmlns:a16="http://schemas.microsoft.com/office/drawing/2014/main" val="1725496974"/>
                    </a:ext>
                  </a:extLst>
                </a:gridCol>
                <a:gridCol w="329184">
                  <a:extLst>
                    <a:ext uri="{9D8B030D-6E8A-4147-A177-3AD203B41FA5}">
                      <a16:colId xmlns:a16="http://schemas.microsoft.com/office/drawing/2014/main" val="1799065198"/>
                    </a:ext>
                  </a:extLst>
                </a:gridCol>
                <a:gridCol w="329184">
                  <a:extLst>
                    <a:ext uri="{9D8B030D-6E8A-4147-A177-3AD203B41FA5}">
                      <a16:colId xmlns:a16="http://schemas.microsoft.com/office/drawing/2014/main" val="1766907691"/>
                    </a:ext>
                  </a:extLst>
                </a:gridCol>
                <a:gridCol w="329184">
                  <a:extLst>
                    <a:ext uri="{9D8B030D-6E8A-4147-A177-3AD203B41FA5}">
                      <a16:colId xmlns:a16="http://schemas.microsoft.com/office/drawing/2014/main" val="1724184170"/>
                    </a:ext>
                  </a:extLst>
                </a:gridCol>
                <a:gridCol w="329184">
                  <a:extLst>
                    <a:ext uri="{9D8B030D-6E8A-4147-A177-3AD203B41FA5}">
                      <a16:colId xmlns:a16="http://schemas.microsoft.com/office/drawing/2014/main" val="1706945738"/>
                    </a:ext>
                  </a:extLst>
                </a:gridCol>
                <a:gridCol w="329184">
                  <a:extLst>
                    <a:ext uri="{9D8B030D-6E8A-4147-A177-3AD203B41FA5}">
                      <a16:colId xmlns:a16="http://schemas.microsoft.com/office/drawing/2014/main" val="3749332333"/>
                    </a:ext>
                  </a:extLst>
                </a:gridCol>
                <a:gridCol w="329184">
                  <a:extLst>
                    <a:ext uri="{9D8B030D-6E8A-4147-A177-3AD203B41FA5}">
                      <a16:colId xmlns:a16="http://schemas.microsoft.com/office/drawing/2014/main" val="2145018371"/>
                    </a:ext>
                  </a:extLst>
                </a:gridCol>
                <a:gridCol w="658369">
                  <a:extLst>
                    <a:ext uri="{9D8B030D-6E8A-4147-A177-3AD203B41FA5}">
                      <a16:colId xmlns:a16="http://schemas.microsoft.com/office/drawing/2014/main" val="1648648892"/>
                    </a:ext>
                  </a:extLst>
                </a:gridCol>
                <a:gridCol w="329184">
                  <a:extLst>
                    <a:ext uri="{9D8B030D-6E8A-4147-A177-3AD203B41FA5}">
                      <a16:colId xmlns:a16="http://schemas.microsoft.com/office/drawing/2014/main" val="360770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71015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05/17/2021 20:47:18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187671657_552044869122282_4791528767789741552_n.jpg?_nc_cat=105&amp;ccb=1-3&amp;_nc_sid=8ae9d6&amp;_nc_eui2=AeFWOmIO8hYLJUastHfTYcXMdMBy1EG46ll0wHLUQbjqWWIBE_wMlZRAVk_t1KoVBx98xaTmlahmDcNeSXWIi2Q3&amp;_nc_ohc=aNXC4PTIelMAX9Wa1pM&amp;_nc_ht=scontent-iad3-2.cdninstagram.com&amp;oh=bea42c2dfe019bebe1205dfd46eef70d&amp;oe=60CF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@18222808843033201@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Hoje é o Dia Internacional da Luta contra a LGBTFobia. 🌈
⠀
Para entendermos melhor o que acontece no mundo e combater o preconceito é fundamental termos acesso à informação.
⠀
Vale lembrar que foi com muita luta que diversos direitos foram conquistados. Se liga em alguns deles:
⠀
👉 Em 2020, o STF declarou inconstitucional a regra que impedia que pessoas LGBTQIA+ doassem sangue;
👉Em 2019, a LGBTFobia foi criminalizada;
👉Em 2016, foi liberado o uso do nome social no registro social escolar;
👉 Em 2013, foi emitida a Resolução 175, que garante o direito ao casamento civil;
👉 Em 2011, pessoas do mesmo sexo conquistaram o direito à união estável.
⠀
Curtiu o post? Compartilha! Só assim ele vai chegar a mais gente!
⠀
⠀
#descomplica #educacao #ensinosuperior #faculdade #diversity #diversidade #vidadeestudante #estudar #estudando #estudos #dicasdeestudos #estuda #lgbtfobiaécrime #lgbtqi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187671657_552044869122282_4791528767789741552_n.jpg?_nc_cat=105&amp;ccb=1-3&amp;_nc_sid=8ae9d6&amp;_nc_eui2=AeFWOmIO8hYLJUastHfTYcXMdMBy1EG46ll0wHLUQbjqWWIBE_wMlZRAVk_t1KoVBx98xaTmlahmDcNeSXWIi2Q3&amp;_nc_ohc=aNXC4PTIelMAX9Wa1pM&amp;_nc_ht=scontent-iad3-2.cdninstagram.com&amp;oh=bea42c2dfe019bebe1205dfd46eef70d&amp;oe=60CFB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https://www.instagram.com/p/CO_jfp-BO26/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CO_jfp-BO26</a:t>
                      </a:r>
                    </a:p>
                  </a:txBody>
                  <a:tcPr/>
                </a:tc>
                <a:extLst>
                  <a:ext uri="{0D108BD9-81ED-4DB2-BD59-A6C34878D82A}">
                    <a16:rowId xmlns:a16="http://schemas.microsoft.com/office/drawing/2014/main" val="763838531"/>
                  </a:ext>
                </a:extLst>
              </a:tr>
            </a:tbl>
          </a:graphicData>
        </a:graphic>
      </p:graphicFrame>
      <p:sp>
        <p:nvSpPr>
          <p:cNvPr id="4" name="Text Placeholder 3">
            <a:extLst>
              <a:ext uri="{FF2B5EF4-FFF2-40B4-BE49-F238E27FC236}">
                <a16:creationId xmlns:a16="http://schemas.microsoft.com/office/drawing/2014/main" id="{A6872DE7-50D7-4A04-ACB0-9984210E98A1}"/>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177496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A8AE-A50B-49EF-B695-94B9290C8F02}"/>
              </a:ext>
            </a:extLst>
          </p:cNvPr>
          <p:cNvSpPr>
            <a:spLocks noGrp="1"/>
          </p:cNvSpPr>
          <p:nvPr>
            <p:ph type="title"/>
          </p:nvPr>
        </p:nvSpPr>
        <p:spPr/>
        <p:txBody>
          <a:bodyPr/>
          <a:lstStyle/>
          <a:p>
            <a:r>
              <a:rPr lang="en-US"/>
              <a:t>Instagram Instagram - Published Posts (Table) | faculdadedescomplica - 22 of 26</a:t>
            </a:r>
          </a:p>
        </p:txBody>
      </p:sp>
      <p:graphicFrame>
        <p:nvGraphicFramePr>
          <p:cNvPr id="5" name="Table Placeholder 4">
            <a:extLst>
              <a:ext uri="{FF2B5EF4-FFF2-40B4-BE49-F238E27FC236}">
                <a16:creationId xmlns:a16="http://schemas.microsoft.com/office/drawing/2014/main" id="{242984A3-5B22-4D23-B977-797E64BC057F}"/>
              </a:ext>
            </a:extLst>
          </p:cNvPr>
          <p:cNvGraphicFramePr>
            <a:graphicFrameLocks noGrp="1"/>
          </p:cNvGraphicFramePr>
          <p:nvPr>
            <p:ph type="tbl" sz="quarter" idx="13"/>
            <p:extLst>
              <p:ext uri="{D42A27DB-BD31-4B8C-83A1-F6EECF244321}">
                <p14:modId xmlns:p14="http://schemas.microsoft.com/office/powerpoint/2010/main" val="270973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704301085"/>
                    </a:ext>
                  </a:extLst>
                </a:gridCol>
                <a:gridCol w="329184">
                  <a:extLst>
                    <a:ext uri="{9D8B030D-6E8A-4147-A177-3AD203B41FA5}">
                      <a16:colId xmlns:a16="http://schemas.microsoft.com/office/drawing/2014/main" val="1344528612"/>
                    </a:ext>
                  </a:extLst>
                </a:gridCol>
                <a:gridCol w="329184">
                  <a:extLst>
                    <a:ext uri="{9D8B030D-6E8A-4147-A177-3AD203B41FA5}">
                      <a16:colId xmlns:a16="http://schemas.microsoft.com/office/drawing/2014/main" val="1575953827"/>
                    </a:ext>
                  </a:extLst>
                </a:gridCol>
                <a:gridCol w="208280">
                  <a:extLst>
                    <a:ext uri="{9D8B030D-6E8A-4147-A177-3AD203B41FA5}">
                      <a16:colId xmlns:a16="http://schemas.microsoft.com/office/drawing/2014/main" val="4052770442"/>
                    </a:ext>
                  </a:extLst>
                </a:gridCol>
                <a:gridCol w="208280">
                  <a:extLst>
                    <a:ext uri="{9D8B030D-6E8A-4147-A177-3AD203B41FA5}">
                      <a16:colId xmlns:a16="http://schemas.microsoft.com/office/drawing/2014/main" val="2618601236"/>
                    </a:ext>
                  </a:extLst>
                </a:gridCol>
                <a:gridCol w="208280">
                  <a:extLst>
                    <a:ext uri="{9D8B030D-6E8A-4147-A177-3AD203B41FA5}">
                      <a16:colId xmlns:a16="http://schemas.microsoft.com/office/drawing/2014/main" val="2043011981"/>
                    </a:ext>
                  </a:extLst>
                </a:gridCol>
                <a:gridCol w="329184">
                  <a:extLst>
                    <a:ext uri="{9D8B030D-6E8A-4147-A177-3AD203B41FA5}">
                      <a16:colId xmlns:a16="http://schemas.microsoft.com/office/drawing/2014/main" val="2014725448"/>
                    </a:ext>
                  </a:extLst>
                </a:gridCol>
                <a:gridCol w="493776">
                  <a:extLst>
                    <a:ext uri="{9D8B030D-6E8A-4147-A177-3AD203B41FA5}">
                      <a16:colId xmlns:a16="http://schemas.microsoft.com/office/drawing/2014/main" val="1070353569"/>
                    </a:ext>
                  </a:extLst>
                </a:gridCol>
                <a:gridCol w="493776">
                  <a:extLst>
                    <a:ext uri="{9D8B030D-6E8A-4147-A177-3AD203B41FA5}">
                      <a16:colId xmlns:a16="http://schemas.microsoft.com/office/drawing/2014/main" val="1679936760"/>
                    </a:ext>
                  </a:extLst>
                </a:gridCol>
                <a:gridCol w="658369">
                  <a:extLst>
                    <a:ext uri="{9D8B030D-6E8A-4147-A177-3AD203B41FA5}">
                      <a16:colId xmlns:a16="http://schemas.microsoft.com/office/drawing/2014/main" val="3105504669"/>
                    </a:ext>
                  </a:extLst>
                </a:gridCol>
                <a:gridCol w="329184">
                  <a:extLst>
                    <a:ext uri="{9D8B030D-6E8A-4147-A177-3AD203B41FA5}">
                      <a16:colId xmlns:a16="http://schemas.microsoft.com/office/drawing/2014/main" val="2900873102"/>
                    </a:ext>
                  </a:extLst>
                </a:gridCol>
                <a:gridCol w="329184">
                  <a:extLst>
                    <a:ext uri="{9D8B030D-6E8A-4147-A177-3AD203B41FA5}">
                      <a16:colId xmlns:a16="http://schemas.microsoft.com/office/drawing/2014/main" val="964313758"/>
                    </a:ext>
                  </a:extLst>
                </a:gridCol>
                <a:gridCol w="329184">
                  <a:extLst>
                    <a:ext uri="{9D8B030D-6E8A-4147-A177-3AD203B41FA5}">
                      <a16:colId xmlns:a16="http://schemas.microsoft.com/office/drawing/2014/main" val="3964078514"/>
                    </a:ext>
                  </a:extLst>
                </a:gridCol>
                <a:gridCol w="329184">
                  <a:extLst>
                    <a:ext uri="{9D8B030D-6E8A-4147-A177-3AD203B41FA5}">
                      <a16:colId xmlns:a16="http://schemas.microsoft.com/office/drawing/2014/main" val="2108504927"/>
                    </a:ext>
                  </a:extLst>
                </a:gridCol>
                <a:gridCol w="329184">
                  <a:extLst>
                    <a:ext uri="{9D8B030D-6E8A-4147-A177-3AD203B41FA5}">
                      <a16:colId xmlns:a16="http://schemas.microsoft.com/office/drawing/2014/main" val="4212323506"/>
                    </a:ext>
                  </a:extLst>
                </a:gridCol>
                <a:gridCol w="329184">
                  <a:extLst>
                    <a:ext uri="{9D8B030D-6E8A-4147-A177-3AD203B41FA5}">
                      <a16:colId xmlns:a16="http://schemas.microsoft.com/office/drawing/2014/main" val="243806397"/>
                    </a:ext>
                  </a:extLst>
                </a:gridCol>
                <a:gridCol w="329184">
                  <a:extLst>
                    <a:ext uri="{9D8B030D-6E8A-4147-A177-3AD203B41FA5}">
                      <a16:colId xmlns:a16="http://schemas.microsoft.com/office/drawing/2014/main" val="3482223600"/>
                    </a:ext>
                  </a:extLst>
                </a:gridCol>
                <a:gridCol w="329184">
                  <a:extLst>
                    <a:ext uri="{9D8B030D-6E8A-4147-A177-3AD203B41FA5}">
                      <a16:colId xmlns:a16="http://schemas.microsoft.com/office/drawing/2014/main" val="3590657867"/>
                    </a:ext>
                  </a:extLst>
                </a:gridCol>
                <a:gridCol w="329184">
                  <a:extLst>
                    <a:ext uri="{9D8B030D-6E8A-4147-A177-3AD203B41FA5}">
                      <a16:colId xmlns:a16="http://schemas.microsoft.com/office/drawing/2014/main" val="1252987575"/>
                    </a:ext>
                  </a:extLst>
                </a:gridCol>
                <a:gridCol w="329184">
                  <a:extLst>
                    <a:ext uri="{9D8B030D-6E8A-4147-A177-3AD203B41FA5}">
                      <a16:colId xmlns:a16="http://schemas.microsoft.com/office/drawing/2014/main" val="3981226135"/>
                    </a:ext>
                  </a:extLst>
                </a:gridCol>
                <a:gridCol w="658369">
                  <a:extLst>
                    <a:ext uri="{9D8B030D-6E8A-4147-A177-3AD203B41FA5}">
                      <a16:colId xmlns:a16="http://schemas.microsoft.com/office/drawing/2014/main" val="508866801"/>
                    </a:ext>
                  </a:extLst>
                </a:gridCol>
                <a:gridCol w="329184">
                  <a:extLst>
                    <a:ext uri="{9D8B030D-6E8A-4147-A177-3AD203B41FA5}">
                      <a16:colId xmlns:a16="http://schemas.microsoft.com/office/drawing/2014/main" val="92599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100916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05/04/2021 18:06:08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180905523_1382573595469727_5807007210322301361_n.jpg?_nc_cat=108&amp;ccb=1-3&amp;_nc_sid=8ae9d6&amp;_nc_eui2=AeH9iqJQgkdcq-4e9eaeXm7PJqqn0Cehu-wmqqfQJ6G77JKK40isjOiOC3gvFSlFHWf0TA5W1fXU8JGOxydoGFHh&amp;_nc_ohc=ICMn7yKDX-cAX_cMvy8&amp;_nc_ht=scontent-iad3-2.cdninstagram.com&amp;oh=495334cdf193dd73cf247c034d9dbf69&amp;oe=60D0AF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@17945469814463681@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gente aposta que Luke Skywalker, Darth Vader e o Mestre Yoda nunca pensaram nisso, mas dá sim pra tirar lições profissionais de uma das maiores sagas da história do cinema. 🎬
⠀
No #StarWarsDay⭐, vale a pena relembrar esses momentos, né?
⠀
Arrasta pro lado para conferir as dicas e se tornar um mestre Jedi na sua carreira.
⠀
E que a Força esteja com você!😉
⠀
Ei, já clica no LINK DA BIO pra conferir as melhores maneiras de usar a Força.
⠀
#maythe4bewithyou #starwars #starwarsday #filmes #educação #carreira #trabalho  #vidadeestudante #vidadeuniversitário #dicadeestudos #estudante #estudar #educacao #studygram #descomplica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180905523_1382573595469727_5807007210322301361_n.jpg?_nc_cat=108&amp;ccb=1-3&amp;_nc_sid=8ae9d6&amp;_nc_eui2=AeH9iqJQgkdcq-4e9eaeXm7PJqqn0Cehu-wmqqfQJ6G77JKK40isjOiOC3gvFSlFHWf0TA5W1fXU8JGOxydoGFHh&amp;_nc_ohc=ICMn7yKDX-cAX_cMvy8&amp;_nc_ht=scontent-iad3-2.cdninstagram.com&amp;oh=495334cdf193dd73cf247c034d9dbf69&amp;oe=60D0AF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https://www.instagram.com/p/COdyt3bnWyJ/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COdyt3bnWyJ</a:t>
                      </a:r>
                    </a:p>
                  </a:txBody>
                  <a:tcPr/>
                </a:tc>
                <a:extLst>
                  <a:ext uri="{0D108BD9-81ED-4DB2-BD59-A6C34878D82A}">
                    <a16:rowId xmlns:a16="http://schemas.microsoft.com/office/drawing/2014/main" val="4089501767"/>
                  </a:ext>
                </a:extLst>
              </a:tr>
            </a:tbl>
          </a:graphicData>
        </a:graphic>
      </p:graphicFrame>
      <p:sp>
        <p:nvSpPr>
          <p:cNvPr id="4" name="Text Placeholder 3">
            <a:extLst>
              <a:ext uri="{FF2B5EF4-FFF2-40B4-BE49-F238E27FC236}">
                <a16:creationId xmlns:a16="http://schemas.microsoft.com/office/drawing/2014/main" id="{1B3C1538-22EF-41F7-A105-3C2881A02B48}"/>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951744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9DBB-87DE-4960-B689-246E54F2C2CF}"/>
              </a:ext>
            </a:extLst>
          </p:cNvPr>
          <p:cNvSpPr>
            <a:spLocks noGrp="1"/>
          </p:cNvSpPr>
          <p:nvPr>
            <p:ph type="title"/>
          </p:nvPr>
        </p:nvSpPr>
        <p:spPr/>
        <p:txBody>
          <a:bodyPr/>
          <a:lstStyle/>
          <a:p>
            <a:r>
              <a:rPr lang="en-US"/>
              <a:t>Instagram Instagram - Published Posts (Table) | faculdadedescomplica - 23 of 26</a:t>
            </a:r>
          </a:p>
        </p:txBody>
      </p:sp>
      <p:graphicFrame>
        <p:nvGraphicFramePr>
          <p:cNvPr id="5" name="Table Placeholder 4">
            <a:extLst>
              <a:ext uri="{FF2B5EF4-FFF2-40B4-BE49-F238E27FC236}">
                <a16:creationId xmlns:a16="http://schemas.microsoft.com/office/drawing/2014/main" id="{9D496BC7-6B19-4487-9466-FEF8AF572A57}"/>
              </a:ext>
            </a:extLst>
          </p:cNvPr>
          <p:cNvGraphicFramePr>
            <a:graphicFrameLocks noGrp="1"/>
          </p:cNvGraphicFramePr>
          <p:nvPr>
            <p:ph type="tbl" sz="quarter" idx="13"/>
            <p:extLst>
              <p:ext uri="{D42A27DB-BD31-4B8C-83A1-F6EECF244321}">
                <p14:modId xmlns:p14="http://schemas.microsoft.com/office/powerpoint/2010/main" val="324054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666101266"/>
                    </a:ext>
                  </a:extLst>
                </a:gridCol>
                <a:gridCol w="329184">
                  <a:extLst>
                    <a:ext uri="{9D8B030D-6E8A-4147-A177-3AD203B41FA5}">
                      <a16:colId xmlns:a16="http://schemas.microsoft.com/office/drawing/2014/main" val="4001407314"/>
                    </a:ext>
                  </a:extLst>
                </a:gridCol>
                <a:gridCol w="329184">
                  <a:extLst>
                    <a:ext uri="{9D8B030D-6E8A-4147-A177-3AD203B41FA5}">
                      <a16:colId xmlns:a16="http://schemas.microsoft.com/office/drawing/2014/main" val="3823086057"/>
                    </a:ext>
                  </a:extLst>
                </a:gridCol>
                <a:gridCol w="208280">
                  <a:extLst>
                    <a:ext uri="{9D8B030D-6E8A-4147-A177-3AD203B41FA5}">
                      <a16:colId xmlns:a16="http://schemas.microsoft.com/office/drawing/2014/main" val="910629547"/>
                    </a:ext>
                  </a:extLst>
                </a:gridCol>
                <a:gridCol w="208280">
                  <a:extLst>
                    <a:ext uri="{9D8B030D-6E8A-4147-A177-3AD203B41FA5}">
                      <a16:colId xmlns:a16="http://schemas.microsoft.com/office/drawing/2014/main" val="1899421263"/>
                    </a:ext>
                  </a:extLst>
                </a:gridCol>
                <a:gridCol w="208280">
                  <a:extLst>
                    <a:ext uri="{9D8B030D-6E8A-4147-A177-3AD203B41FA5}">
                      <a16:colId xmlns:a16="http://schemas.microsoft.com/office/drawing/2014/main" val="277287501"/>
                    </a:ext>
                  </a:extLst>
                </a:gridCol>
                <a:gridCol w="329184">
                  <a:extLst>
                    <a:ext uri="{9D8B030D-6E8A-4147-A177-3AD203B41FA5}">
                      <a16:colId xmlns:a16="http://schemas.microsoft.com/office/drawing/2014/main" val="3335853649"/>
                    </a:ext>
                  </a:extLst>
                </a:gridCol>
                <a:gridCol w="493776">
                  <a:extLst>
                    <a:ext uri="{9D8B030D-6E8A-4147-A177-3AD203B41FA5}">
                      <a16:colId xmlns:a16="http://schemas.microsoft.com/office/drawing/2014/main" val="1085420625"/>
                    </a:ext>
                  </a:extLst>
                </a:gridCol>
                <a:gridCol w="493776">
                  <a:extLst>
                    <a:ext uri="{9D8B030D-6E8A-4147-A177-3AD203B41FA5}">
                      <a16:colId xmlns:a16="http://schemas.microsoft.com/office/drawing/2014/main" val="6684322"/>
                    </a:ext>
                  </a:extLst>
                </a:gridCol>
                <a:gridCol w="658369">
                  <a:extLst>
                    <a:ext uri="{9D8B030D-6E8A-4147-A177-3AD203B41FA5}">
                      <a16:colId xmlns:a16="http://schemas.microsoft.com/office/drawing/2014/main" val="14302182"/>
                    </a:ext>
                  </a:extLst>
                </a:gridCol>
                <a:gridCol w="329184">
                  <a:extLst>
                    <a:ext uri="{9D8B030D-6E8A-4147-A177-3AD203B41FA5}">
                      <a16:colId xmlns:a16="http://schemas.microsoft.com/office/drawing/2014/main" val="1933940227"/>
                    </a:ext>
                  </a:extLst>
                </a:gridCol>
                <a:gridCol w="329184">
                  <a:extLst>
                    <a:ext uri="{9D8B030D-6E8A-4147-A177-3AD203B41FA5}">
                      <a16:colId xmlns:a16="http://schemas.microsoft.com/office/drawing/2014/main" val="2452475015"/>
                    </a:ext>
                  </a:extLst>
                </a:gridCol>
                <a:gridCol w="329184">
                  <a:extLst>
                    <a:ext uri="{9D8B030D-6E8A-4147-A177-3AD203B41FA5}">
                      <a16:colId xmlns:a16="http://schemas.microsoft.com/office/drawing/2014/main" val="2682029785"/>
                    </a:ext>
                  </a:extLst>
                </a:gridCol>
                <a:gridCol w="329184">
                  <a:extLst>
                    <a:ext uri="{9D8B030D-6E8A-4147-A177-3AD203B41FA5}">
                      <a16:colId xmlns:a16="http://schemas.microsoft.com/office/drawing/2014/main" val="2720409593"/>
                    </a:ext>
                  </a:extLst>
                </a:gridCol>
                <a:gridCol w="329184">
                  <a:extLst>
                    <a:ext uri="{9D8B030D-6E8A-4147-A177-3AD203B41FA5}">
                      <a16:colId xmlns:a16="http://schemas.microsoft.com/office/drawing/2014/main" val="791496335"/>
                    </a:ext>
                  </a:extLst>
                </a:gridCol>
                <a:gridCol w="329184">
                  <a:extLst>
                    <a:ext uri="{9D8B030D-6E8A-4147-A177-3AD203B41FA5}">
                      <a16:colId xmlns:a16="http://schemas.microsoft.com/office/drawing/2014/main" val="1499530987"/>
                    </a:ext>
                  </a:extLst>
                </a:gridCol>
                <a:gridCol w="329184">
                  <a:extLst>
                    <a:ext uri="{9D8B030D-6E8A-4147-A177-3AD203B41FA5}">
                      <a16:colId xmlns:a16="http://schemas.microsoft.com/office/drawing/2014/main" val="175616076"/>
                    </a:ext>
                  </a:extLst>
                </a:gridCol>
                <a:gridCol w="329184">
                  <a:extLst>
                    <a:ext uri="{9D8B030D-6E8A-4147-A177-3AD203B41FA5}">
                      <a16:colId xmlns:a16="http://schemas.microsoft.com/office/drawing/2014/main" val="2687675692"/>
                    </a:ext>
                  </a:extLst>
                </a:gridCol>
                <a:gridCol w="329184">
                  <a:extLst>
                    <a:ext uri="{9D8B030D-6E8A-4147-A177-3AD203B41FA5}">
                      <a16:colId xmlns:a16="http://schemas.microsoft.com/office/drawing/2014/main" val="4156897742"/>
                    </a:ext>
                  </a:extLst>
                </a:gridCol>
                <a:gridCol w="329184">
                  <a:extLst>
                    <a:ext uri="{9D8B030D-6E8A-4147-A177-3AD203B41FA5}">
                      <a16:colId xmlns:a16="http://schemas.microsoft.com/office/drawing/2014/main" val="3687841382"/>
                    </a:ext>
                  </a:extLst>
                </a:gridCol>
                <a:gridCol w="658369">
                  <a:extLst>
                    <a:ext uri="{9D8B030D-6E8A-4147-A177-3AD203B41FA5}">
                      <a16:colId xmlns:a16="http://schemas.microsoft.com/office/drawing/2014/main" val="1247240572"/>
                    </a:ext>
                  </a:extLst>
                </a:gridCol>
                <a:gridCol w="329184">
                  <a:extLst>
                    <a:ext uri="{9D8B030D-6E8A-4147-A177-3AD203B41FA5}">
                      <a16:colId xmlns:a16="http://schemas.microsoft.com/office/drawing/2014/main" val="318054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71818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03/07/2021 18:02:31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158107339_113242910790790_7883265759851129780_n.jpg?_nc_cat=111&amp;ccb=1-3&amp;_nc_sid=8ae9d6&amp;_nc_eui2=AeG4ry-QhwAEO93Duzo3R33rWlzfWSit0fRaXN9ZKK3R9CT2aW_OwCMs9Fq4-_sTqNr8nleUdke06wX5GeegLTTp&amp;_nc_ohc=y0Hc4AK_KMQAX_xb7fX&amp;_nc_ht=scontent-iad3-2.cdninstagram.com&amp;oh=9f0fc18984bc103949a0757e332e6a63&amp;oe=60D015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@17896659745880345@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Ver esse tipo de comentário enche a gente de orgulho 💚
⠀
Nosso modelo online nos permite ter professores qualificados, com mestrado e doutorado, em cursos com mensalidades que cabem no seu bolso. A gente troca as letras miúdas pelo compromisso com o que mais importa: oferecer a melhor experiência de estudo aos alunos.
⠀
Vem pra Faculdade Descomplica! Tem LINK NA BIO pra você saber mais: bit.ly/3uV4Wd9.
⠀
#faculdade #faculdadeonline #aulaonline #cienciascontabeis #contabeis #educacao #estudos #descomplica #educação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158107339_113242910790790_7883265759851129780_n.jpg?_nc_cat=111&amp;ccb=1-3&amp;_nc_sid=8ae9d6&amp;_nc_eui2=AeG4ry-QhwAEO93Duzo3R33rWlzfWSit0fRaXN9ZKK3R9CT2aW_OwCMs9Fq4-_sTqNr8nleUdke06wX5GeegLTTp&amp;_nc_ohc=y0Hc4AK_KMQAX_xb7fX&amp;_nc_ht=scontent-iad3-2.cdninstagram.com&amp;oh=9f0fc18984bc103949a0757e332e6a63&amp;oe=60D015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https://www.instagram.com/p/CMIcMmHlxkq/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CMIcMmHlxkq</a:t>
                      </a:r>
                    </a:p>
                  </a:txBody>
                  <a:tcPr/>
                </a:tc>
                <a:extLst>
                  <a:ext uri="{0D108BD9-81ED-4DB2-BD59-A6C34878D82A}">
                    <a16:rowId xmlns:a16="http://schemas.microsoft.com/office/drawing/2014/main" val="4210583717"/>
                  </a:ext>
                </a:extLst>
              </a:tr>
            </a:tbl>
          </a:graphicData>
        </a:graphic>
      </p:graphicFrame>
      <p:sp>
        <p:nvSpPr>
          <p:cNvPr id="4" name="Text Placeholder 3">
            <a:extLst>
              <a:ext uri="{FF2B5EF4-FFF2-40B4-BE49-F238E27FC236}">
                <a16:creationId xmlns:a16="http://schemas.microsoft.com/office/drawing/2014/main" id="{A9429444-76A3-42D9-B16C-7CAE37057181}"/>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2800111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296BC-4A38-4941-B995-2E6420166DB8}"/>
              </a:ext>
            </a:extLst>
          </p:cNvPr>
          <p:cNvSpPr>
            <a:spLocks noGrp="1"/>
          </p:cNvSpPr>
          <p:nvPr>
            <p:ph type="title"/>
          </p:nvPr>
        </p:nvSpPr>
        <p:spPr/>
        <p:txBody>
          <a:bodyPr/>
          <a:lstStyle/>
          <a:p>
            <a:r>
              <a:rPr lang="en-US"/>
              <a:t>Instagram Instagram - Published Posts (Table) | faculdadedescomplica - 24 of 26</a:t>
            </a:r>
          </a:p>
        </p:txBody>
      </p:sp>
      <p:graphicFrame>
        <p:nvGraphicFramePr>
          <p:cNvPr id="5" name="Table Placeholder 4">
            <a:extLst>
              <a:ext uri="{FF2B5EF4-FFF2-40B4-BE49-F238E27FC236}">
                <a16:creationId xmlns:a16="http://schemas.microsoft.com/office/drawing/2014/main" id="{E0F639A3-AAAC-4CB3-A903-2600D69280FA}"/>
              </a:ext>
            </a:extLst>
          </p:cNvPr>
          <p:cNvGraphicFramePr>
            <a:graphicFrameLocks noGrp="1"/>
          </p:cNvGraphicFramePr>
          <p:nvPr>
            <p:ph type="tbl" sz="quarter" idx="13"/>
            <p:extLst>
              <p:ext uri="{D42A27DB-BD31-4B8C-83A1-F6EECF244321}">
                <p14:modId xmlns:p14="http://schemas.microsoft.com/office/powerpoint/2010/main" val="149829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318357031"/>
                    </a:ext>
                  </a:extLst>
                </a:gridCol>
                <a:gridCol w="329184">
                  <a:extLst>
                    <a:ext uri="{9D8B030D-6E8A-4147-A177-3AD203B41FA5}">
                      <a16:colId xmlns:a16="http://schemas.microsoft.com/office/drawing/2014/main" val="1602634750"/>
                    </a:ext>
                  </a:extLst>
                </a:gridCol>
                <a:gridCol w="329184">
                  <a:extLst>
                    <a:ext uri="{9D8B030D-6E8A-4147-A177-3AD203B41FA5}">
                      <a16:colId xmlns:a16="http://schemas.microsoft.com/office/drawing/2014/main" val="1515243054"/>
                    </a:ext>
                  </a:extLst>
                </a:gridCol>
                <a:gridCol w="208280">
                  <a:extLst>
                    <a:ext uri="{9D8B030D-6E8A-4147-A177-3AD203B41FA5}">
                      <a16:colId xmlns:a16="http://schemas.microsoft.com/office/drawing/2014/main" val="237634905"/>
                    </a:ext>
                  </a:extLst>
                </a:gridCol>
                <a:gridCol w="208280">
                  <a:extLst>
                    <a:ext uri="{9D8B030D-6E8A-4147-A177-3AD203B41FA5}">
                      <a16:colId xmlns:a16="http://schemas.microsoft.com/office/drawing/2014/main" val="2014029652"/>
                    </a:ext>
                  </a:extLst>
                </a:gridCol>
                <a:gridCol w="208280">
                  <a:extLst>
                    <a:ext uri="{9D8B030D-6E8A-4147-A177-3AD203B41FA5}">
                      <a16:colId xmlns:a16="http://schemas.microsoft.com/office/drawing/2014/main" val="673675555"/>
                    </a:ext>
                  </a:extLst>
                </a:gridCol>
                <a:gridCol w="329184">
                  <a:extLst>
                    <a:ext uri="{9D8B030D-6E8A-4147-A177-3AD203B41FA5}">
                      <a16:colId xmlns:a16="http://schemas.microsoft.com/office/drawing/2014/main" val="4228223129"/>
                    </a:ext>
                  </a:extLst>
                </a:gridCol>
                <a:gridCol w="493776">
                  <a:extLst>
                    <a:ext uri="{9D8B030D-6E8A-4147-A177-3AD203B41FA5}">
                      <a16:colId xmlns:a16="http://schemas.microsoft.com/office/drawing/2014/main" val="22813746"/>
                    </a:ext>
                  </a:extLst>
                </a:gridCol>
                <a:gridCol w="493776">
                  <a:extLst>
                    <a:ext uri="{9D8B030D-6E8A-4147-A177-3AD203B41FA5}">
                      <a16:colId xmlns:a16="http://schemas.microsoft.com/office/drawing/2014/main" val="2402327345"/>
                    </a:ext>
                  </a:extLst>
                </a:gridCol>
                <a:gridCol w="658369">
                  <a:extLst>
                    <a:ext uri="{9D8B030D-6E8A-4147-A177-3AD203B41FA5}">
                      <a16:colId xmlns:a16="http://schemas.microsoft.com/office/drawing/2014/main" val="430089890"/>
                    </a:ext>
                  </a:extLst>
                </a:gridCol>
                <a:gridCol w="329184">
                  <a:extLst>
                    <a:ext uri="{9D8B030D-6E8A-4147-A177-3AD203B41FA5}">
                      <a16:colId xmlns:a16="http://schemas.microsoft.com/office/drawing/2014/main" val="3777029677"/>
                    </a:ext>
                  </a:extLst>
                </a:gridCol>
                <a:gridCol w="329184">
                  <a:extLst>
                    <a:ext uri="{9D8B030D-6E8A-4147-A177-3AD203B41FA5}">
                      <a16:colId xmlns:a16="http://schemas.microsoft.com/office/drawing/2014/main" val="3689877689"/>
                    </a:ext>
                  </a:extLst>
                </a:gridCol>
                <a:gridCol w="329184">
                  <a:extLst>
                    <a:ext uri="{9D8B030D-6E8A-4147-A177-3AD203B41FA5}">
                      <a16:colId xmlns:a16="http://schemas.microsoft.com/office/drawing/2014/main" val="2304193706"/>
                    </a:ext>
                  </a:extLst>
                </a:gridCol>
                <a:gridCol w="329184">
                  <a:extLst>
                    <a:ext uri="{9D8B030D-6E8A-4147-A177-3AD203B41FA5}">
                      <a16:colId xmlns:a16="http://schemas.microsoft.com/office/drawing/2014/main" val="2890390197"/>
                    </a:ext>
                  </a:extLst>
                </a:gridCol>
                <a:gridCol w="329184">
                  <a:extLst>
                    <a:ext uri="{9D8B030D-6E8A-4147-A177-3AD203B41FA5}">
                      <a16:colId xmlns:a16="http://schemas.microsoft.com/office/drawing/2014/main" val="410225690"/>
                    </a:ext>
                  </a:extLst>
                </a:gridCol>
                <a:gridCol w="329184">
                  <a:extLst>
                    <a:ext uri="{9D8B030D-6E8A-4147-A177-3AD203B41FA5}">
                      <a16:colId xmlns:a16="http://schemas.microsoft.com/office/drawing/2014/main" val="3590378063"/>
                    </a:ext>
                  </a:extLst>
                </a:gridCol>
                <a:gridCol w="329184">
                  <a:extLst>
                    <a:ext uri="{9D8B030D-6E8A-4147-A177-3AD203B41FA5}">
                      <a16:colId xmlns:a16="http://schemas.microsoft.com/office/drawing/2014/main" val="3938905447"/>
                    </a:ext>
                  </a:extLst>
                </a:gridCol>
                <a:gridCol w="329184">
                  <a:extLst>
                    <a:ext uri="{9D8B030D-6E8A-4147-A177-3AD203B41FA5}">
                      <a16:colId xmlns:a16="http://schemas.microsoft.com/office/drawing/2014/main" val="3033931938"/>
                    </a:ext>
                  </a:extLst>
                </a:gridCol>
                <a:gridCol w="329184">
                  <a:extLst>
                    <a:ext uri="{9D8B030D-6E8A-4147-A177-3AD203B41FA5}">
                      <a16:colId xmlns:a16="http://schemas.microsoft.com/office/drawing/2014/main" val="2081412892"/>
                    </a:ext>
                  </a:extLst>
                </a:gridCol>
                <a:gridCol w="329184">
                  <a:extLst>
                    <a:ext uri="{9D8B030D-6E8A-4147-A177-3AD203B41FA5}">
                      <a16:colId xmlns:a16="http://schemas.microsoft.com/office/drawing/2014/main" val="1523992156"/>
                    </a:ext>
                  </a:extLst>
                </a:gridCol>
                <a:gridCol w="658369">
                  <a:extLst>
                    <a:ext uri="{9D8B030D-6E8A-4147-A177-3AD203B41FA5}">
                      <a16:colId xmlns:a16="http://schemas.microsoft.com/office/drawing/2014/main" val="3393696893"/>
                    </a:ext>
                  </a:extLst>
                </a:gridCol>
                <a:gridCol w="329184">
                  <a:extLst>
                    <a:ext uri="{9D8B030D-6E8A-4147-A177-3AD203B41FA5}">
                      <a16:colId xmlns:a16="http://schemas.microsoft.com/office/drawing/2014/main" val="67193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36156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04/10/2021 11:05:50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Sáb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171543398_277870423797349_8460537836965876045_n.jpg?_nc_cat=101&amp;ccb=1-3&amp;_nc_sid=8ae9d6&amp;_nc_eui2=AeEPe3H4WZGoDBJQtt9z57y-KWB9TGOJwEEpYH1MY4nAQbBgoP5Omu2D9im6A3T4bexVsGA6XpmW0k25tPxjMWYf&amp;_nc_ohc=e4ay4CuMxpsAX__4GBJ&amp;_nc_ht=scontent-iad3-2.cdninstagram.com&amp;oh=28a95711ff10ad7f0505118f26a14b7d&amp;oe=60D2EB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@17919201616613915@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Se liga que aqui embaixo👇 tem link pra baixar uma Planilha de Organização Financeira!
⠀
Não tem mais essa de que o dinheiro 💸foi embora, hein.
⠀
⠀
http://bit.ly/OrganizaSuaGrana
⠀
#organizacaofinanceira #finanças # #finanças #organizacaofinanceira #descomplica #estudos #estudar #estudando #estudante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171543398_277870423797349_8460537836965876045_n.jpg?_nc_cat=101&amp;ccb=1-3&amp;_nc_sid=8ae9d6&amp;_nc_eui2=AeEPe3H4WZGoDBJQtt9z57y-KWB9TGOJwEEpYH1MY4nAQbBgoP5Omu2D9im6A3T4bexVsGA6XpmW0k25tPxjMWYf&amp;_nc_ohc=e4ay4CuMxpsAX__4GBJ&amp;_nc_ht=scontent-iad3-2.cdninstagram.com&amp;oh=28a95711ff10ad7f0505118f26a14b7d&amp;oe=60D2EB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https://www.instagram.com/p/CNfPijFHqhK/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CNfPijFHqhK</a:t>
                      </a:r>
                    </a:p>
                  </a:txBody>
                  <a:tcPr/>
                </a:tc>
                <a:extLst>
                  <a:ext uri="{0D108BD9-81ED-4DB2-BD59-A6C34878D82A}">
                    <a16:rowId xmlns:a16="http://schemas.microsoft.com/office/drawing/2014/main" val="1075607660"/>
                  </a:ext>
                </a:extLst>
              </a:tr>
            </a:tbl>
          </a:graphicData>
        </a:graphic>
      </p:graphicFrame>
      <p:sp>
        <p:nvSpPr>
          <p:cNvPr id="4" name="Text Placeholder 3">
            <a:extLst>
              <a:ext uri="{FF2B5EF4-FFF2-40B4-BE49-F238E27FC236}">
                <a16:creationId xmlns:a16="http://schemas.microsoft.com/office/drawing/2014/main" id="{C1A1857A-7B7C-4278-B315-C45988CED604}"/>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1759680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BFF42-3082-47B7-9E7E-E14596D42D86}"/>
              </a:ext>
            </a:extLst>
          </p:cNvPr>
          <p:cNvSpPr>
            <a:spLocks noGrp="1"/>
          </p:cNvSpPr>
          <p:nvPr>
            <p:ph type="title"/>
          </p:nvPr>
        </p:nvSpPr>
        <p:spPr/>
        <p:txBody>
          <a:bodyPr/>
          <a:lstStyle/>
          <a:p>
            <a:r>
              <a:rPr lang="en-US"/>
              <a:t>Instagram Instagram - Published Posts (Table) | faculdadedescomplica - 25 of 26</a:t>
            </a:r>
          </a:p>
        </p:txBody>
      </p:sp>
      <p:graphicFrame>
        <p:nvGraphicFramePr>
          <p:cNvPr id="5" name="Table Placeholder 4">
            <a:extLst>
              <a:ext uri="{FF2B5EF4-FFF2-40B4-BE49-F238E27FC236}">
                <a16:creationId xmlns:a16="http://schemas.microsoft.com/office/drawing/2014/main" id="{869F1B26-3D75-4D76-A6F4-95E5C6D3FF86}"/>
              </a:ext>
            </a:extLst>
          </p:cNvPr>
          <p:cNvGraphicFramePr>
            <a:graphicFrameLocks noGrp="1"/>
          </p:cNvGraphicFramePr>
          <p:nvPr>
            <p:ph type="tbl" sz="quarter" idx="13"/>
            <p:extLst>
              <p:ext uri="{D42A27DB-BD31-4B8C-83A1-F6EECF244321}">
                <p14:modId xmlns:p14="http://schemas.microsoft.com/office/powerpoint/2010/main" val="374842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005011385"/>
                    </a:ext>
                  </a:extLst>
                </a:gridCol>
                <a:gridCol w="329184">
                  <a:extLst>
                    <a:ext uri="{9D8B030D-6E8A-4147-A177-3AD203B41FA5}">
                      <a16:colId xmlns:a16="http://schemas.microsoft.com/office/drawing/2014/main" val="2668010284"/>
                    </a:ext>
                  </a:extLst>
                </a:gridCol>
                <a:gridCol w="329184">
                  <a:extLst>
                    <a:ext uri="{9D8B030D-6E8A-4147-A177-3AD203B41FA5}">
                      <a16:colId xmlns:a16="http://schemas.microsoft.com/office/drawing/2014/main" val="1308772752"/>
                    </a:ext>
                  </a:extLst>
                </a:gridCol>
                <a:gridCol w="208280">
                  <a:extLst>
                    <a:ext uri="{9D8B030D-6E8A-4147-A177-3AD203B41FA5}">
                      <a16:colId xmlns:a16="http://schemas.microsoft.com/office/drawing/2014/main" val="4291087313"/>
                    </a:ext>
                  </a:extLst>
                </a:gridCol>
                <a:gridCol w="208280">
                  <a:extLst>
                    <a:ext uri="{9D8B030D-6E8A-4147-A177-3AD203B41FA5}">
                      <a16:colId xmlns:a16="http://schemas.microsoft.com/office/drawing/2014/main" val="3012635860"/>
                    </a:ext>
                  </a:extLst>
                </a:gridCol>
                <a:gridCol w="208280">
                  <a:extLst>
                    <a:ext uri="{9D8B030D-6E8A-4147-A177-3AD203B41FA5}">
                      <a16:colId xmlns:a16="http://schemas.microsoft.com/office/drawing/2014/main" val="2783427627"/>
                    </a:ext>
                  </a:extLst>
                </a:gridCol>
                <a:gridCol w="329184">
                  <a:extLst>
                    <a:ext uri="{9D8B030D-6E8A-4147-A177-3AD203B41FA5}">
                      <a16:colId xmlns:a16="http://schemas.microsoft.com/office/drawing/2014/main" val="3494441573"/>
                    </a:ext>
                  </a:extLst>
                </a:gridCol>
                <a:gridCol w="493776">
                  <a:extLst>
                    <a:ext uri="{9D8B030D-6E8A-4147-A177-3AD203B41FA5}">
                      <a16:colId xmlns:a16="http://schemas.microsoft.com/office/drawing/2014/main" val="1249284404"/>
                    </a:ext>
                  </a:extLst>
                </a:gridCol>
                <a:gridCol w="493776">
                  <a:extLst>
                    <a:ext uri="{9D8B030D-6E8A-4147-A177-3AD203B41FA5}">
                      <a16:colId xmlns:a16="http://schemas.microsoft.com/office/drawing/2014/main" val="742955730"/>
                    </a:ext>
                  </a:extLst>
                </a:gridCol>
                <a:gridCol w="658369">
                  <a:extLst>
                    <a:ext uri="{9D8B030D-6E8A-4147-A177-3AD203B41FA5}">
                      <a16:colId xmlns:a16="http://schemas.microsoft.com/office/drawing/2014/main" val="3639066693"/>
                    </a:ext>
                  </a:extLst>
                </a:gridCol>
                <a:gridCol w="329184">
                  <a:extLst>
                    <a:ext uri="{9D8B030D-6E8A-4147-A177-3AD203B41FA5}">
                      <a16:colId xmlns:a16="http://schemas.microsoft.com/office/drawing/2014/main" val="1009355821"/>
                    </a:ext>
                  </a:extLst>
                </a:gridCol>
                <a:gridCol w="329184">
                  <a:extLst>
                    <a:ext uri="{9D8B030D-6E8A-4147-A177-3AD203B41FA5}">
                      <a16:colId xmlns:a16="http://schemas.microsoft.com/office/drawing/2014/main" val="2959958691"/>
                    </a:ext>
                  </a:extLst>
                </a:gridCol>
                <a:gridCol w="329184">
                  <a:extLst>
                    <a:ext uri="{9D8B030D-6E8A-4147-A177-3AD203B41FA5}">
                      <a16:colId xmlns:a16="http://schemas.microsoft.com/office/drawing/2014/main" val="3815553637"/>
                    </a:ext>
                  </a:extLst>
                </a:gridCol>
                <a:gridCol w="329184">
                  <a:extLst>
                    <a:ext uri="{9D8B030D-6E8A-4147-A177-3AD203B41FA5}">
                      <a16:colId xmlns:a16="http://schemas.microsoft.com/office/drawing/2014/main" val="1688304815"/>
                    </a:ext>
                  </a:extLst>
                </a:gridCol>
                <a:gridCol w="329184">
                  <a:extLst>
                    <a:ext uri="{9D8B030D-6E8A-4147-A177-3AD203B41FA5}">
                      <a16:colId xmlns:a16="http://schemas.microsoft.com/office/drawing/2014/main" val="2955009737"/>
                    </a:ext>
                  </a:extLst>
                </a:gridCol>
                <a:gridCol w="329184">
                  <a:extLst>
                    <a:ext uri="{9D8B030D-6E8A-4147-A177-3AD203B41FA5}">
                      <a16:colId xmlns:a16="http://schemas.microsoft.com/office/drawing/2014/main" val="2497253134"/>
                    </a:ext>
                  </a:extLst>
                </a:gridCol>
                <a:gridCol w="329184">
                  <a:extLst>
                    <a:ext uri="{9D8B030D-6E8A-4147-A177-3AD203B41FA5}">
                      <a16:colId xmlns:a16="http://schemas.microsoft.com/office/drawing/2014/main" val="2540880667"/>
                    </a:ext>
                  </a:extLst>
                </a:gridCol>
                <a:gridCol w="329184">
                  <a:extLst>
                    <a:ext uri="{9D8B030D-6E8A-4147-A177-3AD203B41FA5}">
                      <a16:colId xmlns:a16="http://schemas.microsoft.com/office/drawing/2014/main" val="4121225542"/>
                    </a:ext>
                  </a:extLst>
                </a:gridCol>
                <a:gridCol w="329184">
                  <a:extLst>
                    <a:ext uri="{9D8B030D-6E8A-4147-A177-3AD203B41FA5}">
                      <a16:colId xmlns:a16="http://schemas.microsoft.com/office/drawing/2014/main" val="2935610730"/>
                    </a:ext>
                  </a:extLst>
                </a:gridCol>
                <a:gridCol w="329184">
                  <a:extLst>
                    <a:ext uri="{9D8B030D-6E8A-4147-A177-3AD203B41FA5}">
                      <a16:colId xmlns:a16="http://schemas.microsoft.com/office/drawing/2014/main" val="1384598300"/>
                    </a:ext>
                  </a:extLst>
                </a:gridCol>
                <a:gridCol w="658369">
                  <a:extLst>
                    <a:ext uri="{9D8B030D-6E8A-4147-A177-3AD203B41FA5}">
                      <a16:colId xmlns:a16="http://schemas.microsoft.com/office/drawing/2014/main" val="603287647"/>
                    </a:ext>
                  </a:extLst>
                </a:gridCol>
                <a:gridCol w="329184">
                  <a:extLst>
                    <a:ext uri="{9D8B030D-6E8A-4147-A177-3AD203B41FA5}">
                      <a16:colId xmlns:a16="http://schemas.microsoft.com/office/drawing/2014/main" val="6076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412800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18:35:04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184389350_118838463650271_1316884630442028705_n.jpg?_nc_cat=108&amp;ccb=1-3&amp;_nc_sid=8ae9d6&amp;_nc_eui2=AeES07eb5to9jiipGWjHG4vCAP_zhvcP1NkA__OG9w_U2YBc5k5wC5nmw54NN_m83gBnzaqeJxZh5RtljWEobOPp&amp;_nc_ohc=t3qvsMzO9nMAX9Z8loW&amp;_nc_ht=scontent-iad3-2.cdninstagram.com&amp;oh=91be055c68241a591168ff9171442725&amp;oe=60D2C2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@17919322369635444@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Como tá o seu currículo? A gente sabe que tem momentos em que é preciso renovar o CV e dicas são sempre bem-vindas não é mesmo?😜
⠀
👉Outra boa dica é entender o que a vaga tá exigindo de você enquanto candidato. Atende aos requisitos da vaga? Busque destacar seus pontos fortes.
⠀
⠀
Assim, vai ficar muito mais fácil chamar atenção dos recrutadores.🎯
⠀
Ainda quer mais dicas? Corre pros stories e confere o EBOOK GRÁTIS que tem por lá!
⠀
#descomplica #trabalho #amotrabalhar
#trabalhoemequipe #estágio #studygram ##vidadeuniversitário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184389350_118838463650271_1316884630442028705_n.jpg?_nc_cat=108&amp;ccb=1-3&amp;_nc_sid=8ae9d6&amp;_nc_eui2=AeES07eb5to9jiipGWjHG4vCAP_zhvcP1NkA__OG9w_U2YBc5k5wC5nmw54NN_m83gBnzaqeJxZh5RtljWEobOPp&amp;_nc_ohc=t3qvsMzO9nMAX9Z8loW&amp;_nc_ht=scontent-iad3-2.cdninstagram.com&amp;oh=91be055c68241a591168ff9171442725&amp;oe=60D2C2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https://www.instagram.com/p/COycY1rhzH1/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COycY1rhzH1</a:t>
                      </a:r>
                    </a:p>
                  </a:txBody>
                  <a:tcPr/>
                </a:tc>
                <a:extLst>
                  <a:ext uri="{0D108BD9-81ED-4DB2-BD59-A6C34878D82A}">
                    <a16:rowId xmlns:a16="http://schemas.microsoft.com/office/drawing/2014/main" val="2274142502"/>
                  </a:ext>
                </a:extLst>
              </a:tr>
            </a:tbl>
          </a:graphicData>
        </a:graphic>
      </p:graphicFrame>
      <p:sp>
        <p:nvSpPr>
          <p:cNvPr id="4" name="Text Placeholder 3">
            <a:extLst>
              <a:ext uri="{FF2B5EF4-FFF2-40B4-BE49-F238E27FC236}">
                <a16:creationId xmlns:a16="http://schemas.microsoft.com/office/drawing/2014/main" id="{8D40FA19-95CF-4AFC-9E73-165757737B8A}"/>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3068154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BD2E-8388-4852-ACE2-9A0B2B8ACB82}"/>
              </a:ext>
            </a:extLst>
          </p:cNvPr>
          <p:cNvSpPr>
            <a:spLocks noGrp="1"/>
          </p:cNvSpPr>
          <p:nvPr>
            <p:ph type="title"/>
          </p:nvPr>
        </p:nvSpPr>
        <p:spPr/>
        <p:txBody>
          <a:bodyPr/>
          <a:lstStyle/>
          <a:p>
            <a:r>
              <a:rPr lang="en-US"/>
              <a:t>Instagram Instagram - Published Posts (Table) | faculdadedescomplica - 26 of 26</a:t>
            </a:r>
          </a:p>
        </p:txBody>
      </p:sp>
      <p:graphicFrame>
        <p:nvGraphicFramePr>
          <p:cNvPr id="5" name="Table Placeholder 4">
            <a:extLst>
              <a:ext uri="{FF2B5EF4-FFF2-40B4-BE49-F238E27FC236}">
                <a16:creationId xmlns:a16="http://schemas.microsoft.com/office/drawing/2014/main" id="{90CB13E8-58B4-4D33-861D-945947997DBB}"/>
              </a:ext>
            </a:extLst>
          </p:cNvPr>
          <p:cNvGraphicFramePr>
            <a:graphicFrameLocks noGrp="1"/>
          </p:cNvGraphicFramePr>
          <p:nvPr>
            <p:ph type="tbl" sz="quarter" idx="13"/>
            <p:extLst>
              <p:ext uri="{D42A27DB-BD31-4B8C-83A1-F6EECF244321}">
                <p14:modId xmlns:p14="http://schemas.microsoft.com/office/powerpoint/2010/main" val="414529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629136923"/>
                    </a:ext>
                  </a:extLst>
                </a:gridCol>
                <a:gridCol w="329184">
                  <a:extLst>
                    <a:ext uri="{9D8B030D-6E8A-4147-A177-3AD203B41FA5}">
                      <a16:colId xmlns:a16="http://schemas.microsoft.com/office/drawing/2014/main" val="50297926"/>
                    </a:ext>
                  </a:extLst>
                </a:gridCol>
                <a:gridCol w="329184">
                  <a:extLst>
                    <a:ext uri="{9D8B030D-6E8A-4147-A177-3AD203B41FA5}">
                      <a16:colId xmlns:a16="http://schemas.microsoft.com/office/drawing/2014/main" val="2286602593"/>
                    </a:ext>
                  </a:extLst>
                </a:gridCol>
                <a:gridCol w="208280">
                  <a:extLst>
                    <a:ext uri="{9D8B030D-6E8A-4147-A177-3AD203B41FA5}">
                      <a16:colId xmlns:a16="http://schemas.microsoft.com/office/drawing/2014/main" val="2155726407"/>
                    </a:ext>
                  </a:extLst>
                </a:gridCol>
                <a:gridCol w="208280">
                  <a:extLst>
                    <a:ext uri="{9D8B030D-6E8A-4147-A177-3AD203B41FA5}">
                      <a16:colId xmlns:a16="http://schemas.microsoft.com/office/drawing/2014/main" val="2188128167"/>
                    </a:ext>
                  </a:extLst>
                </a:gridCol>
                <a:gridCol w="208280">
                  <a:extLst>
                    <a:ext uri="{9D8B030D-6E8A-4147-A177-3AD203B41FA5}">
                      <a16:colId xmlns:a16="http://schemas.microsoft.com/office/drawing/2014/main" val="2938583953"/>
                    </a:ext>
                  </a:extLst>
                </a:gridCol>
                <a:gridCol w="329184">
                  <a:extLst>
                    <a:ext uri="{9D8B030D-6E8A-4147-A177-3AD203B41FA5}">
                      <a16:colId xmlns:a16="http://schemas.microsoft.com/office/drawing/2014/main" val="217419338"/>
                    </a:ext>
                  </a:extLst>
                </a:gridCol>
                <a:gridCol w="493776">
                  <a:extLst>
                    <a:ext uri="{9D8B030D-6E8A-4147-A177-3AD203B41FA5}">
                      <a16:colId xmlns:a16="http://schemas.microsoft.com/office/drawing/2014/main" val="1759628948"/>
                    </a:ext>
                  </a:extLst>
                </a:gridCol>
                <a:gridCol w="493776">
                  <a:extLst>
                    <a:ext uri="{9D8B030D-6E8A-4147-A177-3AD203B41FA5}">
                      <a16:colId xmlns:a16="http://schemas.microsoft.com/office/drawing/2014/main" val="1910870097"/>
                    </a:ext>
                  </a:extLst>
                </a:gridCol>
                <a:gridCol w="658369">
                  <a:extLst>
                    <a:ext uri="{9D8B030D-6E8A-4147-A177-3AD203B41FA5}">
                      <a16:colId xmlns:a16="http://schemas.microsoft.com/office/drawing/2014/main" val="40332980"/>
                    </a:ext>
                  </a:extLst>
                </a:gridCol>
                <a:gridCol w="329184">
                  <a:extLst>
                    <a:ext uri="{9D8B030D-6E8A-4147-A177-3AD203B41FA5}">
                      <a16:colId xmlns:a16="http://schemas.microsoft.com/office/drawing/2014/main" val="2464866074"/>
                    </a:ext>
                  </a:extLst>
                </a:gridCol>
                <a:gridCol w="329184">
                  <a:extLst>
                    <a:ext uri="{9D8B030D-6E8A-4147-A177-3AD203B41FA5}">
                      <a16:colId xmlns:a16="http://schemas.microsoft.com/office/drawing/2014/main" val="2221630441"/>
                    </a:ext>
                  </a:extLst>
                </a:gridCol>
                <a:gridCol w="329184">
                  <a:extLst>
                    <a:ext uri="{9D8B030D-6E8A-4147-A177-3AD203B41FA5}">
                      <a16:colId xmlns:a16="http://schemas.microsoft.com/office/drawing/2014/main" val="3367878359"/>
                    </a:ext>
                  </a:extLst>
                </a:gridCol>
                <a:gridCol w="329184">
                  <a:extLst>
                    <a:ext uri="{9D8B030D-6E8A-4147-A177-3AD203B41FA5}">
                      <a16:colId xmlns:a16="http://schemas.microsoft.com/office/drawing/2014/main" val="4095872063"/>
                    </a:ext>
                  </a:extLst>
                </a:gridCol>
                <a:gridCol w="329184">
                  <a:extLst>
                    <a:ext uri="{9D8B030D-6E8A-4147-A177-3AD203B41FA5}">
                      <a16:colId xmlns:a16="http://schemas.microsoft.com/office/drawing/2014/main" val="2941945939"/>
                    </a:ext>
                  </a:extLst>
                </a:gridCol>
                <a:gridCol w="329184">
                  <a:extLst>
                    <a:ext uri="{9D8B030D-6E8A-4147-A177-3AD203B41FA5}">
                      <a16:colId xmlns:a16="http://schemas.microsoft.com/office/drawing/2014/main" val="3285183561"/>
                    </a:ext>
                  </a:extLst>
                </a:gridCol>
                <a:gridCol w="329184">
                  <a:extLst>
                    <a:ext uri="{9D8B030D-6E8A-4147-A177-3AD203B41FA5}">
                      <a16:colId xmlns:a16="http://schemas.microsoft.com/office/drawing/2014/main" val="3197790866"/>
                    </a:ext>
                  </a:extLst>
                </a:gridCol>
                <a:gridCol w="329184">
                  <a:extLst>
                    <a:ext uri="{9D8B030D-6E8A-4147-A177-3AD203B41FA5}">
                      <a16:colId xmlns:a16="http://schemas.microsoft.com/office/drawing/2014/main" val="517205003"/>
                    </a:ext>
                  </a:extLst>
                </a:gridCol>
                <a:gridCol w="329184">
                  <a:extLst>
                    <a:ext uri="{9D8B030D-6E8A-4147-A177-3AD203B41FA5}">
                      <a16:colId xmlns:a16="http://schemas.microsoft.com/office/drawing/2014/main" val="1793626540"/>
                    </a:ext>
                  </a:extLst>
                </a:gridCol>
                <a:gridCol w="329184">
                  <a:extLst>
                    <a:ext uri="{9D8B030D-6E8A-4147-A177-3AD203B41FA5}">
                      <a16:colId xmlns:a16="http://schemas.microsoft.com/office/drawing/2014/main" val="682560256"/>
                    </a:ext>
                  </a:extLst>
                </a:gridCol>
                <a:gridCol w="658369">
                  <a:extLst>
                    <a:ext uri="{9D8B030D-6E8A-4147-A177-3AD203B41FA5}">
                      <a16:colId xmlns:a16="http://schemas.microsoft.com/office/drawing/2014/main" val="3329984965"/>
                    </a:ext>
                  </a:extLst>
                </a:gridCol>
                <a:gridCol w="329184">
                  <a:extLst>
                    <a:ext uri="{9D8B030D-6E8A-4147-A177-3AD203B41FA5}">
                      <a16:colId xmlns:a16="http://schemas.microsoft.com/office/drawing/2014/main" val="322833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DiaDaSemana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ExternalId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Miniatura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shortCode</a:t>
                      </a:r>
                    </a:p>
                  </a:txBody>
                  <a:tcPr/>
                </a:tc>
                <a:extLst>
                  <a:ext uri="{0D108BD9-81ED-4DB2-BD59-A6C34878D82A}">
                    <a16:rowId xmlns:a16="http://schemas.microsoft.com/office/drawing/2014/main" val="260022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faculdadedescomplica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05/03/2021 19:04:40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181439251_2308458345955100_8062196896901850658_n.jpg?_nc_cat=105&amp;ccb=1-3&amp;_nc_sid=8ae9d6&amp;_nc_eui2=AeGa7IzbRZ8Nygtx4pmdZOPKDrJnzO0bxFAOsmfM7RvEUCRU2dPYdPWrp23nz05Iq8eX1kVUSKhR_CgTqLI0W4XK&amp;_nc_ohc=RVi_cKeLmYgAX9XMf9h&amp;_nc_oc=AQlNFp8FVNY7MZLcE0g_WRGgT6adlHh3z7Bq_B9UWmu_Lz4I0sMDVZj0nDICR2VwTuA&amp;_nc_ht=scontent-iad3-2.cdninstagram.com&amp;oh=d40cde756da802dd06e58996234114e5&amp;oe=60D1A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@17882134364269531@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 vamos de foco.✨Mês começando é só um pretexto para sermos mais organizados, mas a real é que todo dia é dia pra mandar ver na determinação. 
#determinação #foco #foconoobjetivo #focus #descomplica #estudando #estudaqueavidamuda #estudarsempre #estudar #estudos #estudaquepassa #studygram  #studygrammer #studymotivation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181439251_2308458345955100_8062196896901850658_n.jpg?_nc_cat=105&amp;ccb=1-3&amp;_nc_sid=8ae9d6&amp;_nc_eui2=AeGa7IzbRZ8Nygtx4pmdZOPKDrJnzO0bxFAOsmfM7RvEUCRU2dPYdPWrp23nz05Iq8eX1kVUSKhR_CgTqLI0W4XK&amp;_nc_ohc=RVi_cKeLmYgAX9XMf9h&amp;_nc_oc=AQlNFp8FVNY7MZLcE0g_WRGgT6adlHh3z7Bq_B9UWmu_Lz4I0sMDVZj0nDICR2VwTuA&amp;_nc_ht=scontent-iad3-2.cdninstagram.com&amp;oh=d40cde756da802dd06e58996234114e5&amp;oe=60D1A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https://www.instagram.com/p/CObUnqVHA2A/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CObUnqVHA2A</a:t>
                      </a:r>
                    </a:p>
                  </a:txBody>
                  <a:tcPr/>
                </a:tc>
                <a:extLst>
                  <a:ext uri="{0D108BD9-81ED-4DB2-BD59-A6C34878D82A}">
                    <a16:rowId xmlns:a16="http://schemas.microsoft.com/office/drawing/2014/main" val="3249243988"/>
                  </a:ext>
                </a:extLst>
              </a:tr>
            </a:tbl>
          </a:graphicData>
        </a:graphic>
      </p:graphicFrame>
      <p:sp>
        <p:nvSpPr>
          <p:cNvPr id="4" name="Text Placeholder 3">
            <a:extLst>
              <a:ext uri="{FF2B5EF4-FFF2-40B4-BE49-F238E27FC236}">
                <a16:creationId xmlns:a16="http://schemas.microsoft.com/office/drawing/2014/main" id="{61AEB1C0-7369-457F-883A-61FCEF31AE89}"/>
              </a:ext>
            </a:extLst>
          </p:cNvPr>
          <p:cNvSpPr>
            <a:spLocks noGrp="1"/>
          </p:cNvSpPr>
          <p:nvPr>
            <p:ph type="body" sz="quarter" idx="14"/>
          </p:nvPr>
        </p:nvSpPr>
        <p:spPr/>
        <p:txBody>
          <a:bodyPr/>
          <a:lstStyle/>
          <a:p>
            <a:r>
              <a:rPr lang="en-US"/>
              <a:t>03/01/2021 - 05/24/2021</a:t>
            </a:r>
          </a:p>
        </p:txBody>
      </p:sp>
    </p:spTree>
    <p:extLst>
      <p:ext uri="{BB962C8B-B14F-4D97-AF65-F5344CB8AC3E}">
        <p14:creationId xmlns:p14="http://schemas.microsoft.com/office/powerpoint/2010/main" val="29804333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5758</Words>
  <Application>Microsoft Office PowerPoint</Application>
  <PresentationFormat>On-screen Show (4:3)</PresentationFormat>
  <Paragraphs>1176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Instagram - Acompanhamento Post a Post</vt:lpstr>
      <vt:lpstr>Instagram Instagram - Published Posts (Table) | faculdadedescomplica - 1 of 26</vt:lpstr>
      <vt:lpstr>Instagram Instagram - Published Posts (Table) | faculdadedescomplica - 2 of 26</vt:lpstr>
      <vt:lpstr>Instagram Instagram - Published Posts (Table) | faculdadedescomplica - 3 of 26</vt:lpstr>
      <vt:lpstr>Instagram Instagram - Published Posts (Table) | faculdadedescomplica - 4 of 26</vt:lpstr>
      <vt:lpstr>Instagram Instagram - Published Posts (Table) | faculdadedescomplica - 5 of 26</vt:lpstr>
      <vt:lpstr>Instagram Instagram - Published Posts (Table) | faculdadedescomplica - 6 of 26</vt:lpstr>
      <vt:lpstr>Instagram Instagram - Published Posts (Table) | faculdadedescomplica - 7 of 26</vt:lpstr>
      <vt:lpstr>Instagram Instagram - Published Posts (Table) | faculdadedescomplica - 8 of 26</vt:lpstr>
      <vt:lpstr>Instagram Instagram - Published Posts (Table) | faculdadedescomplica - 9 of 26</vt:lpstr>
      <vt:lpstr>Instagram Instagram - Published Posts (Table) | faculdadedescomplica - 10 of 26</vt:lpstr>
      <vt:lpstr>Instagram Instagram - Published Posts (Table) | faculdadedescomplica - 11 of 26</vt:lpstr>
      <vt:lpstr>Instagram Instagram - Published Posts (Table) | faculdadedescomplica - 12 of 26</vt:lpstr>
      <vt:lpstr>Instagram Instagram - Published Posts (Table) | faculdadedescomplica - 13 of 26</vt:lpstr>
      <vt:lpstr>Instagram Instagram - Published Posts (Table) | faculdadedescomplica - 14 of 26</vt:lpstr>
      <vt:lpstr>Instagram Instagram - Published Posts (Table) | faculdadedescomplica - 15 of 26</vt:lpstr>
      <vt:lpstr>Instagram Instagram - Published Posts (Table) | faculdadedescomplica - 16 of 26</vt:lpstr>
      <vt:lpstr>Instagram Instagram - Published Posts (Table) | faculdadedescomplica - 17 of 26</vt:lpstr>
      <vt:lpstr>Instagram Instagram - Published Posts (Table) | faculdadedescomplica - 18 of 26</vt:lpstr>
      <vt:lpstr>Instagram Instagram - Published Posts (Table) | faculdadedescomplica - 19 of 26</vt:lpstr>
      <vt:lpstr>Instagram Instagram - Published Posts (Table) | faculdadedescomplica - 20 of 26</vt:lpstr>
      <vt:lpstr>Instagram Instagram - Published Posts (Table) | faculdadedescomplica - 21 of 26</vt:lpstr>
      <vt:lpstr>Instagram Instagram - Published Posts (Table) | faculdadedescomplica - 22 of 26</vt:lpstr>
      <vt:lpstr>Instagram Instagram - Published Posts (Table) | faculdadedescomplica - 23 of 26</vt:lpstr>
      <vt:lpstr>Instagram Instagram - Published Posts (Table) | faculdadedescomplica - 24 of 26</vt:lpstr>
      <vt:lpstr>Instagram Instagram - Published Posts (Table) | faculdadedescomplica - 25 of 26</vt:lpstr>
      <vt:lpstr>Instagram Instagram - Published Posts (Table) | faculdadedescomplica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Acompanhamento Post a Post</dc:title>
  <dc:creator>Frederik Peiniger</dc:creator>
  <cp:lastModifiedBy>Frederik Peiniger</cp:lastModifiedBy>
  <cp:revision>1</cp:revision>
  <dcterms:created xsi:type="dcterms:W3CDTF">2021-05-24T16:37:45Z</dcterms:created>
  <dcterms:modified xsi:type="dcterms:W3CDTF">2021-05-24T16:39:05Z</dcterms:modified>
</cp:coreProperties>
</file>