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Maybelline New York</c:v>
                </c:pt>
              </c:strCache>
            </c:strRef>
          </c:tx>
          <c:spPr>
            <a:ln w="28575" cap="rnd">
              <a:solidFill>
                <a:schemeClr val="accent1"/>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Sheet1!$B$2:$B$14</c:f>
              <c:numCache>
                <c:formatCode>General</c:formatCode>
                <c:ptCount val="13"/>
                <c:pt idx="0">
                  <c:v>35220644</c:v>
                </c:pt>
                <c:pt idx="1">
                  <c:v>35191323</c:v>
                </c:pt>
                <c:pt idx="2">
                  <c:v>35156192</c:v>
                </c:pt>
                <c:pt idx="3">
                  <c:v>35162999</c:v>
                </c:pt>
                <c:pt idx="4">
                  <c:v>35238520</c:v>
                </c:pt>
                <c:pt idx="5">
                  <c:v>35083981</c:v>
                </c:pt>
                <c:pt idx="6">
                  <c:v>35074118</c:v>
                </c:pt>
                <c:pt idx="7">
                  <c:v>35018190</c:v>
                </c:pt>
                <c:pt idx="8">
                  <c:v>34928188</c:v>
                </c:pt>
                <c:pt idx="9">
                  <c:v>34895168</c:v>
                </c:pt>
                <c:pt idx="10">
                  <c:v>34843835</c:v>
                </c:pt>
                <c:pt idx="11">
                  <c:v>34792695</c:v>
                </c:pt>
                <c:pt idx="12">
                  <c:v>34776793</c:v>
                </c:pt>
              </c:numCache>
            </c:numRef>
          </c:val>
          <c:smooth val="0"/>
          <c:extLst>
            <c:ext xmlns:c16="http://schemas.microsoft.com/office/drawing/2014/chart" uri="{C3380CC4-5D6E-409C-BE32-E72D297353CC}">
              <c16:uniqueId val="{00000000-5A06-4821-A40C-D261608CD153}"/>
            </c:ext>
          </c:extLst>
        </c:ser>
        <c:ser>
          <c:idx val="1"/>
          <c:order val="1"/>
          <c:tx>
            <c:strRef>
              <c:f>Sheet1!$C$1</c:f>
              <c:strCache>
                <c:ptCount val="1"/>
                <c:pt idx="0">
                  <c:v>NYX Professional Makeup</c:v>
                </c:pt>
              </c:strCache>
            </c:strRef>
          </c:tx>
          <c:spPr>
            <a:ln w="28575" cap="rnd">
              <a:solidFill>
                <a:schemeClr val="accent2"/>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Sheet1!$C$2:$C$14</c:f>
              <c:numCache>
                <c:formatCode>General</c:formatCode>
                <c:ptCount val="13"/>
                <c:pt idx="0">
                  <c:v>2989746</c:v>
                </c:pt>
                <c:pt idx="1">
                  <c:v>2997593</c:v>
                </c:pt>
                <c:pt idx="2">
                  <c:v>3005237</c:v>
                </c:pt>
                <c:pt idx="3">
                  <c:v>3015122</c:v>
                </c:pt>
                <c:pt idx="4">
                  <c:v>3036581</c:v>
                </c:pt>
                <c:pt idx="5">
                  <c:v>3029950</c:v>
                </c:pt>
                <c:pt idx="6">
                  <c:v>3038680</c:v>
                </c:pt>
                <c:pt idx="7">
                  <c:v>3039533</c:v>
                </c:pt>
                <c:pt idx="8">
                  <c:v>3038985</c:v>
                </c:pt>
                <c:pt idx="9">
                  <c:v>3039453</c:v>
                </c:pt>
                <c:pt idx="10">
                  <c:v>3042588</c:v>
                </c:pt>
                <c:pt idx="11">
                  <c:v>3046347</c:v>
                </c:pt>
                <c:pt idx="12">
                  <c:v>3045921</c:v>
                </c:pt>
              </c:numCache>
            </c:numRef>
          </c:val>
          <c:smooth val="0"/>
          <c:extLst>
            <c:ext xmlns:c16="http://schemas.microsoft.com/office/drawing/2014/chart" uri="{C3380CC4-5D6E-409C-BE32-E72D297353CC}">
              <c16:uniqueId val="{00000001-5A06-4821-A40C-D261608CD153}"/>
            </c:ext>
          </c:extLst>
        </c:ser>
        <c:ser>
          <c:idx val="2"/>
          <c:order val="2"/>
          <c:tx>
            <c:strRef>
              <c:f>Sheet1!$D$1</c:f>
              <c:strCache>
                <c:ptCount val="1"/>
                <c:pt idx="0">
                  <c:v>Revlon</c:v>
                </c:pt>
              </c:strCache>
            </c:strRef>
          </c:tx>
          <c:spPr>
            <a:ln w="28575" cap="rnd">
              <a:solidFill>
                <a:schemeClr val="accent3"/>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Sheet1!$D$2:$D$14</c:f>
              <c:numCache>
                <c:formatCode>General</c:formatCode>
                <c:ptCount val="13"/>
                <c:pt idx="0">
                  <c:v>9561162</c:v>
                </c:pt>
                <c:pt idx="1">
                  <c:v>9582666</c:v>
                </c:pt>
                <c:pt idx="2">
                  <c:v>9600177</c:v>
                </c:pt>
                <c:pt idx="3">
                  <c:v>9618582</c:v>
                </c:pt>
                <c:pt idx="4">
                  <c:v>9649201</c:v>
                </c:pt>
                <c:pt idx="5">
                  <c:v>9640166</c:v>
                </c:pt>
                <c:pt idx="6">
                  <c:v>9655643</c:v>
                </c:pt>
                <c:pt idx="7">
                  <c:v>9643102</c:v>
                </c:pt>
                <c:pt idx="8">
                  <c:v>9636857</c:v>
                </c:pt>
                <c:pt idx="9">
                  <c:v>9630988</c:v>
                </c:pt>
                <c:pt idx="10">
                  <c:v>9634082</c:v>
                </c:pt>
                <c:pt idx="11">
                  <c:v>9634039</c:v>
                </c:pt>
                <c:pt idx="12">
                  <c:v>9631209</c:v>
                </c:pt>
              </c:numCache>
            </c:numRef>
          </c:val>
          <c:smooth val="0"/>
          <c:extLst>
            <c:ext xmlns:c16="http://schemas.microsoft.com/office/drawing/2014/chart" uri="{C3380CC4-5D6E-409C-BE32-E72D297353CC}">
              <c16:uniqueId val="{00000002-5A06-4821-A40C-D261608CD153}"/>
            </c:ext>
          </c:extLst>
        </c:ser>
        <c:ser>
          <c:idx val="3"/>
          <c:order val="3"/>
          <c:tx>
            <c:strRef>
              <c:f>Sheet1!$E$1</c:f>
              <c:strCache>
                <c:ptCount val="1"/>
                <c:pt idx="0">
                  <c:v>Neutrogena</c:v>
                </c:pt>
              </c:strCache>
            </c:strRef>
          </c:tx>
          <c:spPr>
            <a:ln w="28575" cap="rnd">
              <a:solidFill>
                <a:schemeClr val="accent4"/>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Sheet1!$E$2:$E$14</c:f>
              <c:numCache>
                <c:formatCode>General</c:formatCode>
                <c:ptCount val="13"/>
                <c:pt idx="0">
                  <c:v>5217933</c:v>
                </c:pt>
                <c:pt idx="1">
                  <c:v>5218849</c:v>
                </c:pt>
                <c:pt idx="2">
                  <c:v>5220643</c:v>
                </c:pt>
                <c:pt idx="3">
                  <c:v>5229192</c:v>
                </c:pt>
                <c:pt idx="4">
                  <c:v>5241054</c:v>
                </c:pt>
                <c:pt idx="5">
                  <c:v>5232608</c:v>
                </c:pt>
                <c:pt idx="6">
                  <c:v>5235483</c:v>
                </c:pt>
                <c:pt idx="7">
                  <c:v>5231016</c:v>
                </c:pt>
                <c:pt idx="8">
                  <c:v>5224973</c:v>
                </c:pt>
                <c:pt idx="9">
                  <c:v>5224811</c:v>
                </c:pt>
                <c:pt idx="10">
                  <c:v>5228583</c:v>
                </c:pt>
                <c:pt idx="11">
                  <c:v>5230686</c:v>
                </c:pt>
                <c:pt idx="12">
                  <c:v>5229680</c:v>
                </c:pt>
              </c:numCache>
            </c:numRef>
          </c:val>
          <c:smooth val="0"/>
          <c:extLst>
            <c:ext xmlns:c16="http://schemas.microsoft.com/office/drawing/2014/chart" uri="{C3380CC4-5D6E-409C-BE32-E72D297353CC}">
              <c16:uniqueId val="{00000003-5A06-4821-A40C-D261608CD153}"/>
            </c:ext>
          </c:extLst>
        </c:ser>
        <c:dLbls>
          <c:showLegendKey val="0"/>
          <c:showVal val="0"/>
          <c:showCatName val="0"/>
          <c:showSerName val="0"/>
          <c:showPercent val="0"/>
          <c:showBubbleSize val="0"/>
        </c:dLbls>
        <c:smooth val="0"/>
        <c:axId val="354503456"/>
        <c:axId val="354500176"/>
      </c:lineChart>
      <c:dateAx>
        <c:axId val="35450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00176"/>
        <c:crosses val="autoZero"/>
        <c:auto val="1"/>
        <c:lblOffset val="100"/>
        <c:baseTimeUnit val="months"/>
      </c:dateAx>
      <c:valAx>
        <c:axId val="35450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0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Maybelline New York</c:v>
                </c:pt>
              </c:strCache>
            </c:strRef>
          </c:tx>
          <c:spPr>
            <a:ln w="28575" cap="rnd">
              <a:solidFill>
                <a:schemeClr val="accent1"/>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Sheet1!$B$2:$B$14</c:f>
              <c:numCache>
                <c:formatCode>General</c:formatCode>
                <c:ptCount val="13"/>
                <c:pt idx="0">
                  <c:v>-8.5240879810246001E-2</c:v>
                </c:pt>
                <c:pt idx="1">
                  <c:v>-8.3249471531525704E-2</c:v>
                </c:pt>
                <c:pt idx="2">
                  <c:v>-9.9828585586282201E-2</c:v>
                </c:pt>
                <c:pt idx="3">
                  <c:v>1.93621652766033E-2</c:v>
                </c:pt>
                <c:pt idx="4">
                  <c:v>0.214774058378809</c:v>
                </c:pt>
                <c:pt idx="5">
                  <c:v>-0.43855133530012003</c:v>
                </c:pt>
                <c:pt idx="6">
                  <c:v>-2.8112545152729401E-2</c:v>
                </c:pt>
                <c:pt idx="7">
                  <c:v>-0.159456611282428</c:v>
                </c:pt>
                <c:pt idx="8">
                  <c:v>-0.257014997062955</c:v>
                </c:pt>
                <c:pt idx="9">
                  <c:v>-9.4536825099544197E-2</c:v>
                </c:pt>
                <c:pt idx="10">
                  <c:v>-0.14710632715681399</c:v>
                </c:pt>
                <c:pt idx="11">
                  <c:v>-0.14676914868871399</c:v>
                </c:pt>
                <c:pt idx="12">
                  <c:v>-4.5704996408010401E-2</c:v>
                </c:pt>
              </c:numCache>
            </c:numRef>
          </c:val>
          <c:smooth val="0"/>
          <c:extLst>
            <c:ext xmlns:c16="http://schemas.microsoft.com/office/drawing/2014/chart" uri="{C3380CC4-5D6E-409C-BE32-E72D297353CC}">
              <c16:uniqueId val="{00000000-94FA-4FB2-A4A1-949F4186A217}"/>
            </c:ext>
          </c:extLst>
        </c:ser>
        <c:ser>
          <c:idx val="1"/>
          <c:order val="1"/>
          <c:tx>
            <c:strRef>
              <c:f>Sheet1!$C$1</c:f>
              <c:strCache>
                <c:ptCount val="1"/>
                <c:pt idx="0">
                  <c:v>NYX Professional Makeup</c:v>
                </c:pt>
              </c:strCache>
            </c:strRef>
          </c:tx>
          <c:spPr>
            <a:ln w="28575" cap="rnd">
              <a:solidFill>
                <a:schemeClr val="accent2"/>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Sheet1!$C$2:$C$14</c:f>
              <c:numCache>
                <c:formatCode>General</c:formatCode>
                <c:ptCount val="13"/>
                <c:pt idx="0">
                  <c:v>0.27939744067919398</c:v>
                </c:pt>
                <c:pt idx="1">
                  <c:v>0.26246376782509301</c:v>
                </c:pt>
                <c:pt idx="2">
                  <c:v>0.255004598689682</c:v>
                </c:pt>
                <c:pt idx="3">
                  <c:v>0.32892580518608</c:v>
                </c:pt>
                <c:pt idx="4">
                  <c:v>0.711712494552459</c:v>
                </c:pt>
                <c:pt idx="5">
                  <c:v>-0.21837059508703999</c:v>
                </c:pt>
                <c:pt idx="6">
                  <c:v>0.28812356639548498</c:v>
                </c:pt>
                <c:pt idx="7">
                  <c:v>2.8071399423433899E-2</c:v>
                </c:pt>
                <c:pt idx="8">
                  <c:v>-1.80290853891042E-2</c:v>
                </c:pt>
                <c:pt idx="9">
                  <c:v>1.53998785778804E-2</c:v>
                </c:pt>
                <c:pt idx="10">
                  <c:v>0.10314355905486899</c:v>
                </c:pt>
                <c:pt idx="11">
                  <c:v>0.123546139010605</c:v>
                </c:pt>
                <c:pt idx="12">
                  <c:v>-1.39839617745451E-2</c:v>
                </c:pt>
              </c:numCache>
            </c:numRef>
          </c:val>
          <c:smooth val="0"/>
          <c:extLst>
            <c:ext xmlns:c16="http://schemas.microsoft.com/office/drawing/2014/chart" uri="{C3380CC4-5D6E-409C-BE32-E72D297353CC}">
              <c16:uniqueId val="{00000001-94FA-4FB2-A4A1-949F4186A217}"/>
            </c:ext>
          </c:extLst>
        </c:ser>
        <c:ser>
          <c:idx val="2"/>
          <c:order val="2"/>
          <c:tx>
            <c:strRef>
              <c:f>Sheet1!$D$1</c:f>
              <c:strCache>
                <c:ptCount val="1"/>
                <c:pt idx="0">
                  <c:v>Revlon</c:v>
                </c:pt>
              </c:strCache>
            </c:strRef>
          </c:tx>
          <c:spPr>
            <a:ln w="28575" cap="rnd">
              <a:solidFill>
                <a:schemeClr val="accent3"/>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Sheet1!$D$2:$D$14</c:f>
              <c:numCache>
                <c:formatCode>General</c:formatCode>
                <c:ptCount val="13"/>
                <c:pt idx="0">
                  <c:v>0.208263221402638</c:v>
                </c:pt>
                <c:pt idx="1">
                  <c:v>0.22490990111871301</c:v>
                </c:pt>
                <c:pt idx="2">
                  <c:v>0.18273620305664401</c:v>
                </c:pt>
                <c:pt idx="3">
                  <c:v>0.191715215250719</c:v>
                </c:pt>
                <c:pt idx="4">
                  <c:v>0.31833174578123902</c:v>
                </c:pt>
                <c:pt idx="5">
                  <c:v>-9.3634695763929104E-2</c:v>
                </c:pt>
                <c:pt idx="6">
                  <c:v>0.160547027924623</c:v>
                </c:pt>
                <c:pt idx="7">
                  <c:v>-0.12988259818636599</c:v>
                </c:pt>
                <c:pt idx="8">
                  <c:v>-6.4761318505186405E-2</c:v>
                </c:pt>
                <c:pt idx="9">
                  <c:v>-6.0901598934175301E-2</c:v>
                </c:pt>
                <c:pt idx="10">
                  <c:v>3.2125468332013303E-2</c:v>
                </c:pt>
                <c:pt idx="11">
                  <c:v>-4.4633209474447103E-4</c:v>
                </c:pt>
                <c:pt idx="12">
                  <c:v>-2.9375010833981498E-2</c:v>
                </c:pt>
              </c:numCache>
            </c:numRef>
          </c:val>
          <c:smooth val="0"/>
          <c:extLst>
            <c:ext xmlns:c16="http://schemas.microsoft.com/office/drawing/2014/chart" uri="{C3380CC4-5D6E-409C-BE32-E72D297353CC}">
              <c16:uniqueId val="{00000002-94FA-4FB2-A4A1-949F4186A217}"/>
            </c:ext>
          </c:extLst>
        </c:ser>
        <c:ser>
          <c:idx val="3"/>
          <c:order val="3"/>
          <c:tx>
            <c:strRef>
              <c:f>Sheet1!$E$1</c:f>
              <c:strCache>
                <c:ptCount val="1"/>
                <c:pt idx="0">
                  <c:v>Neutrogena</c:v>
                </c:pt>
              </c:strCache>
            </c:strRef>
          </c:tx>
          <c:spPr>
            <a:ln w="28575" cap="rnd">
              <a:solidFill>
                <a:schemeClr val="accent4"/>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Sheet1!$E$2:$E$14</c:f>
              <c:numCache>
                <c:formatCode>General</c:formatCode>
                <c:ptCount val="13"/>
                <c:pt idx="0">
                  <c:v>0.102328991737135</c:v>
                </c:pt>
                <c:pt idx="1">
                  <c:v>1.7554844034984699E-2</c:v>
                </c:pt>
                <c:pt idx="2">
                  <c:v>3.4375395800874897E-2</c:v>
                </c:pt>
                <c:pt idx="3">
                  <c:v>0.16375377515758099</c:v>
                </c:pt>
                <c:pt idx="4">
                  <c:v>0.226841928925157</c:v>
                </c:pt>
                <c:pt idx="5">
                  <c:v>-0.16115079142477801</c:v>
                </c:pt>
                <c:pt idx="6">
                  <c:v>5.4943920889927202E-2</c:v>
                </c:pt>
                <c:pt idx="7">
                  <c:v>-8.5321640811363494E-2</c:v>
                </c:pt>
                <c:pt idx="8">
                  <c:v>-0.11552249123306101</c:v>
                </c:pt>
                <c:pt idx="9">
                  <c:v>-3.1004944905935398E-3</c:v>
                </c:pt>
                <c:pt idx="10">
                  <c:v>7.2193998979101795E-2</c:v>
                </c:pt>
                <c:pt idx="11">
                  <c:v>4.0221222461229E-2</c:v>
                </c:pt>
                <c:pt idx="12">
                  <c:v>-1.9232658966720599E-2</c:v>
                </c:pt>
              </c:numCache>
            </c:numRef>
          </c:val>
          <c:smooth val="0"/>
          <c:extLst>
            <c:ext xmlns:c16="http://schemas.microsoft.com/office/drawing/2014/chart" uri="{C3380CC4-5D6E-409C-BE32-E72D297353CC}">
              <c16:uniqueId val="{00000003-94FA-4FB2-A4A1-949F4186A217}"/>
            </c:ext>
          </c:extLst>
        </c:ser>
        <c:dLbls>
          <c:showLegendKey val="0"/>
          <c:showVal val="0"/>
          <c:showCatName val="0"/>
          <c:showSerName val="0"/>
          <c:showPercent val="0"/>
          <c:showBubbleSize val="0"/>
        </c:dLbls>
        <c:smooth val="0"/>
        <c:axId val="354502800"/>
        <c:axId val="354504768"/>
      </c:lineChart>
      <c:dateAx>
        <c:axId val="354502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04768"/>
        <c:crosses val="autoZero"/>
        <c:auto val="1"/>
        <c:lblOffset val="100"/>
        <c:baseTimeUnit val="months"/>
      </c:dateAx>
      <c:valAx>
        <c:axId val="35450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0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Maybelline New York</c:v>
                </c:pt>
              </c:strCache>
            </c:strRef>
          </c:tx>
          <c:spPr>
            <a:ln w="28575" cap="rnd">
              <a:solidFill>
                <a:schemeClr val="accent1"/>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Sheet1!$B$2:$B$14</c:f>
              <c:numCache>
                <c:formatCode>General</c:formatCode>
                <c:ptCount val="13"/>
                <c:pt idx="0">
                  <c:v>4.1136546189801898E-4</c:v>
                </c:pt>
                <c:pt idx="1">
                  <c:v>5.7570276671956098E-4</c:v>
                </c:pt>
                <c:pt idx="2">
                  <c:v>5.7334411750972899E-4</c:v>
                </c:pt>
                <c:pt idx="3">
                  <c:v>5.85011004819595E-4</c:v>
                </c:pt>
                <c:pt idx="4">
                  <c:v>1.5313590255255599E-3</c:v>
                </c:pt>
                <c:pt idx="5">
                  <c:v>2.00136764862723E-3</c:v>
                </c:pt>
                <c:pt idx="6">
                  <c:v>5.1996848603278801E-4</c:v>
                </c:pt>
                <c:pt idx="7">
                  <c:v>7.1370170889507596E-4</c:v>
                </c:pt>
                <c:pt idx="8">
                  <c:v>6.8542301279498903E-4</c:v>
                </c:pt>
                <c:pt idx="9">
                  <c:v>8.0145102163235997E-4</c:v>
                </c:pt>
                <c:pt idx="10">
                  <c:v>6.0475485439266804E-4</c:v>
                </c:pt>
                <c:pt idx="11">
                  <c:v>5.9056647423414105E-4</c:v>
                </c:pt>
                <c:pt idx="12">
                  <c:v>0</c:v>
                </c:pt>
              </c:numCache>
            </c:numRef>
          </c:val>
          <c:smooth val="0"/>
          <c:extLst>
            <c:ext xmlns:c16="http://schemas.microsoft.com/office/drawing/2014/chart" uri="{C3380CC4-5D6E-409C-BE32-E72D297353CC}">
              <c16:uniqueId val="{00000000-157E-4B4A-884F-5322FC2D3699}"/>
            </c:ext>
          </c:extLst>
        </c:ser>
        <c:ser>
          <c:idx val="1"/>
          <c:order val="1"/>
          <c:tx>
            <c:strRef>
              <c:f>Sheet1!$C$1</c:f>
              <c:strCache>
                <c:ptCount val="1"/>
                <c:pt idx="0">
                  <c:v>NYX Professional Makeup</c:v>
                </c:pt>
              </c:strCache>
            </c:strRef>
          </c:tx>
          <c:spPr>
            <a:ln w="28575" cap="rnd">
              <a:solidFill>
                <a:schemeClr val="accent2"/>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Sheet1!$C$2:$C$14</c:f>
              <c:numCache>
                <c:formatCode>General</c:formatCode>
                <c:ptCount val="13"/>
                <c:pt idx="0">
                  <c:v>6.9746572795442996E-3</c:v>
                </c:pt>
                <c:pt idx="1">
                  <c:v>1.0493672925541601E-2</c:v>
                </c:pt>
                <c:pt idx="2">
                  <c:v>1.0808880306079301E-2</c:v>
                </c:pt>
                <c:pt idx="3">
                  <c:v>7.3489779612557196E-3</c:v>
                </c:pt>
                <c:pt idx="4">
                  <c:v>1.0872539398181299E-2</c:v>
                </c:pt>
                <c:pt idx="5">
                  <c:v>5.6737541889679902E-3</c:v>
                </c:pt>
                <c:pt idx="6">
                  <c:v>1.67727312424715E-2</c:v>
                </c:pt>
                <c:pt idx="7">
                  <c:v>2.55686366653382E-2</c:v>
                </c:pt>
                <c:pt idx="8">
                  <c:v>1.22885469527529E-2</c:v>
                </c:pt>
                <c:pt idx="9">
                  <c:v>9.6537115587075496E-3</c:v>
                </c:pt>
                <c:pt idx="10">
                  <c:v>1.48058874982736E-2</c:v>
                </c:pt>
                <c:pt idx="11">
                  <c:v>1.4103564872878499E-2</c:v>
                </c:pt>
                <c:pt idx="12">
                  <c:v>5.4495304540115403E-3</c:v>
                </c:pt>
              </c:numCache>
            </c:numRef>
          </c:val>
          <c:smooth val="0"/>
          <c:extLst>
            <c:ext xmlns:c16="http://schemas.microsoft.com/office/drawing/2014/chart" uri="{C3380CC4-5D6E-409C-BE32-E72D297353CC}">
              <c16:uniqueId val="{00000001-157E-4B4A-884F-5322FC2D3699}"/>
            </c:ext>
          </c:extLst>
        </c:ser>
        <c:ser>
          <c:idx val="2"/>
          <c:order val="2"/>
          <c:tx>
            <c:strRef>
              <c:f>Sheet1!$D$1</c:f>
              <c:strCache>
                <c:ptCount val="1"/>
                <c:pt idx="0">
                  <c:v>Revlon</c:v>
                </c:pt>
              </c:strCache>
            </c:strRef>
          </c:tx>
          <c:spPr>
            <a:ln w="28575" cap="rnd">
              <a:solidFill>
                <a:schemeClr val="accent3"/>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Sheet1!$D$2:$D$14</c:f>
              <c:numCache>
                <c:formatCode>General</c:formatCode>
                <c:ptCount val="13"/>
                <c:pt idx="0">
                  <c:v>8.5198486560782898E-4</c:v>
                </c:pt>
                <c:pt idx="1">
                  <c:v>7.5220065704727397E-4</c:v>
                </c:pt>
                <c:pt idx="2">
                  <c:v>1.1298939057719599E-3</c:v>
                </c:pt>
                <c:pt idx="3">
                  <c:v>5.1060088035336903E-4</c:v>
                </c:pt>
                <c:pt idx="4">
                  <c:v>5.5150247746194796E-4</c:v>
                </c:pt>
                <c:pt idx="5">
                  <c:v>9.81843075339159E-4</c:v>
                </c:pt>
                <c:pt idx="6">
                  <c:v>6.8846271917944303E-4</c:v>
                </c:pt>
                <c:pt idx="7">
                  <c:v>7.9098075320005597E-4</c:v>
                </c:pt>
                <c:pt idx="8">
                  <c:v>8.9411783038466505E-4</c:v>
                </c:pt>
                <c:pt idx="9">
                  <c:v>6.76065043368302E-4</c:v>
                </c:pt>
                <c:pt idx="10">
                  <c:v>7.6221942231799802E-4</c:v>
                </c:pt>
                <c:pt idx="11">
                  <c:v>5.8677870228022197E-4</c:v>
                </c:pt>
                <c:pt idx="12">
                  <c:v>1.9257473353055199E-3</c:v>
                </c:pt>
              </c:numCache>
            </c:numRef>
          </c:val>
          <c:smooth val="0"/>
          <c:extLst>
            <c:ext xmlns:c16="http://schemas.microsoft.com/office/drawing/2014/chart" uri="{C3380CC4-5D6E-409C-BE32-E72D297353CC}">
              <c16:uniqueId val="{00000002-157E-4B4A-884F-5322FC2D3699}"/>
            </c:ext>
          </c:extLst>
        </c:ser>
        <c:ser>
          <c:idx val="3"/>
          <c:order val="3"/>
          <c:tx>
            <c:strRef>
              <c:f>Sheet1!$E$1</c:f>
              <c:strCache>
                <c:ptCount val="1"/>
                <c:pt idx="0">
                  <c:v>Neutrogena</c:v>
                </c:pt>
              </c:strCache>
            </c:strRef>
          </c:tx>
          <c:spPr>
            <a:ln w="28575" cap="rnd">
              <a:solidFill>
                <a:schemeClr val="accent4"/>
              </a:solidFill>
              <a:round/>
            </a:ln>
            <a:effectLst/>
          </c:spPr>
          <c:marker>
            <c:symbol val="none"/>
          </c:marker>
          <c:cat>
            <c:numRef>
              <c:f>Sheet1!$A$2:$A$14</c:f>
              <c:numCache>
                <c:formatCode>m/d/yyyy</c:formatCode>
                <c:ptCount val="13"/>
                <c:pt idx="0">
                  <c:v>43617</c:v>
                </c:pt>
                <c:pt idx="1">
                  <c:v>43647</c:v>
                </c:pt>
                <c:pt idx="2">
                  <c:v>43678</c:v>
                </c:pt>
                <c:pt idx="3">
                  <c:v>43709</c:v>
                </c:pt>
                <c:pt idx="4">
                  <c:v>43739</c:v>
                </c:pt>
                <c:pt idx="5">
                  <c:v>43770</c:v>
                </c:pt>
                <c:pt idx="6">
                  <c:v>43800</c:v>
                </c:pt>
                <c:pt idx="7">
                  <c:v>43831</c:v>
                </c:pt>
                <c:pt idx="8">
                  <c:v>43862</c:v>
                </c:pt>
                <c:pt idx="9">
                  <c:v>43891</c:v>
                </c:pt>
                <c:pt idx="10">
                  <c:v>43922</c:v>
                </c:pt>
                <c:pt idx="11">
                  <c:v>43952</c:v>
                </c:pt>
                <c:pt idx="12">
                  <c:v>43983</c:v>
                </c:pt>
              </c:numCache>
            </c:numRef>
          </c:cat>
          <c:val>
            <c:numRef>
              <c:f>Sheet1!$E$2:$E$14</c:f>
              <c:numCache>
                <c:formatCode>General</c:formatCode>
                <c:ptCount val="13"/>
                <c:pt idx="0">
                  <c:v>1.66498378670107E-3</c:v>
                </c:pt>
                <c:pt idx="1">
                  <c:v>1.11784136783413E-3</c:v>
                </c:pt>
                <c:pt idx="2">
                  <c:v>1.2848645636524599E-3</c:v>
                </c:pt>
                <c:pt idx="3">
                  <c:v>2.4497996810284302E-3</c:v>
                </c:pt>
                <c:pt idx="4">
                  <c:v>6.9721379994319103E-4</c:v>
                </c:pt>
                <c:pt idx="5">
                  <c:v>1.52127625784881E-3</c:v>
                </c:pt>
                <c:pt idx="6">
                  <c:v>1.6851211634596199E-3</c:v>
                </c:pt>
                <c:pt idx="7">
                  <c:v>1.90130452420666E-3</c:v>
                </c:pt>
                <c:pt idx="8">
                  <c:v>2.3544577344753901E-3</c:v>
                </c:pt>
                <c:pt idx="9">
                  <c:v>1.8947760068533501E-3</c:v>
                </c:pt>
                <c:pt idx="10">
                  <c:v>1.3647879977227201E-3</c:v>
                </c:pt>
                <c:pt idx="11">
                  <c:v>1.75442487944663E-3</c:v>
                </c:pt>
                <c:pt idx="12">
                  <c:v>0</c:v>
                </c:pt>
              </c:numCache>
            </c:numRef>
          </c:val>
          <c:smooth val="0"/>
          <c:extLst>
            <c:ext xmlns:c16="http://schemas.microsoft.com/office/drawing/2014/chart" uri="{C3380CC4-5D6E-409C-BE32-E72D297353CC}">
              <c16:uniqueId val="{00000003-157E-4B4A-884F-5322FC2D3699}"/>
            </c:ext>
          </c:extLst>
        </c:ser>
        <c:dLbls>
          <c:showLegendKey val="0"/>
          <c:showVal val="0"/>
          <c:showCatName val="0"/>
          <c:showSerName val="0"/>
          <c:showPercent val="0"/>
          <c:showBubbleSize val="0"/>
        </c:dLbls>
        <c:smooth val="0"/>
        <c:axId val="354509688"/>
        <c:axId val="354511000"/>
      </c:lineChart>
      <c:dateAx>
        <c:axId val="35450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11000"/>
        <c:crosses val="autoZero"/>
        <c:auto val="1"/>
        <c:lblOffset val="100"/>
        <c:baseTimeUnit val="months"/>
      </c:dateAx>
      <c:valAx>
        <c:axId val="35451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0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Maybelline New York</c:v>
                </c:pt>
                <c:pt idx="1">
                  <c:v>NYX Professional Makeup</c:v>
                </c:pt>
                <c:pt idx="2">
                  <c:v>Revlon</c:v>
                </c:pt>
                <c:pt idx="3">
                  <c:v>Neutrogena</c:v>
                </c:pt>
              </c:strCache>
            </c:strRef>
          </c:cat>
          <c:val>
            <c:numRef>
              <c:f>Sheet1!$B$2:$B$5</c:f>
              <c:numCache>
                <c:formatCode>General</c:formatCode>
                <c:ptCount val="4"/>
                <c:pt idx="0">
                  <c:v>47579</c:v>
                </c:pt>
                <c:pt idx="1">
                  <c:v>252837</c:v>
                </c:pt>
                <c:pt idx="2">
                  <c:v>61274</c:v>
                </c:pt>
                <c:pt idx="3">
                  <c:v>6533</c:v>
                </c:pt>
              </c:numCache>
            </c:numRef>
          </c:val>
          <c:extLst>
            <c:ext xmlns:c16="http://schemas.microsoft.com/office/drawing/2014/chart" uri="{C3380CC4-5D6E-409C-BE32-E72D297353CC}">
              <c16:uniqueId val="{00000000-8BE1-43EE-89A6-CB6613FB0818}"/>
            </c:ext>
          </c:extLst>
        </c:ser>
        <c:dLbls>
          <c:showLegendKey val="0"/>
          <c:showVal val="0"/>
          <c:showCatName val="0"/>
          <c:showSerName val="0"/>
          <c:showPercent val="0"/>
          <c:showBubbleSize val="0"/>
        </c:dLbls>
        <c:gapWidth val="219"/>
        <c:overlap val="-27"/>
        <c:axId val="301911672"/>
        <c:axId val="252272648"/>
      </c:barChart>
      <c:catAx>
        <c:axId val="30191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72648"/>
        <c:crosses val="autoZero"/>
        <c:auto val="1"/>
        <c:lblAlgn val="ctr"/>
        <c:lblOffset val="100"/>
        <c:noMultiLvlLbl val="0"/>
      </c:catAx>
      <c:valAx>
        <c:axId val="25227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1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Maybelline New York</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18.571400000000001</c:v>
                </c:pt>
                <c:pt idx="2">
                  <c:v>18.818100000000001</c:v>
                </c:pt>
                <c:pt idx="3">
                  <c:v>49.166699999999999</c:v>
                </c:pt>
                <c:pt idx="4">
                  <c:v>6.7769000000000004</c:v>
                </c:pt>
                <c:pt idx="5">
                  <c:v>-65.022800000000004</c:v>
                </c:pt>
              </c:numCache>
            </c:numRef>
          </c:val>
          <c:extLst>
            <c:ext xmlns:c16="http://schemas.microsoft.com/office/drawing/2014/chart" uri="{C3380CC4-5D6E-409C-BE32-E72D297353CC}">
              <c16:uniqueId val="{00000000-14B6-45D8-8D03-3713E0EACC2C}"/>
            </c:ext>
          </c:extLst>
        </c:ser>
        <c:ser>
          <c:idx val="1"/>
          <c:order val="1"/>
          <c:tx>
            <c:strRef>
              <c:f>Sheet1!$C$1</c:f>
              <c:strCache>
                <c:ptCount val="1"/>
                <c:pt idx="0">
                  <c:v>NYX Professional Makeup</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8.7578999999999994</c:v>
                </c:pt>
                <c:pt idx="1">
                  <c:v>77.619</c:v>
                </c:pt>
                <c:pt idx="2">
                  <c:v>100</c:v>
                </c:pt>
                <c:pt idx="3">
                  <c:v>23.8384</c:v>
                </c:pt>
                <c:pt idx="4">
                  <c:v>100</c:v>
                </c:pt>
                <c:pt idx="5">
                  <c:v>100</c:v>
                </c:pt>
              </c:numCache>
            </c:numRef>
          </c:val>
          <c:extLst>
            <c:ext xmlns:c16="http://schemas.microsoft.com/office/drawing/2014/chart" uri="{C3380CC4-5D6E-409C-BE32-E72D297353CC}">
              <c16:uniqueId val="{00000001-14B6-45D8-8D03-3713E0EACC2C}"/>
            </c:ext>
          </c:extLst>
        </c:ser>
        <c:ser>
          <c:idx val="2"/>
          <c:order val="2"/>
          <c:tx>
            <c:strRef>
              <c:f>Sheet1!$D$1</c:f>
              <c:strCache>
                <c:ptCount val="1"/>
                <c:pt idx="0">
                  <c:v>Revlon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27.695499999999999</c:v>
                </c:pt>
                <c:pt idx="1">
                  <c:v>100</c:v>
                </c:pt>
                <c:pt idx="2">
                  <c:v>24.2346</c:v>
                </c:pt>
                <c:pt idx="3">
                  <c:v>65.555599999999998</c:v>
                </c:pt>
                <c:pt idx="4">
                  <c:v>5.9145000000000003</c:v>
                </c:pt>
                <c:pt idx="5">
                  <c:v>41.277299999999997</c:v>
                </c:pt>
              </c:numCache>
            </c:numRef>
          </c:val>
          <c:extLst>
            <c:ext xmlns:c16="http://schemas.microsoft.com/office/drawing/2014/chart" uri="{C3380CC4-5D6E-409C-BE32-E72D297353CC}">
              <c16:uniqueId val="{00000002-14B6-45D8-8D03-3713E0EACC2C}"/>
            </c:ext>
          </c:extLst>
        </c:ser>
        <c:ser>
          <c:idx val="3"/>
          <c:order val="3"/>
          <c:tx>
            <c:strRef>
              <c:f>Sheet1!$E$1</c:f>
              <c:strCache>
                <c:ptCount val="1"/>
                <c:pt idx="0">
                  <c:v>Neutrogena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15.037699999999999</c:v>
                </c:pt>
                <c:pt idx="1">
                  <c:v>9.2857000000000003</c:v>
                </c:pt>
                <c:pt idx="2">
                  <c:v>2.5838999999999999</c:v>
                </c:pt>
                <c:pt idx="3">
                  <c:v>100</c:v>
                </c:pt>
                <c:pt idx="4">
                  <c:v>12.4726</c:v>
                </c:pt>
                <c:pt idx="5">
                  <c:v>12.867100000000001</c:v>
                </c:pt>
              </c:numCache>
            </c:numRef>
          </c:val>
          <c:extLst>
            <c:ext xmlns:c16="http://schemas.microsoft.com/office/drawing/2014/chart" uri="{C3380CC4-5D6E-409C-BE32-E72D297353CC}">
              <c16:uniqueId val="{00000003-14B6-45D8-8D03-3713E0EACC2C}"/>
            </c:ext>
          </c:extLst>
        </c:ser>
        <c:dLbls>
          <c:showLegendKey val="0"/>
          <c:showVal val="0"/>
          <c:showCatName val="0"/>
          <c:showSerName val="0"/>
          <c:showPercent val="0"/>
          <c:showBubbleSize val="0"/>
        </c:dLbls>
        <c:axId val="481805104"/>
        <c:axId val="481802152"/>
      </c:radarChart>
      <c:catAx>
        <c:axId val="48180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2152"/>
        <c:crosses val="autoZero"/>
        <c:auto val="1"/>
        <c:lblAlgn val="ctr"/>
        <c:lblOffset val="100"/>
        <c:noMultiLvlLbl val="0"/>
      </c:catAx>
      <c:valAx>
        <c:axId val="48180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80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8A20-FDE6-4CC2-AC8C-BD21C5B2ED5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041FC42-D713-4882-B943-10D80A0B7C00}"/>
              </a:ext>
            </a:extLst>
          </p:cNvPr>
          <p:cNvSpPr>
            <a:spLocks noGrp="1"/>
          </p:cNvSpPr>
          <p:nvPr>
            <p:ph type="subTitle" idx="1"/>
          </p:nvPr>
        </p:nvSpPr>
        <p:spPr/>
        <p:txBody>
          <a:bodyPr/>
          <a:lstStyle/>
          <a:p>
            <a:r>
              <a:rPr lang="en-US"/>
              <a:t>Thomas Lacey</a:t>
            </a:r>
          </a:p>
        </p:txBody>
      </p:sp>
    </p:spTree>
    <p:extLst>
      <p:ext uri="{BB962C8B-B14F-4D97-AF65-F5344CB8AC3E}">
        <p14:creationId xmlns:p14="http://schemas.microsoft.com/office/powerpoint/2010/main" val="1362041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2775-7E8B-44DF-BC77-0502B549FCE8}"/>
              </a:ext>
            </a:extLst>
          </p:cNvPr>
          <p:cNvSpPr>
            <a:spLocks noGrp="1"/>
          </p:cNvSpPr>
          <p:nvPr>
            <p:ph type="title"/>
          </p:nvPr>
        </p:nvSpPr>
        <p:spPr/>
        <p:txBody>
          <a:bodyPr/>
          <a:lstStyle/>
          <a:p>
            <a:r>
              <a:rPr lang="en-US"/>
              <a:t>Facebook Key Metrics Table | Demo Group - 1 of 4</a:t>
            </a:r>
          </a:p>
        </p:txBody>
      </p:sp>
      <p:graphicFrame>
        <p:nvGraphicFramePr>
          <p:cNvPr id="5" name="Table Placeholder 4">
            <a:extLst>
              <a:ext uri="{FF2B5EF4-FFF2-40B4-BE49-F238E27FC236}">
                <a16:creationId xmlns:a16="http://schemas.microsoft.com/office/drawing/2014/main" id="{E1ACD780-F09E-4A5A-9504-4B581C896299}"/>
              </a:ext>
            </a:extLst>
          </p:cNvPr>
          <p:cNvGraphicFramePr>
            <a:graphicFrameLocks noGrp="1"/>
          </p:cNvGraphicFramePr>
          <p:nvPr>
            <p:ph type="tbl" sz="quarter" idx="13"/>
            <p:extLst>
              <p:ext uri="{D42A27DB-BD31-4B8C-83A1-F6EECF244321}">
                <p14:modId xmlns:p14="http://schemas.microsoft.com/office/powerpoint/2010/main" val="1408809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253633135"/>
                    </a:ext>
                  </a:extLst>
                </a:gridCol>
                <a:gridCol w="493776">
                  <a:extLst>
                    <a:ext uri="{9D8B030D-6E8A-4147-A177-3AD203B41FA5}">
                      <a16:colId xmlns:a16="http://schemas.microsoft.com/office/drawing/2014/main" val="3542092609"/>
                    </a:ext>
                  </a:extLst>
                </a:gridCol>
                <a:gridCol w="246888">
                  <a:extLst>
                    <a:ext uri="{9D8B030D-6E8A-4147-A177-3AD203B41FA5}">
                      <a16:colId xmlns:a16="http://schemas.microsoft.com/office/drawing/2014/main" val="2506562840"/>
                    </a:ext>
                  </a:extLst>
                </a:gridCol>
                <a:gridCol w="246888">
                  <a:extLst>
                    <a:ext uri="{9D8B030D-6E8A-4147-A177-3AD203B41FA5}">
                      <a16:colId xmlns:a16="http://schemas.microsoft.com/office/drawing/2014/main" val="1789749759"/>
                    </a:ext>
                  </a:extLst>
                </a:gridCol>
                <a:gridCol w="246888">
                  <a:extLst>
                    <a:ext uri="{9D8B030D-6E8A-4147-A177-3AD203B41FA5}">
                      <a16:colId xmlns:a16="http://schemas.microsoft.com/office/drawing/2014/main" val="3257779618"/>
                    </a:ext>
                  </a:extLst>
                </a:gridCol>
                <a:gridCol w="246888">
                  <a:extLst>
                    <a:ext uri="{9D8B030D-6E8A-4147-A177-3AD203B41FA5}">
                      <a16:colId xmlns:a16="http://schemas.microsoft.com/office/drawing/2014/main" val="1246477091"/>
                    </a:ext>
                  </a:extLst>
                </a:gridCol>
                <a:gridCol w="246888">
                  <a:extLst>
                    <a:ext uri="{9D8B030D-6E8A-4147-A177-3AD203B41FA5}">
                      <a16:colId xmlns:a16="http://schemas.microsoft.com/office/drawing/2014/main" val="862380018"/>
                    </a:ext>
                  </a:extLst>
                </a:gridCol>
                <a:gridCol w="246888">
                  <a:extLst>
                    <a:ext uri="{9D8B030D-6E8A-4147-A177-3AD203B41FA5}">
                      <a16:colId xmlns:a16="http://schemas.microsoft.com/office/drawing/2014/main" val="390921579"/>
                    </a:ext>
                  </a:extLst>
                </a:gridCol>
                <a:gridCol w="246888">
                  <a:extLst>
                    <a:ext uri="{9D8B030D-6E8A-4147-A177-3AD203B41FA5}">
                      <a16:colId xmlns:a16="http://schemas.microsoft.com/office/drawing/2014/main" val="710062263"/>
                    </a:ext>
                  </a:extLst>
                </a:gridCol>
                <a:gridCol w="246888">
                  <a:extLst>
                    <a:ext uri="{9D8B030D-6E8A-4147-A177-3AD203B41FA5}">
                      <a16:colId xmlns:a16="http://schemas.microsoft.com/office/drawing/2014/main" val="12952396"/>
                    </a:ext>
                  </a:extLst>
                </a:gridCol>
                <a:gridCol w="246888">
                  <a:extLst>
                    <a:ext uri="{9D8B030D-6E8A-4147-A177-3AD203B41FA5}">
                      <a16:colId xmlns:a16="http://schemas.microsoft.com/office/drawing/2014/main" val="317314822"/>
                    </a:ext>
                  </a:extLst>
                </a:gridCol>
                <a:gridCol w="246888">
                  <a:extLst>
                    <a:ext uri="{9D8B030D-6E8A-4147-A177-3AD203B41FA5}">
                      <a16:colId xmlns:a16="http://schemas.microsoft.com/office/drawing/2014/main" val="1437358952"/>
                    </a:ext>
                  </a:extLst>
                </a:gridCol>
                <a:gridCol w="246888">
                  <a:extLst>
                    <a:ext uri="{9D8B030D-6E8A-4147-A177-3AD203B41FA5}">
                      <a16:colId xmlns:a16="http://schemas.microsoft.com/office/drawing/2014/main" val="1144282973"/>
                    </a:ext>
                  </a:extLst>
                </a:gridCol>
                <a:gridCol w="246888">
                  <a:extLst>
                    <a:ext uri="{9D8B030D-6E8A-4147-A177-3AD203B41FA5}">
                      <a16:colId xmlns:a16="http://schemas.microsoft.com/office/drawing/2014/main" val="1889069921"/>
                    </a:ext>
                  </a:extLst>
                </a:gridCol>
                <a:gridCol w="246888">
                  <a:extLst>
                    <a:ext uri="{9D8B030D-6E8A-4147-A177-3AD203B41FA5}">
                      <a16:colId xmlns:a16="http://schemas.microsoft.com/office/drawing/2014/main" val="4059292396"/>
                    </a:ext>
                  </a:extLst>
                </a:gridCol>
                <a:gridCol w="246888">
                  <a:extLst>
                    <a:ext uri="{9D8B030D-6E8A-4147-A177-3AD203B41FA5}">
                      <a16:colId xmlns:a16="http://schemas.microsoft.com/office/drawing/2014/main" val="3995702408"/>
                    </a:ext>
                  </a:extLst>
                </a:gridCol>
                <a:gridCol w="246888">
                  <a:extLst>
                    <a:ext uri="{9D8B030D-6E8A-4147-A177-3AD203B41FA5}">
                      <a16:colId xmlns:a16="http://schemas.microsoft.com/office/drawing/2014/main" val="263367042"/>
                    </a:ext>
                  </a:extLst>
                </a:gridCol>
                <a:gridCol w="246888">
                  <a:extLst>
                    <a:ext uri="{9D8B030D-6E8A-4147-A177-3AD203B41FA5}">
                      <a16:colId xmlns:a16="http://schemas.microsoft.com/office/drawing/2014/main" val="1524485465"/>
                    </a:ext>
                  </a:extLst>
                </a:gridCol>
                <a:gridCol w="246888">
                  <a:extLst>
                    <a:ext uri="{9D8B030D-6E8A-4147-A177-3AD203B41FA5}">
                      <a16:colId xmlns:a16="http://schemas.microsoft.com/office/drawing/2014/main" val="2113196182"/>
                    </a:ext>
                  </a:extLst>
                </a:gridCol>
                <a:gridCol w="246888">
                  <a:extLst>
                    <a:ext uri="{9D8B030D-6E8A-4147-A177-3AD203B41FA5}">
                      <a16:colId xmlns:a16="http://schemas.microsoft.com/office/drawing/2014/main" val="1231194800"/>
                    </a:ext>
                  </a:extLst>
                </a:gridCol>
                <a:gridCol w="246888">
                  <a:extLst>
                    <a:ext uri="{9D8B030D-6E8A-4147-A177-3AD203B41FA5}">
                      <a16:colId xmlns:a16="http://schemas.microsoft.com/office/drawing/2014/main" val="2378259527"/>
                    </a:ext>
                  </a:extLst>
                </a:gridCol>
                <a:gridCol w="246888">
                  <a:extLst>
                    <a:ext uri="{9D8B030D-6E8A-4147-A177-3AD203B41FA5}">
                      <a16:colId xmlns:a16="http://schemas.microsoft.com/office/drawing/2014/main" val="2543424798"/>
                    </a:ext>
                  </a:extLst>
                </a:gridCol>
                <a:gridCol w="246888">
                  <a:extLst>
                    <a:ext uri="{9D8B030D-6E8A-4147-A177-3AD203B41FA5}">
                      <a16:colId xmlns:a16="http://schemas.microsoft.com/office/drawing/2014/main" val="81964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52348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Maybelline New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extLst>
                  <a:ext uri="{0D108BD9-81ED-4DB2-BD59-A6C34878D82A}">
                    <a16:rowId xmlns:a16="http://schemas.microsoft.com/office/drawing/2014/main" val="340840918"/>
                  </a:ext>
                </a:extLst>
              </a:tr>
            </a:tbl>
          </a:graphicData>
        </a:graphic>
      </p:graphicFrame>
      <p:sp>
        <p:nvSpPr>
          <p:cNvPr id="4" name="Text Placeholder 3">
            <a:extLst>
              <a:ext uri="{FF2B5EF4-FFF2-40B4-BE49-F238E27FC236}">
                <a16:creationId xmlns:a16="http://schemas.microsoft.com/office/drawing/2014/main" id="{82DFDE88-E86A-49BE-9B97-A6BD151A29ED}"/>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05543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7C151-C566-4E94-8E4F-291CD85E1135}"/>
              </a:ext>
            </a:extLst>
          </p:cNvPr>
          <p:cNvSpPr>
            <a:spLocks noGrp="1"/>
          </p:cNvSpPr>
          <p:nvPr>
            <p:ph type="title"/>
          </p:nvPr>
        </p:nvSpPr>
        <p:spPr/>
        <p:txBody>
          <a:bodyPr/>
          <a:lstStyle/>
          <a:p>
            <a:r>
              <a:rPr lang="en-US"/>
              <a:t>Facebook Key Metrics Table | Demo Group - 2 of 4</a:t>
            </a:r>
          </a:p>
        </p:txBody>
      </p:sp>
      <p:graphicFrame>
        <p:nvGraphicFramePr>
          <p:cNvPr id="5" name="Table Placeholder 4">
            <a:extLst>
              <a:ext uri="{FF2B5EF4-FFF2-40B4-BE49-F238E27FC236}">
                <a16:creationId xmlns:a16="http://schemas.microsoft.com/office/drawing/2014/main" id="{134A17FD-3B23-496F-B20B-752E9E6DBDE6}"/>
              </a:ext>
            </a:extLst>
          </p:cNvPr>
          <p:cNvGraphicFramePr>
            <a:graphicFrameLocks noGrp="1"/>
          </p:cNvGraphicFramePr>
          <p:nvPr>
            <p:ph type="tbl" sz="quarter" idx="13"/>
            <p:extLst>
              <p:ext uri="{D42A27DB-BD31-4B8C-83A1-F6EECF244321}">
                <p14:modId xmlns:p14="http://schemas.microsoft.com/office/powerpoint/2010/main" val="392284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152609906"/>
                    </a:ext>
                  </a:extLst>
                </a:gridCol>
                <a:gridCol w="493776">
                  <a:extLst>
                    <a:ext uri="{9D8B030D-6E8A-4147-A177-3AD203B41FA5}">
                      <a16:colId xmlns:a16="http://schemas.microsoft.com/office/drawing/2014/main" val="1185765205"/>
                    </a:ext>
                  </a:extLst>
                </a:gridCol>
                <a:gridCol w="246888">
                  <a:extLst>
                    <a:ext uri="{9D8B030D-6E8A-4147-A177-3AD203B41FA5}">
                      <a16:colId xmlns:a16="http://schemas.microsoft.com/office/drawing/2014/main" val="3969796737"/>
                    </a:ext>
                  </a:extLst>
                </a:gridCol>
                <a:gridCol w="246888">
                  <a:extLst>
                    <a:ext uri="{9D8B030D-6E8A-4147-A177-3AD203B41FA5}">
                      <a16:colId xmlns:a16="http://schemas.microsoft.com/office/drawing/2014/main" val="922231739"/>
                    </a:ext>
                  </a:extLst>
                </a:gridCol>
                <a:gridCol w="246888">
                  <a:extLst>
                    <a:ext uri="{9D8B030D-6E8A-4147-A177-3AD203B41FA5}">
                      <a16:colId xmlns:a16="http://schemas.microsoft.com/office/drawing/2014/main" val="828664463"/>
                    </a:ext>
                  </a:extLst>
                </a:gridCol>
                <a:gridCol w="246888">
                  <a:extLst>
                    <a:ext uri="{9D8B030D-6E8A-4147-A177-3AD203B41FA5}">
                      <a16:colId xmlns:a16="http://schemas.microsoft.com/office/drawing/2014/main" val="2889625986"/>
                    </a:ext>
                  </a:extLst>
                </a:gridCol>
                <a:gridCol w="246888">
                  <a:extLst>
                    <a:ext uri="{9D8B030D-6E8A-4147-A177-3AD203B41FA5}">
                      <a16:colId xmlns:a16="http://schemas.microsoft.com/office/drawing/2014/main" val="3896362662"/>
                    </a:ext>
                  </a:extLst>
                </a:gridCol>
                <a:gridCol w="246888">
                  <a:extLst>
                    <a:ext uri="{9D8B030D-6E8A-4147-A177-3AD203B41FA5}">
                      <a16:colId xmlns:a16="http://schemas.microsoft.com/office/drawing/2014/main" val="2644920570"/>
                    </a:ext>
                  </a:extLst>
                </a:gridCol>
                <a:gridCol w="246888">
                  <a:extLst>
                    <a:ext uri="{9D8B030D-6E8A-4147-A177-3AD203B41FA5}">
                      <a16:colId xmlns:a16="http://schemas.microsoft.com/office/drawing/2014/main" val="3820234404"/>
                    </a:ext>
                  </a:extLst>
                </a:gridCol>
                <a:gridCol w="246888">
                  <a:extLst>
                    <a:ext uri="{9D8B030D-6E8A-4147-A177-3AD203B41FA5}">
                      <a16:colId xmlns:a16="http://schemas.microsoft.com/office/drawing/2014/main" val="3028391229"/>
                    </a:ext>
                  </a:extLst>
                </a:gridCol>
                <a:gridCol w="246888">
                  <a:extLst>
                    <a:ext uri="{9D8B030D-6E8A-4147-A177-3AD203B41FA5}">
                      <a16:colId xmlns:a16="http://schemas.microsoft.com/office/drawing/2014/main" val="1989976832"/>
                    </a:ext>
                  </a:extLst>
                </a:gridCol>
                <a:gridCol w="246888">
                  <a:extLst>
                    <a:ext uri="{9D8B030D-6E8A-4147-A177-3AD203B41FA5}">
                      <a16:colId xmlns:a16="http://schemas.microsoft.com/office/drawing/2014/main" val="3909608403"/>
                    </a:ext>
                  </a:extLst>
                </a:gridCol>
                <a:gridCol w="246888">
                  <a:extLst>
                    <a:ext uri="{9D8B030D-6E8A-4147-A177-3AD203B41FA5}">
                      <a16:colId xmlns:a16="http://schemas.microsoft.com/office/drawing/2014/main" val="4164749180"/>
                    </a:ext>
                  </a:extLst>
                </a:gridCol>
                <a:gridCol w="246888">
                  <a:extLst>
                    <a:ext uri="{9D8B030D-6E8A-4147-A177-3AD203B41FA5}">
                      <a16:colId xmlns:a16="http://schemas.microsoft.com/office/drawing/2014/main" val="2327706674"/>
                    </a:ext>
                  </a:extLst>
                </a:gridCol>
                <a:gridCol w="246888">
                  <a:extLst>
                    <a:ext uri="{9D8B030D-6E8A-4147-A177-3AD203B41FA5}">
                      <a16:colId xmlns:a16="http://schemas.microsoft.com/office/drawing/2014/main" val="2397624129"/>
                    </a:ext>
                  </a:extLst>
                </a:gridCol>
                <a:gridCol w="246888">
                  <a:extLst>
                    <a:ext uri="{9D8B030D-6E8A-4147-A177-3AD203B41FA5}">
                      <a16:colId xmlns:a16="http://schemas.microsoft.com/office/drawing/2014/main" val="3755647462"/>
                    </a:ext>
                  </a:extLst>
                </a:gridCol>
                <a:gridCol w="246888">
                  <a:extLst>
                    <a:ext uri="{9D8B030D-6E8A-4147-A177-3AD203B41FA5}">
                      <a16:colId xmlns:a16="http://schemas.microsoft.com/office/drawing/2014/main" val="1056849395"/>
                    </a:ext>
                  </a:extLst>
                </a:gridCol>
                <a:gridCol w="246888">
                  <a:extLst>
                    <a:ext uri="{9D8B030D-6E8A-4147-A177-3AD203B41FA5}">
                      <a16:colId xmlns:a16="http://schemas.microsoft.com/office/drawing/2014/main" val="2184540047"/>
                    </a:ext>
                  </a:extLst>
                </a:gridCol>
                <a:gridCol w="246888">
                  <a:extLst>
                    <a:ext uri="{9D8B030D-6E8A-4147-A177-3AD203B41FA5}">
                      <a16:colId xmlns:a16="http://schemas.microsoft.com/office/drawing/2014/main" val="1108366402"/>
                    </a:ext>
                  </a:extLst>
                </a:gridCol>
                <a:gridCol w="246888">
                  <a:extLst>
                    <a:ext uri="{9D8B030D-6E8A-4147-A177-3AD203B41FA5}">
                      <a16:colId xmlns:a16="http://schemas.microsoft.com/office/drawing/2014/main" val="1854906317"/>
                    </a:ext>
                  </a:extLst>
                </a:gridCol>
                <a:gridCol w="246888">
                  <a:extLst>
                    <a:ext uri="{9D8B030D-6E8A-4147-A177-3AD203B41FA5}">
                      <a16:colId xmlns:a16="http://schemas.microsoft.com/office/drawing/2014/main" val="3061988215"/>
                    </a:ext>
                  </a:extLst>
                </a:gridCol>
                <a:gridCol w="246888">
                  <a:extLst>
                    <a:ext uri="{9D8B030D-6E8A-4147-A177-3AD203B41FA5}">
                      <a16:colId xmlns:a16="http://schemas.microsoft.com/office/drawing/2014/main" val="2370122400"/>
                    </a:ext>
                  </a:extLst>
                </a:gridCol>
                <a:gridCol w="246888">
                  <a:extLst>
                    <a:ext uri="{9D8B030D-6E8A-4147-A177-3AD203B41FA5}">
                      <a16:colId xmlns:a16="http://schemas.microsoft.com/office/drawing/2014/main" val="179992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93928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1061379094"/>
                  </a:ext>
                </a:extLst>
              </a:tr>
            </a:tbl>
          </a:graphicData>
        </a:graphic>
      </p:graphicFrame>
      <p:sp>
        <p:nvSpPr>
          <p:cNvPr id="4" name="Text Placeholder 3">
            <a:extLst>
              <a:ext uri="{FF2B5EF4-FFF2-40B4-BE49-F238E27FC236}">
                <a16:creationId xmlns:a16="http://schemas.microsoft.com/office/drawing/2014/main" id="{FBCCE5BF-DC36-473B-AE6B-92CF8963A190}"/>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56039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7852C-B023-4C8A-9D20-8A80607A7287}"/>
              </a:ext>
            </a:extLst>
          </p:cNvPr>
          <p:cNvSpPr>
            <a:spLocks noGrp="1"/>
          </p:cNvSpPr>
          <p:nvPr>
            <p:ph type="title"/>
          </p:nvPr>
        </p:nvSpPr>
        <p:spPr/>
        <p:txBody>
          <a:bodyPr/>
          <a:lstStyle/>
          <a:p>
            <a:r>
              <a:rPr lang="en-US"/>
              <a:t>Facebook Key Metrics Table | Demo Group - 3 of 4</a:t>
            </a:r>
          </a:p>
        </p:txBody>
      </p:sp>
      <p:graphicFrame>
        <p:nvGraphicFramePr>
          <p:cNvPr id="5" name="Table Placeholder 4">
            <a:extLst>
              <a:ext uri="{FF2B5EF4-FFF2-40B4-BE49-F238E27FC236}">
                <a16:creationId xmlns:a16="http://schemas.microsoft.com/office/drawing/2014/main" id="{2A51DFB4-96E4-4F98-A05E-1913C22430AD}"/>
              </a:ext>
            </a:extLst>
          </p:cNvPr>
          <p:cNvGraphicFramePr>
            <a:graphicFrameLocks noGrp="1"/>
          </p:cNvGraphicFramePr>
          <p:nvPr>
            <p:ph type="tbl" sz="quarter" idx="13"/>
            <p:extLst>
              <p:ext uri="{D42A27DB-BD31-4B8C-83A1-F6EECF244321}">
                <p14:modId xmlns:p14="http://schemas.microsoft.com/office/powerpoint/2010/main" val="217109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3460921767"/>
                    </a:ext>
                  </a:extLst>
                </a:gridCol>
                <a:gridCol w="493776">
                  <a:extLst>
                    <a:ext uri="{9D8B030D-6E8A-4147-A177-3AD203B41FA5}">
                      <a16:colId xmlns:a16="http://schemas.microsoft.com/office/drawing/2014/main" val="3302483107"/>
                    </a:ext>
                  </a:extLst>
                </a:gridCol>
                <a:gridCol w="246888">
                  <a:extLst>
                    <a:ext uri="{9D8B030D-6E8A-4147-A177-3AD203B41FA5}">
                      <a16:colId xmlns:a16="http://schemas.microsoft.com/office/drawing/2014/main" val="2263949611"/>
                    </a:ext>
                  </a:extLst>
                </a:gridCol>
                <a:gridCol w="246888">
                  <a:extLst>
                    <a:ext uri="{9D8B030D-6E8A-4147-A177-3AD203B41FA5}">
                      <a16:colId xmlns:a16="http://schemas.microsoft.com/office/drawing/2014/main" val="449529812"/>
                    </a:ext>
                  </a:extLst>
                </a:gridCol>
                <a:gridCol w="246888">
                  <a:extLst>
                    <a:ext uri="{9D8B030D-6E8A-4147-A177-3AD203B41FA5}">
                      <a16:colId xmlns:a16="http://schemas.microsoft.com/office/drawing/2014/main" val="4065046747"/>
                    </a:ext>
                  </a:extLst>
                </a:gridCol>
                <a:gridCol w="246888">
                  <a:extLst>
                    <a:ext uri="{9D8B030D-6E8A-4147-A177-3AD203B41FA5}">
                      <a16:colId xmlns:a16="http://schemas.microsoft.com/office/drawing/2014/main" val="4170698554"/>
                    </a:ext>
                  </a:extLst>
                </a:gridCol>
                <a:gridCol w="246888">
                  <a:extLst>
                    <a:ext uri="{9D8B030D-6E8A-4147-A177-3AD203B41FA5}">
                      <a16:colId xmlns:a16="http://schemas.microsoft.com/office/drawing/2014/main" val="1736837342"/>
                    </a:ext>
                  </a:extLst>
                </a:gridCol>
                <a:gridCol w="246888">
                  <a:extLst>
                    <a:ext uri="{9D8B030D-6E8A-4147-A177-3AD203B41FA5}">
                      <a16:colId xmlns:a16="http://schemas.microsoft.com/office/drawing/2014/main" val="2336884142"/>
                    </a:ext>
                  </a:extLst>
                </a:gridCol>
                <a:gridCol w="246888">
                  <a:extLst>
                    <a:ext uri="{9D8B030D-6E8A-4147-A177-3AD203B41FA5}">
                      <a16:colId xmlns:a16="http://schemas.microsoft.com/office/drawing/2014/main" val="3251329220"/>
                    </a:ext>
                  </a:extLst>
                </a:gridCol>
                <a:gridCol w="246888">
                  <a:extLst>
                    <a:ext uri="{9D8B030D-6E8A-4147-A177-3AD203B41FA5}">
                      <a16:colId xmlns:a16="http://schemas.microsoft.com/office/drawing/2014/main" val="3263983532"/>
                    </a:ext>
                  </a:extLst>
                </a:gridCol>
                <a:gridCol w="246888">
                  <a:extLst>
                    <a:ext uri="{9D8B030D-6E8A-4147-A177-3AD203B41FA5}">
                      <a16:colId xmlns:a16="http://schemas.microsoft.com/office/drawing/2014/main" val="180523654"/>
                    </a:ext>
                  </a:extLst>
                </a:gridCol>
                <a:gridCol w="246888">
                  <a:extLst>
                    <a:ext uri="{9D8B030D-6E8A-4147-A177-3AD203B41FA5}">
                      <a16:colId xmlns:a16="http://schemas.microsoft.com/office/drawing/2014/main" val="2581690734"/>
                    </a:ext>
                  </a:extLst>
                </a:gridCol>
                <a:gridCol w="246888">
                  <a:extLst>
                    <a:ext uri="{9D8B030D-6E8A-4147-A177-3AD203B41FA5}">
                      <a16:colId xmlns:a16="http://schemas.microsoft.com/office/drawing/2014/main" val="3641492947"/>
                    </a:ext>
                  </a:extLst>
                </a:gridCol>
                <a:gridCol w="246888">
                  <a:extLst>
                    <a:ext uri="{9D8B030D-6E8A-4147-A177-3AD203B41FA5}">
                      <a16:colId xmlns:a16="http://schemas.microsoft.com/office/drawing/2014/main" val="576159703"/>
                    </a:ext>
                  </a:extLst>
                </a:gridCol>
                <a:gridCol w="246888">
                  <a:extLst>
                    <a:ext uri="{9D8B030D-6E8A-4147-A177-3AD203B41FA5}">
                      <a16:colId xmlns:a16="http://schemas.microsoft.com/office/drawing/2014/main" val="2767780558"/>
                    </a:ext>
                  </a:extLst>
                </a:gridCol>
                <a:gridCol w="246888">
                  <a:extLst>
                    <a:ext uri="{9D8B030D-6E8A-4147-A177-3AD203B41FA5}">
                      <a16:colId xmlns:a16="http://schemas.microsoft.com/office/drawing/2014/main" val="3689863149"/>
                    </a:ext>
                  </a:extLst>
                </a:gridCol>
                <a:gridCol w="246888">
                  <a:extLst>
                    <a:ext uri="{9D8B030D-6E8A-4147-A177-3AD203B41FA5}">
                      <a16:colId xmlns:a16="http://schemas.microsoft.com/office/drawing/2014/main" val="1138686229"/>
                    </a:ext>
                  </a:extLst>
                </a:gridCol>
                <a:gridCol w="246888">
                  <a:extLst>
                    <a:ext uri="{9D8B030D-6E8A-4147-A177-3AD203B41FA5}">
                      <a16:colId xmlns:a16="http://schemas.microsoft.com/office/drawing/2014/main" val="2561556820"/>
                    </a:ext>
                  </a:extLst>
                </a:gridCol>
                <a:gridCol w="246888">
                  <a:extLst>
                    <a:ext uri="{9D8B030D-6E8A-4147-A177-3AD203B41FA5}">
                      <a16:colId xmlns:a16="http://schemas.microsoft.com/office/drawing/2014/main" val="4067978804"/>
                    </a:ext>
                  </a:extLst>
                </a:gridCol>
                <a:gridCol w="246888">
                  <a:extLst>
                    <a:ext uri="{9D8B030D-6E8A-4147-A177-3AD203B41FA5}">
                      <a16:colId xmlns:a16="http://schemas.microsoft.com/office/drawing/2014/main" val="4151348502"/>
                    </a:ext>
                  </a:extLst>
                </a:gridCol>
                <a:gridCol w="246888">
                  <a:extLst>
                    <a:ext uri="{9D8B030D-6E8A-4147-A177-3AD203B41FA5}">
                      <a16:colId xmlns:a16="http://schemas.microsoft.com/office/drawing/2014/main" val="1806760823"/>
                    </a:ext>
                  </a:extLst>
                </a:gridCol>
                <a:gridCol w="246888">
                  <a:extLst>
                    <a:ext uri="{9D8B030D-6E8A-4147-A177-3AD203B41FA5}">
                      <a16:colId xmlns:a16="http://schemas.microsoft.com/office/drawing/2014/main" val="1666673509"/>
                    </a:ext>
                  </a:extLst>
                </a:gridCol>
                <a:gridCol w="246888">
                  <a:extLst>
                    <a:ext uri="{9D8B030D-6E8A-4147-A177-3AD203B41FA5}">
                      <a16:colId xmlns:a16="http://schemas.microsoft.com/office/drawing/2014/main" val="76849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0572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Neutrogena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5229852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76.3 %</a:t>
                      </a:r>
                    </a:p>
                  </a:txBody>
                  <a:tcPr/>
                </a:tc>
                <a:extLst>
                  <a:ext uri="{0D108BD9-81ED-4DB2-BD59-A6C34878D82A}">
                    <a16:rowId xmlns:a16="http://schemas.microsoft.com/office/drawing/2014/main" val="2523096761"/>
                  </a:ext>
                </a:extLst>
              </a:tr>
            </a:tbl>
          </a:graphicData>
        </a:graphic>
      </p:graphicFrame>
      <p:sp>
        <p:nvSpPr>
          <p:cNvPr id="4" name="Text Placeholder 3">
            <a:extLst>
              <a:ext uri="{FF2B5EF4-FFF2-40B4-BE49-F238E27FC236}">
                <a16:creationId xmlns:a16="http://schemas.microsoft.com/office/drawing/2014/main" id="{A91CDDCC-3C69-4321-BF7C-5F4862920094}"/>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734597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0FBA-9A28-410A-9C82-241543A9FF9A}"/>
              </a:ext>
            </a:extLst>
          </p:cNvPr>
          <p:cNvSpPr>
            <a:spLocks noGrp="1"/>
          </p:cNvSpPr>
          <p:nvPr>
            <p:ph type="title"/>
          </p:nvPr>
        </p:nvSpPr>
        <p:spPr/>
        <p:txBody>
          <a:bodyPr/>
          <a:lstStyle/>
          <a:p>
            <a:r>
              <a:rPr lang="en-US"/>
              <a:t>Facebook Key Metrics Table | Demo Group - 4 of 4</a:t>
            </a:r>
          </a:p>
        </p:txBody>
      </p:sp>
      <p:graphicFrame>
        <p:nvGraphicFramePr>
          <p:cNvPr id="5" name="Table Placeholder 4">
            <a:extLst>
              <a:ext uri="{FF2B5EF4-FFF2-40B4-BE49-F238E27FC236}">
                <a16:creationId xmlns:a16="http://schemas.microsoft.com/office/drawing/2014/main" id="{4EE394BC-19B0-4195-A336-B7CC2DB531E3}"/>
              </a:ext>
            </a:extLst>
          </p:cNvPr>
          <p:cNvGraphicFramePr>
            <a:graphicFrameLocks noGrp="1"/>
          </p:cNvGraphicFramePr>
          <p:nvPr>
            <p:ph type="tbl" sz="quarter" idx="13"/>
            <p:extLst>
              <p:ext uri="{D42A27DB-BD31-4B8C-83A1-F6EECF244321}">
                <p14:modId xmlns:p14="http://schemas.microsoft.com/office/powerpoint/2010/main" val="398182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940943557"/>
                    </a:ext>
                  </a:extLst>
                </a:gridCol>
                <a:gridCol w="493776">
                  <a:extLst>
                    <a:ext uri="{9D8B030D-6E8A-4147-A177-3AD203B41FA5}">
                      <a16:colId xmlns:a16="http://schemas.microsoft.com/office/drawing/2014/main" val="4291781917"/>
                    </a:ext>
                  </a:extLst>
                </a:gridCol>
                <a:gridCol w="246888">
                  <a:extLst>
                    <a:ext uri="{9D8B030D-6E8A-4147-A177-3AD203B41FA5}">
                      <a16:colId xmlns:a16="http://schemas.microsoft.com/office/drawing/2014/main" val="1709894022"/>
                    </a:ext>
                  </a:extLst>
                </a:gridCol>
                <a:gridCol w="246888">
                  <a:extLst>
                    <a:ext uri="{9D8B030D-6E8A-4147-A177-3AD203B41FA5}">
                      <a16:colId xmlns:a16="http://schemas.microsoft.com/office/drawing/2014/main" val="2101836490"/>
                    </a:ext>
                  </a:extLst>
                </a:gridCol>
                <a:gridCol w="246888">
                  <a:extLst>
                    <a:ext uri="{9D8B030D-6E8A-4147-A177-3AD203B41FA5}">
                      <a16:colId xmlns:a16="http://schemas.microsoft.com/office/drawing/2014/main" val="3671430334"/>
                    </a:ext>
                  </a:extLst>
                </a:gridCol>
                <a:gridCol w="246888">
                  <a:extLst>
                    <a:ext uri="{9D8B030D-6E8A-4147-A177-3AD203B41FA5}">
                      <a16:colId xmlns:a16="http://schemas.microsoft.com/office/drawing/2014/main" val="183929463"/>
                    </a:ext>
                  </a:extLst>
                </a:gridCol>
                <a:gridCol w="246888">
                  <a:extLst>
                    <a:ext uri="{9D8B030D-6E8A-4147-A177-3AD203B41FA5}">
                      <a16:colId xmlns:a16="http://schemas.microsoft.com/office/drawing/2014/main" val="3676717939"/>
                    </a:ext>
                  </a:extLst>
                </a:gridCol>
                <a:gridCol w="246888">
                  <a:extLst>
                    <a:ext uri="{9D8B030D-6E8A-4147-A177-3AD203B41FA5}">
                      <a16:colId xmlns:a16="http://schemas.microsoft.com/office/drawing/2014/main" val="3051142030"/>
                    </a:ext>
                  </a:extLst>
                </a:gridCol>
                <a:gridCol w="246888">
                  <a:extLst>
                    <a:ext uri="{9D8B030D-6E8A-4147-A177-3AD203B41FA5}">
                      <a16:colId xmlns:a16="http://schemas.microsoft.com/office/drawing/2014/main" val="2592733327"/>
                    </a:ext>
                  </a:extLst>
                </a:gridCol>
                <a:gridCol w="246888">
                  <a:extLst>
                    <a:ext uri="{9D8B030D-6E8A-4147-A177-3AD203B41FA5}">
                      <a16:colId xmlns:a16="http://schemas.microsoft.com/office/drawing/2014/main" val="5092980"/>
                    </a:ext>
                  </a:extLst>
                </a:gridCol>
                <a:gridCol w="246888">
                  <a:extLst>
                    <a:ext uri="{9D8B030D-6E8A-4147-A177-3AD203B41FA5}">
                      <a16:colId xmlns:a16="http://schemas.microsoft.com/office/drawing/2014/main" val="3714232266"/>
                    </a:ext>
                  </a:extLst>
                </a:gridCol>
                <a:gridCol w="246888">
                  <a:extLst>
                    <a:ext uri="{9D8B030D-6E8A-4147-A177-3AD203B41FA5}">
                      <a16:colId xmlns:a16="http://schemas.microsoft.com/office/drawing/2014/main" val="308915195"/>
                    </a:ext>
                  </a:extLst>
                </a:gridCol>
                <a:gridCol w="246888">
                  <a:extLst>
                    <a:ext uri="{9D8B030D-6E8A-4147-A177-3AD203B41FA5}">
                      <a16:colId xmlns:a16="http://schemas.microsoft.com/office/drawing/2014/main" val="1932079380"/>
                    </a:ext>
                  </a:extLst>
                </a:gridCol>
                <a:gridCol w="246888">
                  <a:extLst>
                    <a:ext uri="{9D8B030D-6E8A-4147-A177-3AD203B41FA5}">
                      <a16:colId xmlns:a16="http://schemas.microsoft.com/office/drawing/2014/main" val="3029236545"/>
                    </a:ext>
                  </a:extLst>
                </a:gridCol>
                <a:gridCol w="246888">
                  <a:extLst>
                    <a:ext uri="{9D8B030D-6E8A-4147-A177-3AD203B41FA5}">
                      <a16:colId xmlns:a16="http://schemas.microsoft.com/office/drawing/2014/main" val="3098506456"/>
                    </a:ext>
                  </a:extLst>
                </a:gridCol>
                <a:gridCol w="246888">
                  <a:extLst>
                    <a:ext uri="{9D8B030D-6E8A-4147-A177-3AD203B41FA5}">
                      <a16:colId xmlns:a16="http://schemas.microsoft.com/office/drawing/2014/main" val="2553078137"/>
                    </a:ext>
                  </a:extLst>
                </a:gridCol>
                <a:gridCol w="246888">
                  <a:extLst>
                    <a:ext uri="{9D8B030D-6E8A-4147-A177-3AD203B41FA5}">
                      <a16:colId xmlns:a16="http://schemas.microsoft.com/office/drawing/2014/main" val="3772973576"/>
                    </a:ext>
                  </a:extLst>
                </a:gridCol>
                <a:gridCol w="246888">
                  <a:extLst>
                    <a:ext uri="{9D8B030D-6E8A-4147-A177-3AD203B41FA5}">
                      <a16:colId xmlns:a16="http://schemas.microsoft.com/office/drawing/2014/main" val="496316821"/>
                    </a:ext>
                  </a:extLst>
                </a:gridCol>
                <a:gridCol w="246888">
                  <a:extLst>
                    <a:ext uri="{9D8B030D-6E8A-4147-A177-3AD203B41FA5}">
                      <a16:colId xmlns:a16="http://schemas.microsoft.com/office/drawing/2014/main" val="838289788"/>
                    </a:ext>
                  </a:extLst>
                </a:gridCol>
                <a:gridCol w="246888">
                  <a:extLst>
                    <a:ext uri="{9D8B030D-6E8A-4147-A177-3AD203B41FA5}">
                      <a16:colId xmlns:a16="http://schemas.microsoft.com/office/drawing/2014/main" val="864847273"/>
                    </a:ext>
                  </a:extLst>
                </a:gridCol>
                <a:gridCol w="246888">
                  <a:extLst>
                    <a:ext uri="{9D8B030D-6E8A-4147-A177-3AD203B41FA5}">
                      <a16:colId xmlns:a16="http://schemas.microsoft.com/office/drawing/2014/main" val="2917959532"/>
                    </a:ext>
                  </a:extLst>
                </a:gridCol>
                <a:gridCol w="246888">
                  <a:extLst>
                    <a:ext uri="{9D8B030D-6E8A-4147-A177-3AD203B41FA5}">
                      <a16:colId xmlns:a16="http://schemas.microsoft.com/office/drawing/2014/main" val="2889323628"/>
                    </a:ext>
                  </a:extLst>
                </a:gridCol>
                <a:gridCol w="246888">
                  <a:extLst>
                    <a:ext uri="{9D8B030D-6E8A-4147-A177-3AD203B41FA5}">
                      <a16:colId xmlns:a16="http://schemas.microsoft.com/office/drawing/2014/main" val="50394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90885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NYX Professional Makeup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extLst>
                  <a:ext uri="{0D108BD9-81ED-4DB2-BD59-A6C34878D82A}">
                    <a16:rowId xmlns:a16="http://schemas.microsoft.com/office/drawing/2014/main" val="1537560516"/>
                  </a:ext>
                </a:extLst>
              </a:tr>
            </a:tbl>
          </a:graphicData>
        </a:graphic>
      </p:graphicFrame>
      <p:sp>
        <p:nvSpPr>
          <p:cNvPr id="4" name="Text Placeholder 3">
            <a:extLst>
              <a:ext uri="{FF2B5EF4-FFF2-40B4-BE49-F238E27FC236}">
                <a16:creationId xmlns:a16="http://schemas.microsoft.com/office/drawing/2014/main" id="{AFB6D29B-988B-4191-ABC8-3D325BB2FA03}"/>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917431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C972B-3345-4363-A76C-918F3FBE9E3A}"/>
              </a:ext>
            </a:extLst>
          </p:cNvPr>
          <p:cNvSpPr>
            <a:spLocks noGrp="1"/>
          </p:cNvSpPr>
          <p:nvPr>
            <p:ph type="title"/>
          </p:nvPr>
        </p:nvSpPr>
        <p:spPr/>
        <p:txBody>
          <a:bodyPr/>
          <a:lstStyle/>
          <a:p>
            <a:r>
              <a:rPr lang="en-US"/>
              <a:t>Facebook Fans Total | Demo Group</a:t>
            </a:r>
          </a:p>
        </p:txBody>
      </p:sp>
      <p:graphicFrame>
        <p:nvGraphicFramePr>
          <p:cNvPr id="6" name="Chart Placeholder 5">
            <a:extLst>
              <a:ext uri="{FF2B5EF4-FFF2-40B4-BE49-F238E27FC236}">
                <a16:creationId xmlns:a16="http://schemas.microsoft.com/office/drawing/2014/main" id="{6B040E1F-303D-4DD5-8F6E-30EBAE7F834D}"/>
              </a:ext>
            </a:extLst>
          </p:cNvPr>
          <p:cNvGraphicFramePr>
            <a:graphicFrameLocks noGrp="1"/>
          </p:cNvGraphicFramePr>
          <p:nvPr>
            <p:ph type="chart" sz="quarter" idx="13"/>
            <p:extLst>
              <p:ext uri="{D42A27DB-BD31-4B8C-83A1-F6EECF244321}">
                <p14:modId xmlns:p14="http://schemas.microsoft.com/office/powerpoint/2010/main" val="2000149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7C14D1-48A9-427A-B1AA-86367888BF44}"/>
              </a:ext>
            </a:extLst>
          </p:cNvPr>
          <p:cNvSpPr>
            <a:spLocks noGrp="1"/>
          </p:cNvSpPr>
          <p:nvPr>
            <p:ph type="body" sz="quarter" idx="14"/>
          </p:nvPr>
        </p:nvSpPr>
        <p:spPr/>
        <p:txBody>
          <a:bodyPr/>
          <a:lstStyle/>
          <a:p>
            <a:r>
              <a:rPr lang="en-US"/>
              <a:t>06/01/2019 - 06/30/2020</a:t>
            </a:r>
          </a:p>
        </p:txBody>
      </p:sp>
      <p:sp>
        <p:nvSpPr>
          <p:cNvPr id="5" name="Footer Placeholder 4">
            <a:extLst>
              <a:ext uri="{FF2B5EF4-FFF2-40B4-BE49-F238E27FC236}">
                <a16:creationId xmlns:a16="http://schemas.microsoft.com/office/drawing/2014/main" id="{CE18BABE-D151-4364-9DF8-F0B037B32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845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AB397-0E8F-420B-889B-214F115841B1}"/>
              </a:ext>
            </a:extLst>
          </p:cNvPr>
          <p:cNvSpPr>
            <a:spLocks noGrp="1"/>
          </p:cNvSpPr>
          <p:nvPr>
            <p:ph type="title"/>
          </p:nvPr>
        </p:nvSpPr>
        <p:spPr/>
        <p:txBody>
          <a:bodyPr/>
          <a:lstStyle/>
          <a:p>
            <a:r>
              <a:rPr lang="en-US"/>
              <a:t>Facebook Fans Change Rate | Demo Group</a:t>
            </a:r>
          </a:p>
        </p:txBody>
      </p:sp>
      <p:graphicFrame>
        <p:nvGraphicFramePr>
          <p:cNvPr id="6" name="Chart Placeholder 5">
            <a:extLst>
              <a:ext uri="{FF2B5EF4-FFF2-40B4-BE49-F238E27FC236}">
                <a16:creationId xmlns:a16="http://schemas.microsoft.com/office/drawing/2014/main" id="{62285E8D-F504-4F51-A187-FDF76B3F57F9}"/>
              </a:ext>
            </a:extLst>
          </p:cNvPr>
          <p:cNvGraphicFramePr>
            <a:graphicFrameLocks noGrp="1"/>
          </p:cNvGraphicFramePr>
          <p:nvPr>
            <p:ph type="chart" sz="quarter" idx="13"/>
            <p:extLst>
              <p:ext uri="{D42A27DB-BD31-4B8C-83A1-F6EECF244321}">
                <p14:modId xmlns:p14="http://schemas.microsoft.com/office/powerpoint/2010/main" val="3125306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1E452-76F1-458B-AA16-93492856BB7D}"/>
              </a:ext>
            </a:extLst>
          </p:cNvPr>
          <p:cNvSpPr>
            <a:spLocks noGrp="1"/>
          </p:cNvSpPr>
          <p:nvPr>
            <p:ph type="body" sz="quarter" idx="14"/>
          </p:nvPr>
        </p:nvSpPr>
        <p:spPr/>
        <p:txBody>
          <a:bodyPr/>
          <a:lstStyle/>
          <a:p>
            <a:r>
              <a:rPr lang="en-US"/>
              <a:t>06/01/2019 - 06/30/2020</a:t>
            </a:r>
          </a:p>
        </p:txBody>
      </p:sp>
      <p:sp>
        <p:nvSpPr>
          <p:cNvPr id="5" name="Footer Placeholder 4">
            <a:extLst>
              <a:ext uri="{FF2B5EF4-FFF2-40B4-BE49-F238E27FC236}">
                <a16:creationId xmlns:a16="http://schemas.microsoft.com/office/drawing/2014/main" id="{3AD9939D-52DA-455F-8CD2-84424965D7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8734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F067-E64D-438E-9C9D-E7341FFD3F8C}"/>
              </a:ext>
            </a:extLst>
          </p:cNvPr>
          <p:cNvSpPr>
            <a:spLocks noGrp="1"/>
          </p:cNvSpPr>
          <p:nvPr>
            <p:ph type="title"/>
          </p:nvPr>
        </p:nvSpPr>
        <p:spPr/>
        <p:txBody>
          <a:bodyPr/>
          <a:lstStyle/>
          <a:p>
            <a:r>
              <a:rPr lang="en-US"/>
              <a:t>Facebook Interaction Rate | Demo Group</a:t>
            </a:r>
          </a:p>
        </p:txBody>
      </p:sp>
      <p:graphicFrame>
        <p:nvGraphicFramePr>
          <p:cNvPr id="6" name="Chart Placeholder 5">
            <a:extLst>
              <a:ext uri="{FF2B5EF4-FFF2-40B4-BE49-F238E27FC236}">
                <a16:creationId xmlns:a16="http://schemas.microsoft.com/office/drawing/2014/main" id="{ADA11851-B45B-4EF6-AEA4-D4E5B22F3453}"/>
              </a:ext>
            </a:extLst>
          </p:cNvPr>
          <p:cNvGraphicFramePr>
            <a:graphicFrameLocks noGrp="1"/>
          </p:cNvGraphicFramePr>
          <p:nvPr>
            <p:ph type="chart" sz="quarter" idx="13"/>
            <p:extLst>
              <p:ext uri="{D42A27DB-BD31-4B8C-83A1-F6EECF244321}">
                <p14:modId xmlns:p14="http://schemas.microsoft.com/office/powerpoint/2010/main" val="94493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3D5F5-2AC0-4214-87F9-028A178D8138}"/>
              </a:ext>
            </a:extLst>
          </p:cNvPr>
          <p:cNvSpPr>
            <a:spLocks noGrp="1"/>
          </p:cNvSpPr>
          <p:nvPr>
            <p:ph type="body" sz="quarter" idx="14"/>
          </p:nvPr>
        </p:nvSpPr>
        <p:spPr/>
        <p:txBody>
          <a:bodyPr/>
          <a:lstStyle/>
          <a:p>
            <a:r>
              <a:rPr lang="en-US"/>
              <a:t>06/01/2019 - 06/30/2020</a:t>
            </a:r>
          </a:p>
        </p:txBody>
      </p:sp>
      <p:sp>
        <p:nvSpPr>
          <p:cNvPr id="5" name="Footer Placeholder 4">
            <a:extLst>
              <a:ext uri="{FF2B5EF4-FFF2-40B4-BE49-F238E27FC236}">
                <a16:creationId xmlns:a16="http://schemas.microsoft.com/office/drawing/2014/main" id="{70DE45FA-D722-46D4-8B49-384C10264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564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3FA1-0A00-427F-BCA3-53AC03E88B9F}"/>
              </a:ext>
            </a:extLst>
          </p:cNvPr>
          <p:cNvSpPr>
            <a:spLocks noGrp="1"/>
          </p:cNvSpPr>
          <p:nvPr>
            <p:ph type="title"/>
          </p:nvPr>
        </p:nvSpPr>
        <p:spPr/>
        <p:txBody>
          <a:bodyPr/>
          <a:lstStyle/>
          <a:p>
            <a:r>
              <a:rPr lang="en-US"/>
              <a:t>Facebook Total Interactions | Demo Group</a:t>
            </a:r>
          </a:p>
        </p:txBody>
      </p:sp>
      <p:graphicFrame>
        <p:nvGraphicFramePr>
          <p:cNvPr id="6" name="Chart Placeholder 5">
            <a:extLst>
              <a:ext uri="{FF2B5EF4-FFF2-40B4-BE49-F238E27FC236}">
                <a16:creationId xmlns:a16="http://schemas.microsoft.com/office/drawing/2014/main" id="{B40C29A4-F7B9-4A96-8BC8-F783CEDF024D}"/>
              </a:ext>
            </a:extLst>
          </p:cNvPr>
          <p:cNvGraphicFramePr>
            <a:graphicFrameLocks noGrp="1"/>
          </p:cNvGraphicFramePr>
          <p:nvPr>
            <p:ph type="chart" sz="quarter" idx="13"/>
            <p:extLst>
              <p:ext uri="{D42A27DB-BD31-4B8C-83A1-F6EECF244321}">
                <p14:modId xmlns:p14="http://schemas.microsoft.com/office/powerpoint/2010/main" val="2951823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2840E-B0F7-4EFC-8A8D-BEBA279AD957}"/>
              </a:ext>
            </a:extLst>
          </p:cNvPr>
          <p:cNvSpPr>
            <a:spLocks noGrp="1"/>
          </p:cNvSpPr>
          <p:nvPr>
            <p:ph type="body" sz="quarter" idx="14"/>
          </p:nvPr>
        </p:nvSpPr>
        <p:spPr/>
        <p:txBody>
          <a:bodyPr/>
          <a:lstStyle/>
          <a:p>
            <a:r>
              <a:rPr lang="en-US"/>
              <a:t>06/21/2019 - 06/04/2020</a:t>
            </a:r>
          </a:p>
        </p:txBody>
      </p:sp>
      <p:sp>
        <p:nvSpPr>
          <p:cNvPr id="5" name="Footer Placeholder 4">
            <a:extLst>
              <a:ext uri="{FF2B5EF4-FFF2-40B4-BE49-F238E27FC236}">
                <a16:creationId xmlns:a16="http://schemas.microsoft.com/office/drawing/2014/main" id="{7780F100-2DD2-4D23-B489-243BC5F39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533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3058D-A401-42B9-9E90-8946054C76EA}"/>
              </a:ext>
            </a:extLst>
          </p:cNvPr>
          <p:cNvSpPr>
            <a:spLocks noGrp="1"/>
          </p:cNvSpPr>
          <p:nvPr>
            <p:ph type="title"/>
          </p:nvPr>
        </p:nvSpPr>
        <p:spPr/>
        <p:txBody>
          <a:bodyPr/>
          <a:lstStyle/>
          <a:p>
            <a:r>
              <a:rPr lang="en-US"/>
              <a:t>Facebook Own Posts Table | Demo Group - 1 of 26</a:t>
            </a:r>
          </a:p>
        </p:txBody>
      </p:sp>
      <p:graphicFrame>
        <p:nvGraphicFramePr>
          <p:cNvPr id="5" name="Table Placeholder 4">
            <a:extLst>
              <a:ext uri="{FF2B5EF4-FFF2-40B4-BE49-F238E27FC236}">
                <a16:creationId xmlns:a16="http://schemas.microsoft.com/office/drawing/2014/main" id="{BDD87FE8-57AD-499C-95F6-553966286C86}"/>
              </a:ext>
            </a:extLst>
          </p:cNvPr>
          <p:cNvGraphicFramePr>
            <a:graphicFrameLocks noGrp="1"/>
          </p:cNvGraphicFramePr>
          <p:nvPr>
            <p:ph type="tbl" sz="quarter" idx="13"/>
            <p:extLst>
              <p:ext uri="{D42A27DB-BD31-4B8C-83A1-F6EECF244321}">
                <p14:modId xmlns:p14="http://schemas.microsoft.com/office/powerpoint/2010/main" val="515742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33501315"/>
                    </a:ext>
                  </a:extLst>
                </a:gridCol>
                <a:gridCol w="987552">
                  <a:extLst>
                    <a:ext uri="{9D8B030D-6E8A-4147-A177-3AD203B41FA5}">
                      <a16:colId xmlns:a16="http://schemas.microsoft.com/office/drawing/2014/main" val="682066936"/>
                    </a:ext>
                  </a:extLst>
                </a:gridCol>
                <a:gridCol w="658368">
                  <a:extLst>
                    <a:ext uri="{9D8B030D-6E8A-4147-A177-3AD203B41FA5}">
                      <a16:colId xmlns:a16="http://schemas.microsoft.com/office/drawing/2014/main" val="2183707202"/>
                    </a:ext>
                  </a:extLst>
                </a:gridCol>
                <a:gridCol w="329184">
                  <a:extLst>
                    <a:ext uri="{9D8B030D-6E8A-4147-A177-3AD203B41FA5}">
                      <a16:colId xmlns:a16="http://schemas.microsoft.com/office/drawing/2014/main" val="2405322094"/>
                    </a:ext>
                  </a:extLst>
                </a:gridCol>
                <a:gridCol w="329184">
                  <a:extLst>
                    <a:ext uri="{9D8B030D-6E8A-4147-A177-3AD203B41FA5}">
                      <a16:colId xmlns:a16="http://schemas.microsoft.com/office/drawing/2014/main" val="2792145283"/>
                    </a:ext>
                  </a:extLst>
                </a:gridCol>
                <a:gridCol w="329184">
                  <a:extLst>
                    <a:ext uri="{9D8B030D-6E8A-4147-A177-3AD203B41FA5}">
                      <a16:colId xmlns:a16="http://schemas.microsoft.com/office/drawing/2014/main" val="1004905266"/>
                    </a:ext>
                  </a:extLst>
                </a:gridCol>
                <a:gridCol w="329184">
                  <a:extLst>
                    <a:ext uri="{9D8B030D-6E8A-4147-A177-3AD203B41FA5}">
                      <a16:colId xmlns:a16="http://schemas.microsoft.com/office/drawing/2014/main" val="960548371"/>
                    </a:ext>
                  </a:extLst>
                </a:gridCol>
                <a:gridCol w="329184">
                  <a:extLst>
                    <a:ext uri="{9D8B030D-6E8A-4147-A177-3AD203B41FA5}">
                      <a16:colId xmlns:a16="http://schemas.microsoft.com/office/drawing/2014/main" val="3089737501"/>
                    </a:ext>
                  </a:extLst>
                </a:gridCol>
                <a:gridCol w="329184">
                  <a:extLst>
                    <a:ext uri="{9D8B030D-6E8A-4147-A177-3AD203B41FA5}">
                      <a16:colId xmlns:a16="http://schemas.microsoft.com/office/drawing/2014/main" val="2481033111"/>
                    </a:ext>
                  </a:extLst>
                </a:gridCol>
                <a:gridCol w="329184">
                  <a:extLst>
                    <a:ext uri="{9D8B030D-6E8A-4147-A177-3AD203B41FA5}">
                      <a16:colId xmlns:a16="http://schemas.microsoft.com/office/drawing/2014/main" val="581354732"/>
                    </a:ext>
                  </a:extLst>
                </a:gridCol>
                <a:gridCol w="329184">
                  <a:extLst>
                    <a:ext uri="{9D8B030D-6E8A-4147-A177-3AD203B41FA5}">
                      <a16:colId xmlns:a16="http://schemas.microsoft.com/office/drawing/2014/main" val="2000023698"/>
                    </a:ext>
                  </a:extLst>
                </a:gridCol>
                <a:gridCol w="329184">
                  <a:extLst>
                    <a:ext uri="{9D8B030D-6E8A-4147-A177-3AD203B41FA5}">
                      <a16:colId xmlns:a16="http://schemas.microsoft.com/office/drawing/2014/main" val="3704014784"/>
                    </a:ext>
                  </a:extLst>
                </a:gridCol>
                <a:gridCol w="329184">
                  <a:extLst>
                    <a:ext uri="{9D8B030D-6E8A-4147-A177-3AD203B41FA5}">
                      <a16:colId xmlns:a16="http://schemas.microsoft.com/office/drawing/2014/main" val="2968178525"/>
                    </a:ext>
                  </a:extLst>
                </a:gridCol>
                <a:gridCol w="329184">
                  <a:extLst>
                    <a:ext uri="{9D8B030D-6E8A-4147-A177-3AD203B41FA5}">
                      <a16:colId xmlns:a16="http://schemas.microsoft.com/office/drawing/2014/main" val="2263534527"/>
                    </a:ext>
                  </a:extLst>
                </a:gridCol>
                <a:gridCol w="329184">
                  <a:extLst>
                    <a:ext uri="{9D8B030D-6E8A-4147-A177-3AD203B41FA5}">
                      <a16:colId xmlns:a16="http://schemas.microsoft.com/office/drawing/2014/main" val="558369212"/>
                    </a:ext>
                  </a:extLst>
                </a:gridCol>
                <a:gridCol w="329184">
                  <a:extLst>
                    <a:ext uri="{9D8B030D-6E8A-4147-A177-3AD203B41FA5}">
                      <a16:colId xmlns:a16="http://schemas.microsoft.com/office/drawing/2014/main" val="2290468875"/>
                    </a:ext>
                  </a:extLst>
                </a:gridCol>
                <a:gridCol w="329184">
                  <a:extLst>
                    <a:ext uri="{9D8B030D-6E8A-4147-A177-3AD203B41FA5}">
                      <a16:colId xmlns:a16="http://schemas.microsoft.com/office/drawing/2014/main" val="391052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02487730"/>
                  </a:ext>
                </a:extLst>
              </a:tr>
            </a:tbl>
          </a:graphicData>
        </a:graphic>
      </p:graphicFrame>
      <p:sp>
        <p:nvSpPr>
          <p:cNvPr id="4" name="Text Placeholder 3">
            <a:extLst>
              <a:ext uri="{FF2B5EF4-FFF2-40B4-BE49-F238E27FC236}">
                <a16:creationId xmlns:a16="http://schemas.microsoft.com/office/drawing/2014/main" id="{A83413B8-9CD5-4115-8DF5-0867045AC8EB}"/>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390910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0EECB-2798-4932-9427-11FC95EB58A8}"/>
              </a:ext>
            </a:extLst>
          </p:cNvPr>
          <p:cNvSpPr>
            <a:spLocks noGrp="1"/>
          </p:cNvSpPr>
          <p:nvPr>
            <p:ph type="title"/>
          </p:nvPr>
        </p:nvSpPr>
        <p:spPr/>
        <p:txBody>
          <a:bodyPr/>
          <a:lstStyle/>
          <a:p>
            <a:r>
              <a:rPr lang="en-US"/>
              <a:t>Facebook Own Posts Table | Demo Group - 2 of 26</a:t>
            </a:r>
          </a:p>
        </p:txBody>
      </p:sp>
      <p:graphicFrame>
        <p:nvGraphicFramePr>
          <p:cNvPr id="5" name="Table Placeholder 4">
            <a:extLst>
              <a:ext uri="{FF2B5EF4-FFF2-40B4-BE49-F238E27FC236}">
                <a16:creationId xmlns:a16="http://schemas.microsoft.com/office/drawing/2014/main" id="{6B4A2330-36F5-47B2-9A64-0B1DD3AAAC5B}"/>
              </a:ext>
            </a:extLst>
          </p:cNvPr>
          <p:cNvGraphicFramePr>
            <a:graphicFrameLocks noGrp="1"/>
          </p:cNvGraphicFramePr>
          <p:nvPr>
            <p:ph type="tbl" sz="quarter" idx="13"/>
            <p:extLst>
              <p:ext uri="{D42A27DB-BD31-4B8C-83A1-F6EECF244321}">
                <p14:modId xmlns:p14="http://schemas.microsoft.com/office/powerpoint/2010/main" val="349115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95636224"/>
                    </a:ext>
                  </a:extLst>
                </a:gridCol>
                <a:gridCol w="987552">
                  <a:extLst>
                    <a:ext uri="{9D8B030D-6E8A-4147-A177-3AD203B41FA5}">
                      <a16:colId xmlns:a16="http://schemas.microsoft.com/office/drawing/2014/main" val="2676674299"/>
                    </a:ext>
                  </a:extLst>
                </a:gridCol>
                <a:gridCol w="658368">
                  <a:extLst>
                    <a:ext uri="{9D8B030D-6E8A-4147-A177-3AD203B41FA5}">
                      <a16:colId xmlns:a16="http://schemas.microsoft.com/office/drawing/2014/main" val="2868494355"/>
                    </a:ext>
                  </a:extLst>
                </a:gridCol>
                <a:gridCol w="329184">
                  <a:extLst>
                    <a:ext uri="{9D8B030D-6E8A-4147-A177-3AD203B41FA5}">
                      <a16:colId xmlns:a16="http://schemas.microsoft.com/office/drawing/2014/main" val="3032609965"/>
                    </a:ext>
                  </a:extLst>
                </a:gridCol>
                <a:gridCol w="329184">
                  <a:extLst>
                    <a:ext uri="{9D8B030D-6E8A-4147-A177-3AD203B41FA5}">
                      <a16:colId xmlns:a16="http://schemas.microsoft.com/office/drawing/2014/main" val="2190777741"/>
                    </a:ext>
                  </a:extLst>
                </a:gridCol>
                <a:gridCol w="329184">
                  <a:extLst>
                    <a:ext uri="{9D8B030D-6E8A-4147-A177-3AD203B41FA5}">
                      <a16:colId xmlns:a16="http://schemas.microsoft.com/office/drawing/2014/main" val="3368657057"/>
                    </a:ext>
                  </a:extLst>
                </a:gridCol>
                <a:gridCol w="329184">
                  <a:extLst>
                    <a:ext uri="{9D8B030D-6E8A-4147-A177-3AD203B41FA5}">
                      <a16:colId xmlns:a16="http://schemas.microsoft.com/office/drawing/2014/main" val="3651374900"/>
                    </a:ext>
                  </a:extLst>
                </a:gridCol>
                <a:gridCol w="329184">
                  <a:extLst>
                    <a:ext uri="{9D8B030D-6E8A-4147-A177-3AD203B41FA5}">
                      <a16:colId xmlns:a16="http://schemas.microsoft.com/office/drawing/2014/main" val="2572702386"/>
                    </a:ext>
                  </a:extLst>
                </a:gridCol>
                <a:gridCol w="329184">
                  <a:extLst>
                    <a:ext uri="{9D8B030D-6E8A-4147-A177-3AD203B41FA5}">
                      <a16:colId xmlns:a16="http://schemas.microsoft.com/office/drawing/2014/main" val="3967738582"/>
                    </a:ext>
                  </a:extLst>
                </a:gridCol>
                <a:gridCol w="329184">
                  <a:extLst>
                    <a:ext uri="{9D8B030D-6E8A-4147-A177-3AD203B41FA5}">
                      <a16:colId xmlns:a16="http://schemas.microsoft.com/office/drawing/2014/main" val="2519537444"/>
                    </a:ext>
                  </a:extLst>
                </a:gridCol>
                <a:gridCol w="329184">
                  <a:extLst>
                    <a:ext uri="{9D8B030D-6E8A-4147-A177-3AD203B41FA5}">
                      <a16:colId xmlns:a16="http://schemas.microsoft.com/office/drawing/2014/main" val="1002449081"/>
                    </a:ext>
                  </a:extLst>
                </a:gridCol>
                <a:gridCol w="329184">
                  <a:extLst>
                    <a:ext uri="{9D8B030D-6E8A-4147-A177-3AD203B41FA5}">
                      <a16:colId xmlns:a16="http://schemas.microsoft.com/office/drawing/2014/main" val="3713895744"/>
                    </a:ext>
                  </a:extLst>
                </a:gridCol>
                <a:gridCol w="329184">
                  <a:extLst>
                    <a:ext uri="{9D8B030D-6E8A-4147-A177-3AD203B41FA5}">
                      <a16:colId xmlns:a16="http://schemas.microsoft.com/office/drawing/2014/main" val="4037238115"/>
                    </a:ext>
                  </a:extLst>
                </a:gridCol>
                <a:gridCol w="329184">
                  <a:extLst>
                    <a:ext uri="{9D8B030D-6E8A-4147-A177-3AD203B41FA5}">
                      <a16:colId xmlns:a16="http://schemas.microsoft.com/office/drawing/2014/main" val="210123044"/>
                    </a:ext>
                  </a:extLst>
                </a:gridCol>
                <a:gridCol w="329184">
                  <a:extLst>
                    <a:ext uri="{9D8B030D-6E8A-4147-A177-3AD203B41FA5}">
                      <a16:colId xmlns:a16="http://schemas.microsoft.com/office/drawing/2014/main" val="3535654102"/>
                    </a:ext>
                  </a:extLst>
                </a:gridCol>
                <a:gridCol w="329184">
                  <a:extLst>
                    <a:ext uri="{9D8B030D-6E8A-4147-A177-3AD203B41FA5}">
                      <a16:colId xmlns:a16="http://schemas.microsoft.com/office/drawing/2014/main" val="1799051816"/>
                    </a:ext>
                  </a:extLst>
                </a:gridCol>
                <a:gridCol w="329184">
                  <a:extLst>
                    <a:ext uri="{9D8B030D-6E8A-4147-A177-3AD203B41FA5}">
                      <a16:colId xmlns:a16="http://schemas.microsoft.com/office/drawing/2014/main" val="177333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4505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- 2020-06-02 15:50:19</a:t>
                      </a:r>
                      <a:r>
                        <a:rPr kumimoji="0" lang="en-US" sz="1000" b="0" i="0" u="none" strike="noStrike" kern="1200" cap="none" spc="0" normalizeH="0" baseline="0" noProof="0">
                          <a:ln>
                            <a:noFill/>
                          </a:ln>
                          <a:solidFill>
                            <a:prstClr val="black"/>
                          </a:solidFill>
                          <a:effectLst/>
                          <a:uLnTx/>
                          <a:uFillTx/>
                          <a:latin typeface="+mn-lt"/>
                          <a:ea typeface="+mn-ea"/>
                          <a:cs typeface="+mn-cs"/>
                        </a:rPr>
                        <a:t>
 Today, we are joining the #blackouttuesday movement to mute our feeds so we can help elevate the voices fighting for equality and justice. #TheShowMustBePaused 
Now more than ever, we need to support the black community and stand firm against racism, hatred and violence. We are proud to donate to The National Action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https://scontent-iad3-1.xx.fbcdn.net/v/t1.0-9/p720x720/101174578_10158412990082748_2131398003339034624_n.jpg?_nc_cat=107&amp;_nc_sid=110474&amp;_nc_ohc=bNTA4xUdpvQAX9QFvlv&amp;_nc_ht=scontent-iad3-1.xx&amp;_nc_tp=6&amp;oh=e4de9276b098e358c7be67e1f6b57a3b&amp;oe=5EFE123D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5960405"/>
                  </a:ext>
                </a:extLst>
              </a:tr>
            </a:tbl>
          </a:graphicData>
        </a:graphic>
      </p:graphicFrame>
      <p:sp>
        <p:nvSpPr>
          <p:cNvPr id="4" name="Text Placeholder 3">
            <a:extLst>
              <a:ext uri="{FF2B5EF4-FFF2-40B4-BE49-F238E27FC236}">
                <a16:creationId xmlns:a16="http://schemas.microsoft.com/office/drawing/2014/main" id="{9B1090B3-2F24-4221-9595-DE3095EF0045}"/>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5513639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C5684-5A13-44AE-ACA8-43FD97FF8B77}"/>
              </a:ext>
            </a:extLst>
          </p:cNvPr>
          <p:cNvSpPr>
            <a:spLocks noGrp="1"/>
          </p:cNvSpPr>
          <p:nvPr>
            <p:ph type="title"/>
          </p:nvPr>
        </p:nvSpPr>
        <p:spPr/>
        <p:txBody>
          <a:bodyPr/>
          <a:lstStyle/>
          <a:p>
            <a:r>
              <a:rPr lang="en-US"/>
              <a:t>Facebook Own Posts Table | Demo Group - 3 of 26</a:t>
            </a:r>
          </a:p>
        </p:txBody>
      </p:sp>
      <p:graphicFrame>
        <p:nvGraphicFramePr>
          <p:cNvPr id="5" name="Table Placeholder 4">
            <a:extLst>
              <a:ext uri="{FF2B5EF4-FFF2-40B4-BE49-F238E27FC236}">
                <a16:creationId xmlns:a16="http://schemas.microsoft.com/office/drawing/2014/main" id="{698B64C1-B071-46F3-B13A-4190A113D0FB}"/>
              </a:ext>
            </a:extLst>
          </p:cNvPr>
          <p:cNvGraphicFramePr>
            <a:graphicFrameLocks noGrp="1"/>
          </p:cNvGraphicFramePr>
          <p:nvPr>
            <p:ph type="tbl" sz="quarter" idx="13"/>
            <p:extLst>
              <p:ext uri="{D42A27DB-BD31-4B8C-83A1-F6EECF244321}">
                <p14:modId xmlns:p14="http://schemas.microsoft.com/office/powerpoint/2010/main" val="1549669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70957979"/>
                    </a:ext>
                  </a:extLst>
                </a:gridCol>
                <a:gridCol w="987552">
                  <a:extLst>
                    <a:ext uri="{9D8B030D-6E8A-4147-A177-3AD203B41FA5}">
                      <a16:colId xmlns:a16="http://schemas.microsoft.com/office/drawing/2014/main" val="1809622594"/>
                    </a:ext>
                  </a:extLst>
                </a:gridCol>
                <a:gridCol w="658368">
                  <a:extLst>
                    <a:ext uri="{9D8B030D-6E8A-4147-A177-3AD203B41FA5}">
                      <a16:colId xmlns:a16="http://schemas.microsoft.com/office/drawing/2014/main" val="391161006"/>
                    </a:ext>
                  </a:extLst>
                </a:gridCol>
                <a:gridCol w="329184">
                  <a:extLst>
                    <a:ext uri="{9D8B030D-6E8A-4147-A177-3AD203B41FA5}">
                      <a16:colId xmlns:a16="http://schemas.microsoft.com/office/drawing/2014/main" val="3977984836"/>
                    </a:ext>
                  </a:extLst>
                </a:gridCol>
                <a:gridCol w="329184">
                  <a:extLst>
                    <a:ext uri="{9D8B030D-6E8A-4147-A177-3AD203B41FA5}">
                      <a16:colId xmlns:a16="http://schemas.microsoft.com/office/drawing/2014/main" val="165280184"/>
                    </a:ext>
                  </a:extLst>
                </a:gridCol>
                <a:gridCol w="329184">
                  <a:extLst>
                    <a:ext uri="{9D8B030D-6E8A-4147-A177-3AD203B41FA5}">
                      <a16:colId xmlns:a16="http://schemas.microsoft.com/office/drawing/2014/main" val="1447822217"/>
                    </a:ext>
                  </a:extLst>
                </a:gridCol>
                <a:gridCol w="329184">
                  <a:extLst>
                    <a:ext uri="{9D8B030D-6E8A-4147-A177-3AD203B41FA5}">
                      <a16:colId xmlns:a16="http://schemas.microsoft.com/office/drawing/2014/main" val="1398820637"/>
                    </a:ext>
                  </a:extLst>
                </a:gridCol>
                <a:gridCol w="329184">
                  <a:extLst>
                    <a:ext uri="{9D8B030D-6E8A-4147-A177-3AD203B41FA5}">
                      <a16:colId xmlns:a16="http://schemas.microsoft.com/office/drawing/2014/main" val="3296468994"/>
                    </a:ext>
                  </a:extLst>
                </a:gridCol>
                <a:gridCol w="329184">
                  <a:extLst>
                    <a:ext uri="{9D8B030D-6E8A-4147-A177-3AD203B41FA5}">
                      <a16:colId xmlns:a16="http://schemas.microsoft.com/office/drawing/2014/main" val="4064189460"/>
                    </a:ext>
                  </a:extLst>
                </a:gridCol>
                <a:gridCol w="329184">
                  <a:extLst>
                    <a:ext uri="{9D8B030D-6E8A-4147-A177-3AD203B41FA5}">
                      <a16:colId xmlns:a16="http://schemas.microsoft.com/office/drawing/2014/main" val="4153384583"/>
                    </a:ext>
                  </a:extLst>
                </a:gridCol>
                <a:gridCol w="329184">
                  <a:extLst>
                    <a:ext uri="{9D8B030D-6E8A-4147-A177-3AD203B41FA5}">
                      <a16:colId xmlns:a16="http://schemas.microsoft.com/office/drawing/2014/main" val="1710311987"/>
                    </a:ext>
                  </a:extLst>
                </a:gridCol>
                <a:gridCol w="329184">
                  <a:extLst>
                    <a:ext uri="{9D8B030D-6E8A-4147-A177-3AD203B41FA5}">
                      <a16:colId xmlns:a16="http://schemas.microsoft.com/office/drawing/2014/main" val="3471012430"/>
                    </a:ext>
                  </a:extLst>
                </a:gridCol>
                <a:gridCol w="329184">
                  <a:extLst>
                    <a:ext uri="{9D8B030D-6E8A-4147-A177-3AD203B41FA5}">
                      <a16:colId xmlns:a16="http://schemas.microsoft.com/office/drawing/2014/main" val="2588445022"/>
                    </a:ext>
                  </a:extLst>
                </a:gridCol>
                <a:gridCol w="329184">
                  <a:extLst>
                    <a:ext uri="{9D8B030D-6E8A-4147-A177-3AD203B41FA5}">
                      <a16:colId xmlns:a16="http://schemas.microsoft.com/office/drawing/2014/main" val="22673852"/>
                    </a:ext>
                  </a:extLst>
                </a:gridCol>
                <a:gridCol w="329184">
                  <a:extLst>
                    <a:ext uri="{9D8B030D-6E8A-4147-A177-3AD203B41FA5}">
                      <a16:colId xmlns:a16="http://schemas.microsoft.com/office/drawing/2014/main" val="2526871973"/>
                    </a:ext>
                  </a:extLst>
                </a:gridCol>
                <a:gridCol w="329184">
                  <a:extLst>
                    <a:ext uri="{9D8B030D-6E8A-4147-A177-3AD203B41FA5}">
                      <a16:colId xmlns:a16="http://schemas.microsoft.com/office/drawing/2014/main" val="2838110362"/>
                    </a:ext>
                  </a:extLst>
                </a:gridCol>
                <a:gridCol w="329184">
                  <a:extLst>
                    <a:ext uri="{9D8B030D-6E8A-4147-A177-3AD203B41FA5}">
                      <a16:colId xmlns:a16="http://schemas.microsoft.com/office/drawing/2014/main" val="2450561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7386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NYX Professional Makeup - 2020-06-02 02:14:00</a:t>
                      </a:r>
                      <a:r>
                        <a:rPr kumimoji="0" lang="en-US" sz="1000" b="0" i="0" u="none" strike="noStrike" kern="1200" cap="none" spc="0" normalizeH="0" baseline="0" noProof="0">
                          <a:ln>
                            <a:noFill/>
                          </a:ln>
                          <a:solidFill>
                            <a:prstClr val="black"/>
                          </a:solidFill>
                          <a:effectLst/>
                          <a:uLnTx/>
                          <a:uFillTx/>
                          <a:latin typeface="+mn-lt"/>
                          <a:ea typeface="+mn-ea"/>
                          <a:cs typeface="+mn-cs"/>
                        </a:rPr>
                        <a:t>
 We will continue to tell your stories. We will continue to support you. We will continue to show up. YOU matter. #blacklivesmatter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https://scontent-iad3-1.xx.fbcdn.net/v/t1.0-1/13319789_1131322830239671_5020231453099263742_n.jpg?_nc_cat=106&amp;_nc_sid=dbb9e7&amp;_nc_ohc=NDsZnEl-bJgAX_6Sl33&amp;_nc_ht=scontent-iad3-1.xx&amp;oh=3cf634ace6fd49dd59fb224be3cce095&amp;oe=5EFE8D20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0891837"/>
                  </a:ext>
                </a:extLst>
              </a:tr>
            </a:tbl>
          </a:graphicData>
        </a:graphic>
      </p:graphicFrame>
      <p:sp>
        <p:nvSpPr>
          <p:cNvPr id="4" name="Text Placeholder 3">
            <a:extLst>
              <a:ext uri="{FF2B5EF4-FFF2-40B4-BE49-F238E27FC236}">
                <a16:creationId xmlns:a16="http://schemas.microsoft.com/office/drawing/2014/main" id="{40D9CE28-5265-4F90-BBED-4C969694737F}"/>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827812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DE520-5340-4B0D-9C66-AA5B65CF683B}"/>
              </a:ext>
            </a:extLst>
          </p:cNvPr>
          <p:cNvSpPr>
            <a:spLocks noGrp="1"/>
          </p:cNvSpPr>
          <p:nvPr>
            <p:ph type="title"/>
          </p:nvPr>
        </p:nvSpPr>
        <p:spPr/>
        <p:txBody>
          <a:bodyPr/>
          <a:lstStyle/>
          <a:p>
            <a:r>
              <a:rPr lang="en-US"/>
              <a:t>Facebook Own Posts Table | Demo Group - 4 of 26</a:t>
            </a:r>
          </a:p>
        </p:txBody>
      </p:sp>
      <p:graphicFrame>
        <p:nvGraphicFramePr>
          <p:cNvPr id="5" name="Table Placeholder 4">
            <a:extLst>
              <a:ext uri="{FF2B5EF4-FFF2-40B4-BE49-F238E27FC236}">
                <a16:creationId xmlns:a16="http://schemas.microsoft.com/office/drawing/2014/main" id="{24082585-4BED-4E63-8F95-A6A38B1A4342}"/>
              </a:ext>
            </a:extLst>
          </p:cNvPr>
          <p:cNvGraphicFramePr>
            <a:graphicFrameLocks noGrp="1"/>
          </p:cNvGraphicFramePr>
          <p:nvPr>
            <p:ph type="tbl" sz="quarter" idx="13"/>
            <p:extLst>
              <p:ext uri="{D42A27DB-BD31-4B8C-83A1-F6EECF244321}">
                <p14:modId xmlns:p14="http://schemas.microsoft.com/office/powerpoint/2010/main" val="2563300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72890506"/>
                    </a:ext>
                  </a:extLst>
                </a:gridCol>
                <a:gridCol w="987552">
                  <a:extLst>
                    <a:ext uri="{9D8B030D-6E8A-4147-A177-3AD203B41FA5}">
                      <a16:colId xmlns:a16="http://schemas.microsoft.com/office/drawing/2014/main" val="23715645"/>
                    </a:ext>
                  </a:extLst>
                </a:gridCol>
                <a:gridCol w="658368">
                  <a:extLst>
                    <a:ext uri="{9D8B030D-6E8A-4147-A177-3AD203B41FA5}">
                      <a16:colId xmlns:a16="http://schemas.microsoft.com/office/drawing/2014/main" val="3710324783"/>
                    </a:ext>
                  </a:extLst>
                </a:gridCol>
                <a:gridCol w="329184">
                  <a:extLst>
                    <a:ext uri="{9D8B030D-6E8A-4147-A177-3AD203B41FA5}">
                      <a16:colId xmlns:a16="http://schemas.microsoft.com/office/drawing/2014/main" val="594078544"/>
                    </a:ext>
                  </a:extLst>
                </a:gridCol>
                <a:gridCol w="329184">
                  <a:extLst>
                    <a:ext uri="{9D8B030D-6E8A-4147-A177-3AD203B41FA5}">
                      <a16:colId xmlns:a16="http://schemas.microsoft.com/office/drawing/2014/main" val="1186283333"/>
                    </a:ext>
                  </a:extLst>
                </a:gridCol>
                <a:gridCol w="329184">
                  <a:extLst>
                    <a:ext uri="{9D8B030D-6E8A-4147-A177-3AD203B41FA5}">
                      <a16:colId xmlns:a16="http://schemas.microsoft.com/office/drawing/2014/main" val="2520157581"/>
                    </a:ext>
                  </a:extLst>
                </a:gridCol>
                <a:gridCol w="329184">
                  <a:extLst>
                    <a:ext uri="{9D8B030D-6E8A-4147-A177-3AD203B41FA5}">
                      <a16:colId xmlns:a16="http://schemas.microsoft.com/office/drawing/2014/main" val="1011127941"/>
                    </a:ext>
                  </a:extLst>
                </a:gridCol>
                <a:gridCol w="329184">
                  <a:extLst>
                    <a:ext uri="{9D8B030D-6E8A-4147-A177-3AD203B41FA5}">
                      <a16:colId xmlns:a16="http://schemas.microsoft.com/office/drawing/2014/main" val="1798654450"/>
                    </a:ext>
                  </a:extLst>
                </a:gridCol>
                <a:gridCol w="329184">
                  <a:extLst>
                    <a:ext uri="{9D8B030D-6E8A-4147-A177-3AD203B41FA5}">
                      <a16:colId xmlns:a16="http://schemas.microsoft.com/office/drawing/2014/main" val="202924787"/>
                    </a:ext>
                  </a:extLst>
                </a:gridCol>
                <a:gridCol w="329184">
                  <a:extLst>
                    <a:ext uri="{9D8B030D-6E8A-4147-A177-3AD203B41FA5}">
                      <a16:colId xmlns:a16="http://schemas.microsoft.com/office/drawing/2014/main" val="2227954624"/>
                    </a:ext>
                  </a:extLst>
                </a:gridCol>
                <a:gridCol w="329184">
                  <a:extLst>
                    <a:ext uri="{9D8B030D-6E8A-4147-A177-3AD203B41FA5}">
                      <a16:colId xmlns:a16="http://schemas.microsoft.com/office/drawing/2014/main" val="2998473308"/>
                    </a:ext>
                  </a:extLst>
                </a:gridCol>
                <a:gridCol w="329184">
                  <a:extLst>
                    <a:ext uri="{9D8B030D-6E8A-4147-A177-3AD203B41FA5}">
                      <a16:colId xmlns:a16="http://schemas.microsoft.com/office/drawing/2014/main" val="33100290"/>
                    </a:ext>
                  </a:extLst>
                </a:gridCol>
                <a:gridCol w="329184">
                  <a:extLst>
                    <a:ext uri="{9D8B030D-6E8A-4147-A177-3AD203B41FA5}">
                      <a16:colId xmlns:a16="http://schemas.microsoft.com/office/drawing/2014/main" val="981406283"/>
                    </a:ext>
                  </a:extLst>
                </a:gridCol>
                <a:gridCol w="329184">
                  <a:extLst>
                    <a:ext uri="{9D8B030D-6E8A-4147-A177-3AD203B41FA5}">
                      <a16:colId xmlns:a16="http://schemas.microsoft.com/office/drawing/2014/main" val="2217969162"/>
                    </a:ext>
                  </a:extLst>
                </a:gridCol>
                <a:gridCol w="329184">
                  <a:extLst>
                    <a:ext uri="{9D8B030D-6E8A-4147-A177-3AD203B41FA5}">
                      <a16:colId xmlns:a16="http://schemas.microsoft.com/office/drawing/2014/main" val="2961857808"/>
                    </a:ext>
                  </a:extLst>
                </a:gridCol>
                <a:gridCol w="329184">
                  <a:extLst>
                    <a:ext uri="{9D8B030D-6E8A-4147-A177-3AD203B41FA5}">
                      <a16:colId xmlns:a16="http://schemas.microsoft.com/office/drawing/2014/main" val="1055036890"/>
                    </a:ext>
                  </a:extLst>
                </a:gridCol>
                <a:gridCol w="329184">
                  <a:extLst>
                    <a:ext uri="{9D8B030D-6E8A-4147-A177-3AD203B41FA5}">
                      <a16:colId xmlns:a16="http://schemas.microsoft.com/office/drawing/2014/main" val="361526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7505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- 2020-06-01 20:47:45</a:t>
                      </a:r>
                      <a:r>
                        <a:rPr kumimoji="0" lang="en-US" sz="1000" b="0" i="0" u="none" strike="noStrike" kern="1200" cap="none" spc="0" normalizeH="0" baseline="0" noProof="0">
                          <a:ln>
                            <a:noFill/>
                          </a:ln>
                          <a:solidFill>
                            <a:prstClr val="black"/>
                          </a:solidFill>
                          <a:effectLst/>
                          <a:uLnTx/>
                          <a:uFillTx/>
                          <a:latin typeface="+mn-lt"/>
                          <a:ea typeface="+mn-ea"/>
                          <a:cs typeface="+mn-cs"/>
                        </a:rPr>
                        <a:t>
 Today we continue to be a voice for inclusivity, equality, freedom and justice for all.
We will be donating to The National Action Network.
#JusticeForGeorgeFloyd #NoJusticeNoPeace #WeCanDoBetter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https://scontent-iad3-1.xx.fbcdn.net/v/t1.0-9/p720x720/101191258_10158410482022748_6499911288523587584_n.jpg?_nc_cat=102&amp;_nc_sid=110474&amp;_nc_ohc=QKLIM81iGg8AX_eSaHT&amp;_nc_ht=scontent-iad3-1.xx&amp;_nc_tp=6&amp;oh=dd6126f033e9fbd05814a70806403056&amp;oe=5EFE9A35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1940905"/>
                  </a:ext>
                </a:extLst>
              </a:tr>
            </a:tbl>
          </a:graphicData>
        </a:graphic>
      </p:graphicFrame>
      <p:sp>
        <p:nvSpPr>
          <p:cNvPr id="4" name="Text Placeholder 3">
            <a:extLst>
              <a:ext uri="{FF2B5EF4-FFF2-40B4-BE49-F238E27FC236}">
                <a16:creationId xmlns:a16="http://schemas.microsoft.com/office/drawing/2014/main" id="{D59A5864-1FD8-4000-8F43-645377EDDECC}"/>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43933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967A1-5E5A-4B4B-9AAE-45B13B216933}"/>
              </a:ext>
            </a:extLst>
          </p:cNvPr>
          <p:cNvSpPr>
            <a:spLocks noGrp="1"/>
          </p:cNvSpPr>
          <p:nvPr>
            <p:ph type="title"/>
          </p:nvPr>
        </p:nvSpPr>
        <p:spPr/>
        <p:txBody>
          <a:bodyPr/>
          <a:lstStyle/>
          <a:p>
            <a:r>
              <a:rPr lang="en-US"/>
              <a:t>Facebook Own Posts Table | Demo Group - 5 of 26</a:t>
            </a:r>
          </a:p>
        </p:txBody>
      </p:sp>
      <p:graphicFrame>
        <p:nvGraphicFramePr>
          <p:cNvPr id="5" name="Table Placeholder 4">
            <a:extLst>
              <a:ext uri="{FF2B5EF4-FFF2-40B4-BE49-F238E27FC236}">
                <a16:creationId xmlns:a16="http://schemas.microsoft.com/office/drawing/2014/main" id="{273613B8-4F74-446D-9E72-87DBF92FF0B0}"/>
              </a:ext>
            </a:extLst>
          </p:cNvPr>
          <p:cNvGraphicFramePr>
            <a:graphicFrameLocks noGrp="1"/>
          </p:cNvGraphicFramePr>
          <p:nvPr>
            <p:ph type="tbl" sz="quarter" idx="13"/>
            <p:extLst>
              <p:ext uri="{D42A27DB-BD31-4B8C-83A1-F6EECF244321}">
                <p14:modId xmlns:p14="http://schemas.microsoft.com/office/powerpoint/2010/main" val="102110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49669005"/>
                    </a:ext>
                  </a:extLst>
                </a:gridCol>
                <a:gridCol w="987552">
                  <a:extLst>
                    <a:ext uri="{9D8B030D-6E8A-4147-A177-3AD203B41FA5}">
                      <a16:colId xmlns:a16="http://schemas.microsoft.com/office/drawing/2014/main" val="1721767623"/>
                    </a:ext>
                  </a:extLst>
                </a:gridCol>
                <a:gridCol w="658368">
                  <a:extLst>
                    <a:ext uri="{9D8B030D-6E8A-4147-A177-3AD203B41FA5}">
                      <a16:colId xmlns:a16="http://schemas.microsoft.com/office/drawing/2014/main" val="1315877923"/>
                    </a:ext>
                  </a:extLst>
                </a:gridCol>
                <a:gridCol w="329184">
                  <a:extLst>
                    <a:ext uri="{9D8B030D-6E8A-4147-A177-3AD203B41FA5}">
                      <a16:colId xmlns:a16="http://schemas.microsoft.com/office/drawing/2014/main" val="220794071"/>
                    </a:ext>
                  </a:extLst>
                </a:gridCol>
                <a:gridCol w="329184">
                  <a:extLst>
                    <a:ext uri="{9D8B030D-6E8A-4147-A177-3AD203B41FA5}">
                      <a16:colId xmlns:a16="http://schemas.microsoft.com/office/drawing/2014/main" val="3076325510"/>
                    </a:ext>
                  </a:extLst>
                </a:gridCol>
                <a:gridCol w="329184">
                  <a:extLst>
                    <a:ext uri="{9D8B030D-6E8A-4147-A177-3AD203B41FA5}">
                      <a16:colId xmlns:a16="http://schemas.microsoft.com/office/drawing/2014/main" val="3602816798"/>
                    </a:ext>
                  </a:extLst>
                </a:gridCol>
                <a:gridCol w="329184">
                  <a:extLst>
                    <a:ext uri="{9D8B030D-6E8A-4147-A177-3AD203B41FA5}">
                      <a16:colId xmlns:a16="http://schemas.microsoft.com/office/drawing/2014/main" val="3972369595"/>
                    </a:ext>
                  </a:extLst>
                </a:gridCol>
                <a:gridCol w="329184">
                  <a:extLst>
                    <a:ext uri="{9D8B030D-6E8A-4147-A177-3AD203B41FA5}">
                      <a16:colId xmlns:a16="http://schemas.microsoft.com/office/drawing/2014/main" val="2657388060"/>
                    </a:ext>
                  </a:extLst>
                </a:gridCol>
                <a:gridCol w="329184">
                  <a:extLst>
                    <a:ext uri="{9D8B030D-6E8A-4147-A177-3AD203B41FA5}">
                      <a16:colId xmlns:a16="http://schemas.microsoft.com/office/drawing/2014/main" val="3537530990"/>
                    </a:ext>
                  </a:extLst>
                </a:gridCol>
                <a:gridCol w="329184">
                  <a:extLst>
                    <a:ext uri="{9D8B030D-6E8A-4147-A177-3AD203B41FA5}">
                      <a16:colId xmlns:a16="http://schemas.microsoft.com/office/drawing/2014/main" val="739430017"/>
                    </a:ext>
                  </a:extLst>
                </a:gridCol>
                <a:gridCol w="329184">
                  <a:extLst>
                    <a:ext uri="{9D8B030D-6E8A-4147-A177-3AD203B41FA5}">
                      <a16:colId xmlns:a16="http://schemas.microsoft.com/office/drawing/2014/main" val="3037038701"/>
                    </a:ext>
                  </a:extLst>
                </a:gridCol>
                <a:gridCol w="329184">
                  <a:extLst>
                    <a:ext uri="{9D8B030D-6E8A-4147-A177-3AD203B41FA5}">
                      <a16:colId xmlns:a16="http://schemas.microsoft.com/office/drawing/2014/main" val="3447379050"/>
                    </a:ext>
                  </a:extLst>
                </a:gridCol>
                <a:gridCol w="329184">
                  <a:extLst>
                    <a:ext uri="{9D8B030D-6E8A-4147-A177-3AD203B41FA5}">
                      <a16:colId xmlns:a16="http://schemas.microsoft.com/office/drawing/2014/main" val="1366625040"/>
                    </a:ext>
                  </a:extLst>
                </a:gridCol>
                <a:gridCol w="329184">
                  <a:extLst>
                    <a:ext uri="{9D8B030D-6E8A-4147-A177-3AD203B41FA5}">
                      <a16:colId xmlns:a16="http://schemas.microsoft.com/office/drawing/2014/main" val="2104372634"/>
                    </a:ext>
                  </a:extLst>
                </a:gridCol>
                <a:gridCol w="329184">
                  <a:extLst>
                    <a:ext uri="{9D8B030D-6E8A-4147-A177-3AD203B41FA5}">
                      <a16:colId xmlns:a16="http://schemas.microsoft.com/office/drawing/2014/main" val="2325457604"/>
                    </a:ext>
                  </a:extLst>
                </a:gridCol>
                <a:gridCol w="329184">
                  <a:extLst>
                    <a:ext uri="{9D8B030D-6E8A-4147-A177-3AD203B41FA5}">
                      <a16:colId xmlns:a16="http://schemas.microsoft.com/office/drawing/2014/main" val="858939282"/>
                    </a:ext>
                  </a:extLst>
                </a:gridCol>
                <a:gridCol w="329184">
                  <a:extLst>
                    <a:ext uri="{9D8B030D-6E8A-4147-A177-3AD203B41FA5}">
                      <a16:colId xmlns:a16="http://schemas.microsoft.com/office/drawing/2014/main" val="3695120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561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- 2020-05-31 03:20:52</a:t>
                      </a:r>
                      <a:r>
                        <a:rPr kumimoji="0" lang="en-US" sz="1000" b="0" i="0" u="none" strike="noStrike" kern="1200" cap="none" spc="0" normalizeH="0" baseline="0" noProof="0">
                          <a:ln>
                            <a:noFill/>
                          </a:ln>
                          <a:solidFill>
                            <a:prstClr val="black"/>
                          </a:solidFill>
                          <a:effectLst/>
                          <a:uLnTx/>
                          <a:uFillTx/>
                          <a:latin typeface="+mn-lt"/>
                          <a:ea typeface="+mn-ea"/>
                          <a:cs typeface="+mn-cs"/>
                        </a:rPr>
                        <a:t>
 Our #ColorStay Eyeliner is America’s #1 long-wear eyeliner for a reason - this waterproof eyeliner glides on and stays put (up to 16 hours!)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https://scontent-lga3-1.xx.fbcdn.net/v/t15.5256-10/s720x720/74804047_10158405029302748_6956602213443567616_n.jpg?_nc_cat=111&amp;_nc_sid=1055be&amp;_nc_ohc=r_-THWhhxZUAX_4Z53m&amp;_nc_ht=scontent-lga3-1.xx&amp;oh=c4b8b3ca945a555c0a894171ae999506&amp;oe=5EFD5E53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21:25:31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82903136"/>
                  </a:ext>
                </a:extLst>
              </a:tr>
            </a:tbl>
          </a:graphicData>
        </a:graphic>
      </p:graphicFrame>
      <p:sp>
        <p:nvSpPr>
          <p:cNvPr id="4" name="Text Placeholder 3">
            <a:extLst>
              <a:ext uri="{FF2B5EF4-FFF2-40B4-BE49-F238E27FC236}">
                <a16:creationId xmlns:a16="http://schemas.microsoft.com/office/drawing/2014/main" id="{0406C6AB-D8A9-4268-83DD-DB1CAB67AC34}"/>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0400022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BDA76-F1C7-469B-A665-CCAB217AD03E}"/>
              </a:ext>
            </a:extLst>
          </p:cNvPr>
          <p:cNvSpPr>
            <a:spLocks noGrp="1"/>
          </p:cNvSpPr>
          <p:nvPr>
            <p:ph type="title"/>
          </p:nvPr>
        </p:nvSpPr>
        <p:spPr/>
        <p:txBody>
          <a:bodyPr/>
          <a:lstStyle/>
          <a:p>
            <a:r>
              <a:rPr lang="en-US"/>
              <a:t>Facebook Own Posts Table | Demo Group - 6 of 26</a:t>
            </a:r>
          </a:p>
        </p:txBody>
      </p:sp>
      <p:graphicFrame>
        <p:nvGraphicFramePr>
          <p:cNvPr id="5" name="Table Placeholder 4">
            <a:extLst>
              <a:ext uri="{FF2B5EF4-FFF2-40B4-BE49-F238E27FC236}">
                <a16:creationId xmlns:a16="http://schemas.microsoft.com/office/drawing/2014/main" id="{6BD671D5-3E92-4607-8EA0-9D3F9DF26CDA}"/>
              </a:ext>
            </a:extLst>
          </p:cNvPr>
          <p:cNvGraphicFramePr>
            <a:graphicFrameLocks noGrp="1"/>
          </p:cNvGraphicFramePr>
          <p:nvPr>
            <p:ph type="tbl" sz="quarter" idx="13"/>
            <p:extLst>
              <p:ext uri="{D42A27DB-BD31-4B8C-83A1-F6EECF244321}">
                <p14:modId xmlns:p14="http://schemas.microsoft.com/office/powerpoint/2010/main" val="347813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14287750"/>
                    </a:ext>
                  </a:extLst>
                </a:gridCol>
                <a:gridCol w="987552">
                  <a:extLst>
                    <a:ext uri="{9D8B030D-6E8A-4147-A177-3AD203B41FA5}">
                      <a16:colId xmlns:a16="http://schemas.microsoft.com/office/drawing/2014/main" val="1743044287"/>
                    </a:ext>
                  </a:extLst>
                </a:gridCol>
                <a:gridCol w="658368">
                  <a:extLst>
                    <a:ext uri="{9D8B030D-6E8A-4147-A177-3AD203B41FA5}">
                      <a16:colId xmlns:a16="http://schemas.microsoft.com/office/drawing/2014/main" val="1771051023"/>
                    </a:ext>
                  </a:extLst>
                </a:gridCol>
                <a:gridCol w="329184">
                  <a:extLst>
                    <a:ext uri="{9D8B030D-6E8A-4147-A177-3AD203B41FA5}">
                      <a16:colId xmlns:a16="http://schemas.microsoft.com/office/drawing/2014/main" val="538978302"/>
                    </a:ext>
                  </a:extLst>
                </a:gridCol>
                <a:gridCol w="329184">
                  <a:extLst>
                    <a:ext uri="{9D8B030D-6E8A-4147-A177-3AD203B41FA5}">
                      <a16:colId xmlns:a16="http://schemas.microsoft.com/office/drawing/2014/main" val="2393301855"/>
                    </a:ext>
                  </a:extLst>
                </a:gridCol>
                <a:gridCol w="329184">
                  <a:extLst>
                    <a:ext uri="{9D8B030D-6E8A-4147-A177-3AD203B41FA5}">
                      <a16:colId xmlns:a16="http://schemas.microsoft.com/office/drawing/2014/main" val="3069116973"/>
                    </a:ext>
                  </a:extLst>
                </a:gridCol>
                <a:gridCol w="329184">
                  <a:extLst>
                    <a:ext uri="{9D8B030D-6E8A-4147-A177-3AD203B41FA5}">
                      <a16:colId xmlns:a16="http://schemas.microsoft.com/office/drawing/2014/main" val="1457566183"/>
                    </a:ext>
                  </a:extLst>
                </a:gridCol>
                <a:gridCol w="329184">
                  <a:extLst>
                    <a:ext uri="{9D8B030D-6E8A-4147-A177-3AD203B41FA5}">
                      <a16:colId xmlns:a16="http://schemas.microsoft.com/office/drawing/2014/main" val="2339282862"/>
                    </a:ext>
                  </a:extLst>
                </a:gridCol>
                <a:gridCol w="329184">
                  <a:extLst>
                    <a:ext uri="{9D8B030D-6E8A-4147-A177-3AD203B41FA5}">
                      <a16:colId xmlns:a16="http://schemas.microsoft.com/office/drawing/2014/main" val="1588803992"/>
                    </a:ext>
                  </a:extLst>
                </a:gridCol>
                <a:gridCol w="329184">
                  <a:extLst>
                    <a:ext uri="{9D8B030D-6E8A-4147-A177-3AD203B41FA5}">
                      <a16:colId xmlns:a16="http://schemas.microsoft.com/office/drawing/2014/main" val="1514588791"/>
                    </a:ext>
                  </a:extLst>
                </a:gridCol>
                <a:gridCol w="329184">
                  <a:extLst>
                    <a:ext uri="{9D8B030D-6E8A-4147-A177-3AD203B41FA5}">
                      <a16:colId xmlns:a16="http://schemas.microsoft.com/office/drawing/2014/main" val="1821033897"/>
                    </a:ext>
                  </a:extLst>
                </a:gridCol>
                <a:gridCol w="329184">
                  <a:extLst>
                    <a:ext uri="{9D8B030D-6E8A-4147-A177-3AD203B41FA5}">
                      <a16:colId xmlns:a16="http://schemas.microsoft.com/office/drawing/2014/main" val="395688252"/>
                    </a:ext>
                  </a:extLst>
                </a:gridCol>
                <a:gridCol w="329184">
                  <a:extLst>
                    <a:ext uri="{9D8B030D-6E8A-4147-A177-3AD203B41FA5}">
                      <a16:colId xmlns:a16="http://schemas.microsoft.com/office/drawing/2014/main" val="1290973343"/>
                    </a:ext>
                  </a:extLst>
                </a:gridCol>
                <a:gridCol w="329184">
                  <a:extLst>
                    <a:ext uri="{9D8B030D-6E8A-4147-A177-3AD203B41FA5}">
                      <a16:colId xmlns:a16="http://schemas.microsoft.com/office/drawing/2014/main" val="1298198034"/>
                    </a:ext>
                  </a:extLst>
                </a:gridCol>
                <a:gridCol w="329184">
                  <a:extLst>
                    <a:ext uri="{9D8B030D-6E8A-4147-A177-3AD203B41FA5}">
                      <a16:colId xmlns:a16="http://schemas.microsoft.com/office/drawing/2014/main" val="1213315129"/>
                    </a:ext>
                  </a:extLst>
                </a:gridCol>
                <a:gridCol w="329184">
                  <a:extLst>
                    <a:ext uri="{9D8B030D-6E8A-4147-A177-3AD203B41FA5}">
                      <a16:colId xmlns:a16="http://schemas.microsoft.com/office/drawing/2014/main" val="1380243412"/>
                    </a:ext>
                  </a:extLst>
                </a:gridCol>
                <a:gridCol w="329184">
                  <a:extLst>
                    <a:ext uri="{9D8B030D-6E8A-4147-A177-3AD203B41FA5}">
                      <a16:colId xmlns:a16="http://schemas.microsoft.com/office/drawing/2014/main" val="331943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30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Maybelline New York - 2020-05-30 23:52:16</a:t>
                      </a:r>
                      <a:r>
                        <a:rPr kumimoji="0" lang="en-US" sz="1000" b="0" i="0" u="none" strike="noStrike" kern="1200" cap="none" spc="0" normalizeH="0" baseline="0" noProof="0">
                          <a:ln>
                            <a:noFill/>
                          </a:ln>
                          <a:solidFill>
                            <a:prstClr val="black"/>
                          </a:solidFill>
                          <a:effectLst/>
                          <a:uLnTx/>
                          <a:uFillTx/>
                          <a:latin typeface="+mn-lt"/>
                          <a:ea typeface="+mn-ea"/>
                          <a:cs typeface="+mn-cs"/>
                        </a:rPr>
                        <a:t>
 At Maybelline we believe in inclusivity, equality and justice for all.  Because of this, we will be donating to NAACP.
Together we can make change happen.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99440814_10157539274980748_373735517088382976_o.png?_nc_cat=111&amp;_nc_sid=2d5d41&amp;_nc_oc=AQlCtbeyc0zxSrzcngbxYwNtO4fuEWhoIIaOkvb4E3UEnK1xYbp34qTFDFyKDR7cLWc&amp;_nc_ht=scontent-iad3-1.xx&amp;oh=ac72c57d03e7d262a23d38d83484156e&amp;oe=5F0073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0058129"/>
                  </a:ext>
                </a:extLst>
              </a:tr>
            </a:tbl>
          </a:graphicData>
        </a:graphic>
      </p:graphicFrame>
      <p:sp>
        <p:nvSpPr>
          <p:cNvPr id="4" name="Text Placeholder 3">
            <a:extLst>
              <a:ext uri="{FF2B5EF4-FFF2-40B4-BE49-F238E27FC236}">
                <a16:creationId xmlns:a16="http://schemas.microsoft.com/office/drawing/2014/main" id="{C63B441D-9255-4882-A0E0-2966181DA6C0}"/>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416618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9F33-7396-49DE-B15B-364098A4E689}"/>
              </a:ext>
            </a:extLst>
          </p:cNvPr>
          <p:cNvSpPr>
            <a:spLocks noGrp="1"/>
          </p:cNvSpPr>
          <p:nvPr>
            <p:ph type="title"/>
          </p:nvPr>
        </p:nvSpPr>
        <p:spPr/>
        <p:txBody>
          <a:bodyPr/>
          <a:lstStyle/>
          <a:p>
            <a:r>
              <a:rPr lang="en-US"/>
              <a:t>Facebook Own Posts Table | Demo Group - 7 of 26</a:t>
            </a:r>
          </a:p>
        </p:txBody>
      </p:sp>
      <p:graphicFrame>
        <p:nvGraphicFramePr>
          <p:cNvPr id="5" name="Table Placeholder 4">
            <a:extLst>
              <a:ext uri="{FF2B5EF4-FFF2-40B4-BE49-F238E27FC236}">
                <a16:creationId xmlns:a16="http://schemas.microsoft.com/office/drawing/2014/main" id="{13CFCB93-6341-4135-91A5-66DE264A105C}"/>
              </a:ext>
            </a:extLst>
          </p:cNvPr>
          <p:cNvGraphicFramePr>
            <a:graphicFrameLocks noGrp="1"/>
          </p:cNvGraphicFramePr>
          <p:nvPr>
            <p:ph type="tbl" sz="quarter" idx="13"/>
            <p:extLst>
              <p:ext uri="{D42A27DB-BD31-4B8C-83A1-F6EECF244321}">
                <p14:modId xmlns:p14="http://schemas.microsoft.com/office/powerpoint/2010/main" val="40621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6825634"/>
                    </a:ext>
                  </a:extLst>
                </a:gridCol>
                <a:gridCol w="987552">
                  <a:extLst>
                    <a:ext uri="{9D8B030D-6E8A-4147-A177-3AD203B41FA5}">
                      <a16:colId xmlns:a16="http://schemas.microsoft.com/office/drawing/2014/main" val="3276562921"/>
                    </a:ext>
                  </a:extLst>
                </a:gridCol>
                <a:gridCol w="658368">
                  <a:extLst>
                    <a:ext uri="{9D8B030D-6E8A-4147-A177-3AD203B41FA5}">
                      <a16:colId xmlns:a16="http://schemas.microsoft.com/office/drawing/2014/main" val="1302810931"/>
                    </a:ext>
                  </a:extLst>
                </a:gridCol>
                <a:gridCol w="329184">
                  <a:extLst>
                    <a:ext uri="{9D8B030D-6E8A-4147-A177-3AD203B41FA5}">
                      <a16:colId xmlns:a16="http://schemas.microsoft.com/office/drawing/2014/main" val="1052453789"/>
                    </a:ext>
                  </a:extLst>
                </a:gridCol>
                <a:gridCol w="329184">
                  <a:extLst>
                    <a:ext uri="{9D8B030D-6E8A-4147-A177-3AD203B41FA5}">
                      <a16:colId xmlns:a16="http://schemas.microsoft.com/office/drawing/2014/main" val="850257859"/>
                    </a:ext>
                  </a:extLst>
                </a:gridCol>
                <a:gridCol w="329184">
                  <a:extLst>
                    <a:ext uri="{9D8B030D-6E8A-4147-A177-3AD203B41FA5}">
                      <a16:colId xmlns:a16="http://schemas.microsoft.com/office/drawing/2014/main" val="3046696698"/>
                    </a:ext>
                  </a:extLst>
                </a:gridCol>
                <a:gridCol w="329184">
                  <a:extLst>
                    <a:ext uri="{9D8B030D-6E8A-4147-A177-3AD203B41FA5}">
                      <a16:colId xmlns:a16="http://schemas.microsoft.com/office/drawing/2014/main" val="1392856124"/>
                    </a:ext>
                  </a:extLst>
                </a:gridCol>
                <a:gridCol w="329184">
                  <a:extLst>
                    <a:ext uri="{9D8B030D-6E8A-4147-A177-3AD203B41FA5}">
                      <a16:colId xmlns:a16="http://schemas.microsoft.com/office/drawing/2014/main" val="3358880834"/>
                    </a:ext>
                  </a:extLst>
                </a:gridCol>
                <a:gridCol w="329184">
                  <a:extLst>
                    <a:ext uri="{9D8B030D-6E8A-4147-A177-3AD203B41FA5}">
                      <a16:colId xmlns:a16="http://schemas.microsoft.com/office/drawing/2014/main" val="599163921"/>
                    </a:ext>
                  </a:extLst>
                </a:gridCol>
                <a:gridCol w="329184">
                  <a:extLst>
                    <a:ext uri="{9D8B030D-6E8A-4147-A177-3AD203B41FA5}">
                      <a16:colId xmlns:a16="http://schemas.microsoft.com/office/drawing/2014/main" val="2273778026"/>
                    </a:ext>
                  </a:extLst>
                </a:gridCol>
                <a:gridCol w="329184">
                  <a:extLst>
                    <a:ext uri="{9D8B030D-6E8A-4147-A177-3AD203B41FA5}">
                      <a16:colId xmlns:a16="http://schemas.microsoft.com/office/drawing/2014/main" val="295121314"/>
                    </a:ext>
                  </a:extLst>
                </a:gridCol>
                <a:gridCol w="329184">
                  <a:extLst>
                    <a:ext uri="{9D8B030D-6E8A-4147-A177-3AD203B41FA5}">
                      <a16:colId xmlns:a16="http://schemas.microsoft.com/office/drawing/2014/main" val="2340577250"/>
                    </a:ext>
                  </a:extLst>
                </a:gridCol>
                <a:gridCol w="329184">
                  <a:extLst>
                    <a:ext uri="{9D8B030D-6E8A-4147-A177-3AD203B41FA5}">
                      <a16:colId xmlns:a16="http://schemas.microsoft.com/office/drawing/2014/main" val="1613264405"/>
                    </a:ext>
                  </a:extLst>
                </a:gridCol>
                <a:gridCol w="329184">
                  <a:extLst>
                    <a:ext uri="{9D8B030D-6E8A-4147-A177-3AD203B41FA5}">
                      <a16:colId xmlns:a16="http://schemas.microsoft.com/office/drawing/2014/main" val="2729222824"/>
                    </a:ext>
                  </a:extLst>
                </a:gridCol>
                <a:gridCol w="329184">
                  <a:extLst>
                    <a:ext uri="{9D8B030D-6E8A-4147-A177-3AD203B41FA5}">
                      <a16:colId xmlns:a16="http://schemas.microsoft.com/office/drawing/2014/main" val="4127002328"/>
                    </a:ext>
                  </a:extLst>
                </a:gridCol>
                <a:gridCol w="329184">
                  <a:extLst>
                    <a:ext uri="{9D8B030D-6E8A-4147-A177-3AD203B41FA5}">
                      <a16:colId xmlns:a16="http://schemas.microsoft.com/office/drawing/2014/main" val="461071614"/>
                    </a:ext>
                  </a:extLst>
                </a:gridCol>
                <a:gridCol w="329184">
                  <a:extLst>
                    <a:ext uri="{9D8B030D-6E8A-4147-A177-3AD203B41FA5}">
                      <a16:colId xmlns:a16="http://schemas.microsoft.com/office/drawing/2014/main" val="263180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2935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- 2020-05-30 16:31:06</a:t>
                      </a:r>
                      <a:r>
                        <a:rPr kumimoji="0" lang="en-US" sz="1000" b="0" i="0" u="none" strike="noStrike" kern="1200" cap="none" spc="0" normalizeH="0" baseline="0" noProof="0">
                          <a:ln>
                            <a:noFill/>
                          </a:ln>
                          <a:solidFill>
                            <a:prstClr val="black"/>
                          </a:solidFill>
                          <a:effectLst/>
                          <a:uLnTx/>
                          <a:uFillTx/>
                          <a:latin typeface="+mn-lt"/>
                          <a:ea typeface="+mn-ea"/>
                          <a:cs typeface="+mn-cs"/>
                        </a:rPr>
                        <a:t>
 A line so fine, it’s flawless every time 💅
With its smooth gliding formula and 1.5mm tip, our #ColorStay Micro Hyper Precision Gel Liner is a product worth rhyming about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https://scontent-iad3-1.xx.fbcdn.net/v/t15.5256-10/s720x720/101435776_10158403269787748_7676897301616394240_n.jpg?_nc_cat=103&amp;_nc_sid=1055be&amp;_nc_ohc=ld41sEme0FYAX96G3VT&amp;_nc_ht=scontent-iad3-1.xx&amp;oh=64294b1d3ea6bc94c71d726592b13426&amp;oe=5EFC6BB1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15:22:11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1872218"/>
                  </a:ext>
                </a:extLst>
              </a:tr>
            </a:tbl>
          </a:graphicData>
        </a:graphic>
      </p:graphicFrame>
      <p:sp>
        <p:nvSpPr>
          <p:cNvPr id="4" name="Text Placeholder 3">
            <a:extLst>
              <a:ext uri="{FF2B5EF4-FFF2-40B4-BE49-F238E27FC236}">
                <a16:creationId xmlns:a16="http://schemas.microsoft.com/office/drawing/2014/main" id="{E9747D2B-5C4E-4513-95AE-62E36138DCBF}"/>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971163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A1EF-2F84-42BB-B793-E57008ACF112}"/>
              </a:ext>
            </a:extLst>
          </p:cNvPr>
          <p:cNvSpPr>
            <a:spLocks noGrp="1"/>
          </p:cNvSpPr>
          <p:nvPr>
            <p:ph type="title"/>
          </p:nvPr>
        </p:nvSpPr>
        <p:spPr/>
        <p:txBody>
          <a:bodyPr/>
          <a:lstStyle/>
          <a:p>
            <a:r>
              <a:rPr lang="en-US"/>
              <a:t>Facebook Own Posts Table | Demo Group - 8 of 26</a:t>
            </a:r>
          </a:p>
        </p:txBody>
      </p:sp>
      <p:graphicFrame>
        <p:nvGraphicFramePr>
          <p:cNvPr id="5" name="Table Placeholder 4">
            <a:extLst>
              <a:ext uri="{FF2B5EF4-FFF2-40B4-BE49-F238E27FC236}">
                <a16:creationId xmlns:a16="http://schemas.microsoft.com/office/drawing/2014/main" id="{12FBE182-EB08-4834-A7E4-CFD796EB7C7B}"/>
              </a:ext>
            </a:extLst>
          </p:cNvPr>
          <p:cNvGraphicFramePr>
            <a:graphicFrameLocks noGrp="1"/>
          </p:cNvGraphicFramePr>
          <p:nvPr>
            <p:ph type="tbl" sz="quarter" idx="13"/>
            <p:extLst>
              <p:ext uri="{D42A27DB-BD31-4B8C-83A1-F6EECF244321}">
                <p14:modId xmlns:p14="http://schemas.microsoft.com/office/powerpoint/2010/main" val="3292095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0531558"/>
                    </a:ext>
                  </a:extLst>
                </a:gridCol>
                <a:gridCol w="987552">
                  <a:extLst>
                    <a:ext uri="{9D8B030D-6E8A-4147-A177-3AD203B41FA5}">
                      <a16:colId xmlns:a16="http://schemas.microsoft.com/office/drawing/2014/main" val="2498754767"/>
                    </a:ext>
                  </a:extLst>
                </a:gridCol>
                <a:gridCol w="658368">
                  <a:extLst>
                    <a:ext uri="{9D8B030D-6E8A-4147-A177-3AD203B41FA5}">
                      <a16:colId xmlns:a16="http://schemas.microsoft.com/office/drawing/2014/main" val="3524286820"/>
                    </a:ext>
                  </a:extLst>
                </a:gridCol>
                <a:gridCol w="329184">
                  <a:extLst>
                    <a:ext uri="{9D8B030D-6E8A-4147-A177-3AD203B41FA5}">
                      <a16:colId xmlns:a16="http://schemas.microsoft.com/office/drawing/2014/main" val="1895388407"/>
                    </a:ext>
                  </a:extLst>
                </a:gridCol>
                <a:gridCol w="329184">
                  <a:extLst>
                    <a:ext uri="{9D8B030D-6E8A-4147-A177-3AD203B41FA5}">
                      <a16:colId xmlns:a16="http://schemas.microsoft.com/office/drawing/2014/main" val="1622879167"/>
                    </a:ext>
                  </a:extLst>
                </a:gridCol>
                <a:gridCol w="329184">
                  <a:extLst>
                    <a:ext uri="{9D8B030D-6E8A-4147-A177-3AD203B41FA5}">
                      <a16:colId xmlns:a16="http://schemas.microsoft.com/office/drawing/2014/main" val="1599461137"/>
                    </a:ext>
                  </a:extLst>
                </a:gridCol>
                <a:gridCol w="329184">
                  <a:extLst>
                    <a:ext uri="{9D8B030D-6E8A-4147-A177-3AD203B41FA5}">
                      <a16:colId xmlns:a16="http://schemas.microsoft.com/office/drawing/2014/main" val="1954976470"/>
                    </a:ext>
                  </a:extLst>
                </a:gridCol>
                <a:gridCol w="329184">
                  <a:extLst>
                    <a:ext uri="{9D8B030D-6E8A-4147-A177-3AD203B41FA5}">
                      <a16:colId xmlns:a16="http://schemas.microsoft.com/office/drawing/2014/main" val="1753113290"/>
                    </a:ext>
                  </a:extLst>
                </a:gridCol>
                <a:gridCol w="329184">
                  <a:extLst>
                    <a:ext uri="{9D8B030D-6E8A-4147-A177-3AD203B41FA5}">
                      <a16:colId xmlns:a16="http://schemas.microsoft.com/office/drawing/2014/main" val="3500664653"/>
                    </a:ext>
                  </a:extLst>
                </a:gridCol>
                <a:gridCol w="329184">
                  <a:extLst>
                    <a:ext uri="{9D8B030D-6E8A-4147-A177-3AD203B41FA5}">
                      <a16:colId xmlns:a16="http://schemas.microsoft.com/office/drawing/2014/main" val="1038278603"/>
                    </a:ext>
                  </a:extLst>
                </a:gridCol>
                <a:gridCol w="329184">
                  <a:extLst>
                    <a:ext uri="{9D8B030D-6E8A-4147-A177-3AD203B41FA5}">
                      <a16:colId xmlns:a16="http://schemas.microsoft.com/office/drawing/2014/main" val="3521397895"/>
                    </a:ext>
                  </a:extLst>
                </a:gridCol>
                <a:gridCol w="329184">
                  <a:extLst>
                    <a:ext uri="{9D8B030D-6E8A-4147-A177-3AD203B41FA5}">
                      <a16:colId xmlns:a16="http://schemas.microsoft.com/office/drawing/2014/main" val="3744882982"/>
                    </a:ext>
                  </a:extLst>
                </a:gridCol>
                <a:gridCol w="329184">
                  <a:extLst>
                    <a:ext uri="{9D8B030D-6E8A-4147-A177-3AD203B41FA5}">
                      <a16:colId xmlns:a16="http://schemas.microsoft.com/office/drawing/2014/main" val="3549525250"/>
                    </a:ext>
                  </a:extLst>
                </a:gridCol>
                <a:gridCol w="329184">
                  <a:extLst>
                    <a:ext uri="{9D8B030D-6E8A-4147-A177-3AD203B41FA5}">
                      <a16:colId xmlns:a16="http://schemas.microsoft.com/office/drawing/2014/main" val="3531274767"/>
                    </a:ext>
                  </a:extLst>
                </a:gridCol>
                <a:gridCol w="329184">
                  <a:extLst>
                    <a:ext uri="{9D8B030D-6E8A-4147-A177-3AD203B41FA5}">
                      <a16:colId xmlns:a16="http://schemas.microsoft.com/office/drawing/2014/main" val="1895127340"/>
                    </a:ext>
                  </a:extLst>
                </a:gridCol>
                <a:gridCol w="329184">
                  <a:extLst>
                    <a:ext uri="{9D8B030D-6E8A-4147-A177-3AD203B41FA5}">
                      <a16:colId xmlns:a16="http://schemas.microsoft.com/office/drawing/2014/main" val="1289017788"/>
                    </a:ext>
                  </a:extLst>
                </a:gridCol>
                <a:gridCol w="329184">
                  <a:extLst>
                    <a:ext uri="{9D8B030D-6E8A-4147-A177-3AD203B41FA5}">
                      <a16:colId xmlns:a16="http://schemas.microsoft.com/office/drawing/2014/main" val="266565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8346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- 2020-05-30 16:18:01</a:t>
                      </a:r>
                      <a:r>
                        <a:rPr kumimoji="0" lang="en-US" sz="1000" b="0" i="0" u="none" strike="noStrike" kern="1200" cap="none" spc="0" normalizeH="0" baseline="0" noProof="0">
                          <a:ln>
                            <a:noFill/>
                          </a:ln>
                          <a:solidFill>
                            <a:prstClr val="black"/>
                          </a:solidFill>
                          <a:effectLst/>
                          <a:uLnTx/>
                          <a:uFillTx/>
                          <a:latin typeface="+mn-lt"/>
                          <a:ea typeface="+mn-ea"/>
                          <a:cs typeface="+mn-cs"/>
                        </a:rPr>
                        <a:t>
 Revlon prom is lit! 🔥 @sissy_ains joins the court of #RevlonPromRoyalty as we continue to celebrate virtually. 👑
Stay tuned as we highlight more of the uniquely royal style of our “Kings” and “Queens.”
Here’s how to join the royal court: ⬇️
1. Share your prom-inspired selfie 
2. Tag @Revlon and use #RevlonPromRoyalty so we can find you
3.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https://scontent-lga3-1.xx.fbcdn.net/v/t1.0-9/s720x720/90988372_10158403221812748_2144290567448690688_n.jpg?_nc_cat=109&amp;_nc_sid=110474&amp;_nc_ohc=rcka4ybq-6UAX-G5flS&amp;_nc_ht=scontent-lga3-1.xx&amp;_nc_tp=7&amp;oh=99454043cbcf91dbdfaa47a41028087f&amp;oe=5EFC9D41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21:25:31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0183321"/>
                  </a:ext>
                </a:extLst>
              </a:tr>
            </a:tbl>
          </a:graphicData>
        </a:graphic>
      </p:graphicFrame>
      <p:sp>
        <p:nvSpPr>
          <p:cNvPr id="4" name="Text Placeholder 3">
            <a:extLst>
              <a:ext uri="{FF2B5EF4-FFF2-40B4-BE49-F238E27FC236}">
                <a16:creationId xmlns:a16="http://schemas.microsoft.com/office/drawing/2014/main" id="{DC8924C1-7375-4C21-B525-7BEBF9F2CD38}"/>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743658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A32D0-04D1-4D04-BA75-BAEDDB1068DE}"/>
              </a:ext>
            </a:extLst>
          </p:cNvPr>
          <p:cNvSpPr>
            <a:spLocks noGrp="1"/>
          </p:cNvSpPr>
          <p:nvPr>
            <p:ph type="title"/>
          </p:nvPr>
        </p:nvSpPr>
        <p:spPr/>
        <p:txBody>
          <a:bodyPr/>
          <a:lstStyle/>
          <a:p>
            <a:r>
              <a:rPr lang="en-US"/>
              <a:t>Facebook Own Posts Table | Demo Group - 9 of 26</a:t>
            </a:r>
          </a:p>
        </p:txBody>
      </p:sp>
      <p:graphicFrame>
        <p:nvGraphicFramePr>
          <p:cNvPr id="5" name="Table Placeholder 4">
            <a:extLst>
              <a:ext uri="{FF2B5EF4-FFF2-40B4-BE49-F238E27FC236}">
                <a16:creationId xmlns:a16="http://schemas.microsoft.com/office/drawing/2014/main" id="{817043FF-0601-4D3A-B2D5-B298C37AA7C8}"/>
              </a:ext>
            </a:extLst>
          </p:cNvPr>
          <p:cNvGraphicFramePr>
            <a:graphicFrameLocks noGrp="1"/>
          </p:cNvGraphicFramePr>
          <p:nvPr>
            <p:ph type="tbl" sz="quarter" idx="13"/>
            <p:extLst>
              <p:ext uri="{D42A27DB-BD31-4B8C-83A1-F6EECF244321}">
                <p14:modId xmlns:p14="http://schemas.microsoft.com/office/powerpoint/2010/main" val="229926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47502980"/>
                    </a:ext>
                  </a:extLst>
                </a:gridCol>
                <a:gridCol w="987552">
                  <a:extLst>
                    <a:ext uri="{9D8B030D-6E8A-4147-A177-3AD203B41FA5}">
                      <a16:colId xmlns:a16="http://schemas.microsoft.com/office/drawing/2014/main" val="1591843048"/>
                    </a:ext>
                  </a:extLst>
                </a:gridCol>
                <a:gridCol w="658368">
                  <a:extLst>
                    <a:ext uri="{9D8B030D-6E8A-4147-A177-3AD203B41FA5}">
                      <a16:colId xmlns:a16="http://schemas.microsoft.com/office/drawing/2014/main" val="3162578706"/>
                    </a:ext>
                  </a:extLst>
                </a:gridCol>
                <a:gridCol w="329184">
                  <a:extLst>
                    <a:ext uri="{9D8B030D-6E8A-4147-A177-3AD203B41FA5}">
                      <a16:colId xmlns:a16="http://schemas.microsoft.com/office/drawing/2014/main" val="2364556324"/>
                    </a:ext>
                  </a:extLst>
                </a:gridCol>
                <a:gridCol w="329184">
                  <a:extLst>
                    <a:ext uri="{9D8B030D-6E8A-4147-A177-3AD203B41FA5}">
                      <a16:colId xmlns:a16="http://schemas.microsoft.com/office/drawing/2014/main" val="586239105"/>
                    </a:ext>
                  </a:extLst>
                </a:gridCol>
                <a:gridCol w="329184">
                  <a:extLst>
                    <a:ext uri="{9D8B030D-6E8A-4147-A177-3AD203B41FA5}">
                      <a16:colId xmlns:a16="http://schemas.microsoft.com/office/drawing/2014/main" val="578934234"/>
                    </a:ext>
                  </a:extLst>
                </a:gridCol>
                <a:gridCol w="329184">
                  <a:extLst>
                    <a:ext uri="{9D8B030D-6E8A-4147-A177-3AD203B41FA5}">
                      <a16:colId xmlns:a16="http://schemas.microsoft.com/office/drawing/2014/main" val="3064114619"/>
                    </a:ext>
                  </a:extLst>
                </a:gridCol>
                <a:gridCol w="329184">
                  <a:extLst>
                    <a:ext uri="{9D8B030D-6E8A-4147-A177-3AD203B41FA5}">
                      <a16:colId xmlns:a16="http://schemas.microsoft.com/office/drawing/2014/main" val="1296254325"/>
                    </a:ext>
                  </a:extLst>
                </a:gridCol>
                <a:gridCol w="329184">
                  <a:extLst>
                    <a:ext uri="{9D8B030D-6E8A-4147-A177-3AD203B41FA5}">
                      <a16:colId xmlns:a16="http://schemas.microsoft.com/office/drawing/2014/main" val="2250338956"/>
                    </a:ext>
                  </a:extLst>
                </a:gridCol>
                <a:gridCol w="329184">
                  <a:extLst>
                    <a:ext uri="{9D8B030D-6E8A-4147-A177-3AD203B41FA5}">
                      <a16:colId xmlns:a16="http://schemas.microsoft.com/office/drawing/2014/main" val="168795012"/>
                    </a:ext>
                  </a:extLst>
                </a:gridCol>
                <a:gridCol w="329184">
                  <a:extLst>
                    <a:ext uri="{9D8B030D-6E8A-4147-A177-3AD203B41FA5}">
                      <a16:colId xmlns:a16="http://schemas.microsoft.com/office/drawing/2014/main" val="3525211195"/>
                    </a:ext>
                  </a:extLst>
                </a:gridCol>
                <a:gridCol w="329184">
                  <a:extLst>
                    <a:ext uri="{9D8B030D-6E8A-4147-A177-3AD203B41FA5}">
                      <a16:colId xmlns:a16="http://schemas.microsoft.com/office/drawing/2014/main" val="466862817"/>
                    </a:ext>
                  </a:extLst>
                </a:gridCol>
                <a:gridCol w="329184">
                  <a:extLst>
                    <a:ext uri="{9D8B030D-6E8A-4147-A177-3AD203B41FA5}">
                      <a16:colId xmlns:a16="http://schemas.microsoft.com/office/drawing/2014/main" val="324634597"/>
                    </a:ext>
                  </a:extLst>
                </a:gridCol>
                <a:gridCol w="329184">
                  <a:extLst>
                    <a:ext uri="{9D8B030D-6E8A-4147-A177-3AD203B41FA5}">
                      <a16:colId xmlns:a16="http://schemas.microsoft.com/office/drawing/2014/main" val="2242338997"/>
                    </a:ext>
                  </a:extLst>
                </a:gridCol>
                <a:gridCol w="329184">
                  <a:extLst>
                    <a:ext uri="{9D8B030D-6E8A-4147-A177-3AD203B41FA5}">
                      <a16:colId xmlns:a16="http://schemas.microsoft.com/office/drawing/2014/main" val="1417045923"/>
                    </a:ext>
                  </a:extLst>
                </a:gridCol>
                <a:gridCol w="329184">
                  <a:extLst>
                    <a:ext uri="{9D8B030D-6E8A-4147-A177-3AD203B41FA5}">
                      <a16:colId xmlns:a16="http://schemas.microsoft.com/office/drawing/2014/main" val="2659335512"/>
                    </a:ext>
                  </a:extLst>
                </a:gridCol>
                <a:gridCol w="329184">
                  <a:extLst>
                    <a:ext uri="{9D8B030D-6E8A-4147-A177-3AD203B41FA5}">
                      <a16:colId xmlns:a16="http://schemas.microsoft.com/office/drawing/2014/main" val="2796008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0157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NYX Professional Makeup - 2020-05-30 03:05:55</a:t>
                      </a:r>
                      <a:r>
                        <a:rPr kumimoji="0" lang="en-US" sz="1000" b="0" i="0" u="none" strike="noStrike" kern="1200" cap="none" spc="0" normalizeH="0" baseline="0" noProof="0">
                          <a:ln>
                            <a:noFill/>
                          </a:ln>
                          <a:solidFill>
                            <a:prstClr val="black"/>
                          </a:solidFill>
                          <a:effectLst/>
                          <a:uLnTx/>
                          <a:uFillTx/>
                          <a:latin typeface="+mn-lt"/>
                          <a:ea typeface="+mn-ea"/>
                          <a:cs typeface="+mn-cs"/>
                        </a:rPr>
                        <a:t>
 ...and we’re not okay. We stand with our black community, and will be donating to the Minnesota Freedom Fund and Black Lives Matter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https://scontent-iad3-1.xx.fbcdn.net/v/t1.0-9/s720x720/100753881_3127137703991497_2854595858043764736_n.jpg?_nc_cat=103&amp;_nc_sid=110474&amp;_nc_ohc=zEIf0WFilvYAX-p_mWO&amp;_nc_ht=scontent-iad3-1.xx&amp;_nc_tp=7&amp;oh=62faf600cab1a0baa1d8defa62565158&amp;oe=5EFDD977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512295"/>
                  </a:ext>
                </a:extLst>
              </a:tr>
            </a:tbl>
          </a:graphicData>
        </a:graphic>
      </p:graphicFrame>
      <p:sp>
        <p:nvSpPr>
          <p:cNvPr id="4" name="Text Placeholder 3">
            <a:extLst>
              <a:ext uri="{FF2B5EF4-FFF2-40B4-BE49-F238E27FC236}">
                <a16:creationId xmlns:a16="http://schemas.microsoft.com/office/drawing/2014/main" id="{D18BCD3E-AEE0-4504-8A53-300CAD399B57}"/>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128349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2E91-38D3-4503-8C22-02E9C594272B}"/>
              </a:ext>
            </a:extLst>
          </p:cNvPr>
          <p:cNvSpPr>
            <a:spLocks noGrp="1"/>
          </p:cNvSpPr>
          <p:nvPr>
            <p:ph type="title"/>
          </p:nvPr>
        </p:nvSpPr>
        <p:spPr/>
        <p:txBody>
          <a:bodyPr/>
          <a:lstStyle/>
          <a:p>
            <a:r>
              <a:rPr lang="en-US"/>
              <a:t>Facebook Own Posts Table | Demo Group - 10 of 26</a:t>
            </a:r>
          </a:p>
        </p:txBody>
      </p:sp>
      <p:graphicFrame>
        <p:nvGraphicFramePr>
          <p:cNvPr id="5" name="Table Placeholder 4">
            <a:extLst>
              <a:ext uri="{FF2B5EF4-FFF2-40B4-BE49-F238E27FC236}">
                <a16:creationId xmlns:a16="http://schemas.microsoft.com/office/drawing/2014/main" id="{FB663294-49E7-46A6-B2E1-8FD86A3F2661}"/>
              </a:ext>
            </a:extLst>
          </p:cNvPr>
          <p:cNvGraphicFramePr>
            <a:graphicFrameLocks noGrp="1"/>
          </p:cNvGraphicFramePr>
          <p:nvPr>
            <p:ph type="tbl" sz="quarter" idx="13"/>
            <p:extLst>
              <p:ext uri="{D42A27DB-BD31-4B8C-83A1-F6EECF244321}">
                <p14:modId xmlns:p14="http://schemas.microsoft.com/office/powerpoint/2010/main" val="2703566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20037794"/>
                    </a:ext>
                  </a:extLst>
                </a:gridCol>
                <a:gridCol w="987552">
                  <a:extLst>
                    <a:ext uri="{9D8B030D-6E8A-4147-A177-3AD203B41FA5}">
                      <a16:colId xmlns:a16="http://schemas.microsoft.com/office/drawing/2014/main" val="2351568424"/>
                    </a:ext>
                  </a:extLst>
                </a:gridCol>
                <a:gridCol w="658368">
                  <a:extLst>
                    <a:ext uri="{9D8B030D-6E8A-4147-A177-3AD203B41FA5}">
                      <a16:colId xmlns:a16="http://schemas.microsoft.com/office/drawing/2014/main" val="2222227364"/>
                    </a:ext>
                  </a:extLst>
                </a:gridCol>
                <a:gridCol w="329184">
                  <a:extLst>
                    <a:ext uri="{9D8B030D-6E8A-4147-A177-3AD203B41FA5}">
                      <a16:colId xmlns:a16="http://schemas.microsoft.com/office/drawing/2014/main" val="2860168620"/>
                    </a:ext>
                  </a:extLst>
                </a:gridCol>
                <a:gridCol w="329184">
                  <a:extLst>
                    <a:ext uri="{9D8B030D-6E8A-4147-A177-3AD203B41FA5}">
                      <a16:colId xmlns:a16="http://schemas.microsoft.com/office/drawing/2014/main" val="672873553"/>
                    </a:ext>
                  </a:extLst>
                </a:gridCol>
                <a:gridCol w="329184">
                  <a:extLst>
                    <a:ext uri="{9D8B030D-6E8A-4147-A177-3AD203B41FA5}">
                      <a16:colId xmlns:a16="http://schemas.microsoft.com/office/drawing/2014/main" val="26665802"/>
                    </a:ext>
                  </a:extLst>
                </a:gridCol>
                <a:gridCol w="329184">
                  <a:extLst>
                    <a:ext uri="{9D8B030D-6E8A-4147-A177-3AD203B41FA5}">
                      <a16:colId xmlns:a16="http://schemas.microsoft.com/office/drawing/2014/main" val="65697231"/>
                    </a:ext>
                  </a:extLst>
                </a:gridCol>
                <a:gridCol w="329184">
                  <a:extLst>
                    <a:ext uri="{9D8B030D-6E8A-4147-A177-3AD203B41FA5}">
                      <a16:colId xmlns:a16="http://schemas.microsoft.com/office/drawing/2014/main" val="3044593061"/>
                    </a:ext>
                  </a:extLst>
                </a:gridCol>
                <a:gridCol w="329184">
                  <a:extLst>
                    <a:ext uri="{9D8B030D-6E8A-4147-A177-3AD203B41FA5}">
                      <a16:colId xmlns:a16="http://schemas.microsoft.com/office/drawing/2014/main" val="2753783639"/>
                    </a:ext>
                  </a:extLst>
                </a:gridCol>
                <a:gridCol w="329184">
                  <a:extLst>
                    <a:ext uri="{9D8B030D-6E8A-4147-A177-3AD203B41FA5}">
                      <a16:colId xmlns:a16="http://schemas.microsoft.com/office/drawing/2014/main" val="642887090"/>
                    </a:ext>
                  </a:extLst>
                </a:gridCol>
                <a:gridCol w="329184">
                  <a:extLst>
                    <a:ext uri="{9D8B030D-6E8A-4147-A177-3AD203B41FA5}">
                      <a16:colId xmlns:a16="http://schemas.microsoft.com/office/drawing/2014/main" val="441270467"/>
                    </a:ext>
                  </a:extLst>
                </a:gridCol>
                <a:gridCol w="329184">
                  <a:extLst>
                    <a:ext uri="{9D8B030D-6E8A-4147-A177-3AD203B41FA5}">
                      <a16:colId xmlns:a16="http://schemas.microsoft.com/office/drawing/2014/main" val="2826249484"/>
                    </a:ext>
                  </a:extLst>
                </a:gridCol>
                <a:gridCol w="329184">
                  <a:extLst>
                    <a:ext uri="{9D8B030D-6E8A-4147-A177-3AD203B41FA5}">
                      <a16:colId xmlns:a16="http://schemas.microsoft.com/office/drawing/2014/main" val="527998556"/>
                    </a:ext>
                  </a:extLst>
                </a:gridCol>
                <a:gridCol w="329184">
                  <a:extLst>
                    <a:ext uri="{9D8B030D-6E8A-4147-A177-3AD203B41FA5}">
                      <a16:colId xmlns:a16="http://schemas.microsoft.com/office/drawing/2014/main" val="670423923"/>
                    </a:ext>
                  </a:extLst>
                </a:gridCol>
                <a:gridCol w="329184">
                  <a:extLst>
                    <a:ext uri="{9D8B030D-6E8A-4147-A177-3AD203B41FA5}">
                      <a16:colId xmlns:a16="http://schemas.microsoft.com/office/drawing/2014/main" val="135248575"/>
                    </a:ext>
                  </a:extLst>
                </a:gridCol>
                <a:gridCol w="329184">
                  <a:extLst>
                    <a:ext uri="{9D8B030D-6E8A-4147-A177-3AD203B41FA5}">
                      <a16:colId xmlns:a16="http://schemas.microsoft.com/office/drawing/2014/main" val="4049062642"/>
                    </a:ext>
                  </a:extLst>
                </a:gridCol>
                <a:gridCol w="329184">
                  <a:extLst>
                    <a:ext uri="{9D8B030D-6E8A-4147-A177-3AD203B41FA5}">
                      <a16:colId xmlns:a16="http://schemas.microsoft.com/office/drawing/2014/main" val="356818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0935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- 2020-05-30 02:03:21</a:t>
                      </a:r>
                      <a:r>
                        <a:rPr kumimoji="0" lang="en-US" sz="1000" b="0" i="0" u="none" strike="noStrike" kern="1200" cap="none" spc="0" normalizeH="0" baseline="0" noProof="0">
                          <a:ln>
                            <a:noFill/>
                          </a:ln>
                          <a:solidFill>
                            <a:prstClr val="black"/>
                          </a:solidFill>
                          <a:effectLst/>
                          <a:uLnTx/>
                          <a:uFillTx/>
                          <a:latin typeface="+mn-lt"/>
                          <a:ea typeface="+mn-ea"/>
                          <a:cs typeface="+mn-cs"/>
                        </a:rPr>
                        <a:t>
 It’s almost time for the last dance! Become #RevlonPromRoyalty 👑 NOW before our virtual prom is over.
Post your prom style inspo for a chance to take center stage on our channels. Remember - the bolder, the better.
Be #RevlonPromRoyalty: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https://scontent-iad3-1.xx.fbcdn.net/v/t1.0-9/p720x720/101334983_10158401545737748_5100322141295869952_o.jpg?_nc_cat=100&amp;_nc_sid=8024bb&amp;_nc_ohc=P8IKp_ux610AX_Q5NGf&amp;_nc_ht=scontent-iad3-1.xx&amp;_nc_tp=6&amp;oh=b911e2681bd55f21ff84cecc96941c31&amp;oe=5EFDB90E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03:23:17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514121"/>
                  </a:ext>
                </a:extLst>
              </a:tr>
            </a:tbl>
          </a:graphicData>
        </a:graphic>
      </p:graphicFrame>
      <p:sp>
        <p:nvSpPr>
          <p:cNvPr id="4" name="Text Placeholder 3">
            <a:extLst>
              <a:ext uri="{FF2B5EF4-FFF2-40B4-BE49-F238E27FC236}">
                <a16:creationId xmlns:a16="http://schemas.microsoft.com/office/drawing/2014/main" id="{B4DB2CB3-5C72-4155-BC44-09FBC19EEA7F}"/>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079511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CE11F-F2CE-45F4-8B84-DB89CC877EDB}"/>
              </a:ext>
            </a:extLst>
          </p:cNvPr>
          <p:cNvSpPr>
            <a:spLocks noGrp="1"/>
          </p:cNvSpPr>
          <p:nvPr>
            <p:ph type="title"/>
          </p:nvPr>
        </p:nvSpPr>
        <p:spPr/>
        <p:txBody>
          <a:bodyPr/>
          <a:lstStyle/>
          <a:p>
            <a:r>
              <a:rPr lang="en-US"/>
              <a:t>Facebook Own Posts Table | Demo Group - 11 of 26</a:t>
            </a:r>
          </a:p>
        </p:txBody>
      </p:sp>
      <p:graphicFrame>
        <p:nvGraphicFramePr>
          <p:cNvPr id="5" name="Table Placeholder 4">
            <a:extLst>
              <a:ext uri="{FF2B5EF4-FFF2-40B4-BE49-F238E27FC236}">
                <a16:creationId xmlns:a16="http://schemas.microsoft.com/office/drawing/2014/main" id="{4260DF9B-A222-401C-8FB7-763BC1772CFA}"/>
              </a:ext>
            </a:extLst>
          </p:cNvPr>
          <p:cNvGraphicFramePr>
            <a:graphicFrameLocks noGrp="1"/>
          </p:cNvGraphicFramePr>
          <p:nvPr>
            <p:ph type="tbl" sz="quarter" idx="13"/>
            <p:extLst>
              <p:ext uri="{D42A27DB-BD31-4B8C-83A1-F6EECF244321}">
                <p14:modId xmlns:p14="http://schemas.microsoft.com/office/powerpoint/2010/main" val="359956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56573363"/>
                    </a:ext>
                  </a:extLst>
                </a:gridCol>
                <a:gridCol w="987552">
                  <a:extLst>
                    <a:ext uri="{9D8B030D-6E8A-4147-A177-3AD203B41FA5}">
                      <a16:colId xmlns:a16="http://schemas.microsoft.com/office/drawing/2014/main" val="1042422413"/>
                    </a:ext>
                  </a:extLst>
                </a:gridCol>
                <a:gridCol w="658368">
                  <a:extLst>
                    <a:ext uri="{9D8B030D-6E8A-4147-A177-3AD203B41FA5}">
                      <a16:colId xmlns:a16="http://schemas.microsoft.com/office/drawing/2014/main" val="1367318516"/>
                    </a:ext>
                  </a:extLst>
                </a:gridCol>
                <a:gridCol w="329184">
                  <a:extLst>
                    <a:ext uri="{9D8B030D-6E8A-4147-A177-3AD203B41FA5}">
                      <a16:colId xmlns:a16="http://schemas.microsoft.com/office/drawing/2014/main" val="1295563701"/>
                    </a:ext>
                  </a:extLst>
                </a:gridCol>
                <a:gridCol w="329184">
                  <a:extLst>
                    <a:ext uri="{9D8B030D-6E8A-4147-A177-3AD203B41FA5}">
                      <a16:colId xmlns:a16="http://schemas.microsoft.com/office/drawing/2014/main" val="1642531485"/>
                    </a:ext>
                  </a:extLst>
                </a:gridCol>
                <a:gridCol w="329184">
                  <a:extLst>
                    <a:ext uri="{9D8B030D-6E8A-4147-A177-3AD203B41FA5}">
                      <a16:colId xmlns:a16="http://schemas.microsoft.com/office/drawing/2014/main" val="4150758975"/>
                    </a:ext>
                  </a:extLst>
                </a:gridCol>
                <a:gridCol w="329184">
                  <a:extLst>
                    <a:ext uri="{9D8B030D-6E8A-4147-A177-3AD203B41FA5}">
                      <a16:colId xmlns:a16="http://schemas.microsoft.com/office/drawing/2014/main" val="3867843740"/>
                    </a:ext>
                  </a:extLst>
                </a:gridCol>
                <a:gridCol w="329184">
                  <a:extLst>
                    <a:ext uri="{9D8B030D-6E8A-4147-A177-3AD203B41FA5}">
                      <a16:colId xmlns:a16="http://schemas.microsoft.com/office/drawing/2014/main" val="94685234"/>
                    </a:ext>
                  </a:extLst>
                </a:gridCol>
                <a:gridCol w="329184">
                  <a:extLst>
                    <a:ext uri="{9D8B030D-6E8A-4147-A177-3AD203B41FA5}">
                      <a16:colId xmlns:a16="http://schemas.microsoft.com/office/drawing/2014/main" val="3137266367"/>
                    </a:ext>
                  </a:extLst>
                </a:gridCol>
                <a:gridCol w="329184">
                  <a:extLst>
                    <a:ext uri="{9D8B030D-6E8A-4147-A177-3AD203B41FA5}">
                      <a16:colId xmlns:a16="http://schemas.microsoft.com/office/drawing/2014/main" val="435402728"/>
                    </a:ext>
                  </a:extLst>
                </a:gridCol>
                <a:gridCol w="329184">
                  <a:extLst>
                    <a:ext uri="{9D8B030D-6E8A-4147-A177-3AD203B41FA5}">
                      <a16:colId xmlns:a16="http://schemas.microsoft.com/office/drawing/2014/main" val="1937059023"/>
                    </a:ext>
                  </a:extLst>
                </a:gridCol>
                <a:gridCol w="329184">
                  <a:extLst>
                    <a:ext uri="{9D8B030D-6E8A-4147-A177-3AD203B41FA5}">
                      <a16:colId xmlns:a16="http://schemas.microsoft.com/office/drawing/2014/main" val="797256472"/>
                    </a:ext>
                  </a:extLst>
                </a:gridCol>
                <a:gridCol w="329184">
                  <a:extLst>
                    <a:ext uri="{9D8B030D-6E8A-4147-A177-3AD203B41FA5}">
                      <a16:colId xmlns:a16="http://schemas.microsoft.com/office/drawing/2014/main" val="3034565722"/>
                    </a:ext>
                  </a:extLst>
                </a:gridCol>
                <a:gridCol w="329184">
                  <a:extLst>
                    <a:ext uri="{9D8B030D-6E8A-4147-A177-3AD203B41FA5}">
                      <a16:colId xmlns:a16="http://schemas.microsoft.com/office/drawing/2014/main" val="1543044509"/>
                    </a:ext>
                  </a:extLst>
                </a:gridCol>
                <a:gridCol w="329184">
                  <a:extLst>
                    <a:ext uri="{9D8B030D-6E8A-4147-A177-3AD203B41FA5}">
                      <a16:colId xmlns:a16="http://schemas.microsoft.com/office/drawing/2014/main" val="3111386569"/>
                    </a:ext>
                  </a:extLst>
                </a:gridCol>
                <a:gridCol w="329184">
                  <a:extLst>
                    <a:ext uri="{9D8B030D-6E8A-4147-A177-3AD203B41FA5}">
                      <a16:colId xmlns:a16="http://schemas.microsoft.com/office/drawing/2014/main" val="1784412767"/>
                    </a:ext>
                  </a:extLst>
                </a:gridCol>
                <a:gridCol w="329184">
                  <a:extLst>
                    <a:ext uri="{9D8B030D-6E8A-4147-A177-3AD203B41FA5}">
                      <a16:colId xmlns:a16="http://schemas.microsoft.com/office/drawing/2014/main" val="309883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9697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23:07:36</a:t>
                      </a:r>
                      <a:r>
                        <a:rPr kumimoji="0" lang="en-US" sz="1000" b="0" i="0" u="none" strike="noStrike" kern="1200" cap="none" spc="0" normalizeH="0" baseline="0" noProof="0">
                          <a:ln>
                            <a:noFill/>
                          </a:ln>
                          <a:solidFill>
                            <a:prstClr val="black"/>
                          </a:solidFill>
                          <a:effectLst/>
                          <a:uLnTx/>
                          <a:uFillTx/>
                          <a:latin typeface="+mn-lt"/>
                          <a:ea typeface="+mn-ea"/>
                          <a:cs typeface="+mn-cs"/>
                        </a:rPr>
                        <a:t>
 Enough with the leggings and binge-watching, period. We are celebrating prom virtually and we want YOU to be #RevlonPromRoyalty!
Share your prom-inspired glam for a chance to be crowned as a member of our royal court. 👑
Here’s how: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https://scontent-iad3-1.xx.fbcdn.net/v/t1.0-9/p720x720/101277287_10158401155602748_7672792408098078720_n.jpg?_nc_cat=101&amp;_nc_sid=110474&amp;_nc_ohc=AJqvaxpD0doAX8GROea&amp;_nc_ht=scontent-iad3-1.xx&amp;_nc_tp=6&amp;oh=ec92b322c11d572c3ef7059299fc09a1&amp;oe=5EFAAB49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21:23:24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8043274"/>
                  </a:ext>
                </a:extLst>
              </a:tr>
            </a:tbl>
          </a:graphicData>
        </a:graphic>
      </p:graphicFrame>
      <p:sp>
        <p:nvSpPr>
          <p:cNvPr id="4" name="Text Placeholder 3">
            <a:extLst>
              <a:ext uri="{FF2B5EF4-FFF2-40B4-BE49-F238E27FC236}">
                <a16:creationId xmlns:a16="http://schemas.microsoft.com/office/drawing/2014/main" id="{5C78BB15-028A-4085-A393-759731983266}"/>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571730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F918-036D-4430-BB27-A1C2CFF38C38}"/>
              </a:ext>
            </a:extLst>
          </p:cNvPr>
          <p:cNvSpPr>
            <a:spLocks noGrp="1"/>
          </p:cNvSpPr>
          <p:nvPr>
            <p:ph type="title"/>
          </p:nvPr>
        </p:nvSpPr>
        <p:spPr/>
        <p:txBody>
          <a:bodyPr/>
          <a:lstStyle/>
          <a:p>
            <a:r>
              <a:rPr lang="en-US"/>
              <a:t>Facebook Own Posts Table | Demo Group - 12 of 26</a:t>
            </a:r>
          </a:p>
        </p:txBody>
      </p:sp>
      <p:graphicFrame>
        <p:nvGraphicFramePr>
          <p:cNvPr id="5" name="Table Placeholder 4">
            <a:extLst>
              <a:ext uri="{FF2B5EF4-FFF2-40B4-BE49-F238E27FC236}">
                <a16:creationId xmlns:a16="http://schemas.microsoft.com/office/drawing/2014/main" id="{E1E935F1-72B0-47FA-8748-4F41DBE25C5C}"/>
              </a:ext>
            </a:extLst>
          </p:cNvPr>
          <p:cNvGraphicFramePr>
            <a:graphicFrameLocks noGrp="1"/>
          </p:cNvGraphicFramePr>
          <p:nvPr>
            <p:ph type="tbl" sz="quarter" idx="13"/>
            <p:extLst>
              <p:ext uri="{D42A27DB-BD31-4B8C-83A1-F6EECF244321}">
                <p14:modId xmlns:p14="http://schemas.microsoft.com/office/powerpoint/2010/main" val="409406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61403505"/>
                    </a:ext>
                  </a:extLst>
                </a:gridCol>
                <a:gridCol w="987552">
                  <a:extLst>
                    <a:ext uri="{9D8B030D-6E8A-4147-A177-3AD203B41FA5}">
                      <a16:colId xmlns:a16="http://schemas.microsoft.com/office/drawing/2014/main" val="1748995315"/>
                    </a:ext>
                  </a:extLst>
                </a:gridCol>
                <a:gridCol w="658368">
                  <a:extLst>
                    <a:ext uri="{9D8B030D-6E8A-4147-A177-3AD203B41FA5}">
                      <a16:colId xmlns:a16="http://schemas.microsoft.com/office/drawing/2014/main" val="972220098"/>
                    </a:ext>
                  </a:extLst>
                </a:gridCol>
                <a:gridCol w="329184">
                  <a:extLst>
                    <a:ext uri="{9D8B030D-6E8A-4147-A177-3AD203B41FA5}">
                      <a16:colId xmlns:a16="http://schemas.microsoft.com/office/drawing/2014/main" val="4220051457"/>
                    </a:ext>
                  </a:extLst>
                </a:gridCol>
                <a:gridCol w="329184">
                  <a:extLst>
                    <a:ext uri="{9D8B030D-6E8A-4147-A177-3AD203B41FA5}">
                      <a16:colId xmlns:a16="http://schemas.microsoft.com/office/drawing/2014/main" val="106993744"/>
                    </a:ext>
                  </a:extLst>
                </a:gridCol>
                <a:gridCol w="329184">
                  <a:extLst>
                    <a:ext uri="{9D8B030D-6E8A-4147-A177-3AD203B41FA5}">
                      <a16:colId xmlns:a16="http://schemas.microsoft.com/office/drawing/2014/main" val="3765375573"/>
                    </a:ext>
                  </a:extLst>
                </a:gridCol>
                <a:gridCol w="329184">
                  <a:extLst>
                    <a:ext uri="{9D8B030D-6E8A-4147-A177-3AD203B41FA5}">
                      <a16:colId xmlns:a16="http://schemas.microsoft.com/office/drawing/2014/main" val="3955493283"/>
                    </a:ext>
                  </a:extLst>
                </a:gridCol>
                <a:gridCol w="329184">
                  <a:extLst>
                    <a:ext uri="{9D8B030D-6E8A-4147-A177-3AD203B41FA5}">
                      <a16:colId xmlns:a16="http://schemas.microsoft.com/office/drawing/2014/main" val="2108917316"/>
                    </a:ext>
                  </a:extLst>
                </a:gridCol>
                <a:gridCol w="329184">
                  <a:extLst>
                    <a:ext uri="{9D8B030D-6E8A-4147-A177-3AD203B41FA5}">
                      <a16:colId xmlns:a16="http://schemas.microsoft.com/office/drawing/2014/main" val="362645672"/>
                    </a:ext>
                  </a:extLst>
                </a:gridCol>
                <a:gridCol w="329184">
                  <a:extLst>
                    <a:ext uri="{9D8B030D-6E8A-4147-A177-3AD203B41FA5}">
                      <a16:colId xmlns:a16="http://schemas.microsoft.com/office/drawing/2014/main" val="2735550376"/>
                    </a:ext>
                  </a:extLst>
                </a:gridCol>
                <a:gridCol w="329184">
                  <a:extLst>
                    <a:ext uri="{9D8B030D-6E8A-4147-A177-3AD203B41FA5}">
                      <a16:colId xmlns:a16="http://schemas.microsoft.com/office/drawing/2014/main" val="861948675"/>
                    </a:ext>
                  </a:extLst>
                </a:gridCol>
                <a:gridCol w="329184">
                  <a:extLst>
                    <a:ext uri="{9D8B030D-6E8A-4147-A177-3AD203B41FA5}">
                      <a16:colId xmlns:a16="http://schemas.microsoft.com/office/drawing/2014/main" val="1127025049"/>
                    </a:ext>
                  </a:extLst>
                </a:gridCol>
                <a:gridCol w="329184">
                  <a:extLst>
                    <a:ext uri="{9D8B030D-6E8A-4147-A177-3AD203B41FA5}">
                      <a16:colId xmlns:a16="http://schemas.microsoft.com/office/drawing/2014/main" val="2207224062"/>
                    </a:ext>
                  </a:extLst>
                </a:gridCol>
                <a:gridCol w="329184">
                  <a:extLst>
                    <a:ext uri="{9D8B030D-6E8A-4147-A177-3AD203B41FA5}">
                      <a16:colId xmlns:a16="http://schemas.microsoft.com/office/drawing/2014/main" val="2422848830"/>
                    </a:ext>
                  </a:extLst>
                </a:gridCol>
                <a:gridCol w="329184">
                  <a:extLst>
                    <a:ext uri="{9D8B030D-6E8A-4147-A177-3AD203B41FA5}">
                      <a16:colId xmlns:a16="http://schemas.microsoft.com/office/drawing/2014/main" val="1830230086"/>
                    </a:ext>
                  </a:extLst>
                </a:gridCol>
                <a:gridCol w="329184">
                  <a:extLst>
                    <a:ext uri="{9D8B030D-6E8A-4147-A177-3AD203B41FA5}">
                      <a16:colId xmlns:a16="http://schemas.microsoft.com/office/drawing/2014/main" val="1163547849"/>
                    </a:ext>
                  </a:extLst>
                </a:gridCol>
                <a:gridCol w="329184">
                  <a:extLst>
                    <a:ext uri="{9D8B030D-6E8A-4147-A177-3AD203B41FA5}">
                      <a16:colId xmlns:a16="http://schemas.microsoft.com/office/drawing/2014/main" val="283943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9410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21:41:09</a:t>
                      </a:r>
                      <a:r>
                        <a:rPr kumimoji="0" lang="en-US" sz="1000" b="0" i="0" u="none" strike="noStrike" kern="1200" cap="none" spc="0" normalizeH="0" baseline="0" noProof="0">
                          <a:ln>
                            <a:noFill/>
                          </a:ln>
                          <a:solidFill>
                            <a:prstClr val="black"/>
                          </a:solidFill>
                          <a:effectLst/>
                          <a:uLnTx/>
                          <a:uFillTx/>
                          <a:latin typeface="+mn-lt"/>
                          <a:ea typeface="+mn-ea"/>
                          <a:cs typeface="+mn-cs"/>
                        </a:rPr>
                        <a:t>
 Whether you're using our classic ColorSilk, touching up your roots with Root Erase or trying our new Total Color—we have the perfect shade for you.
Fill out the shade finder tool to find your perfect match today: https://www.revlon.com/hair-shade-recommender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https://scontent-iad3-1.xx.fbcdn.net/v/t1.0-0/p180x540/101538370_10158400922322748_6622435718952124416_n.png?_nc_cat=102&amp;_nc_sid=8024bb&amp;_nc_ohc=_tERhOd0P7kAX-5YsR3&amp;_nc_ht=scontent-iad3-1.xx&amp;oh=9d2ddfdba2b52038caaf9aa285b1eb73&amp;oe=5EFC1214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03:23:17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8971795"/>
                  </a:ext>
                </a:extLst>
              </a:tr>
            </a:tbl>
          </a:graphicData>
        </a:graphic>
      </p:graphicFrame>
      <p:sp>
        <p:nvSpPr>
          <p:cNvPr id="4" name="Text Placeholder 3">
            <a:extLst>
              <a:ext uri="{FF2B5EF4-FFF2-40B4-BE49-F238E27FC236}">
                <a16:creationId xmlns:a16="http://schemas.microsoft.com/office/drawing/2014/main" id="{B83BB83B-A32D-4503-84E8-E1E0E1FA2B80}"/>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189168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A459B-10E7-4F46-A8AC-F7FF046E84FA}"/>
              </a:ext>
            </a:extLst>
          </p:cNvPr>
          <p:cNvSpPr>
            <a:spLocks noGrp="1"/>
          </p:cNvSpPr>
          <p:nvPr>
            <p:ph type="title"/>
          </p:nvPr>
        </p:nvSpPr>
        <p:spPr/>
        <p:txBody>
          <a:bodyPr/>
          <a:lstStyle/>
          <a:p>
            <a:r>
              <a:rPr lang="en-US"/>
              <a:t>Facebook Own Posts Table | Demo Group - 13 of 26</a:t>
            </a:r>
          </a:p>
        </p:txBody>
      </p:sp>
      <p:graphicFrame>
        <p:nvGraphicFramePr>
          <p:cNvPr id="5" name="Table Placeholder 4">
            <a:extLst>
              <a:ext uri="{FF2B5EF4-FFF2-40B4-BE49-F238E27FC236}">
                <a16:creationId xmlns:a16="http://schemas.microsoft.com/office/drawing/2014/main" id="{E9EC9DF1-DD32-409E-8C34-BD6D78DF9F16}"/>
              </a:ext>
            </a:extLst>
          </p:cNvPr>
          <p:cNvGraphicFramePr>
            <a:graphicFrameLocks noGrp="1"/>
          </p:cNvGraphicFramePr>
          <p:nvPr>
            <p:ph type="tbl" sz="quarter" idx="13"/>
            <p:extLst>
              <p:ext uri="{D42A27DB-BD31-4B8C-83A1-F6EECF244321}">
                <p14:modId xmlns:p14="http://schemas.microsoft.com/office/powerpoint/2010/main" val="293773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03748089"/>
                    </a:ext>
                  </a:extLst>
                </a:gridCol>
                <a:gridCol w="987552">
                  <a:extLst>
                    <a:ext uri="{9D8B030D-6E8A-4147-A177-3AD203B41FA5}">
                      <a16:colId xmlns:a16="http://schemas.microsoft.com/office/drawing/2014/main" val="1566219660"/>
                    </a:ext>
                  </a:extLst>
                </a:gridCol>
                <a:gridCol w="658368">
                  <a:extLst>
                    <a:ext uri="{9D8B030D-6E8A-4147-A177-3AD203B41FA5}">
                      <a16:colId xmlns:a16="http://schemas.microsoft.com/office/drawing/2014/main" val="1707027927"/>
                    </a:ext>
                  </a:extLst>
                </a:gridCol>
                <a:gridCol w="329184">
                  <a:extLst>
                    <a:ext uri="{9D8B030D-6E8A-4147-A177-3AD203B41FA5}">
                      <a16:colId xmlns:a16="http://schemas.microsoft.com/office/drawing/2014/main" val="2895080908"/>
                    </a:ext>
                  </a:extLst>
                </a:gridCol>
                <a:gridCol w="329184">
                  <a:extLst>
                    <a:ext uri="{9D8B030D-6E8A-4147-A177-3AD203B41FA5}">
                      <a16:colId xmlns:a16="http://schemas.microsoft.com/office/drawing/2014/main" val="2600915984"/>
                    </a:ext>
                  </a:extLst>
                </a:gridCol>
                <a:gridCol w="329184">
                  <a:extLst>
                    <a:ext uri="{9D8B030D-6E8A-4147-A177-3AD203B41FA5}">
                      <a16:colId xmlns:a16="http://schemas.microsoft.com/office/drawing/2014/main" val="1192520242"/>
                    </a:ext>
                  </a:extLst>
                </a:gridCol>
                <a:gridCol w="329184">
                  <a:extLst>
                    <a:ext uri="{9D8B030D-6E8A-4147-A177-3AD203B41FA5}">
                      <a16:colId xmlns:a16="http://schemas.microsoft.com/office/drawing/2014/main" val="1711545747"/>
                    </a:ext>
                  </a:extLst>
                </a:gridCol>
                <a:gridCol w="329184">
                  <a:extLst>
                    <a:ext uri="{9D8B030D-6E8A-4147-A177-3AD203B41FA5}">
                      <a16:colId xmlns:a16="http://schemas.microsoft.com/office/drawing/2014/main" val="2799631699"/>
                    </a:ext>
                  </a:extLst>
                </a:gridCol>
                <a:gridCol w="329184">
                  <a:extLst>
                    <a:ext uri="{9D8B030D-6E8A-4147-A177-3AD203B41FA5}">
                      <a16:colId xmlns:a16="http://schemas.microsoft.com/office/drawing/2014/main" val="2048896360"/>
                    </a:ext>
                  </a:extLst>
                </a:gridCol>
                <a:gridCol w="329184">
                  <a:extLst>
                    <a:ext uri="{9D8B030D-6E8A-4147-A177-3AD203B41FA5}">
                      <a16:colId xmlns:a16="http://schemas.microsoft.com/office/drawing/2014/main" val="2364678032"/>
                    </a:ext>
                  </a:extLst>
                </a:gridCol>
                <a:gridCol w="329184">
                  <a:extLst>
                    <a:ext uri="{9D8B030D-6E8A-4147-A177-3AD203B41FA5}">
                      <a16:colId xmlns:a16="http://schemas.microsoft.com/office/drawing/2014/main" val="556249499"/>
                    </a:ext>
                  </a:extLst>
                </a:gridCol>
                <a:gridCol w="329184">
                  <a:extLst>
                    <a:ext uri="{9D8B030D-6E8A-4147-A177-3AD203B41FA5}">
                      <a16:colId xmlns:a16="http://schemas.microsoft.com/office/drawing/2014/main" val="2487223100"/>
                    </a:ext>
                  </a:extLst>
                </a:gridCol>
                <a:gridCol w="329184">
                  <a:extLst>
                    <a:ext uri="{9D8B030D-6E8A-4147-A177-3AD203B41FA5}">
                      <a16:colId xmlns:a16="http://schemas.microsoft.com/office/drawing/2014/main" val="3049392780"/>
                    </a:ext>
                  </a:extLst>
                </a:gridCol>
                <a:gridCol w="329184">
                  <a:extLst>
                    <a:ext uri="{9D8B030D-6E8A-4147-A177-3AD203B41FA5}">
                      <a16:colId xmlns:a16="http://schemas.microsoft.com/office/drawing/2014/main" val="2149603304"/>
                    </a:ext>
                  </a:extLst>
                </a:gridCol>
                <a:gridCol w="329184">
                  <a:extLst>
                    <a:ext uri="{9D8B030D-6E8A-4147-A177-3AD203B41FA5}">
                      <a16:colId xmlns:a16="http://schemas.microsoft.com/office/drawing/2014/main" val="3057919475"/>
                    </a:ext>
                  </a:extLst>
                </a:gridCol>
                <a:gridCol w="329184">
                  <a:extLst>
                    <a:ext uri="{9D8B030D-6E8A-4147-A177-3AD203B41FA5}">
                      <a16:colId xmlns:a16="http://schemas.microsoft.com/office/drawing/2014/main" val="1700391152"/>
                    </a:ext>
                  </a:extLst>
                </a:gridCol>
                <a:gridCol w="329184">
                  <a:extLst>
                    <a:ext uri="{9D8B030D-6E8A-4147-A177-3AD203B41FA5}">
                      <a16:colId xmlns:a16="http://schemas.microsoft.com/office/drawing/2014/main" val="202946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1610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20:30:00</a:t>
                      </a:r>
                      <a:r>
                        <a:rPr kumimoji="0" lang="en-US" sz="1000" b="0" i="0" u="none" strike="noStrike" kern="1200" cap="none" spc="0" normalizeH="0" baseline="0" noProof="0">
                          <a:ln>
                            <a:noFill/>
                          </a:ln>
                          <a:solidFill>
                            <a:prstClr val="black"/>
                          </a:solidFill>
                          <a:effectLst/>
                          <a:uLnTx/>
                          <a:uFillTx/>
                          <a:latin typeface="+mn-lt"/>
                          <a:ea typeface="+mn-ea"/>
                          <a:cs typeface="+mn-cs"/>
                        </a:rPr>
                        <a:t>
 Since you can't go to the salon, we're bringing the salon to you! See why people love our NEW Total Color's clean and vegan formula ❤️ http://bit.ly/RevTotalColor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https://scontent-iad3-1.xx.fbcdn.net/v/t15.13418-10/p720x720/101777273_2098609696949088_3233287204751015936_n.jpg?_nc_cat=101&amp;_nc_sid=ad6a45&amp;_nc_ohc=73OjL7eZ8VgAX_HJ_Hr&amp;_nc_ht=scontent-iad3-1.xx&amp;_nc_tp=6&amp;oh=cba04ad3e19670770af56ac9add8e4b2&amp;oe=5EFDAF09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0775404"/>
                  </a:ext>
                </a:extLst>
              </a:tr>
            </a:tbl>
          </a:graphicData>
        </a:graphic>
      </p:graphicFrame>
      <p:sp>
        <p:nvSpPr>
          <p:cNvPr id="4" name="Text Placeholder 3">
            <a:extLst>
              <a:ext uri="{FF2B5EF4-FFF2-40B4-BE49-F238E27FC236}">
                <a16:creationId xmlns:a16="http://schemas.microsoft.com/office/drawing/2014/main" id="{E2BD6747-988D-4193-8C1B-976FEC6214FD}"/>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602128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95908-F363-4604-9E21-520E77BB082E}"/>
              </a:ext>
            </a:extLst>
          </p:cNvPr>
          <p:cNvSpPr>
            <a:spLocks noGrp="1"/>
          </p:cNvSpPr>
          <p:nvPr>
            <p:ph type="title"/>
          </p:nvPr>
        </p:nvSpPr>
        <p:spPr/>
        <p:txBody>
          <a:bodyPr/>
          <a:lstStyle/>
          <a:p>
            <a:r>
              <a:rPr lang="en-US"/>
              <a:t>Facebook Own Posts Table | Demo Group - 14 of 26</a:t>
            </a:r>
          </a:p>
        </p:txBody>
      </p:sp>
      <p:graphicFrame>
        <p:nvGraphicFramePr>
          <p:cNvPr id="5" name="Table Placeholder 4">
            <a:extLst>
              <a:ext uri="{FF2B5EF4-FFF2-40B4-BE49-F238E27FC236}">
                <a16:creationId xmlns:a16="http://schemas.microsoft.com/office/drawing/2014/main" id="{F3060E1A-355B-4D06-90FD-32F46D510CBE}"/>
              </a:ext>
            </a:extLst>
          </p:cNvPr>
          <p:cNvGraphicFramePr>
            <a:graphicFrameLocks noGrp="1"/>
          </p:cNvGraphicFramePr>
          <p:nvPr>
            <p:ph type="tbl" sz="quarter" idx="13"/>
            <p:extLst>
              <p:ext uri="{D42A27DB-BD31-4B8C-83A1-F6EECF244321}">
                <p14:modId xmlns:p14="http://schemas.microsoft.com/office/powerpoint/2010/main" val="121231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3587635"/>
                    </a:ext>
                  </a:extLst>
                </a:gridCol>
                <a:gridCol w="987552">
                  <a:extLst>
                    <a:ext uri="{9D8B030D-6E8A-4147-A177-3AD203B41FA5}">
                      <a16:colId xmlns:a16="http://schemas.microsoft.com/office/drawing/2014/main" val="1489638878"/>
                    </a:ext>
                  </a:extLst>
                </a:gridCol>
                <a:gridCol w="658368">
                  <a:extLst>
                    <a:ext uri="{9D8B030D-6E8A-4147-A177-3AD203B41FA5}">
                      <a16:colId xmlns:a16="http://schemas.microsoft.com/office/drawing/2014/main" val="616214489"/>
                    </a:ext>
                  </a:extLst>
                </a:gridCol>
                <a:gridCol w="329184">
                  <a:extLst>
                    <a:ext uri="{9D8B030D-6E8A-4147-A177-3AD203B41FA5}">
                      <a16:colId xmlns:a16="http://schemas.microsoft.com/office/drawing/2014/main" val="3518274268"/>
                    </a:ext>
                  </a:extLst>
                </a:gridCol>
                <a:gridCol w="329184">
                  <a:extLst>
                    <a:ext uri="{9D8B030D-6E8A-4147-A177-3AD203B41FA5}">
                      <a16:colId xmlns:a16="http://schemas.microsoft.com/office/drawing/2014/main" val="1674798667"/>
                    </a:ext>
                  </a:extLst>
                </a:gridCol>
                <a:gridCol w="329184">
                  <a:extLst>
                    <a:ext uri="{9D8B030D-6E8A-4147-A177-3AD203B41FA5}">
                      <a16:colId xmlns:a16="http://schemas.microsoft.com/office/drawing/2014/main" val="3122362787"/>
                    </a:ext>
                  </a:extLst>
                </a:gridCol>
                <a:gridCol w="329184">
                  <a:extLst>
                    <a:ext uri="{9D8B030D-6E8A-4147-A177-3AD203B41FA5}">
                      <a16:colId xmlns:a16="http://schemas.microsoft.com/office/drawing/2014/main" val="986778913"/>
                    </a:ext>
                  </a:extLst>
                </a:gridCol>
                <a:gridCol w="329184">
                  <a:extLst>
                    <a:ext uri="{9D8B030D-6E8A-4147-A177-3AD203B41FA5}">
                      <a16:colId xmlns:a16="http://schemas.microsoft.com/office/drawing/2014/main" val="1288178659"/>
                    </a:ext>
                  </a:extLst>
                </a:gridCol>
                <a:gridCol w="329184">
                  <a:extLst>
                    <a:ext uri="{9D8B030D-6E8A-4147-A177-3AD203B41FA5}">
                      <a16:colId xmlns:a16="http://schemas.microsoft.com/office/drawing/2014/main" val="1952526748"/>
                    </a:ext>
                  </a:extLst>
                </a:gridCol>
                <a:gridCol w="329184">
                  <a:extLst>
                    <a:ext uri="{9D8B030D-6E8A-4147-A177-3AD203B41FA5}">
                      <a16:colId xmlns:a16="http://schemas.microsoft.com/office/drawing/2014/main" val="328682487"/>
                    </a:ext>
                  </a:extLst>
                </a:gridCol>
                <a:gridCol w="329184">
                  <a:extLst>
                    <a:ext uri="{9D8B030D-6E8A-4147-A177-3AD203B41FA5}">
                      <a16:colId xmlns:a16="http://schemas.microsoft.com/office/drawing/2014/main" val="1393270682"/>
                    </a:ext>
                  </a:extLst>
                </a:gridCol>
                <a:gridCol w="329184">
                  <a:extLst>
                    <a:ext uri="{9D8B030D-6E8A-4147-A177-3AD203B41FA5}">
                      <a16:colId xmlns:a16="http://schemas.microsoft.com/office/drawing/2014/main" val="2385201056"/>
                    </a:ext>
                  </a:extLst>
                </a:gridCol>
                <a:gridCol w="329184">
                  <a:extLst>
                    <a:ext uri="{9D8B030D-6E8A-4147-A177-3AD203B41FA5}">
                      <a16:colId xmlns:a16="http://schemas.microsoft.com/office/drawing/2014/main" val="1513807222"/>
                    </a:ext>
                  </a:extLst>
                </a:gridCol>
                <a:gridCol w="329184">
                  <a:extLst>
                    <a:ext uri="{9D8B030D-6E8A-4147-A177-3AD203B41FA5}">
                      <a16:colId xmlns:a16="http://schemas.microsoft.com/office/drawing/2014/main" val="1859297126"/>
                    </a:ext>
                  </a:extLst>
                </a:gridCol>
                <a:gridCol w="329184">
                  <a:extLst>
                    <a:ext uri="{9D8B030D-6E8A-4147-A177-3AD203B41FA5}">
                      <a16:colId xmlns:a16="http://schemas.microsoft.com/office/drawing/2014/main" val="2102890424"/>
                    </a:ext>
                  </a:extLst>
                </a:gridCol>
                <a:gridCol w="329184">
                  <a:extLst>
                    <a:ext uri="{9D8B030D-6E8A-4147-A177-3AD203B41FA5}">
                      <a16:colId xmlns:a16="http://schemas.microsoft.com/office/drawing/2014/main" val="2205287725"/>
                    </a:ext>
                  </a:extLst>
                </a:gridCol>
                <a:gridCol w="329184">
                  <a:extLst>
                    <a:ext uri="{9D8B030D-6E8A-4147-A177-3AD203B41FA5}">
                      <a16:colId xmlns:a16="http://schemas.microsoft.com/office/drawing/2014/main" val="368897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54324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19:30:02</a:t>
                      </a:r>
                      <a:r>
                        <a:rPr kumimoji="0" lang="en-US" sz="1000" b="0" i="0" u="none" strike="noStrike" kern="1200" cap="none" spc="0" normalizeH="0" baseline="0" noProof="0">
                          <a:ln>
                            <a:noFill/>
                          </a:ln>
                          <a:solidFill>
                            <a:prstClr val="black"/>
                          </a:solidFill>
                          <a:effectLst/>
                          <a:uLnTx/>
                          <a:uFillTx/>
                          <a:latin typeface="+mn-lt"/>
                          <a:ea typeface="+mn-ea"/>
                          <a:cs typeface="+mn-cs"/>
                        </a:rPr>
                        <a:t>
 Looking for an easy and affordable color refresh? See how Nicole Tanneberg gets gorgeous hair color using our #ColorSilk Permanent Hair Color in Natural Blue Black!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https://scontent-iad3-1.xx.fbcdn.net/v/t15.13418-10/s720x720/101508574_576113953040653_5106812536959795200_n.jpg?_nc_cat=104&amp;_nc_sid=ad6a45&amp;_nc_ohc=l8OKHbBnZ3gAX-0BHKf&amp;_nc_ht=scontent-iad3-1.xx&amp;_nc_tp=7&amp;oh=f410f335c3783e0a24e95210234a3e68&amp;oe=5EFFB41A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74240982"/>
                  </a:ext>
                </a:extLst>
              </a:tr>
            </a:tbl>
          </a:graphicData>
        </a:graphic>
      </p:graphicFrame>
      <p:sp>
        <p:nvSpPr>
          <p:cNvPr id="4" name="Text Placeholder 3">
            <a:extLst>
              <a:ext uri="{FF2B5EF4-FFF2-40B4-BE49-F238E27FC236}">
                <a16:creationId xmlns:a16="http://schemas.microsoft.com/office/drawing/2014/main" id="{245EB1A2-0D32-4537-BBB1-B5A6E6A30B43}"/>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443135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FE05-977F-4287-843F-0A027287F7D1}"/>
              </a:ext>
            </a:extLst>
          </p:cNvPr>
          <p:cNvSpPr>
            <a:spLocks noGrp="1"/>
          </p:cNvSpPr>
          <p:nvPr>
            <p:ph type="title"/>
          </p:nvPr>
        </p:nvSpPr>
        <p:spPr/>
        <p:txBody>
          <a:bodyPr/>
          <a:lstStyle/>
          <a:p>
            <a:r>
              <a:rPr lang="en-US"/>
              <a:t>Facebook Own Posts Table | Demo Group - 15 of 26</a:t>
            </a:r>
          </a:p>
        </p:txBody>
      </p:sp>
      <p:graphicFrame>
        <p:nvGraphicFramePr>
          <p:cNvPr id="5" name="Table Placeholder 4">
            <a:extLst>
              <a:ext uri="{FF2B5EF4-FFF2-40B4-BE49-F238E27FC236}">
                <a16:creationId xmlns:a16="http://schemas.microsoft.com/office/drawing/2014/main" id="{32755792-A88D-47E1-95D0-83A7B6A87B49}"/>
              </a:ext>
            </a:extLst>
          </p:cNvPr>
          <p:cNvGraphicFramePr>
            <a:graphicFrameLocks noGrp="1"/>
          </p:cNvGraphicFramePr>
          <p:nvPr>
            <p:ph type="tbl" sz="quarter" idx="13"/>
            <p:extLst>
              <p:ext uri="{D42A27DB-BD31-4B8C-83A1-F6EECF244321}">
                <p14:modId xmlns:p14="http://schemas.microsoft.com/office/powerpoint/2010/main" val="331593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29099556"/>
                    </a:ext>
                  </a:extLst>
                </a:gridCol>
                <a:gridCol w="987552">
                  <a:extLst>
                    <a:ext uri="{9D8B030D-6E8A-4147-A177-3AD203B41FA5}">
                      <a16:colId xmlns:a16="http://schemas.microsoft.com/office/drawing/2014/main" val="4236484252"/>
                    </a:ext>
                  </a:extLst>
                </a:gridCol>
                <a:gridCol w="658368">
                  <a:extLst>
                    <a:ext uri="{9D8B030D-6E8A-4147-A177-3AD203B41FA5}">
                      <a16:colId xmlns:a16="http://schemas.microsoft.com/office/drawing/2014/main" val="2077426930"/>
                    </a:ext>
                  </a:extLst>
                </a:gridCol>
                <a:gridCol w="329184">
                  <a:extLst>
                    <a:ext uri="{9D8B030D-6E8A-4147-A177-3AD203B41FA5}">
                      <a16:colId xmlns:a16="http://schemas.microsoft.com/office/drawing/2014/main" val="2253322738"/>
                    </a:ext>
                  </a:extLst>
                </a:gridCol>
                <a:gridCol w="329184">
                  <a:extLst>
                    <a:ext uri="{9D8B030D-6E8A-4147-A177-3AD203B41FA5}">
                      <a16:colId xmlns:a16="http://schemas.microsoft.com/office/drawing/2014/main" val="2880850292"/>
                    </a:ext>
                  </a:extLst>
                </a:gridCol>
                <a:gridCol w="329184">
                  <a:extLst>
                    <a:ext uri="{9D8B030D-6E8A-4147-A177-3AD203B41FA5}">
                      <a16:colId xmlns:a16="http://schemas.microsoft.com/office/drawing/2014/main" val="2351664210"/>
                    </a:ext>
                  </a:extLst>
                </a:gridCol>
                <a:gridCol w="329184">
                  <a:extLst>
                    <a:ext uri="{9D8B030D-6E8A-4147-A177-3AD203B41FA5}">
                      <a16:colId xmlns:a16="http://schemas.microsoft.com/office/drawing/2014/main" val="439617173"/>
                    </a:ext>
                  </a:extLst>
                </a:gridCol>
                <a:gridCol w="329184">
                  <a:extLst>
                    <a:ext uri="{9D8B030D-6E8A-4147-A177-3AD203B41FA5}">
                      <a16:colId xmlns:a16="http://schemas.microsoft.com/office/drawing/2014/main" val="3133433015"/>
                    </a:ext>
                  </a:extLst>
                </a:gridCol>
                <a:gridCol w="329184">
                  <a:extLst>
                    <a:ext uri="{9D8B030D-6E8A-4147-A177-3AD203B41FA5}">
                      <a16:colId xmlns:a16="http://schemas.microsoft.com/office/drawing/2014/main" val="3998641398"/>
                    </a:ext>
                  </a:extLst>
                </a:gridCol>
                <a:gridCol w="329184">
                  <a:extLst>
                    <a:ext uri="{9D8B030D-6E8A-4147-A177-3AD203B41FA5}">
                      <a16:colId xmlns:a16="http://schemas.microsoft.com/office/drawing/2014/main" val="1690494694"/>
                    </a:ext>
                  </a:extLst>
                </a:gridCol>
                <a:gridCol w="329184">
                  <a:extLst>
                    <a:ext uri="{9D8B030D-6E8A-4147-A177-3AD203B41FA5}">
                      <a16:colId xmlns:a16="http://schemas.microsoft.com/office/drawing/2014/main" val="2899665179"/>
                    </a:ext>
                  </a:extLst>
                </a:gridCol>
                <a:gridCol w="329184">
                  <a:extLst>
                    <a:ext uri="{9D8B030D-6E8A-4147-A177-3AD203B41FA5}">
                      <a16:colId xmlns:a16="http://schemas.microsoft.com/office/drawing/2014/main" val="2188757608"/>
                    </a:ext>
                  </a:extLst>
                </a:gridCol>
                <a:gridCol w="329184">
                  <a:extLst>
                    <a:ext uri="{9D8B030D-6E8A-4147-A177-3AD203B41FA5}">
                      <a16:colId xmlns:a16="http://schemas.microsoft.com/office/drawing/2014/main" val="24321950"/>
                    </a:ext>
                  </a:extLst>
                </a:gridCol>
                <a:gridCol w="329184">
                  <a:extLst>
                    <a:ext uri="{9D8B030D-6E8A-4147-A177-3AD203B41FA5}">
                      <a16:colId xmlns:a16="http://schemas.microsoft.com/office/drawing/2014/main" val="2239212700"/>
                    </a:ext>
                  </a:extLst>
                </a:gridCol>
                <a:gridCol w="329184">
                  <a:extLst>
                    <a:ext uri="{9D8B030D-6E8A-4147-A177-3AD203B41FA5}">
                      <a16:colId xmlns:a16="http://schemas.microsoft.com/office/drawing/2014/main" val="918874871"/>
                    </a:ext>
                  </a:extLst>
                </a:gridCol>
                <a:gridCol w="329184">
                  <a:extLst>
                    <a:ext uri="{9D8B030D-6E8A-4147-A177-3AD203B41FA5}">
                      <a16:colId xmlns:a16="http://schemas.microsoft.com/office/drawing/2014/main" val="2445545232"/>
                    </a:ext>
                  </a:extLst>
                </a:gridCol>
                <a:gridCol w="329184">
                  <a:extLst>
                    <a:ext uri="{9D8B030D-6E8A-4147-A177-3AD203B41FA5}">
                      <a16:colId xmlns:a16="http://schemas.microsoft.com/office/drawing/2014/main" val="79340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4472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16:43:11</a:t>
                      </a:r>
                      <a:r>
                        <a:rPr kumimoji="0" lang="en-US" sz="1000" b="0" i="0" u="none" strike="noStrike" kern="1200" cap="none" spc="0" normalizeH="0" baseline="0" noProof="0">
                          <a:ln>
                            <a:noFill/>
                          </a:ln>
                          <a:solidFill>
                            <a:prstClr val="black"/>
                          </a:solidFill>
                          <a:effectLst/>
                          <a:uLnTx/>
                          <a:uFillTx/>
                          <a:latin typeface="+mn-lt"/>
                          <a:ea typeface="+mn-ea"/>
                          <a:cs typeface="+mn-cs"/>
                        </a:rPr>
                        <a:t>
 Let’s dance! 💃🕺 Today is the LAST DAY of our virtual Revlon Prom. Don’t miss your chance to be #RevlonPromRoyalty!
Revlon Prom is no popularity contest, no clique. We are here to shout out + raise up the beauty and individuality we see in all of YOU. 🙌
Be #RevlonPromRoyalty: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https://scontent-iad3-1.xx.fbcdn.net/v/t1.0-9/p720x720/101096275_10158400031442748_4167012867268149248_o.jpg?_nc_cat=101&amp;_nc_sid=8024bb&amp;_nc_ohc=V8EOigioxawAX_REDLb&amp;_nc_ht=scontent-iad3-1.xx&amp;_nc_tp=6&amp;oh=d04239f37aeefbcc0b72c8515b5e338f&amp;oe=5EFC7005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03:24:30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1658792"/>
                  </a:ext>
                </a:extLst>
              </a:tr>
            </a:tbl>
          </a:graphicData>
        </a:graphic>
      </p:graphicFrame>
      <p:sp>
        <p:nvSpPr>
          <p:cNvPr id="4" name="Text Placeholder 3">
            <a:extLst>
              <a:ext uri="{FF2B5EF4-FFF2-40B4-BE49-F238E27FC236}">
                <a16:creationId xmlns:a16="http://schemas.microsoft.com/office/drawing/2014/main" id="{F30F6309-E139-421F-AC9F-C6BA993D1845}"/>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477640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79A9-1E2E-4A2D-9B5E-3B0A1B5EF0E0}"/>
              </a:ext>
            </a:extLst>
          </p:cNvPr>
          <p:cNvSpPr>
            <a:spLocks noGrp="1"/>
          </p:cNvSpPr>
          <p:nvPr>
            <p:ph type="title"/>
          </p:nvPr>
        </p:nvSpPr>
        <p:spPr/>
        <p:txBody>
          <a:bodyPr/>
          <a:lstStyle/>
          <a:p>
            <a:r>
              <a:rPr lang="en-US"/>
              <a:t>Facebook Own Posts Table | Demo Group - 16 of 26</a:t>
            </a:r>
          </a:p>
        </p:txBody>
      </p:sp>
      <p:graphicFrame>
        <p:nvGraphicFramePr>
          <p:cNvPr id="5" name="Table Placeholder 4">
            <a:extLst>
              <a:ext uri="{FF2B5EF4-FFF2-40B4-BE49-F238E27FC236}">
                <a16:creationId xmlns:a16="http://schemas.microsoft.com/office/drawing/2014/main" id="{3D047E4A-A795-481F-BCBD-CB0FE2D1CC8B}"/>
              </a:ext>
            </a:extLst>
          </p:cNvPr>
          <p:cNvGraphicFramePr>
            <a:graphicFrameLocks noGrp="1"/>
          </p:cNvGraphicFramePr>
          <p:nvPr>
            <p:ph type="tbl" sz="quarter" idx="13"/>
            <p:extLst>
              <p:ext uri="{D42A27DB-BD31-4B8C-83A1-F6EECF244321}">
                <p14:modId xmlns:p14="http://schemas.microsoft.com/office/powerpoint/2010/main" val="352076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4615139"/>
                    </a:ext>
                  </a:extLst>
                </a:gridCol>
                <a:gridCol w="987552">
                  <a:extLst>
                    <a:ext uri="{9D8B030D-6E8A-4147-A177-3AD203B41FA5}">
                      <a16:colId xmlns:a16="http://schemas.microsoft.com/office/drawing/2014/main" val="875209239"/>
                    </a:ext>
                  </a:extLst>
                </a:gridCol>
                <a:gridCol w="658368">
                  <a:extLst>
                    <a:ext uri="{9D8B030D-6E8A-4147-A177-3AD203B41FA5}">
                      <a16:colId xmlns:a16="http://schemas.microsoft.com/office/drawing/2014/main" val="2473050122"/>
                    </a:ext>
                  </a:extLst>
                </a:gridCol>
                <a:gridCol w="329184">
                  <a:extLst>
                    <a:ext uri="{9D8B030D-6E8A-4147-A177-3AD203B41FA5}">
                      <a16:colId xmlns:a16="http://schemas.microsoft.com/office/drawing/2014/main" val="159487331"/>
                    </a:ext>
                  </a:extLst>
                </a:gridCol>
                <a:gridCol w="329184">
                  <a:extLst>
                    <a:ext uri="{9D8B030D-6E8A-4147-A177-3AD203B41FA5}">
                      <a16:colId xmlns:a16="http://schemas.microsoft.com/office/drawing/2014/main" val="1445224222"/>
                    </a:ext>
                  </a:extLst>
                </a:gridCol>
                <a:gridCol w="329184">
                  <a:extLst>
                    <a:ext uri="{9D8B030D-6E8A-4147-A177-3AD203B41FA5}">
                      <a16:colId xmlns:a16="http://schemas.microsoft.com/office/drawing/2014/main" val="2487660414"/>
                    </a:ext>
                  </a:extLst>
                </a:gridCol>
                <a:gridCol w="329184">
                  <a:extLst>
                    <a:ext uri="{9D8B030D-6E8A-4147-A177-3AD203B41FA5}">
                      <a16:colId xmlns:a16="http://schemas.microsoft.com/office/drawing/2014/main" val="3799795734"/>
                    </a:ext>
                  </a:extLst>
                </a:gridCol>
                <a:gridCol w="329184">
                  <a:extLst>
                    <a:ext uri="{9D8B030D-6E8A-4147-A177-3AD203B41FA5}">
                      <a16:colId xmlns:a16="http://schemas.microsoft.com/office/drawing/2014/main" val="1265664456"/>
                    </a:ext>
                  </a:extLst>
                </a:gridCol>
                <a:gridCol w="329184">
                  <a:extLst>
                    <a:ext uri="{9D8B030D-6E8A-4147-A177-3AD203B41FA5}">
                      <a16:colId xmlns:a16="http://schemas.microsoft.com/office/drawing/2014/main" val="3275468337"/>
                    </a:ext>
                  </a:extLst>
                </a:gridCol>
                <a:gridCol w="329184">
                  <a:extLst>
                    <a:ext uri="{9D8B030D-6E8A-4147-A177-3AD203B41FA5}">
                      <a16:colId xmlns:a16="http://schemas.microsoft.com/office/drawing/2014/main" val="259854262"/>
                    </a:ext>
                  </a:extLst>
                </a:gridCol>
                <a:gridCol w="329184">
                  <a:extLst>
                    <a:ext uri="{9D8B030D-6E8A-4147-A177-3AD203B41FA5}">
                      <a16:colId xmlns:a16="http://schemas.microsoft.com/office/drawing/2014/main" val="952093041"/>
                    </a:ext>
                  </a:extLst>
                </a:gridCol>
                <a:gridCol w="329184">
                  <a:extLst>
                    <a:ext uri="{9D8B030D-6E8A-4147-A177-3AD203B41FA5}">
                      <a16:colId xmlns:a16="http://schemas.microsoft.com/office/drawing/2014/main" val="414893239"/>
                    </a:ext>
                  </a:extLst>
                </a:gridCol>
                <a:gridCol w="329184">
                  <a:extLst>
                    <a:ext uri="{9D8B030D-6E8A-4147-A177-3AD203B41FA5}">
                      <a16:colId xmlns:a16="http://schemas.microsoft.com/office/drawing/2014/main" val="3727507209"/>
                    </a:ext>
                  </a:extLst>
                </a:gridCol>
                <a:gridCol w="329184">
                  <a:extLst>
                    <a:ext uri="{9D8B030D-6E8A-4147-A177-3AD203B41FA5}">
                      <a16:colId xmlns:a16="http://schemas.microsoft.com/office/drawing/2014/main" val="2272437154"/>
                    </a:ext>
                  </a:extLst>
                </a:gridCol>
                <a:gridCol w="329184">
                  <a:extLst>
                    <a:ext uri="{9D8B030D-6E8A-4147-A177-3AD203B41FA5}">
                      <a16:colId xmlns:a16="http://schemas.microsoft.com/office/drawing/2014/main" val="1725960224"/>
                    </a:ext>
                  </a:extLst>
                </a:gridCol>
                <a:gridCol w="329184">
                  <a:extLst>
                    <a:ext uri="{9D8B030D-6E8A-4147-A177-3AD203B41FA5}">
                      <a16:colId xmlns:a16="http://schemas.microsoft.com/office/drawing/2014/main" val="542351437"/>
                    </a:ext>
                  </a:extLst>
                </a:gridCol>
                <a:gridCol w="329184">
                  <a:extLst>
                    <a:ext uri="{9D8B030D-6E8A-4147-A177-3AD203B41FA5}">
                      <a16:colId xmlns:a16="http://schemas.microsoft.com/office/drawing/2014/main" val="160242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6915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- 2020-05-29 04:07:23</a:t>
                      </a:r>
                      <a:r>
                        <a:rPr kumimoji="0" lang="en-US" sz="1000" b="0" i="0" u="none" strike="noStrike" kern="1200" cap="none" spc="0" normalizeH="0" baseline="0" noProof="0">
                          <a:ln>
                            <a:noFill/>
                          </a:ln>
                          <a:solidFill>
                            <a:prstClr val="black"/>
                          </a:solidFill>
                          <a:effectLst/>
                          <a:uLnTx/>
                          <a:uFillTx/>
                          <a:latin typeface="+mn-lt"/>
                          <a:ea typeface="+mn-ea"/>
                          <a:cs typeface="+mn-cs"/>
                        </a:rPr>
                        <a:t>
 We stan classic prom glam by @flawlesskevin! 🌟 #RevlonPromRoyalty 👑 is all about breaking boundaries and embracing the unexpected.
#LiveBoldly and share your prom-inspired look NOW for a chance to join our royal court and be shared on our channels.
Here’s how: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https://scontent-iad3-1.xx.fbcdn.net/v/t1.0-9/s720x720/100939154_10158398530462748_7744037475927982080_n.jpg?_nc_cat=105&amp;_nc_sid=110474&amp;_nc_ohc=KEq7pmOnUgkAX9yVI64&amp;_nc_ht=scontent-iad3-1.xx&amp;_nc_tp=7&amp;oh=0f10af42f7c7d28a1aae429311deec2d&amp;oe=5EF9EB5F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03:24:30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4038159"/>
                  </a:ext>
                </a:extLst>
              </a:tr>
            </a:tbl>
          </a:graphicData>
        </a:graphic>
      </p:graphicFrame>
      <p:sp>
        <p:nvSpPr>
          <p:cNvPr id="4" name="Text Placeholder 3">
            <a:extLst>
              <a:ext uri="{FF2B5EF4-FFF2-40B4-BE49-F238E27FC236}">
                <a16:creationId xmlns:a16="http://schemas.microsoft.com/office/drawing/2014/main" id="{EF484E74-79EC-4135-9785-6B91F47D2246}"/>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16715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0BB80-F4F3-4C6F-A304-AB80CE570190}"/>
              </a:ext>
            </a:extLst>
          </p:cNvPr>
          <p:cNvSpPr>
            <a:spLocks noGrp="1"/>
          </p:cNvSpPr>
          <p:nvPr>
            <p:ph type="title"/>
          </p:nvPr>
        </p:nvSpPr>
        <p:spPr/>
        <p:txBody>
          <a:bodyPr/>
          <a:lstStyle/>
          <a:p>
            <a:r>
              <a:rPr lang="en-US"/>
              <a:t>Facebook Own Posts Table | Demo Group - 17 of 26</a:t>
            </a:r>
          </a:p>
        </p:txBody>
      </p:sp>
      <p:graphicFrame>
        <p:nvGraphicFramePr>
          <p:cNvPr id="5" name="Table Placeholder 4">
            <a:extLst>
              <a:ext uri="{FF2B5EF4-FFF2-40B4-BE49-F238E27FC236}">
                <a16:creationId xmlns:a16="http://schemas.microsoft.com/office/drawing/2014/main" id="{45EF6043-293F-4A01-B381-63C4F7204CA3}"/>
              </a:ext>
            </a:extLst>
          </p:cNvPr>
          <p:cNvGraphicFramePr>
            <a:graphicFrameLocks noGrp="1"/>
          </p:cNvGraphicFramePr>
          <p:nvPr>
            <p:ph type="tbl" sz="quarter" idx="13"/>
            <p:extLst>
              <p:ext uri="{D42A27DB-BD31-4B8C-83A1-F6EECF244321}">
                <p14:modId xmlns:p14="http://schemas.microsoft.com/office/powerpoint/2010/main" val="70377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71256093"/>
                    </a:ext>
                  </a:extLst>
                </a:gridCol>
                <a:gridCol w="987552">
                  <a:extLst>
                    <a:ext uri="{9D8B030D-6E8A-4147-A177-3AD203B41FA5}">
                      <a16:colId xmlns:a16="http://schemas.microsoft.com/office/drawing/2014/main" val="1371807713"/>
                    </a:ext>
                  </a:extLst>
                </a:gridCol>
                <a:gridCol w="658368">
                  <a:extLst>
                    <a:ext uri="{9D8B030D-6E8A-4147-A177-3AD203B41FA5}">
                      <a16:colId xmlns:a16="http://schemas.microsoft.com/office/drawing/2014/main" val="3509810694"/>
                    </a:ext>
                  </a:extLst>
                </a:gridCol>
                <a:gridCol w="329184">
                  <a:extLst>
                    <a:ext uri="{9D8B030D-6E8A-4147-A177-3AD203B41FA5}">
                      <a16:colId xmlns:a16="http://schemas.microsoft.com/office/drawing/2014/main" val="776379283"/>
                    </a:ext>
                  </a:extLst>
                </a:gridCol>
                <a:gridCol w="329184">
                  <a:extLst>
                    <a:ext uri="{9D8B030D-6E8A-4147-A177-3AD203B41FA5}">
                      <a16:colId xmlns:a16="http://schemas.microsoft.com/office/drawing/2014/main" val="1247232899"/>
                    </a:ext>
                  </a:extLst>
                </a:gridCol>
                <a:gridCol w="329184">
                  <a:extLst>
                    <a:ext uri="{9D8B030D-6E8A-4147-A177-3AD203B41FA5}">
                      <a16:colId xmlns:a16="http://schemas.microsoft.com/office/drawing/2014/main" val="2544492060"/>
                    </a:ext>
                  </a:extLst>
                </a:gridCol>
                <a:gridCol w="329184">
                  <a:extLst>
                    <a:ext uri="{9D8B030D-6E8A-4147-A177-3AD203B41FA5}">
                      <a16:colId xmlns:a16="http://schemas.microsoft.com/office/drawing/2014/main" val="836224200"/>
                    </a:ext>
                  </a:extLst>
                </a:gridCol>
                <a:gridCol w="329184">
                  <a:extLst>
                    <a:ext uri="{9D8B030D-6E8A-4147-A177-3AD203B41FA5}">
                      <a16:colId xmlns:a16="http://schemas.microsoft.com/office/drawing/2014/main" val="3145209580"/>
                    </a:ext>
                  </a:extLst>
                </a:gridCol>
                <a:gridCol w="329184">
                  <a:extLst>
                    <a:ext uri="{9D8B030D-6E8A-4147-A177-3AD203B41FA5}">
                      <a16:colId xmlns:a16="http://schemas.microsoft.com/office/drawing/2014/main" val="572783207"/>
                    </a:ext>
                  </a:extLst>
                </a:gridCol>
                <a:gridCol w="329184">
                  <a:extLst>
                    <a:ext uri="{9D8B030D-6E8A-4147-A177-3AD203B41FA5}">
                      <a16:colId xmlns:a16="http://schemas.microsoft.com/office/drawing/2014/main" val="3416325983"/>
                    </a:ext>
                  </a:extLst>
                </a:gridCol>
                <a:gridCol w="329184">
                  <a:extLst>
                    <a:ext uri="{9D8B030D-6E8A-4147-A177-3AD203B41FA5}">
                      <a16:colId xmlns:a16="http://schemas.microsoft.com/office/drawing/2014/main" val="2047500876"/>
                    </a:ext>
                  </a:extLst>
                </a:gridCol>
                <a:gridCol w="329184">
                  <a:extLst>
                    <a:ext uri="{9D8B030D-6E8A-4147-A177-3AD203B41FA5}">
                      <a16:colId xmlns:a16="http://schemas.microsoft.com/office/drawing/2014/main" val="2747938059"/>
                    </a:ext>
                  </a:extLst>
                </a:gridCol>
                <a:gridCol w="329184">
                  <a:extLst>
                    <a:ext uri="{9D8B030D-6E8A-4147-A177-3AD203B41FA5}">
                      <a16:colId xmlns:a16="http://schemas.microsoft.com/office/drawing/2014/main" val="689235867"/>
                    </a:ext>
                  </a:extLst>
                </a:gridCol>
                <a:gridCol w="329184">
                  <a:extLst>
                    <a:ext uri="{9D8B030D-6E8A-4147-A177-3AD203B41FA5}">
                      <a16:colId xmlns:a16="http://schemas.microsoft.com/office/drawing/2014/main" val="1198615875"/>
                    </a:ext>
                  </a:extLst>
                </a:gridCol>
                <a:gridCol w="329184">
                  <a:extLst>
                    <a:ext uri="{9D8B030D-6E8A-4147-A177-3AD203B41FA5}">
                      <a16:colId xmlns:a16="http://schemas.microsoft.com/office/drawing/2014/main" val="189678708"/>
                    </a:ext>
                  </a:extLst>
                </a:gridCol>
                <a:gridCol w="329184">
                  <a:extLst>
                    <a:ext uri="{9D8B030D-6E8A-4147-A177-3AD203B41FA5}">
                      <a16:colId xmlns:a16="http://schemas.microsoft.com/office/drawing/2014/main" val="1542647129"/>
                    </a:ext>
                  </a:extLst>
                </a:gridCol>
                <a:gridCol w="329184">
                  <a:extLst>
                    <a:ext uri="{9D8B030D-6E8A-4147-A177-3AD203B41FA5}">
                      <a16:colId xmlns:a16="http://schemas.microsoft.com/office/drawing/2014/main" val="121912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91773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NYX Professional Makeup - 2020-05-29 00:59:02</a:t>
                      </a:r>
                      <a:r>
                        <a:rPr kumimoji="0" lang="en-US" sz="1000" b="0" i="0" u="none" strike="noStrike" kern="1200" cap="none" spc="0" normalizeH="0" baseline="0" noProof="0">
                          <a:ln>
                            <a:noFill/>
                          </a:ln>
                          <a:solidFill>
                            <a:prstClr val="black"/>
                          </a:solidFill>
                          <a:effectLst/>
                          <a:uLnTx/>
                          <a:uFillTx/>
                          <a:latin typeface="+mn-lt"/>
                          <a:ea typeface="+mn-ea"/>
                          <a:cs typeface="+mn-cs"/>
                        </a:rPr>
                        <a:t>
 Comin' in hot with 6 new shades of our pigment packed #ShoutLoud Satin Lipstick 💃 Which limited edition shade is calling YOUR name? 💋 Swatched from top to bottom:
⭐ Strength
⭐ Harmony
⭐ Openness
⭐ Be You Boo
⭐ Confidence
⭐ Strut My Stuff
Available now at nyxcosmetics.com 💄 Check them out here: https://bit.ly/2zExakF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https://scontent-iad3-1.xx.fbcdn.net/v/t1.0-9/p720x720/101112771_3124516840920250_7844748248496472064_o.jpg?_nc_cat=106&amp;_nc_sid=2d5d41&amp;_nc_ohc=qPNIb6nMKdcAX9Ll9Gp&amp;_nc_ht=scontent-iad3-1.xx&amp;_nc_tp=6&amp;oh=4f46a4dad065274dc434f995e880c19a&amp;oe=5EFFF8EC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2636224"/>
                  </a:ext>
                </a:extLst>
              </a:tr>
            </a:tbl>
          </a:graphicData>
        </a:graphic>
      </p:graphicFrame>
      <p:sp>
        <p:nvSpPr>
          <p:cNvPr id="4" name="Text Placeholder 3">
            <a:extLst>
              <a:ext uri="{FF2B5EF4-FFF2-40B4-BE49-F238E27FC236}">
                <a16:creationId xmlns:a16="http://schemas.microsoft.com/office/drawing/2014/main" id="{FDB46902-4960-481B-ABF6-A016F3B82270}"/>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2125954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BE1B-6290-4CCD-8325-AB00EE02EF14}"/>
              </a:ext>
            </a:extLst>
          </p:cNvPr>
          <p:cNvSpPr>
            <a:spLocks noGrp="1"/>
          </p:cNvSpPr>
          <p:nvPr>
            <p:ph type="title"/>
          </p:nvPr>
        </p:nvSpPr>
        <p:spPr/>
        <p:txBody>
          <a:bodyPr/>
          <a:lstStyle/>
          <a:p>
            <a:r>
              <a:rPr lang="en-US"/>
              <a:t>Facebook Own Posts Table | Demo Group - 18 of 26</a:t>
            </a:r>
          </a:p>
        </p:txBody>
      </p:sp>
      <p:graphicFrame>
        <p:nvGraphicFramePr>
          <p:cNvPr id="5" name="Table Placeholder 4">
            <a:extLst>
              <a:ext uri="{FF2B5EF4-FFF2-40B4-BE49-F238E27FC236}">
                <a16:creationId xmlns:a16="http://schemas.microsoft.com/office/drawing/2014/main" id="{6C9F5CE4-E2EE-4F54-B4FB-8E8780F8977E}"/>
              </a:ext>
            </a:extLst>
          </p:cNvPr>
          <p:cNvGraphicFramePr>
            <a:graphicFrameLocks noGrp="1"/>
          </p:cNvGraphicFramePr>
          <p:nvPr>
            <p:ph type="tbl" sz="quarter" idx="13"/>
            <p:extLst>
              <p:ext uri="{D42A27DB-BD31-4B8C-83A1-F6EECF244321}">
                <p14:modId xmlns:p14="http://schemas.microsoft.com/office/powerpoint/2010/main" val="112215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10372335"/>
                    </a:ext>
                  </a:extLst>
                </a:gridCol>
                <a:gridCol w="987552">
                  <a:extLst>
                    <a:ext uri="{9D8B030D-6E8A-4147-A177-3AD203B41FA5}">
                      <a16:colId xmlns:a16="http://schemas.microsoft.com/office/drawing/2014/main" val="2669061914"/>
                    </a:ext>
                  </a:extLst>
                </a:gridCol>
                <a:gridCol w="658368">
                  <a:extLst>
                    <a:ext uri="{9D8B030D-6E8A-4147-A177-3AD203B41FA5}">
                      <a16:colId xmlns:a16="http://schemas.microsoft.com/office/drawing/2014/main" val="2612664372"/>
                    </a:ext>
                  </a:extLst>
                </a:gridCol>
                <a:gridCol w="329184">
                  <a:extLst>
                    <a:ext uri="{9D8B030D-6E8A-4147-A177-3AD203B41FA5}">
                      <a16:colId xmlns:a16="http://schemas.microsoft.com/office/drawing/2014/main" val="4230023201"/>
                    </a:ext>
                  </a:extLst>
                </a:gridCol>
                <a:gridCol w="329184">
                  <a:extLst>
                    <a:ext uri="{9D8B030D-6E8A-4147-A177-3AD203B41FA5}">
                      <a16:colId xmlns:a16="http://schemas.microsoft.com/office/drawing/2014/main" val="3592313723"/>
                    </a:ext>
                  </a:extLst>
                </a:gridCol>
                <a:gridCol w="329184">
                  <a:extLst>
                    <a:ext uri="{9D8B030D-6E8A-4147-A177-3AD203B41FA5}">
                      <a16:colId xmlns:a16="http://schemas.microsoft.com/office/drawing/2014/main" val="2293554682"/>
                    </a:ext>
                  </a:extLst>
                </a:gridCol>
                <a:gridCol w="329184">
                  <a:extLst>
                    <a:ext uri="{9D8B030D-6E8A-4147-A177-3AD203B41FA5}">
                      <a16:colId xmlns:a16="http://schemas.microsoft.com/office/drawing/2014/main" val="3702761671"/>
                    </a:ext>
                  </a:extLst>
                </a:gridCol>
                <a:gridCol w="329184">
                  <a:extLst>
                    <a:ext uri="{9D8B030D-6E8A-4147-A177-3AD203B41FA5}">
                      <a16:colId xmlns:a16="http://schemas.microsoft.com/office/drawing/2014/main" val="2834951029"/>
                    </a:ext>
                  </a:extLst>
                </a:gridCol>
                <a:gridCol w="329184">
                  <a:extLst>
                    <a:ext uri="{9D8B030D-6E8A-4147-A177-3AD203B41FA5}">
                      <a16:colId xmlns:a16="http://schemas.microsoft.com/office/drawing/2014/main" val="1343941373"/>
                    </a:ext>
                  </a:extLst>
                </a:gridCol>
                <a:gridCol w="329184">
                  <a:extLst>
                    <a:ext uri="{9D8B030D-6E8A-4147-A177-3AD203B41FA5}">
                      <a16:colId xmlns:a16="http://schemas.microsoft.com/office/drawing/2014/main" val="1348198167"/>
                    </a:ext>
                  </a:extLst>
                </a:gridCol>
                <a:gridCol w="329184">
                  <a:extLst>
                    <a:ext uri="{9D8B030D-6E8A-4147-A177-3AD203B41FA5}">
                      <a16:colId xmlns:a16="http://schemas.microsoft.com/office/drawing/2014/main" val="2148129869"/>
                    </a:ext>
                  </a:extLst>
                </a:gridCol>
                <a:gridCol w="329184">
                  <a:extLst>
                    <a:ext uri="{9D8B030D-6E8A-4147-A177-3AD203B41FA5}">
                      <a16:colId xmlns:a16="http://schemas.microsoft.com/office/drawing/2014/main" val="3874575242"/>
                    </a:ext>
                  </a:extLst>
                </a:gridCol>
                <a:gridCol w="329184">
                  <a:extLst>
                    <a:ext uri="{9D8B030D-6E8A-4147-A177-3AD203B41FA5}">
                      <a16:colId xmlns:a16="http://schemas.microsoft.com/office/drawing/2014/main" val="3507847768"/>
                    </a:ext>
                  </a:extLst>
                </a:gridCol>
                <a:gridCol w="329184">
                  <a:extLst>
                    <a:ext uri="{9D8B030D-6E8A-4147-A177-3AD203B41FA5}">
                      <a16:colId xmlns:a16="http://schemas.microsoft.com/office/drawing/2014/main" val="1798182169"/>
                    </a:ext>
                  </a:extLst>
                </a:gridCol>
                <a:gridCol w="329184">
                  <a:extLst>
                    <a:ext uri="{9D8B030D-6E8A-4147-A177-3AD203B41FA5}">
                      <a16:colId xmlns:a16="http://schemas.microsoft.com/office/drawing/2014/main" val="3747815224"/>
                    </a:ext>
                  </a:extLst>
                </a:gridCol>
                <a:gridCol w="329184">
                  <a:extLst>
                    <a:ext uri="{9D8B030D-6E8A-4147-A177-3AD203B41FA5}">
                      <a16:colId xmlns:a16="http://schemas.microsoft.com/office/drawing/2014/main" val="2856961498"/>
                    </a:ext>
                  </a:extLst>
                </a:gridCol>
                <a:gridCol w="329184">
                  <a:extLst>
                    <a:ext uri="{9D8B030D-6E8A-4147-A177-3AD203B41FA5}">
                      <a16:colId xmlns:a16="http://schemas.microsoft.com/office/drawing/2014/main" val="4234241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3628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NYX Professional Makeup - 2020-05-28 23:05:34</a:t>
                      </a:r>
                      <a:r>
                        <a:rPr kumimoji="0" lang="en-US" sz="1000" b="0" i="0" u="none" strike="noStrike" kern="1200" cap="none" spc="0" normalizeH="0" baseline="0" noProof="0">
                          <a:ln>
                            <a:noFill/>
                          </a:ln>
                          <a:solidFill>
                            <a:prstClr val="black"/>
                          </a:solidFill>
                          <a:effectLst/>
                          <a:uLnTx/>
                          <a:uFillTx/>
                          <a:latin typeface="+mn-lt"/>
                          <a:ea typeface="+mn-ea"/>
                          <a:cs typeface="+mn-cs"/>
                        </a:rPr>
                        <a:t>
 Hi pigment! 💥 Swatched here is our new Shout Loud Satin Lipstick in 'Be You Boo' 💋💜 Available now for a limited time at nyxcosmetics.com ✨ Shop the collection here: https://bit.ly/3exL32H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https://scontent-iad3-1.xx.fbcdn.net/v/t15.5256-10/101532531_561344898110973_8441170458308509696_n.jpg?_nc_cat=103&amp;_nc_sid=ad6a45&amp;_nc_ohc=4kFZqOJMKQ4AX_FnJfA&amp;_nc_ht=scontent-iad3-1.xx&amp;oh=4ea8716ee0b545475fae571c70253e23&amp;oe=5EFFDA54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6065657"/>
                  </a:ext>
                </a:extLst>
              </a:tr>
            </a:tbl>
          </a:graphicData>
        </a:graphic>
      </p:graphicFrame>
      <p:sp>
        <p:nvSpPr>
          <p:cNvPr id="4" name="Text Placeholder 3">
            <a:extLst>
              <a:ext uri="{FF2B5EF4-FFF2-40B4-BE49-F238E27FC236}">
                <a16:creationId xmlns:a16="http://schemas.microsoft.com/office/drawing/2014/main" id="{6E77B227-DC0D-4139-A6A4-61B59BBBDCEE}"/>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004924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D7A5A-AE6C-4BAC-A39B-F397DA0C3934}"/>
              </a:ext>
            </a:extLst>
          </p:cNvPr>
          <p:cNvSpPr>
            <a:spLocks noGrp="1"/>
          </p:cNvSpPr>
          <p:nvPr>
            <p:ph type="title"/>
          </p:nvPr>
        </p:nvSpPr>
        <p:spPr/>
        <p:txBody>
          <a:bodyPr/>
          <a:lstStyle/>
          <a:p>
            <a:r>
              <a:rPr lang="en-US"/>
              <a:t>Facebook Own Posts Table | Demo Group - 19 of 26</a:t>
            </a:r>
          </a:p>
        </p:txBody>
      </p:sp>
      <p:graphicFrame>
        <p:nvGraphicFramePr>
          <p:cNvPr id="5" name="Table Placeholder 4">
            <a:extLst>
              <a:ext uri="{FF2B5EF4-FFF2-40B4-BE49-F238E27FC236}">
                <a16:creationId xmlns:a16="http://schemas.microsoft.com/office/drawing/2014/main" id="{44A5CC44-BEF1-4DC5-9FE2-1BEAB8F98F88}"/>
              </a:ext>
            </a:extLst>
          </p:cNvPr>
          <p:cNvGraphicFramePr>
            <a:graphicFrameLocks noGrp="1"/>
          </p:cNvGraphicFramePr>
          <p:nvPr>
            <p:ph type="tbl" sz="quarter" idx="13"/>
            <p:extLst>
              <p:ext uri="{D42A27DB-BD31-4B8C-83A1-F6EECF244321}">
                <p14:modId xmlns:p14="http://schemas.microsoft.com/office/powerpoint/2010/main" val="311933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9122629"/>
                    </a:ext>
                  </a:extLst>
                </a:gridCol>
                <a:gridCol w="987552">
                  <a:extLst>
                    <a:ext uri="{9D8B030D-6E8A-4147-A177-3AD203B41FA5}">
                      <a16:colId xmlns:a16="http://schemas.microsoft.com/office/drawing/2014/main" val="2635502800"/>
                    </a:ext>
                  </a:extLst>
                </a:gridCol>
                <a:gridCol w="658368">
                  <a:extLst>
                    <a:ext uri="{9D8B030D-6E8A-4147-A177-3AD203B41FA5}">
                      <a16:colId xmlns:a16="http://schemas.microsoft.com/office/drawing/2014/main" val="1798282756"/>
                    </a:ext>
                  </a:extLst>
                </a:gridCol>
                <a:gridCol w="329184">
                  <a:extLst>
                    <a:ext uri="{9D8B030D-6E8A-4147-A177-3AD203B41FA5}">
                      <a16:colId xmlns:a16="http://schemas.microsoft.com/office/drawing/2014/main" val="924636849"/>
                    </a:ext>
                  </a:extLst>
                </a:gridCol>
                <a:gridCol w="329184">
                  <a:extLst>
                    <a:ext uri="{9D8B030D-6E8A-4147-A177-3AD203B41FA5}">
                      <a16:colId xmlns:a16="http://schemas.microsoft.com/office/drawing/2014/main" val="3230158005"/>
                    </a:ext>
                  </a:extLst>
                </a:gridCol>
                <a:gridCol w="329184">
                  <a:extLst>
                    <a:ext uri="{9D8B030D-6E8A-4147-A177-3AD203B41FA5}">
                      <a16:colId xmlns:a16="http://schemas.microsoft.com/office/drawing/2014/main" val="4083335694"/>
                    </a:ext>
                  </a:extLst>
                </a:gridCol>
                <a:gridCol w="329184">
                  <a:extLst>
                    <a:ext uri="{9D8B030D-6E8A-4147-A177-3AD203B41FA5}">
                      <a16:colId xmlns:a16="http://schemas.microsoft.com/office/drawing/2014/main" val="2534053328"/>
                    </a:ext>
                  </a:extLst>
                </a:gridCol>
                <a:gridCol w="329184">
                  <a:extLst>
                    <a:ext uri="{9D8B030D-6E8A-4147-A177-3AD203B41FA5}">
                      <a16:colId xmlns:a16="http://schemas.microsoft.com/office/drawing/2014/main" val="3170714318"/>
                    </a:ext>
                  </a:extLst>
                </a:gridCol>
                <a:gridCol w="329184">
                  <a:extLst>
                    <a:ext uri="{9D8B030D-6E8A-4147-A177-3AD203B41FA5}">
                      <a16:colId xmlns:a16="http://schemas.microsoft.com/office/drawing/2014/main" val="169673858"/>
                    </a:ext>
                  </a:extLst>
                </a:gridCol>
                <a:gridCol w="329184">
                  <a:extLst>
                    <a:ext uri="{9D8B030D-6E8A-4147-A177-3AD203B41FA5}">
                      <a16:colId xmlns:a16="http://schemas.microsoft.com/office/drawing/2014/main" val="4217780788"/>
                    </a:ext>
                  </a:extLst>
                </a:gridCol>
                <a:gridCol w="329184">
                  <a:extLst>
                    <a:ext uri="{9D8B030D-6E8A-4147-A177-3AD203B41FA5}">
                      <a16:colId xmlns:a16="http://schemas.microsoft.com/office/drawing/2014/main" val="954868769"/>
                    </a:ext>
                  </a:extLst>
                </a:gridCol>
                <a:gridCol w="329184">
                  <a:extLst>
                    <a:ext uri="{9D8B030D-6E8A-4147-A177-3AD203B41FA5}">
                      <a16:colId xmlns:a16="http://schemas.microsoft.com/office/drawing/2014/main" val="1153508407"/>
                    </a:ext>
                  </a:extLst>
                </a:gridCol>
                <a:gridCol w="329184">
                  <a:extLst>
                    <a:ext uri="{9D8B030D-6E8A-4147-A177-3AD203B41FA5}">
                      <a16:colId xmlns:a16="http://schemas.microsoft.com/office/drawing/2014/main" val="3940468589"/>
                    </a:ext>
                  </a:extLst>
                </a:gridCol>
                <a:gridCol w="329184">
                  <a:extLst>
                    <a:ext uri="{9D8B030D-6E8A-4147-A177-3AD203B41FA5}">
                      <a16:colId xmlns:a16="http://schemas.microsoft.com/office/drawing/2014/main" val="1555175929"/>
                    </a:ext>
                  </a:extLst>
                </a:gridCol>
                <a:gridCol w="329184">
                  <a:extLst>
                    <a:ext uri="{9D8B030D-6E8A-4147-A177-3AD203B41FA5}">
                      <a16:colId xmlns:a16="http://schemas.microsoft.com/office/drawing/2014/main" val="3243975093"/>
                    </a:ext>
                  </a:extLst>
                </a:gridCol>
                <a:gridCol w="329184">
                  <a:extLst>
                    <a:ext uri="{9D8B030D-6E8A-4147-A177-3AD203B41FA5}">
                      <a16:colId xmlns:a16="http://schemas.microsoft.com/office/drawing/2014/main" val="2422935920"/>
                    </a:ext>
                  </a:extLst>
                </a:gridCol>
                <a:gridCol w="329184">
                  <a:extLst>
                    <a:ext uri="{9D8B030D-6E8A-4147-A177-3AD203B41FA5}">
                      <a16:colId xmlns:a16="http://schemas.microsoft.com/office/drawing/2014/main" val="2390450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7748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NYX Professional Makeup - 2020-05-28 21:05:32</a:t>
                      </a:r>
                      <a:r>
                        <a:rPr kumimoji="0" lang="en-US" sz="1000" b="0" i="0" u="none" strike="noStrike" kern="1200" cap="none" spc="0" normalizeH="0" baseline="0" noProof="0">
                          <a:ln>
                            <a:noFill/>
                          </a:ln>
                          <a:solidFill>
                            <a:prstClr val="black"/>
                          </a:solidFill>
                          <a:effectLst/>
                          <a:uLnTx/>
                          <a:uFillTx/>
                          <a:latin typeface="+mn-lt"/>
                          <a:ea typeface="+mn-ea"/>
                          <a:cs typeface="+mn-cs"/>
                        </a:rPr>
                        <a:t>
 If you want to wear a bold lip, do you 💋 Makeup by Flavia puckers up wearing our new #ShoutLoud Satin Lipstick in 'Be You Boo' 💜🌈 Available now at nyxcosmetics.com ✨ Shop the collection here: https://bit.ly/3eu0Hwi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https://scontent-iad3-1.xx.fbcdn.net/v/t1.0-9/s720x720/101148423_3124123297626271_2445469222025822208_o.jpg?_nc_cat=107&amp;_nc_sid=2d5d41&amp;_nc_ohc=Y4fkPq2kq0cAX_aUsyc&amp;_nc_ht=scontent-iad3-1.xx&amp;_nc_tp=7&amp;oh=895163913150d81f2a3f9357fafb85fe&amp;oe=5EFF91A9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09:04:34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14168085"/>
                  </a:ext>
                </a:extLst>
              </a:tr>
            </a:tbl>
          </a:graphicData>
        </a:graphic>
      </p:graphicFrame>
      <p:sp>
        <p:nvSpPr>
          <p:cNvPr id="4" name="Text Placeholder 3">
            <a:extLst>
              <a:ext uri="{FF2B5EF4-FFF2-40B4-BE49-F238E27FC236}">
                <a16:creationId xmlns:a16="http://schemas.microsoft.com/office/drawing/2014/main" id="{1D02DE62-61A8-4480-98AE-11DAAC364830}"/>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867396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6A25F-CBE2-4866-94F4-EAB785077A3E}"/>
              </a:ext>
            </a:extLst>
          </p:cNvPr>
          <p:cNvSpPr>
            <a:spLocks noGrp="1"/>
          </p:cNvSpPr>
          <p:nvPr>
            <p:ph type="title"/>
          </p:nvPr>
        </p:nvSpPr>
        <p:spPr/>
        <p:txBody>
          <a:bodyPr/>
          <a:lstStyle/>
          <a:p>
            <a:r>
              <a:rPr lang="en-US"/>
              <a:t>Facebook Own Posts Table | Demo Group - 20 of 26</a:t>
            </a:r>
          </a:p>
        </p:txBody>
      </p:sp>
      <p:graphicFrame>
        <p:nvGraphicFramePr>
          <p:cNvPr id="5" name="Table Placeholder 4">
            <a:extLst>
              <a:ext uri="{FF2B5EF4-FFF2-40B4-BE49-F238E27FC236}">
                <a16:creationId xmlns:a16="http://schemas.microsoft.com/office/drawing/2014/main" id="{FC69F075-8642-4C51-A28D-CB80FDAEC128}"/>
              </a:ext>
            </a:extLst>
          </p:cNvPr>
          <p:cNvGraphicFramePr>
            <a:graphicFrameLocks noGrp="1"/>
          </p:cNvGraphicFramePr>
          <p:nvPr>
            <p:ph type="tbl" sz="quarter" idx="13"/>
            <p:extLst>
              <p:ext uri="{D42A27DB-BD31-4B8C-83A1-F6EECF244321}">
                <p14:modId xmlns:p14="http://schemas.microsoft.com/office/powerpoint/2010/main" val="282384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9504371"/>
                    </a:ext>
                  </a:extLst>
                </a:gridCol>
                <a:gridCol w="987552">
                  <a:extLst>
                    <a:ext uri="{9D8B030D-6E8A-4147-A177-3AD203B41FA5}">
                      <a16:colId xmlns:a16="http://schemas.microsoft.com/office/drawing/2014/main" val="1596442650"/>
                    </a:ext>
                  </a:extLst>
                </a:gridCol>
                <a:gridCol w="658368">
                  <a:extLst>
                    <a:ext uri="{9D8B030D-6E8A-4147-A177-3AD203B41FA5}">
                      <a16:colId xmlns:a16="http://schemas.microsoft.com/office/drawing/2014/main" val="546209886"/>
                    </a:ext>
                  </a:extLst>
                </a:gridCol>
                <a:gridCol w="329184">
                  <a:extLst>
                    <a:ext uri="{9D8B030D-6E8A-4147-A177-3AD203B41FA5}">
                      <a16:colId xmlns:a16="http://schemas.microsoft.com/office/drawing/2014/main" val="1744540150"/>
                    </a:ext>
                  </a:extLst>
                </a:gridCol>
                <a:gridCol w="329184">
                  <a:extLst>
                    <a:ext uri="{9D8B030D-6E8A-4147-A177-3AD203B41FA5}">
                      <a16:colId xmlns:a16="http://schemas.microsoft.com/office/drawing/2014/main" val="3106928956"/>
                    </a:ext>
                  </a:extLst>
                </a:gridCol>
                <a:gridCol w="329184">
                  <a:extLst>
                    <a:ext uri="{9D8B030D-6E8A-4147-A177-3AD203B41FA5}">
                      <a16:colId xmlns:a16="http://schemas.microsoft.com/office/drawing/2014/main" val="2385657482"/>
                    </a:ext>
                  </a:extLst>
                </a:gridCol>
                <a:gridCol w="329184">
                  <a:extLst>
                    <a:ext uri="{9D8B030D-6E8A-4147-A177-3AD203B41FA5}">
                      <a16:colId xmlns:a16="http://schemas.microsoft.com/office/drawing/2014/main" val="3176601331"/>
                    </a:ext>
                  </a:extLst>
                </a:gridCol>
                <a:gridCol w="329184">
                  <a:extLst>
                    <a:ext uri="{9D8B030D-6E8A-4147-A177-3AD203B41FA5}">
                      <a16:colId xmlns:a16="http://schemas.microsoft.com/office/drawing/2014/main" val="1210219131"/>
                    </a:ext>
                  </a:extLst>
                </a:gridCol>
                <a:gridCol w="329184">
                  <a:extLst>
                    <a:ext uri="{9D8B030D-6E8A-4147-A177-3AD203B41FA5}">
                      <a16:colId xmlns:a16="http://schemas.microsoft.com/office/drawing/2014/main" val="2017322795"/>
                    </a:ext>
                  </a:extLst>
                </a:gridCol>
                <a:gridCol w="329184">
                  <a:extLst>
                    <a:ext uri="{9D8B030D-6E8A-4147-A177-3AD203B41FA5}">
                      <a16:colId xmlns:a16="http://schemas.microsoft.com/office/drawing/2014/main" val="2573266900"/>
                    </a:ext>
                  </a:extLst>
                </a:gridCol>
                <a:gridCol w="329184">
                  <a:extLst>
                    <a:ext uri="{9D8B030D-6E8A-4147-A177-3AD203B41FA5}">
                      <a16:colId xmlns:a16="http://schemas.microsoft.com/office/drawing/2014/main" val="1391924900"/>
                    </a:ext>
                  </a:extLst>
                </a:gridCol>
                <a:gridCol w="329184">
                  <a:extLst>
                    <a:ext uri="{9D8B030D-6E8A-4147-A177-3AD203B41FA5}">
                      <a16:colId xmlns:a16="http://schemas.microsoft.com/office/drawing/2014/main" val="2246925520"/>
                    </a:ext>
                  </a:extLst>
                </a:gridCol>
                <a:gridCol w="329184">
                  <a:extLst>
                    <a:ext uri="{9D8B030D-6E8A-4147-A177-3AD203B41FA5}">
                      <a16:colId xmlns:a16="http://schemas.microsoft.com/office/drawing/2014/main" val="192919502"/>
                    </a:ext>
                  </a:extLst>
                </a:gridCol>
                <a:gridCol w="329184">
                  <a:extLst>
                    <a:ext uri="{9D8B030D-6E8A-4147-A177-3AD203B41FA5}">
                      <a16:colId xmlns:a16="http://schemas.microsoft.com/office/drawing/2014/main" val="1490980953"/>
                    </a:ext>
                  </a:extLst>
                </a:gridCol>
                <a:gridCol w="329184">
                  <a:extLst>
                    <a:ext uri="{9D8B030D-6E8A-4147-A177-3AD203B41FA5}">
                      <a16:colId xmlns:a16="http://schemas.microsoft.com/office/drawing/2014/main" val="1083583073"/>
                    </a:ext>
                  </a:extLst>
                </a:gridCol>
                <a:gridCol w="329184">
                  <a:extLst>
                    <a:ext uri="{9D8B030D-6E8A-4147-A177-3AD203B41FA5}">
                      <a16:colId xmlns:a16="http://schemas.microsoft.com/office/drawing/2014/main" val="12285330"/>
                    </a:ext>
                  </a:extLst>
                </a:gridCol>
                <a:gridCol w="329184">
                  <a:extLst>
                    <a:ext uri="{9D8B030D-6E8A-4147-A177-3AD203B41FA5}">
                      <a16:colId xmlns:a16="http://schemas.microsoft.com/office/drawing/2014/main" val="194887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547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19:43:21</a:t>
                      </a:r>
                      <a:r>
                        <a:rPr kumimoji="0" lang="en-US" sz="1000" b="0" i="0" u="none" strike="noStrike" kern="1200" cap="none" spc="0" normalizeH="0" baseline="0" noProof="0">
                          <a:ln>
                            <a:noFill/>
                          </a:ln>
                          <a:solidFill>
                            <a:prstClr val="black"/>
                          </a:solidFill>
                          <a:effectLst/>
                          <a:uLnTx/>
                          <a:uFillTx/>
                          <a:latin typeface="+mn-lt"/>
                          <a:ea typeface="+mn-ea"/>
                          <a:cs typeface="+mn-cs"/>
                        </a:rPr>
                        <a:t>
 The prom must go on! @vicmram slays as the newest member of #RevlonPromRoyalty 👑
With just a few days of our virtual prom left, we want to shout out all forms of beauty and self-expression, giving YOU the chance to take the stage. Share your look and you may just get crowned on @Revlon.
Be #RevlonPromRoyalty: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https://scontent-iad3-1.xx.fbcdn.net/v/t1.0-9/s720x720/101002009_10158397173672748_8670859210445029376_o.jpg?_nc_cat=108&amp;_nc_sid=8024bb&amp;_nc_ohc=rsxXEXKHSskAX-avkaX&amp;_nc_ht=scontent-iad3-1.xx&amp;_nc_tp=7&amp;oh=a62fdd1d3281560b239c8384ec013e67&amp;oe=5EFBF058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03:24:30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041298"/>
                  </a:ext>
                </a:extLst>
              </a:tr>
            </a:tbl>
          </a:graphicData>
        </a:graphic>
      </p:graphicFrame>
      <p:sp>
        <p:nvSpPr>
          <p:cNvPr id="4" name="Text Placeholder 3">
            <a:extLst>
              <a:ext uri="{FF2B5EF4-FFF2-40B4-BE49-F238E27FC236}">
                <a16:creationId xmlns:a16="http://schemas.microsoft.com/office/drawing/2014/main" id="{67C3619E-5F05-4834-99F0-3DBD8E361592}"/>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6310887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BB826-F187-45ED-90E4-B144FB562CA7}"/>
              </a:ext>
            </a:extLst>
          </p:cNvPr>
          <p:cNvSpPr>
            <a:spLocks noGrp="1"/>
          </p:cNvSpPr>
          <p:nvPr>
            <p:ph type="title"/>
          </p:nvPr>
        </p:nvSpPr>
        <p:spPr/>
        <p:txBody>
          <a:bodyPr/>
          <a:lstStyle/>
          <a:p>
            <a:r>
              <a:rPr lang="en-US"/>
              <a:t>Facebook Own Posts Table | Demo Group - 21 of 26</a:t>
            </a:r>
          </a:p>
        </p:txBody>
      </p:sp>
      <p:graphicFrame>
        <p:nvGraphicFramePr>
          <p:cNvPr id="5" name="Table Placeholder 4">
            <a:extLst>
              <a:ext uri="{FF2B5EF4-FFF2-40B4-BE49-F238E27FC236}">
                <a16:creationId xmlns:a16="http://schemas.microsoft.com/office/drawing/2014/main" id="{19C65386-E821-4CA0-880E-9A1C8A6976D0}"/>
              </a:ext>
            </a:extLst>
          </p:cNvPr>
          <p:cNvGraphicFramePr>
            <a:graphicFrameLocks noGrp="1"/>
          </p:cNvGraphicFramePr>
          <p:nvPr>
            <p:ph type="tbl" sz="quarter" idx="13"/>
            <p:extLst>
              <p:ext uri="{D42A27DB-BD31-4B8C-83A1-F6EECF244321}">
                <p14:modId xmlns:p14="http://schemas.microsoft.com/office/powerpoint/2010/main" val="3294413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2162112"/>
                    </a:ext>
                  </a:extLst>
                </a:gridCol>
                <a:gridCol w="987552">
                  <a:extLst>
                    <a:ext uri="{9D8B030D-6E8A-4147-A177-3AD203B41FA5}">
                      <a16:colId xmlns:a16="http://schemas.microsoft.com/office/drawing/2014/main" val="1972009708"/>
                    </a:ext>
                  </a:extLst>
                </a:gridCol>
                <a:gridCol w="658368">
                  <a:extLst>
                    <a:ext uri="{9D8B030D-6E8A-4147-A177-3AD203B41FA5}">
                      <a16:colId xmlns:a16="http://schemas.microsoft.com/office/drawing/2014/main" val="1447485683"/>
                    </a:ext>
                  </a:extLst>
                </a:gridCol>
                <a:gridCol w="329184">
                  <a:extLst>
                    <a:ext uri="{9D8B030D-6E8A-4147-A177-3AD203B41FA5}">
                      <a16:colId xmlns:a16="http://schemas.microsoft.com/office/drawing/2014/main" val="3867988339"/>
                    </a:ext>
                  </a:extLst>
                </a:gridCol>
                <a:gridCol w="329184">
                  <a:extLst>
                    <a:ext uri="{9D8B030D-6E8A-4147-A177-3AD203B41FA5}">
                      <a16:colId xmlns:a16="http://schemas.microsoft.com/office/drawing/2014/main" val="3155920151"/>
                    </a:ext>
                  </a:extLst>
                </a:gridCol>
                <a:gridCol w="329184">
                  <a:extLst>
                    <a:ext uri="{9D8B030D-6E8A-4147-A177-3AD203B41FA5}">
                      <a16:colId xmlns:a16="http://schemas.microsoft.com/office/drawing/2014/main" val="1948737472"/>
                    </a:ext>
                  </a:extLst>
                </a:gridCol>
                <a:gridCol w="329184">
                  <a:extLst>
                    <a:ext uri="{9D8B030D-6E8A-4147-A177-3AD203B41FA5}">
                      <a16:colId xmlns:a16="http://schemas.microsoft.com/office/drawing/2014/main" val="1182173207"/>
                    </a:ext>
                  </a:extLst>
                </a:gridCol>
                <a:gridCol w="329184">
                  <a:extLst>
                    <a:ext uri="{9D8B030D-6E8A-4147-A177-3AD203B41FA5}">
                      <a16:colId xmlns:a16="http://schemas.microsoft.com/office/drawing/2014/main" val="3176141609"/>
                    </a:ext>
                  </a:extLst>
                </a:gridCol>
                <a:gridCol w="329184">
                  <a:extLst>
                    <a:ext uri="{9D8B030D-6E8A-4147-A177-3AD203B41FA5}">
                      <a16:colId xmlns:a16="http://schemas.microsoft.com/office/drawing/2014/main" val="2748677628"/>
                    </a:ext>
                  </a:extLst>
                </a:gridCol>
                <a:gridCol w="329184">
                  <a:extLst>
                    <a:ext uri="{9D8B030D-6E8A-4147-A177-3AD203B41FA5}">
                      <a16:colId xmlns:a16="http://schemas.microsoft.com/office/drawing/2014/main" val="269888378"/>
                    </a:ext>
                  </a:extLst>
                </a:gridCol>
                <a:gridCol w="329184">
                  <a:extLst>
                    <a:ext uri="{9D8B030D-6E8A-4147-A177-3AD203B41FA5}">
                      <a16:colId xmlns:a16="http://schemas.microsoft.com/office/drawing/2014/main" val="3105060088"/>
                    </a:ext>
                  </a:extLst>
                </a:gridCol>
                <a:gridCol w="329184">
                  <a:extLst>
                    <a:ext uri="{9D8B030D-6E8A-4147-A177-3AD203B41FA5}">
                      <a16:colId xmlns:a16="http://schemas.microsoft.com/office/drawing/2014/main" val="2570452333"/>
                    </a:ext>
                  </a:extLst>
                </a:gridCol>
                <a:gridCol w="329184">
                  <a:extLst>
                    <a:ext uri="{9D8B030D-6E8A-4147-A177-3AD203B41FA5}">
                      <a16:colId xmlns:a16="http://schemas.microsoft.com/office/drawing/2014/main" val="44939322"/>
                    </a:ext>
                  </a:extLst>
                </a:gridCol>
                <a:gridCol w="329184">
                  <a:extLst>
                    <a:ext uri="{9D8B030D-6E8A-4147-A177-3AD203B41FA5}">
                      <a16:colId xmlns:a16="http://schemas.microsoft.com/office/drawing/2014/main" val="3917204836"/>
                    </a:ext>
                  </a:extLst>
                </a:gridCol>
                <a:gridCol w="329184">
                  <a:extLst>
                    <a:ext uri="{9D8B030D-6E8A-4147-A177-3AD203B41FA5}">
                      <a16:colId xmlns:a16="http://schemas.microsoft.com/office/drawing/2014/main" val="331881413"/>
                    </a:ext>
                  </a:extLst>
                </a:gridCol>
                <a:gridCol w="329184">
                  <a:extLst>
                    <a:ext uri="{9D8B030D-6E8A-4147-A177-3AD203B41FA5}">
                      <a16:colId xmlns:a16="http://schemas.microsoft.com/office/drawing/2014/main" val="3825349622"/>
                    </a:ext>
                  </a:extLst>
                </a:gridCol>
                <a:gridCol w="329184">
                  <a:extLst>
                    <a:ext uri="{9D8B030D-6E8A-4147-A177-3AD203B41FA5}">
                      <a16:colId xmlns:a16="http://schemas.microsoft.com/office/drawing/2014/main" val="72315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6716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19:23:48</a:t>
                      </a:r>
                      <a:r>
                        <a:rPr kumimoji="0" lang="en-US" sz="1000" b="0" i="0" u="none" strike="noStrike" kern="1200" cap="none" spc="0" normalizeH="0" baseline="0" noProof="0">
                          <a:ln>
                            <a:noFill/>
                          </a:ln>
                          <a:solidFill>
                            <a:prstClr val="black"/>
                          </a:solidFill>
                          <a:effectLst/>
                          <a:uLnTx/>
                          <a:uFillTx/>
                          <a:latin typeface="+mn-lt"/>
                          <a:ea typeface="+mn-ea"/>
                          <a:cs typeface="+mn-cs"/>
                        </a:rPr>
                        <a:t>
 @karolscorner reinvents prom style with bold attitude, and we’re here for it. 🙌  Now it’s your turn to be #RevlonPromRoyalty and redefine #Prom2020 to be the most empowered + inclusive prom yet!
Here’s how: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https://scontent-iad3-1.xx.fbcdn.net/v/t1.0-9/p720x720/100957937_10158397120497748_2311475721383444480_o.jpg?_nc_cat=104&amp;_nc_sid=8024bb&amp;_nc_ohc=zWbhQdK6z4oAX965F47&amp;_nc_ht=scontent-iad3-1.xx&amp;_nc_tp=6&amp;oh=58158aba59734015e8983dbd8a2208ae&amp;oe=5EF95B41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03:24:30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5728174"/>
                  </a:ext>
                </a:extLst>
              </a:tr>
            </a:tbl>
          </a:graphicData>
        </a:graphic>
      </p:graphicFrame>
      <p:sp>
        <p:nvSpPr>
          <p:cNvPr id="4" name="Text Placeholder 3">
            <a:extLst>
              <a:ext uri="{FF2B5EF4-FFF2-40B4-BE49-F238E27FC236}">
                <a16:creationId xmlns:a16="http://schemas.microsoft.com/office/drawing/2014/main" id="{4DA547FB-DEC9-42D6-92B4-BB9DEE62191D}"/>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825705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88E4-4078-4342-9230-883E545716A4}"/>
              </a:ext>
            </a:extLst>
          </p:cNvPr>
          <p:cNvSpPr>
            <a:spLocks noGrp="1"/>
          </p:cNvSpPr>
          <p:nvPr>
            <p:ph type="title"/>
          </p:nvPr>
        </p:nvSpPr>
        <p:spPr/>
        <p:txBody>
          <a:bodyPr/>
          <a:lstStyle/>
          <a:p>
            <a:r>
              <a:rPr lang="en-US"/>
              <a:t>Facebook Own Posts Table | Demo Group - 22 of 26</a:t>
            </a:r>
          </a:p>
        </p:txBody>
      </p:sp>
      <p:graphicFrame>
        <p:nvGraphicFramePr>
          <p:cNvPr id="5" name="Table Placeholder 4">
            <a:extLst>
              <a:ext uri="{FF2B5EF4-FFF2-40B4-BE49-F238E27FC236}">
                <a16:creationId xmlns:a16="http://schemas.microsoft.com/office/drawing/2014/main" id="{00DB67A1-7E71-43DF-9CFB-75424102667D}"/>
              </a:ext>
            </a:extLst>
          </p:cNvPr>
          <p:cNvGraphicFramePr>
            <a:graphicFrameLocks noGrp="1"/>
          </p:cNvGraphicFramePr>
          <p:nvPr>
            <p:ph type="tbl" sz="quarter" idx="13"/>
            <p:extLst>
              <p:ext uri="{D42A27DB-BD31-4B8C-83A1-F6EECF244321}">
                <p14:modId xmlns:p14="http://schemas.microsoft.com/office/powerpoint/2010/main" val="232658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68052453"/>
                    </a:ext>
                  </a:extLst>
                </a:gridCol>
                <a:gridCol w="987552">
                  <a:extLst>
                    <a:ext uri="{9D8B030D-6E8A-4147-A177-3AD203B41FA5}">
                      <a16:colId xmlns:a16="http://schemas.microsoft.com/office/drawing/2014/main" val="904112265"/>
                    </a:ext>
                  </a:extLst>
                </a:gridCol>
                <a:gridCol w="658368">
                  <a:extLst>
                    <a:ext uri="{9D8B030D-6E8A-4147-A177-3AD203B41FA5}">
                      <a16:colId xmlns:a16="http://schemas.microsoft.com/office/drawing/2014/main" val="3270459379"/>
                    </a:ext>
                  </a:extLst>
                </a:gridCol>
                <a:gridCol w="329184">
                  <a:extLst>
                    <a:ext uri="{9D8B030D-6E8A-4147-A177-3AD203B41FA5}">
                      <a16:colId xmlns:a16="http://schemas.microsoft.com/office/drawing/2014/main" val="3211044648"/>
                    </a:ext>
                  </a:extLst>
                </a:gridCol>
                <a:gridCol w="329184">
                  <a:extLst>
                    <a:ext uri="{9D8B030D-6E8A-4147-A177-3AD203B41FA5}">
                      <a16:colId xmlns:a16="http://schemas.microsoft.com/office/drawing/2014/main" val="92523183"/>
                    </a:ext>
                  </a:extLst>
                </a:gridCol>
                <a:gridCol w="329184">
                  <a:extLst>
                    <a:ext uri="{9D8B030D-6E8A-4147-A177-3AD203B41FA5}">
                      <a16:colId xmlns:a16="http://schemas.microsoft.com/office/drawing/2014/main" val="3837807311"/>
                    </a:ext>
                  </a:extLst>
                </a:gridCol>
                <a:gridCol w="329184">
                  <a:extLst>
                    <a:ext uri="{9D8B030D-6E8A-4147-A177-3AD203B41FA5}">
                      <a16:colId xmlns:a16="http://schemas.microsoft.com/office/drawing/2014/main" val="3155975517"/>
                    </a:ext>
                  </a:extLst>
                </a:gridCol>
                <a:gridCol w="329184">
                  <a:extLst>
                    <a:ext uri="{9D8B030D-6E8A-4147-A177-3AD203B41FA5}">
                      <a16:colId xmlns:a16="http://schemas.microsoft.com/office/drawing/2014/main" val="2861916680"/>
                    </a:ext>
                  </a:extLst>
                </a:gridCol>
                <a:gridCol w="329184">
                  <a:extLst>
                    <a:ext uri="{9D8B030D-6E8A-4147-A177-3AD203B41FA5}">
                      <a16:colId xmlns:a16="http://schemas.microsoft.com/office/drawing/2014/main" val="2747640664"/>
                    </a:ext>
                  </a:extLst>
                </a:gridCol>
                <a:gridCol w="329184">
                  <a:extLst>
                    <a:ext uri="{9D8B030D-6E8A-4147-A177-3AD203B41FA5}">
                      <a16:colId xmlns:a16="http://schemas.microsoft.com/office/drawing/2014/main" val="3754148604"/>
                    </a:ext>
                  </a:extLst>
                </a:gridCol>
                <a:gridCol w="329184">
                  <a:extLst>
                    <a:ext uri="{9D8B030D-6E8A-4147-A177-3AD203B41FA5}">
                      <a16:colId xmlns:a16="http://schemas.microsoft.com/office/drawing/2014/main" val="1455624295"/>
                    </a:ext>
                  </a:extLst>
                </a:gridCol>
                <a:gridCol w="329184">
                  <a:extLst>
                    <a:ext uri="{9D8B030D-6E8A-4147-A177-3AD203B41FA5}">
                      <a16:colId xmlns:a16="http://schemas.microsoft.com/office/drawing/2014/main" val="2928419093"/>
                    </a:ext>
                  </a:extLst>
                </a:gridCol>
                <a:gridCol w="329184">
                  <a:extLst>
                    <a:ext uri="{9D8B030D-6E8A-4147-A177-3AD203B41FA5}">
                      <a16:colId xmlns:a16="http://schemas.microsoft.com/office/drawing/2014/main" val="1615577450"/>
                    </a:ext>
                  </a:extLst>
                </a:gridCol>
                <a:gridCol w="329184">
                  <a:extLst>
                    <a:ext uri="{9D8B030D-6E8A-4147-A177-3AD203B41FA5}">
                      <a16:colId xmlns:a16="http://schemas.microsoft.com/office/drawing/2014/main" val="3159492590"/>
                    </a:ext>
                  </a:extLst>
                </a:gridCol>
                <a:gridCol w="329184">
                  <a:extLst>
                    <a:ext uri="{9D8B030D-6E8A-4147-A177-3AD203B41FA5}">
                      <a16:colId xmlns:a16="http://schemas.microsoft.com/office/drawing/2014/main" val="3916648721"/>
                    </a:ext>
                  </a:extLst>
                </a:gridCol>
                <a:gridCol w="329184">
                  <a:extLst>
                    <a:ext uri="{9D8B030D-6E8A-4147-A177-3AD203B41FA5}">
                      <a16:colId xmlns:a16="http://schemas.microsoft.com/office/drawing/2014/main" val="1498214155"/>
                    </a:ext>
                  </a:extLst>
                </a:gridCol>
                <a:gridCol w="329184">
                  <a:extLst>
                    <a:ext uri="{9D8B030D-6E8A-4147-A177-3AD203B41FA5}">
                      <a16:colId xmlns:a16="http://schemas.microsoft.com/office/drawing/2014/main" val="193274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6686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16:34:20</a:t>
                      </a:r>
                      <a:r>
                        <a:rPr kumimoji="0" lang="en-US" sz="1000" b="0" i="0" u="none" strike="noStrike" kern="1200" cap="none" spc="0" normalizeH="0" baseline="0" noProof="0">
                          <a:ln>
                            <a:noFill/>
                          </a:ln>
                          <a:solidFill>
                            <a:prstClr val="black"/>
                          </a:solidFill>
                          <a:effectLst/>
                          <a:uLnTx/>
                          <a:uFillTx/>
                          <a:latin typeface="+mn-lt"/>
                          <a:ea typeface="+mn-ea"/>
                          <a:cs typeface="+mn-cs"/>
                        </a:rPr>
                        <a:t>
 We’re bowing to “Queen” @artistry.bri as she joins our court of #RevlonPromRoyalty. 👑 The bolder, the better!
Revlon Prom is no beauty contest - it’s a chance for YOU  to shine as we celebrate self-expression and individuality. ✨Post your prom pic and you may just get crowned on our channels.
Be #RevlonPromRoyalty: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https://scontent-iad3-1.xx.fbcdn.net/v/t1.0-9/p720x720/100914316_10158396589552748_5866575750357843968_o.jpg?_nc_cat=106&amp;_nc_sid=8024bb&amp;_nc_ohc=I9YlI23uDc4AX-WX5Vk&amp;_nc_ht=scontent-iad3-1.xx&amp;_nc_tp=6&amp;oh=d09be37bb9de3afee63ebd5ab12cacb3&amp;oe=5F002BCD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21:20:25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9293612"/>
                  </a:ext>
                </a:extLst>
              </a:tr>
            </a:tbl>
          </a:graphicData>
        </a:graphic>
      </p:graphicFrame>
      <p:sp>
        <p:nvSpPr>
          <p:cNvPr id="4" name="Text Placeholder 3">
            <a:extLst>
              <a:ext uri="{FF2B5EF4-FFF2-40B4-BE49-F238E27FC236}">
                <a16:creationId xmlns:a16="http://schemas.microsoft.com/office/drawing/2014/main" id="{BEEBECC0-08D1-4FF8-B45B-5B583A894176}"/>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937197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43C07-9CC7-433A-A97B-7BD195B6986C}"/>
              </a:ext>
            </a:extLst>
          </p:cNvPr>
          <p:cNvSpPr>
            <a:spLocks noGrp="1"/>
          </p:cNvSpPr>
          <p:nvPr>
            <p:ph type="title"/>
          </p:nvPr>
        </p:nvSpPr>
        <p:spPr/>
        <p:txBody>
          <a:bodyPr/>
          <a:lstStyle/>
          <a:p>
            <a:r>
              <a:rPr lang="en-US"/>
              <a:t>Facebook Own Posts Table | Demo Group - 23 of 26</a:t>
            </a:r>
          </a:p>
        </p:txBody>
      </p:sp>
      <p:graphicFrame>
        <p:nvGraphicFramePr>
          <p:cNvPr id="5" name="Table Placeholder 4">
            <a:extLst>
              <a:ext uri="{FF2B5EF4-FFF2-40B4-BE49-F238E27FC236}">
                <a16:creationId xmlns:a16="http://schemas.microsoft.com/office/drawing/2014/main" id="{2D6B5752-658F-43B2-84EB-281C5AD2C43E}"/>
              </a:ext>
            </a:extLst>
          </p:cNvPr>
          <p:cNvGraphicFramePr>
            <a:graphicFrameLocks noGrp="1"/>
          </p:cNvGraphicFramePr>
          <p:nvPr>
            <p:ph type="tbl" sz="quarter" idx="13"/>
            <p:extLst>
              <p:ext uri="{D42A27DB-BD31-4B8C-83A1-F6EECF244321}">
                <p14:modId xmlns:p14="http://schemas.microsoft.com/office/powerpoint/2010/main" val="55405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61265027"/>
                    </a:ext>
                  </a:extLst>
                </a:gridCol>
                <a:gridCol w="987552">
                  <a:extLst>
                    <a:ext uri="{9D8B030D-6E8A-4147-A177-3AD203B41FA5}">
                      <a16:colId xmlns:a16="http://schemas.microsoft.com/office/drawing/2014/main" val="1011892112"/>
                    </a:ext>
                  </a:extLst>
                </a:gridCol>
                <a:gridCol w="658368">
                  <a:extLst>
                    <a:ext uri="{9D8B030D-6E8A-4147-A177-3AD203B41FA5}">
                      <a16:colId xmlns:a16="http://schemas.microsoft.com/office/drawing/2014/main" val="1719404504"/>
                    </a:ext>
                  </a:extLst>
                </a:gridCol>
                <a:gridCol w="329184">
                  <a:extLst>
                    <a:ext uri="{9D8B030D-6E8A-4147-A177-3AD203B41FA5}">
                      <a16:colId xmlns:a16="http://schemas.microsoft.com/office/drawing/2014/main" val="1527979365"/>
                    </a:ext>
                  </a:extLst>
                </a:gridCol>
                <a:gridCol w="329184">
                  <a:extLst>
                    <a:ext uri="{9D8B030D-6E8A-4147-A177-3AD203B41FA5}">
                      <a16:colId xmlns:a16="http://schemas.microsoft.com/office/drawing/2014/main" val="3342625062"/>
                    </a:ext>
                  </a:extLst>
                </a:gridCol>
                <a:gridCol w="329184">
                  <a:extLst>
                    <a:ext uri="{9D8B030D-6E8A-4147-A177-3AD203B41FA5}">
                      <a16:colId xmlns:a16="http://schemas.microsoft.com/office/drawing/2014/main" val="2216831427"/>
                    </a:ext>
                  </a:extLst>
                </a:gridCol>
                <a:gridCol w="329184">
                  <a:extLst>
                    <a:ext uri="{9D8B030D-6E8A-4147-A177-3AD203B41FA5}">
                      <a16:colId xmlns:a16="http://schemas.microsoft.com/office/drawing/2014/main" val="1442835634"/>
                    </a:ext>
                  </a:extLst>
                </a:gridCol>
                <a:gridCol w="329184">
                  <a:extLst>
                    <a:ext uri="{9D8B030D-6E8A-4147-A177-3AD203B41FA5}">
                      <a16:colId xmlns:a16="http://schemas.microsoft.com/office/drawing/2014/main" val="4018620068"/>
                    </a:ext>
                  </a:extLst>
                </a:gridCol>
                <a:gridCol w="329184">
                  <a:extLst>
                    <a:ext uri="{9D8B030D-6E8A-4147-A177-3AD203B41FA5}">
                      <a16:colId xmlns:a16="http://schemas.microsoft.com/office/drawing/2014/main" val="3834918804"/>
                    </a:ext>
                  </a:extLst>
                </a:gridCol>
                <a:gridCol w="329184">
                  <a:extLst>
                    <a:ext uri="{9D8B030D-6E8A-4147-A177-3AD203B41FA5}">
                      <a16:colId xmlns:a16="http://schemas.microsoft.com/office/drawing/2014/main" val="4110186597"/>
                    </a:ext>
                  </a:extLst>
                </a:gridCol>
                <a:gridCol w="329184">
                  <a:extLst>
                    <a:ext uri="{9D8B030D-6E8A-4147-A177-3AD203B41FA5}">
                      <a16:colId xmlns:a16="http://schemas.microsoft.com/office/drawing/2014/main" val="3168140638"/>
                    </a:ext>
                  </a:extLst>
                </a:gridCol>
                <a:gridCol w="329184">
                  <a:extLst>
                    <a:ext uri="{9D8B030D-6E8A-4147-A177-3AD203B41FA5}">
                      <a16:colId xmlns:a16="http://schemas.microsoft.com/office/drawing/2014/main" val="627565706"/>
                    </a:ext>
                  </a:extLst>
                </a:gridCol>
                <a:gridCol w="329184">
                  <a:extLst>
                    <a:ext uri="{9D8B030D-6E8A-4147-A177-3AD203B41FA5}">
                      <a16:colId xmlns:a16="http://schemas.microsoft.com/office/drawing/2014/main" val="110895461"/>
                    </a:ext>
                  </a:extLst>
                </a:gridCol>
                <a:gridCol w="329184">
                  <a:extLst>
                    <a:ext uri="{9D8B030D-6E8A-4147-A177-3AD203B41FA5}">
                      <a16:colId xmlns:a16="http://schemas.microsoft.com/office/drawing/2014/main" val="1645896864"/>
                    </a:ext>
                  </a:extLst>
                </a:gridCol>
                <a:gridCol w="329184">
                  <a:extLst>
                    <a:ext uri="{9D8B030D-6E8A-4147-A177-3AD203B41FA5}">
                      <a16:colId xmlns:a16="http://schemas.microsoft.com/office/drawing/2014/main" val="183113875"/>
                    </a:ext>
                  </a:extLst>
                </a:gridCol>
                <a:gridCol w="329184">
                  <a:extLst>
                    <a:ext uri="{9D8B030D-6E8A-4147-A177-3AD203B41FA5}">
                      <a16:colId xmlns:a16="http://schemas.microsoft.com/office/drawing/2014/main" val="2357920447"/>
                    </a:ext>
                  </a:extLst>
                </a:gridCol>
                <a:gridCol w="329184">
                  <a:extLst>
                    <a:ext uri="{9D8B030D-6E8A-4147-A177-3AD203B41FA5}">
                      <a16:colId xmlns:a16="http://schemas.microsoft.com/office/drawing/2014/main" val="247290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4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02:54:21</a:t>
                      </a:r>
                      <a:r>
                        <a:rPr kumimoji="0" lang="en-US" sz="1000" b="0" i="0" u="none" strike="noStrike" kern="1200" cap="none" spc="0" normalizeH="0" baseline="0" noProof="0">
                          <a:ln>
                            <a:noFill/>
                          </a:ln>
                          <a:solidFill>
                            <a:prstClr val="black"/>
                          </a:solidFill>
                          <a:effectLst/>
                          <a:uLnTx/>
                          <a:uFillTx/>
                          <a:latin typeface="+mn-lt"/>
                          <a:ea typeface="+mn-ea"/>
                          <a:cs typeface="+mn-cs"/>
                        </a:rPr>
                        <a:t>
 #RevlonPromRoyalty welcomes the first “King” 👑 to our court! We stan @iamalfielux’s Prince Charming-gone-glam look.
Prom may be canceled, but we are here to celebrate YOU - and give you the chance to express your individual style. Share your own unique prom-inspired look for a chance to be crowned on our channels.
Be #RevlonPromRoyalty: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https://scontent-iad3-1.xx.fbcdn.net/v/t1.0-9/p720x720/100696669_10158395054332748_8684157726273568768_n.jpg?_nc_cat=110&amp;_nc_sid=110474&amp;_nc_ohc=UZRDalRndHIAX_cJKcb&amp;_nc_ht=scontent-iad3-1.xx&amp;_nc_tp=6&amp;oh=0fdd9ad1eba5d4e1c6a35126fc5e9cfb&amp;oe=5EFD917D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7396466"/>
                  </a:ext>
                </a:extLst>
              </a:tr>
            </a:tbl>
          </a:graphicData>
        </a:graphic>
      </p:graphicFrame>
      <p:sp>
        <p:nvSpPr>
          <p:cNvPr id="4" name="Text Placeholder 3">
            <a:extLst>
              <a:ext uri="{FF2B5EF4-FFF2-40B4-BE49-F238E27FC236}">
                <a16:creationId xmlns:a16="http://schemas.microsoft.com/office/drawing/2014/main" id="{AEBC052E-6FD5-4F6E-8147-DF9C3F02ECE3}"/>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2889507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4065F-54DC-4ED2-A7F9-D81BCBBA3196}"/>
              </a:ext>
            </a:extLst>
          </p:cNvPr>
          <p:cNvSpPr>
            <a:spLocks noGrp="1"/>
          </p:cNvSpPr>
          <p:nvPr>
            <p:ph type="title"/>
          </p:nvPr>
        </p:nvSpPr>
        <p:spPr/>
        <p:txBody>
          <a:bodyPr/>
          <a:lstStyle/>
          <a:p>
            <a:r>
              <a:rPr lang="en-US"/>
              <a:t>Facebook Own Posts Table | Demo Group - 24 of 26</a:t>
            </a:r>
          </a:p>
        </p:txBody>
      </p:sp>
      <p:graphicFrame>
        <p:nvGraphicFramePr>
          <p:cNvPr id="5" name="Table Placeholder 4">
            <a:extLst>
              <a:ext uri="{FF2B5EF4-FFF2-40B4-BE49-F238E27FC236}">
                <a16:creationId xmlns:a16="http://schemas.microsoft.com/office/drawing/2014/main" id="{32317849-7A22-4820-93EF-405746342339}"/>
              </a:ext>
            </a:extLst>
          </p:cNvPr>
          <p:cNvGraphicFramePr>
            <a:graphicFrameLocks noGrp="1"/>
          </p:cNvGraphicFramePr>
          <p:nvPr>
            <p:ph type="tbl" sz="quarter" idx="13"/>
            <p:extLst>
              <p:ext uri="{D42A27DB-BD31-4B8C-83A1-F6EECF244321}">
                <p14:modId xmlns:p14="http://schemas.microsoft.com/office/powerpoint/2010/main" val="8982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436577"/>
                    </a:ext>
                  </a:extLst>
                </a:gridCol>
                <a:gridCol w="987552">
                  <a:extLst>
                    <a:ext uri="{9D8B030D-6E8A-4147-A177-3AD203B41FA5}">
                      <a16:colId xmlns:a16="http://schemas.microsoft.com/office/drawing/2014/main" val="2809108729"/>
                    </a:ext>
                  </a:extLst>
                </a:gridCol>
                <a:gridCol w="658368">
                  <a:extLst>
                    <a:ext uri="{9D8B030D-6E8A-4147-A177-3AD203B41FA5}">
                      <a16:colId xmlns:a16="http://schemas.microsoft.com/office/drawing/2014/main" val="1760762395"/>
                    </a:ext>
                  </a:extLst>
                </a:gridCol>
                <a:gridCol w="329184">
                  <a:extLst>
                    <a:ext uri="{9D8B030D-6E8A-4147-A177-3AD203B41FA5}">
                      <a16:colId xmlns:a16="http://schemas.microsoft.com/office/drawing/2014/main" val="3161079918"/>
                    </a:ext>
                  </a:extLst>
                </a:gridCol>
                <a:gridCol w="329184">
                  <a:extLst>
                    <a:ext uri="{9D8B030D-6E8A-4147-A177-3AD203B41FA5}">
                      <a16:colId xmlns:a16="http://schemas.microsoft.com/office/drawing/2014/main" val="2830918058"/>
                    </a:ext>
                  </a:extLst>
                </a:gridCol>
                <a:gridCol w="329184">
                  <a:extLst>
                    <a:ext uri="{9D8B030D-6E8A-4147-A177-3AD203B41FA5}">
                      <a16:colId xmlns:a16="http://schemas.microsoft.com/office/drawing/2014/main" val="434089269"/>
                    </a:ext>
                  </a:extLst>
                </a:gridCol>
                <a:gridCol w="329184">
                  <a:extLst>
                    <a:ext uri="{9D8B030D-6E8A-4147-A177-3AD203B41FA5}">
                      <a16:colId xmlns:a16="http://schemas.microsoft.com/office/drawing/2014/main" val="2624309102"/>
                    </a:ext>
                  </a:extLst>
                </a:gridCol>
                <a:gridCol w="329184">
                  <a:extLst>
                    <a:ext uri="{9D8B030D-6E8A-4147-A177-3AD203B41FA5}">
                      <a16:colId xmlns:a16="http://schemas.microsoft.com/office/drawing/2014/main" val="1565272581"/>
                    </a:ext>
                  </a:extLst>
                </a:gridCol>
                <a:gridCol w="329184">
                  <a:extLst>
                    <a:ext uri="{9D8B030D-6E8A-4147-A177-3AD203B41FA5}">
                      <a16:colId xmlns:a16="http://schemas.microsoft.com/office/drawing/2014/main" val="413366798"/>
                    </a:ext>
                  </a:extLst>
                </a:gridCol>
                <a:gridCol w="329184">
                  <a:extLst>
                    <a:ext uri="{9D8B030D-6E8A-4147-A177-3AD203B41FA5}">
                      <a16:colId xmlns:a16="http://schemas.microsoft.com/office/drawing/2014/main" val="3222420699"/>
                    </a:ext>
                  </a:extLst>
                </a:gridCol>
                <a:gridCol w="329184">
                  <a:extLst>
                    <a:ext uri="{9D8B030D-6E8A-4147-A177-3AD203B41FA5}">
                      <a16:colId xmlns:a16="http://schemas.microsoft.com/office/drawing/2014/main" val="305000782"/>
                    </a:ext>
                  </a:extLst>
                </a:gridCol>
                <a:gridCol w="329184">
                  <a:extLst>
                    <a:ext uri="{9D8B030D-6E8A-4147-A177-3AD203B41FA5}">
                      <a16:colId xmlns:a16="http://schemas.microsoft.com/office/drawing/2014/main" val="4129984748"/>
                    </a:ext>
                  </a:extLst>
                </a:gridCol>
                <a:gridCol w="329184">
                  <a:extLst>
                    <a:ext uri="{9D8B030D-6E8A-4147-A177-3AD203B41FA5}">
                      <a16:colId xmlns:a16="http://schemas.microsoft.com/office/drawing/2014/main" val="1538775695"/>
                    </a:ext>
                  </a:extLst>
                </a:gridCol>
                <a:gridCol w="329184">
                  <a:extLst>
                    <a:ext uri="{9D8B030D-6E8A-4147-A177-3AD203B41FA5}">
                      <a16:colId xmlns:a16="http://schemas.microsoft.com/office/drawing/2014/main" val="1686105404"/>
                    </a:ext>
                  </a:extLst>
                </a:gridCol>
                <a:gridCol w="329184">
                  <a:extLst>
                    <a:ext uri="{9D8B030D-6E8A-4147-A177-3AD203B41FA5}">
                      <a16:colId xmlns:a16="http://schemas.microsoft.com/office/drawing/2014/main" val="448596654"/>
                    </a:ext>
                  </a:extLst>
                </a:gridCol>
                <a:gridCol w="329184">
                  <a:extLst>
                    <a:ext uri="{9D8B030D-6E8A-4147-A177-3AD203B41FA5}">
                      <a16:colId xmlns:a16="http://schemas.microsoft.com/office/drawing/2014/main" val="667116707"/>
                    </a:ext>
                  </a:extLst>
                </a:gridCol>
                <a:gridCol w="329184">
                  <a:extLst>
                    <a:ext uri="{9D8B030D-6E8A-4147-A177-3AD203B41FA5}">
                      <a16:colId xmlns:a16="http://schemas.microsoft.com/office/drawing/2014/main" val="362623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423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01:17:00</a:t>
                      </a:r>
                      <a:r>
                        <a:rPr kumimoji="0" lang="en-US" sz="1000" b="0" i="0" u="none" strike="noStrike" kern="1200" cap="none" spc="0" normalizeH="0" baseline="0" noProof="0">
                          <a:ln>
                            <a:noFill/>
                          </a:ln>
                          <a:solidFill>
                            <a:prstClr val="black"/>
                          </a:solidFill>
                          <a:effectLst/>
                          <a:uLnTx/>
                          <a:uFillTx/>
                          <a:latin typeface="+mn-lt"/>
                          <a:ea typeface="+mn-ea"/>
                          <a:cs typeface="+mn-cs"/>
                        </a:rPr>
                        <a:t>
 Prom on IG isn’t the same as Prom IRL, #ButItHelps. Ash Walker is #RevlonPromRoyalty in this look that’s fit for a “Queen.” 👑
We want to see YOUR  #prom2020 style and give you a moment in the spotlight! Join our royal court  by sharing your look and nominating your friends to do the same.
Here’s how: ⬇️
1. Dress up in your prom-inspired look
2. Take your best selfie
3. Post your prom portrait
4. Tag @Revlon and use #RevlonPromRoyalty so we can find you
5. Tag your “King(s)” or “Queen(s)” so they can join the prom court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https://scontent-iad3-1.xx.fbcdn.net/v/t1.0-9/p720x720/100804941_10158394842302748_1202297689887211520_o.jpg?_nc_cat=105&amp;_nc_sid=8024bb&amp;_nc_ohc=U_obUepVzn8AX8YL6s6&amp;_nc_ht=scontent-iad3-1.xx&amp;_nc_tp=6&amp;oh=28ef8ad66fdd33e1cc60a57fa8564e72&amp;oe=5EFBF11D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06/02/2020 03:24:30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2159256"/>
                  </a:ext>
                </a:extLst>
              </a:tr>
            </a:tbl>
          </a:graphicData>
        </a:graphic>
      </p:graphicFrame>
      <p:sp>
        <p:nvSpPr>
          <p:cNvPr id="4" name="Text Placeholder 3">
            <a:extLst>
              <a:ext uri="{FF2B5EF4-FFF2-40B4-BE49-F238E27FC236}">
                <a16:creationId xmlns:a16="http://schemas.microsoft.com/office/drawing/2014/main" id="{CEB6B97B-9280-4ACA-B9AE-9EA06A704F3A}"/>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5013340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D4E4-DEE3-4205-BD49-273E3E3B8535}"/>
              </a:ext>
            </a:extLst>
          </p:cNvPr>
          <p:cNvSpPr>
            <a:spLocks noGrp="1"/>
          </p:cNvSpPr>
          <p:nvPr>
            <p:ph type="title"/>
          </p:nvPr>
        </p:nvSpPr>
        <p:spPr/>
        <p:txBody>
          <a:bodyPr/>
          <a:lstStyle/>
          <a:p>
            <a:r>
              <a:rPr lang="en-US"/>
              <a:t>Facebook Own Posts Table | Demo Group - 25 of 26</a:t>
            </a:r>
          </a:p>
        </p:txBody>
      </p:sp>
      <p:graphicFrame>
        <p:nvGraphicFramePr>
          <p:cNvPr id="5" name="Table Placeholder 4">
            <a:extLst>
              <a:ext uri="{FF2B5EF4-FFF2-40B4-BE49-F238E27FC236}">
                <a16:creationId xmlns:a16="http://schemas.microsoft.com/office/drawing/2014/main" id="{36513D6D-4A63-4A7D-ACAC-B34215E2C6AE}"/>
              </a:ext>
            </a:extLst>
          </p:cNvPr>
          <p:cNvGraphicFramePr>
            <a:graphicFrameLocks noGrp="1"/>
          </p:cNvGraphicFramePr>
          <p:nvPr>
            <p:ph type="tbl" sz="quarter" idx="13"/>
            <p:extLst>
              <p:ext uri="{D42A27DB-BD31-4B8C-83A1-F6EECF244321}">
                <p14:modId xmlns:p14="http://schemas.microsoft.com/office/powerpoint/2010/main" val="82593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6854370"/>
                    </a:ext>
                  </a:extLst>
                </a:gridCol>
                <a:gridCol w="987552">
                  <a:extLst>
                    <a:ext uri="{9D8B030D-6E8A-4147-A177-3AD203B41FA5}">
                      <a16:colId xmlns:a16="http://schemas.microsoft.com/office/drawing/2014/main" val="1272846727"/>
                    </a:ext>
                  </a:extLst>
                </a:gridCol>
                <a:gridCol w="658368">
                  <a:extLst>
                    <a:ext uri="{9D8B030D-6E8A-4147-A177-3AD203B41FA5}">
                      <a16:colId xmlns:a16="http://schemas.microsoft.com/office/drawing/2014/main" val="3656020805"/>
                    </a:ext>
                  </a:extLst>
                </a:gridCol>
                <a:gridCol w="329184">
                  <a:extLst>
                    <a:ext uri="{9D8B030D-6E8A-4147-A177-3AD203B41FA5}">
                      <a16:colId xmlns:a16="http://schemas.microsoft.com/office/drawing/2014/main" val="2794369030"/>
                    </a:ext>
                  </a:extLst>
                </a:gridCol>
                <a:gridCol w="329184">
                  <a:extLst>
                    <a:ext uri="{9D8B030D-6E8A-4147-A177-3AD203B41FA5}">
                      <a16:colId xmlns:a16="http://schemas.microsoft.com/office/drawing/2014/main" val="2297099692"/>
                    </a:ext>
                  </a:extLst>
                </a:gridCol>
                <a:gridCol w="329184">
                  <a:extLst>
                    <a:ext uri="{9D8B030D-6E8A-4147-A177-3AD203B41FA5}">
                      <a16:colId xmlns:a16="http://schemas.microsoft.com/office/drawing/2014/main" val="383319873"/>
                    </a:ext>
                  </a:extLst>
                </a:gridCol>
                <a:gridCol w="329184">
                  <a:extLst>
                    <a:ext uri="{9D8B030D-6E8A-4147-A177-3AD203B41FA5}">
                      <a16:colId xmlns:a16="http://schemas.microsoft.com/office/drawing/2014/main" val="1038247869"/>
                    </a:ext>
                  </a:extLst>
                </a:gridCol>
                <a:gridCol w="329184">
                  <a:extLst>
                    <a:ext uri="{9D8B030D-6E8A-4147-A177-3AD203B41FA5}">
                      <a16:colId xmlns:a16="http://schemas.microsoft.com/office/drawing/2014/main" val="2038936425"/>
                    </a:ext>
                  </a:extLst>
                </a:gridCol>
                <a:gridCol w="329184">
                  <a:extLst>
                    <a:ext uri="{9D8B030D-6E8A-4147-A177-3AD203B41FA5}">
                      <a16:colId xmlns:a16="http://schemas.microsoft.com/office/drawing/2014/main" val="2580170640"/>
                    </a:ext>
                  </a:extLst>
                </a:gridCol>
                <a:gridCol w="329184">
                  <a:extLst>
                    <a:ext uri="{9D8B030D-6E8A-4147-A177-3AD203B41FA5}">
                      <a16:colId xmlns:a16="http://schemas.microsoft.com/office/drawing/2014/main" val="204654486"/>
                    </a:ext>
                  </a:extLst>
                </a:gridCol>
                <a:gridCol w="329184">
                  <a:extLst>
                    <a:ext uri="{9D8B030D-6E8A-4147-A177-3AD203B41FA5}">
                      <a16:colId xmlns:a16="http://schemas.microsoft.com/office/drawing/2014/main" val="2213689161"/>
                    </a:ext>
                  </a:extLst>
                </a:gridCol>
                <a:gridCol w="329184">
                  <a:extLst>
                    <a:ext uri="{9D8B030D-6E8A-4147-A177-3AD203B41FA5}">
                      <a16:colId xmlns:a16="http://schemas.microsoft.com/office/drawing/2014/main" val="4079145345"/>
                    </a:ext>
                  </a:extLst>
                </a:gridCol>
                <a:gridCol w="329184">
                  <a:extLst>
                    <a:ext uri="{9D8B030D-6E8A-4147-A177-3AD203B41FA5}">
                      <a16:colId xmlns:a16="http://schemas.microsoft.com/office/drawing/2014/main" val="2400419155"/>
                    </a:ext>
                  </a:extLst>
                </a:gridCol>
                <a:gridCol w="329184">
                  <a:extLst>
                    <a:ext uri="{9D8B030D-6E8A-4147-A177-3AD203B41FA5}">
                      <a16:colId xmlns:a16="http://schemas.microsoft.com/office/drawing/2014/main" val="3737511707"/>
                    </a:ext>
                  </a:extLst>
                </a:gridCol>
                <a:gridCol w="329184">
                  <a:extLst>
                    <a:ext uri="{9D8B030D-6E8A-4147-A177-3AD203B41FA5}">
                      <a16:colId xmlns:a16="http://schemas.microsoft.com/office/drawing/2014/main" val="583333585"/>
                    </a:ext>
                  </a:extLst>
                </a:gridCol>
                <a:gridCol w="329184">
                  <a:extLst>
                    <a:ext uri="{9D8B030D-6E8A-4147-A177-3AD203B41FA5}">
                      <a16:colId xmlns:a16="http://schemas.microsoft.com/office/drawing/2014/main" val="2915905666"/>
                    </a:ext>
                  </a:extLst>
                </a:gridCol>
                <a:gridCol w="329184">
                  <a:extLst>
                    <a:ext uri="{9D8B030D-6E8A-4147-A177-3AD203B41FA5}">
                      <a16:colId xmlns:a16="http://schemas.microsoft.com/office/drawing/2014/main" val="225778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4053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Revlon - 2020-05-28 00:42:57</a:t>
                      </a:r>
                      <a:r>
                        <a:rPr kumimoji="0" lang="en-US" sz="1000" b="0" i="0" u="none" strike="noStrike" kern="1200" cap="none" spc="0" normalizeH="0" baseline="0" noProof="0">
                          <a:ln>
                            <a:noFill/>
                          </a:ln>
                          <a:solidFill>
                            <a:prstClr val="black"/>
                          </a:solidFill>
                          <a:effectLst/>
                          <a:uLnTx/>
                          <a:uFillTx/>
                          <a:latin typeface="+mn-lt"/>
                          <a:ea typeface="+mn-ea"/>
                          <a:cs typeface="+mn-cs"/>
                        </a:rPr>
                        <a:t>
 Need some inspo for your #RevlonPromRoyalty look? Our Super Lustrous The Gloss in Crystal Clear goes with everything, including your crown 👑 Pair with a dark nail for a look that’s extra glam!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https://scontent-iad3-1.xx.fbcdn.net/v/t1.0-9/p720x720/101267446_10158394763617748_1415333930399170560_o.jpg?_nc_cat=108&amp;_nc_sid=8024bb&amp;_nc_ohc=2mj_IJjVZg8AX8Dtuci&amp;_nc_ht=scontent-iad3-1.xx&amp;_nc_tp=6&amp;oh=9bedab0f7f50caf581095de45f3303b3&amp;oe=5EFD3E70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21:20:25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7539411"/>
                  </a:ext>
                </a:extLst>
              </a:tr>
            </a:tbl>
          </a:graphicData>
        </a:graphic>
      </p:graphicFrame>
      <p:sp>
        <p:nvSpPr>
          <p:cNvPr id="4" name="Text Placeholder 3">
            <a:extLst>
              <a:ext uri="{FF2B5EF4-FFF2-40B4-BE49-F238E27FC236}">
                <a16:creationId xmlns:a16="http://schemas.microsoft.com/office/drawing/2014/main" id="{10343E2D-1407-479A-BCCF-73443E2A8041}"/>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1451276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FD6F-986A-4AB4-A539-8E3C19B511B4}"/>
              </a:ext>
            </a:extLst>
          </p:cNvPr>
          <p:cNvSpPr>
            <a:spLocks noGrp="1"/>
          </p:cNvSpPr>
          <p:nvPr>
            <p:ph type="title"/>
          </p:nvPr>
        </p:nvSpPr>
        <p:spPr/>
        <p:txBody>
          <a:bodyPr/>
          <a:lstStyle/>
          <a:p>
            <a:r>
              <a:rPr lang="en-US"/>
              <a:t>Facebook Own Posts Table | Demo Group - 26 of 26</a:t>
            </a:r>
          </a:p>
        </p:txBody>
      </p:sp>
      <p:graphicFrame>
        <p:nvGraphicFramePr>
          <p:cNvPr id="5" name="Table Placeholder 4">
            <a:extLst>
              <a:ext uri="{FF2B5EF4-FFF2-40B4-BE49-F238E27FC236}">
                <a16:creationId xmlns:a16="http://schemas.microsoft.com/office/drawing/2014/main" id="{5D89139C-A5CC-414A-A4BF-EE660534034C}"/>
              </a:ext>
            </a:extLst>
          </p:cNvPr>
          <p:cNvGraphicFramePr>
            <a:graphicFrameLocks noGrp="1"/>
          </p:cNvGraphicFramePr>
          <p:nvPr>
            <p:ph type="tbl" sz="quarter" idx="13"/>
            <p:extLst>
              <p:ext uri="{D42A27DB-BD31-4B8C-83A1-F6EECF244321}">
                <p14:modId xmlns:p14="http://schemas.microsoft.com/office/powerpoint/2010/main" val="304849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149797"/>
                    </a:ext>
                  </a:extLst>
                </a:gridCol>
                <a:gridCol w="987552">
                  <a:extLst>
                    <a:ext uri="{9D8B030D-6E8A-4147-A177-3AD203B41FA5}">
                      <a16:colId xmlns:a16="http://schemas.microsoft.com/office/drawing/2014/main" val="656868665"/>
                    </a:ext>
                  </a:extLst>
                </a:gridCol>
                <a:gridCol w="658368">
                  <a:extLst>
                    <a:ext uri="{9D8B030D-6E8A-4147-A177-3AD203B41FA5}">
                      <a16:colId xmlns:a16="http://schemas.microsoft.com/office/drawing/2014/main" val="4006644849"/>
                    </a:ext>
                  </a:extLst>
                </a:gridCol>
                <a:gridCol w="329184">
                  <a:extLst>
                    <a:ext uri="{9D8B030D-6E8A-4147-A177-3AD203B41FA5}">
                      <a16:colId xmlns:a16="http://schemas.microsoft.com/office/drawing/2014/main" val="2381818852"/>
                    </a:ext>
                  </a:extLst>
                </a:gridCol>
                <a:gridCol w="329184">
                  <a:extLst>
                    <a:ext uri="{9D8B030D-6E8A-4147-A177-3AD203B41FA5}">
                      <a16:colId xmlns:a16="http://schemas.microsoft.com/office/drawing/2014/main" val="339557930"/>
                    </a:ext>
                  </a:extLst>
                </a:gridCol>
                <a:gridCol w="329184">
                  <a:extLst>
                    <a:ext uri="{9D8B030D-6E8A-4147-A177-3AD203B41FA5}">
                      <a16:colId xmlns:a16="http://schemas.microsoft.com/office/drawing/2014/main" val="1794167155"/>
                    </a:ext>
                  </a:extLst>
                </a:gridCol>
                <a:gridCol w="329184">
                  <a:extLst>
                    <a:ext uri="{9D8B030D-6E8A-4147-A177-3AD203B41FA5}">
                      <a16:colId xmlns:a16="http://schemas.microsoft.com/office/drawing/2014/main" val="1700065997"/>
                    </a:ext>
                  </a:extLst>
                </a:gridCol>
                <a:gridCol w="329184">
                  <a:extLst>
                    <a:ext uri="{9D8B030D-6E8A-4147-A177-3AD203B41FA5}">
                      <a16:colId xmlns:a16="http://schemas.microsoft.com/office/drawing/2014/main" val="1349819995"/>
                    </a:ext>
                  </a:extLst>
                </a:gridCol>
                <a:gridCol w="329184">
                  <a:extLst>
                    <a:ext uri="{9D8B030D-6E8A-4147-A177-3AD203B41FA5}">
                      <a16:colId xmlns:a16="http://schemas.microsoft.com/office/drawing/2014/main" val="1395574177"/>
                    </a:ext>
                  </a:extLst>
                </a:gridCol>
                <a:gridCol w="329184">
                  <a:extLst>
                    <a:ext uri="{9D8B030D-6E8A-4147-A177-3AD203B41FA5}">
                      <a16:colId xmlns:a16="http://schemas.microsoft.com/office/drawing/2014/main" val="1069533418"/>
                    </a:ext>
                  </a:extLst>
                </a:gridCol>
                <a:gridCol w="329184">
                  <a:extLst>
                    <a:ext uri="{9D8B030D-6E8A-4147-A177-3AD203B41FA5}">
                      <a16:colId xmlns:a16="http://schemas.microsoft.com/office/drawing/2014/main" val="334163079"/>
                    </a:ext>
                  </a:extLst>
                </a:gridCol>
                <a:gridCol w="329184">
                  <a:extLst>
                    <a:ext uri="{9D8B030D-6E8A-4147-A177-3AD203B41FA5}">
                      <a16:colId xmlns:a16="http://schemas.microsoft.com/office/drawing/2014/main" val="2648504793"/>
                    </a:ext>
                  </a:extLst>
                </a:gridCol>
                <a:gridCol w="329184">
                  <a:extLst>
                    <a:ext uri="{9D8B030D-6E8A-4147-A177-3AD203B41FA5}">
                      <a16:colId xmlns:a16="http://schemas.microsoft.com/office/drawing/2014/main" val="2139859653"/>
                    </a:ext>
                  </a:extLst>
                </a:gridCol>
                <a:gridCol w="329184">
                  <a:extLst>
                    <a:ext uri="{9D8B030D-6E8A-4147-A177-3AD203B41FA5}">
                      <a16:colId xmlns:a16="http://schemas.microsoft.com/office/drawing/2014/main" val="3035464322"/>
                    </a:ext>
                  </a:extLst>
                </a:gridCol>
                <a:gridCol w="329184">
                  <a:extLst>
                    <a:ext uri="{9D8B030D-6E8A-4147-A177-3AD203B41FA5}">
                      <a16:colId xmlns:a16="http://schemas.microsoft.com/office/drawing/2014/main" val="4094511998"/>
                    </a:ext>
                  </a:extLst>
                </a:gridCol>
                <a:gridCol w="329184">
                  <a:extLst>
                    <a:ext uri="{9D8B030D-6E8A-4147-A177-3AD203B41FA5}">
                      <a16:colId xmlns:a16="http://schemas.microsoft.com/office/drawing/2014/main" val="3973475390"/>
                    </a:ext>
                  </a:extLst>
                </a:gridCol>
                <a:gridCol w="329184">
                  <a:extLst>
                    <a:ext uri="{9D8B030D-6E8A-4147-A177-3AD203B41FA5}">
                      <a16:colId xmlns:a16="http://schemas.microsoft.com/office/drawing/2014/main" val="199454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914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Maybelline New York - 2020-05-27 22:22:00</a:t>
                      </a:r>
                      <a:r>
                        <a:rPr kumimoji="0" lang="en-US" sz="1000" b="0" i="0" u="none" strike="noStrike" kern="1200" cap="none" spc="0" normalizeH="0" baseline="0" noProof="0">
                          <a:ln>
                            <a:noFill/>
                          </a:ln>
                          <a:solidFill>
                            <a:prstClr val="black"/>
                          </a:solidFill>
                          <a:effectLst/>
                          <a:uLnTx/>
                          <a:uFillTx/>
                          <a:latin typeface="+mn-lt"/>
                          <a:ea typeface="+mn-ea"/>
                          <a:cs typeface="+mn-cs"/>
                        </a:rPr>
                        <a:t>
 It’s all about the eyes! Give your lashes the much-needed TLC it deserves with our NEW Falsies Lash Mask! Yup, you read that right! Your favorite mascara brand bringing you our 1st ever overnight mask to condition your lashes at home. Infused with pro-kera complex, shea butter, and argan oil, this lash mask will give you heathier-looking lashes in 3 uses! 
💜 Shop Here: https://w2buy.net/d5iltde8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99020457_10157529914050748_3758743472362749952_o.jpg?_nc_cat=105&amp;_nc_sid=2d5d41&amp;_nc_oc=AQl0xwW0z8HDMu2K86EyCSKNWxDbxeEC4bG2ORiqoURXxhCzsDIjLy9_UP_6CEX3dCw&amp;_nc_ht=scontent-iad3-1.xx&amp;_nc_tp=6&amp;oh=3af2eeff310011d9425dfa4a81dbc239&amp;oe=5F00476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09:21:41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6833117"/>
                  </a:ext>
                </a:extLst>
              </a:tr>
            </a:tbl>
          </a:graphicData>
        </a:graphic>
      </p:graphicFrame>
      <p:sp>
        <p:nvSpPr>
          <p:cNvPr id="4" name="Text Placeholder 3">
            <a:extLst>
              <a:ext uri="{FF2B5EF4-FFF2-40B4-BE49-F238E27FC236}">
                <a16:creationId xmlns:a16="http://schemas.microsoft.com/office/drawing/2014/main" id="{5EA4D3D8-6283-4B6D-AAD3-0609A90A9982}"/>
              </a:ext>
            </a:extLst>
          </p:cNvPr>
          <p:cNvSpPr>
            <a:spLocks noGrp="1"/>
          </p:cNvSpPr>
          <p:nvPr>
            <p:ph type="body" sz="quarter" idx="14"/>
          </p:nvPr>
        </p:nvSpPr>
        <p:spPr/>
        <p:txBody>
          <a:bodyPr/>
          <a:lstStyle/>
          <a:p>
            <a:r>
              <a:rPr lang="en-US"/>
              <a:t>06/21/2019 - 06/04/2020</a:t>
            </a:r>
          </a:p>
        </p:txBody>
      </p:sp>
    </p:spTree>
    <p:extLst>
      <p:ext uri="{BB962C8B-B14F-4D97-AF65-F5344CB8AC3E}">
        <p14:creationId xmlns:p14="http://schemas.microsoft.com/office/powerpoint/2010/main" val="3917005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5376D-676C-4A13-B7E1-D541A732BE14}"/>
              </a:ext>
            </a:extLst>
          </p:cNvPr>
          <p:cNvSpPr>
            <a:spLocks noGrp="1"/>
          </p:cNvSpPr>
          <p:nvPr>
            <p:ph type="title"/>
          </p:nvPr>
        </p:nvSpPr>
        <p:spPr/>
        <p:txBody>
          <a:bodyPr/>
          <a:lstStyle/>
          <a:p>
            <a:r>
              <a:rPr lang="en-US"/>
              <a:t>Facebook Key Metrics Radar | Demo Group</a:t>
            </a:r>
          </a:p>
        </p:txBody>
      </p:sp>
      <p:graphicFrame>
        <p:nvGraphicFramePr>
          <p:cNvPr id="6" name="Chart Placeholder 5">
            <a:extLst>
              <a:ext uri="{FF2B5EF4-FFF2-40B4-BE49-F238E27FC236}">
                <a16:creationId xmlns:a16="http://schemas.microsoft.com/office/drawing/2014/main" id="{2354D347-2ED6-4431-B147-CA6C29BD5D56}"/>
              </a:ext>
            </a:extLst>
          </p:cNvPr>
          <p:cNvGraphicFramePr>
            <a:graphicFrameLocks noGrp="1"/>
          </p:cNvGraphicFramePr>
          <p:nvPr>
            <p:ph type="chart" sz="quarter" idx="13"/>
            <p:extLst>
              <p:ext uri="{D42A27DB-BD31-4B8C-83A1-F6EECF244321}">
                <p14:modId xmlns:p14="http://schemas.microsoft.com/office/powerpoint/2010/main" val="2110065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E5F712-4B78-4059-ABEF-BF8EA0319CE5}"/>
              </a:ext>
            </a:extLst>
          </p:cNvPr>
          <p:cNvSpPr>
            <a:spLocks noGrp="1"/>
          </p:cNvSpPr>
          <p:nvPr>
            <p:ph type="body" sz="quarter" idx="14"/>
          </p:nvPr>
        </p:nvSpPr>
        <p:spPr/>
        <p:txBody>
          <a:bodyPr/>
          <a:lstStyle/>
          <a:p>
            <a:r>
              <a:rPr lang="en-US"/>
              <a:t>06/21/2019 - 06/04/2020</a:t>
            </a:r>
          </a:p>
        </p:txBody>
      </p:sp>
      <p:sp>
        <p:nvSpPr>
          <p:cNvPr id="5" name="Footer Placeholder 4">
            <a:extLst>
              <a:ext uri="{FF2B5EF4-FFF2-40B4-BE49-F238E27FC236}">
                <a16:creationId xmlns:a16="http://schemas.microsoft.com/office/drawing/2014/main" id="{554C17D4-4D53-46C0-AB86-893F1380B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1357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3298</Words>
  <Application>Microsoft Office PowerPoint</Application>
  <PresentationFormat>On-screen Show (4:3)</PresentationFormat>
  <Paragraphs>1128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Overview</vt:lpstr>
      <vt:lpstr>Facebook Key Metrics Table | Demo Group - 1 of 4</vt:lpstr>
      <vt:lpstr>Facebook Key Metrics Table | Demo Group - 2 of 4</vt:lpstr>
      <vt:lpstr>Facebook Key Metrics Table | Demo Group - 3 of 4</vt:lpstr>
      <vt:lpstr>Facebook Key Metrics Table | Demo Group - 4 of 4</vt:lpstr>
      <vt:lpstr>Facebook Fans Total | Demo Group</vt:lpstr>
      <vt:lpstr>Facebook Fans Change Rate | Demo Group</vt:lpstr>
      <vt:lpstr>Facebook Interaction Rate | Demo Group</vt:lpstr>
      <vt:lpstr>Facebook Total Interactions | Demo Group</vt:lpstr>
      <vt:lpstr>Facebook Own Posts Table | Demo Group - 1 of 26</vt:lpstr>
      <vt:lpstr>Facebook Own Posts Table | Demo Group - 2 of 26</vt:lpstr>
      <vt:lpstr>Facebook Own Posts Table | Demo Group - 3 of 26</vt:lpstr>
      <vt:lpstr>Facebook Own Posts Table | Demo Group - 4 of 26</vt:lpstr>
      <vt:lpstr>Facebook Own Posts Table | Demo Group - 5 of 26</vt:lpstr>
      <vt:lpstr>Facebook Own Posts Table | Demo Group - 6 of 26</vt:lpstr>
      <vt:lpstr>Facebook Own Posts Table | Demo Group - 7 of 26</vt:lpstr>
      <vt:lpstr>Facebook Own Posts Table | Demo Group - 8 of 26</vt:lpstr>
      <vt:lpstr>Facebook Own Posts Table | Demo Group - 9 of 26</vt:lpstr>
      <vt:lpstr>Facebook Own Posts Table | Demo Group - 10 of 26</vt:lpstr>
      <vt:lpstr>Facebook Own Posts Table | Demo Group - 11 of 26</vt:lpstr>
      <vt:lpstr>Facebook Own Posts Table | Demo Group - 12 of 26</vt:lpstr>
      <vt:lpstr>Facebook Own Posts Table | Demo Group - 13 of 26</vt:lpstr>
      <vt:lpstr>Facebook Own Posts Table | Demo Group - 14 of 26</vt:lpstr>
      <vt:lpstr>Facebook Own Posts Table | Demo Group - 15 of 26</vt:lpstr>
      <vt:lpstr>Facebook Own Posts Table | Demo Group - 16 of 26</vt:lpstr>
      <vt:lpstr>Facebook Own Posts Table | Demo Group - 17 of 26</vt:lpstr>
      <vt:lpstr>Facebook Own Posts Table | Demo Group - 18 of 26</vt:lpstr>
      <vt:lpstr>Facebook Own Posts Table | Demo Group - 19 of 26</vt:lpstr>
      <vt:lpstr>Facebook Own Posts Table | Demo Group - 20 of 26</vt:lpstr>
      <vt:lpstr>Facebook Own Posts Table | Demo Group - 21 of 26</vt:lpstr>
      <vt:lpstr>Facebook Own Posts Table | Demo Group - 22 of 26</vt:lpstr>
      <vt:lpstr>Facebook Own Posts Table | Demo Group - 23 of 26</vt:lpstr>
      <vt:lpstr>Facebook Own Posts Table | Demo Group - 24 of 26</vt:lpstr>
      <vt:lpstr>Facebook Own Posts Table | Demo Group - 25 of 26</vt:lpstr>
      <vt:lpstr>Facebook Own Posts Table | Demo Group - 26 of 26</vt:lpstr>
      <vt:lpstr>Facebook Key Metrics Radar | Demo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2020-06-05T11:25:59Z</dcterms:created>
  <dcterms:modified xsi:type="dcterms:W3CDTF">2020-06-05T11:27:13Z</dcterms:modified>
</cp:coreProperties>
</file>