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32E03-DDDD-405D-8D4C-B94A94768533}"/>
              </a:ext>
            </a:extLst>
          </p:cNvPr>
          <p:cNvSpPr>
            <a:spLocks noGrp="1"/>
          </p:cNvSpPr>
          <p:nvPr>
            <p:ph type="title"/>
          </p:nvPr>
        </p:nvSpPr>
        <p:spPr/>
        <p:txBody>
          <a:bodyPr/>
          <a:lstStyle/>
          <a:p>
            <a:r>
              <a:rPr lang="en-US"/>
              <a:t>Instagram Posts Table | go2023 - 1 of 22</a:t>
            </a:r>
          </a:p>
        </p:txBody>
      </p:sp>
      <p:graphicFrame>
        <p:nvGraphicFramePr>
          <p:cNvPr id="5" name="Table Placeholder 4">
            <a:extLst>
              <a:ext uri="{FF2B5EF4-FFF2-40B4-BE49-F238E27FC236}">
                <a16:creationId xmlns:a16="http://schemas.microsoft.com/office/drawing/2014/main" id="{81347218-D43C-4F25-BF3A-EE032100B8F8}"/>
              </a:ext>
            </a:extLst>
          </p:cNvPr>
          <p:cNvGraphicFramePr>
            <a:graphicFrameLocks noGrp="1"/>
          </p:cNvGraphicFramePr>
          <p:nvPr>
            <p:ph type="tbl" sz="quarter" idx="13"/>
            <p:extLst>
              <p:ext uri="{D42A27DB-BD31-4B8C-83A1-F6EECF244321}">
                <p14:modId xmlns:p14="http://schemas.microsoft.com/office/powerpoint/2010/main" val="548722437"/>
              </p:ext>
            </p:extLst>
          </p:nvPr>
        </p:nvGraphicFramePr>
        <p:xfrm>
          <a:off x="457200" y="1731963"/>
          <a:ext cx="8229598" cy="3078480"/>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493353764"/>
                    </a:ext>
                  </a:extLst>
                </a:gridCol>
                <a:gridCol w="1234439">
                  <a:extLst>
                    <a:ext uri="{9D8B030D-6E8A-4147-A177-3AD203B41FA5}">
                      <a16:colId xmlns:a16="http://schemas.microsoft.com/office/drawing/2014/main" val="3915994741"/>
                    </a:ext>
                  </a:extLst>
                </a:gridCol>
                <a:gridCol w="576072">
                  <a:extLst>
                    <a:ext uri="{9D8B030D-6E8A-4147-A177-3AD203B41FA5}">
                      <a16:colId xmlns:a16="http://schemas.microsoft.com/office/drawing/2014/main" val="3843625230"/>
                    </a:ext>
                  </a:extLst>
                </a:gridCol>
                <a:gridCol w="576072">
                  <a:extLst>
                    <a:ext uri="{9D8B030D-6E8A-4147-A177-3AD203B41FA5}">
                      <a16:colId xmlns:a16="http://schemas.microsoft.com/office/drawing/2014/main" val="3828569889"/>
                    </a:ext>
                  </a:extLst>
                </a:gridCol>
                <a:gridCol w="576072">
                  <a:extLst>
                    <a:ext uri="{9D8B030D-6E8A-4147-A177-3AD203B41FA5}">
                      <a16:colId xmlns:a16="http://schemas.microsoft.com/office/drawing/2014/main" val="1708877792"/>
                    </a:ext>
                  </a:extLst>
                </a:gridCol>
                <a:gridCol w="576072">
                  <a:extLst>
                    <a:ext uri="{9D8B030D-6E8A-4147-A177-3AD203B41FA5}">
                      <a16:colId xmlns:a16="http://schemas.microsoft.com/office/drawing/2014/main" val="656102412"/>
                    </a:ext>
                  </a:extLst>
                </a:gridCol>
                <a:gridCol w="576072">
                  <a:extLst>
                    <a:ext uri="{9D8B030D-6E8A-4147-A177-3AD203B41FA5}">
                      <a16:colId xmlns:a16="http://schemas.microsoft.com/office/drawing/2014/main" val="4202865771"/>
                    </a:ext>
                  </a:extLst>
                </a:gridCol>
                <a:gridCol w="576072">
                  <a:extLst>
                    <a:ext uri="{9D8B030D-6E8A-4147-A177-3AD203B41FA5}">
                      <a16:colId xmlns:a16="http://schemas.microsoft.com/office/drawing/2014/main" val="3997882264"/>
                    </a:ext>
                  </a:extLst>
                </a:gridCol>
                <a:gridCol w="576072">
                  <a:extLst>
                    <a:ext uri="{9D8B030D-6E8A-4147-A177-3AD203B41FA5}">
                      <a16:colId xmlns:a16="http://schemas.microsoft.com/office/drawing/2014/main" val="2129742401"/>
                    </a:ext>
                  </a:extLst>
                </a:gridCol>
                <a:gridCol w="576072">
                  <a:extLst>
                    <a:ext uri="{9D8B030D-6E8A-4147-A177-3AD203B41FA5}">
                      <a16:colId xmlns:a16="http://schemas.microsoft.com/office/drawing/2014/main" val="2775426027"/>
                    </a:ext>
                  </a:extLst>
                </a:gridCol>
                <a:gridCol w="576072">
                  <a:extLst>
                    <a:ext uri="{9D8B030D-6E8A-4147-A177-3AD203B41FA5}">
                      <a16:colId xmlns:a16="http://schemas.microsoft.com/office/drawing/2014/main" val="2323287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65621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go2023 - 2019-11-18 16:13:24</a:t>
                      </a:r>
                      <a:r>
                        <a:rPr kumimoji="0" lang="en-US" sz="1000" b="0" i="0" u="none" strike="noStrike" kern="1200" cap="none" spc="0" normalizeH="0" baseline="0" noProof="0">
                          <a:ln>
                            <a:noFill/>
                          </a:ln>
                          <a:solidFill>
                            <a:prstClr val="black"/>
                          </a:solidFill>
                          <a:effectLst/>
                          <a:uLnTx/>
                          <a:uFillTx/>
                          <a:latin typeface="+mn-lt"/>
                          <a:ea typeface="+mn-ea"/>
                          <a:cs typeface="+mn-cs"/>
                        </a:rPr>
                        <a:t>
 ¡No queda nada para el esperado debut del Team Chile de Tenis frente a Argentina en las finales de Copa Davis! Comandados por Nicolás Massú, será Nicolás Jarry (N°77), quien abrirá el duelo ante Guido Pella (N° 25) este martes 19, a partir de las 7am. A continuación lo hará Christián Garín (N°33) ante Diego Schwartzman (N°14) ¡Vamos Nico! [Transmite @tvn] #DavisCupMadridFinals #Santiago2023 #RumboAl2023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https://www.instagram.com/p/B5A1haVj_RY/media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18:16:16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extLst>
                  <a:ext uri="{0D108BD9-81ED-4DB2-BD59-A6C34878D82A}">
                    <a16:rowId xmlns:a16="http://schemas.microsoft.com/office/drawing/2014/main" val="3994378806"/>
                  </a:ext>
                </a:extLst>
              </a:tr>
            </a:tbl>
          </a:graphicData>
        </a:graphic>
      </p:graphicFrame>
      <p:sp>
        <p:nvSpPr>
          <p:cNvPr id="4" name="Text Placeholder 3">
            <a:extLst>
              <a:ext uri="{FF2B5EF4-FFF2-40B4-BE49-F238E27FC236}">
                <a16:creationId xmlns:a16="http://schemas.microsoft.com/office/drawing/2014/main" id="{D316A93F-5DA4-4100-B292-5A2346B0510C}"/>
              </a:ext>
            </a:extLst>
          </p:cNvPr>
          <p:cNvSpPr>
            <a:spLocks noGrp="1"/>
          </p:cNvSpPr>
          <p:nvPr>
            <p:ph type="body" sz="quarter" idx="14"/>
          </p:nvPr>
        </p:nvSpPr>
        <p:spPr/>
        <p:txBody>
          <a:bodyPr/>
          <a:lstStyle/>
          <a:p>
            <a:r>
              <a:rPr lang="en-US"/>
              <a:t>07/19/2019 - 11/19/2019</a:t>
            </a:r>
          </a:p>
        </p:txBody>
      </p:sp>
    </p:spTree>
    <p:extLst>
      <p:ext uri="{BB962C8B-B14F-4D97-AF65-F5344CB8AC3E}">
        <p14:creationId xmlns:p14="http://schemas.microsoft.com/office/powerpoint/2010/main" val="2115726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A0949-A33D-4295-A6CF-FE8DCEA97619}"/>
              </a:ext>
            </a:extLst>
          </p:cNvPr>
          <p:cNvSpPr>
            <a:spLocks noGrp="1"/>
          </p:cNvSpPr>
          <p:nvPr>
            <p:ph type="title"/>
          </p:nvPr>
        </p:nvSpPr>
        <p:spPr/>
        <p:txBody>
          <a:bodyPr/>
          <a:lstStyle/>
          <a:p>
            <a:r>
              <a:rPr lang="en-US"/>
              <a:t>Instagram Posts Table | go2023 - 2 of 22</a:t>
            </a:r>
          </a:p>
        </p:txBody>
      </p:sp>
      <p:graphicFrame>
        <p:nvGraphicFramePr>
          <p:cNvPr id="5" name="Table Placeholder 4">
            <a:extLst>
              <a:ext uri="{FF2B5EF4-FFF2-40B4-BE49-F238E27FC236}">
                <a16:creationId xmlns:a16="http://schemas.microsoft.com/office/drawing/2014/main" id="{6597EF5E-757F-49C9-8FDB-EC7ECADF34EE}"/>
              </a:ext>
            </a:extLst>
          </p:cNvPr>
          <p:cNvGraphicFramePr>
            <a:graphicFrameLocks noGrp="1"/>
          </p:cNvGraphicFramePr>
          <p:nvPr>
            <p:ph type="tbl" sz="quarter" idx="13"/>
            <p:extLst>
              <p:ext uri="{D42A27DB-BD31-4B8C-83A1-F6EECF244321}">
                <p14:modId xmlns:p14="http://schemas.microsoft.com/office/powerpoint/2010/main" val="717816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559543493"/>
                    </a:ext>
                  </a:extLst>
                </a:gridCol>
                <a:gridCol w="1234439">
                  <a:extLst>
                    <a:ext uri="{9D8B030D-6E8A-4147-A177-3AD203B41FA5}">
                      <a16:colId xmlns:a16="http://schemas.microsoft.com/office/drawing/2014/main" val="3887753768"/>
                    </a:ext>
                  </a:extLst>
                </a:gridCol>
                <a:gridCol w="576072">
                  <a:extLst>
                    <a:ext uri="{9D8B030D-6E8A-4147-A177-3AD203B41FA5}">
                      <a16:colId xmlns:a16="http://schemas.microsoft.com/office/drawing/2014/main" val="1676727077"/>
                    </a:ext>
                  </a:extLst>
                </a:gridCol>
                <a:gridCol w="576072">
                  <a:extLst>
                    <a:ext uri="{9D8B030D-6E8A-4147-A177-3AD203B41FA5}">
                      <a16:colId xmlns:a16="http://schemas.microsoft.com/office/drawing/2014/main" val="2711052683"/>
                    </a:ext>
                  </a:extLst>
                </a:gridCol>
                <a:gridCol w="576072">
                  <a:extLst>
                    <a:ext uri="{9D8B030D-6E8A-4147-A177-3AD203B41FA5}">
                      <a16:colId xmlns:a16="http://schemas.microsoft.com/office/drawing/2014/main" val="447707045"/>
                    </a:ext>
                  </a:extLst>
                </a:gridCol>
                <a:gridCol w="576072">
                  <a:extLst>
                    <a:ext uri="{9D8B030D-6E8A-4147-A177-3AD203B41FA5}">
                      <a16:colId xmlns:a16="http://schemas.microsoft.com/office/drawing/2014/main" val="2436143935"/>
                    </a:ext>
                  </a:extLst>
                </a:gridCol>
                <a:gridCol w="576072">
                  <a:extLst>
                    <a:ext uri="{9D8B030D-6E8A-4147-A177-3AD203B41FA5}">
                      <a16:colId xmlns:a16="http://schemas.microsoft.com/office/drawing/2014/main" val="3752098810"/>
                    </a:ext>
                  </a:extLst>
                </a:gridCol>
                <a:gridCol w="576072">
                  <a:extLst>
                    <a:ext uri="{9D8B030D-6E8A-4147-A177-3AD203B41FA5}">
                      <a16:colId xmlns:a16="http://schemas.microsoft.com/office/drawing/2014/main" val="881328950"/>
                    </a:ext>
                  </a:extLst>
                </a:gridCol>
                <a:gridCol w="576072">
                  <a:extLst>
                    <a:ext uri="{9D8B030D-6E8A-4147-A177-3AD203B41FA5}">
                      <a16:colId xmlns:a16="http://schemas.microsoft.com/office/drawing/2014/main" val="4253202481"/>
                    </a:ext>
                  </a:extLst>
                </a:gridCol>
                <a:gridCol w="576072">
                  <a:extLst>
                    <a:ext uri="{9D8B030D-6E8A-4147-A177-3AD203B41FA5}">
                      <a16:colId xmlns:a16="http://schemas.microsoft.com/office/drawing/2014/main" val="2971392942"/>
                    </a:ext>
                  </a:extLst>
                </a:gridCol>
                <a:gridCol w="576072">
                  <a:extLst>
                    <a:ext uri="{9D8B030D-6E8A-4147-A177-3AD203B41FA5}">
                      <a16:colId xmlns:a16="http://schemas.microsoft.com/office/drawing/2014/main" val="644320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07503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go2023 - 2019-11-12 20:05:28</a:t>
                      </a:r>
                      <a:r>
                        <a:rPr kumimoji="0" lang="es-ES" sz="1000" b="0" i="0" u="none" strike="noStrike" kern="1200" cap="none" spc="0" normalizeH="0" baseline="0" noProof="0">
                          <a:ln>
                            <a:noFill/>
                          </a:ln>
                          <a:solidFill>
                            <a:prstClr val="black"/>
                          </a:solidFill>
                          <a:effectLst/>
                          <a:uLnTx/>
                          <a:uFillTx/>
                          <a:latin typeface="+mn-lt"/>
                          <a:ea typeface="+mn-ea"/>
                          <a:cs typeface="+mn-cs"/>
                        </a:rPr>
                        <a:t>
 ¡UNA CELEBRACIÓN QUE VALE EL DOBLE! 🥇🙌🇨🇱
Felicitamos a @maradones_fran que alcanzó este martes su mejor resultado en el deporte paralímpico tras conseguir, con récord mundial, la medalla de oro en el Campeonato Mundial de Para Atletismo que se disputa en Dubai. La chilena impuso un registro de 8.19 metros, adjudicándose la presea dorada y marcando una nueva plusmarca planetaria en la clase F54. #Santiago2023 #RumboAl2023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https://www.instagram.com/p/B4xzT8djmP5/media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18:16:16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4523</a:t>
                      </a:r>
                    </a:p>
                  </a:txBody>
                  <a:tcPr/>
                </a:tc>
                <a:extLst>
                  <a:ext uri="{0D108BD9-81ED-4DB2-BD59-A6C34878D82A}">
                    <a16:rowId xmlns:a16="http://schemas.microsoft.com/office/drawing/2014/main" val="3236593170"/>
                  </a:ext>
                </a:extLst>
              </a:tr>
            </a:tbl>
          </a:graphicData>
        </a:graphic>
      </p:graphicFrame>
      <p:sp>
        <p:nvSpPr>
          <p:cNvPr id="4" name="Text Placeholder 3">
            <a:extLst>
              <a:ext uri="{FF2B5EF4-FFF2-40B4-BE49-F238E27FC236}">
                <a16:creationId xmlns:a16="http://schemas.microsoft.com/office/drawing/2014/main" id="{762EC959-5308-4EB2-9DB4-A95DD8C3B7F9}"/>
              </a:ext>
            </a:extLst>
          </p:cNvPr>
          <p:cNvSpPr>
            <a:spLocks noGrp="1"/>
          </p:cNvSpPr>
          <p:nvPr>
            <p:ph type="body" sz="quarter" idx="14"/>
          </p:nvPr>
        </p:nvSpPr>
        <p:spPr/>
        <p:txBody>
          <a:bodyPr/>
          <a:lstStyle/>
          <a:p>
            <a:r>
              <a:rPr lang="en-US"/>
              <a:t>07/19/2019 - 11/19/2019</a:t>
            </a:r>
          </a:p>
        </p:txBody>
      </p:sp>
    </p:spTree>
    <p:extLst>
      <p:ext uri="{BB962C8B-B14F-4D97-AF65-F5344CB8AC3E}">
        <p14:creationId xmlns:p14="http://schemas.microsoft.com/office/powerpoint/2010/main" val="4066924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A3BDB-3742-4CE6-A971-D5E27865626D}"/>
              </a:ext>
            </a:extLst>
          </p:cNvPr>
          <p:cNvSpPr>
            <a:spLocks noGrp="1"/>
          </p:cNvSpPr>
          <p:nvPr>
            <p:ph type="title"/>
          </p:nvPr>
        </p:nvSpPr>
        <p:spPr/>
        <p:txBody>
          <a:bodyPr/>
          <a:lstStyle/>
          <a:p>
            <a:r>
              <a:rPr lang="en-US"/>
              <a:t>Instagram Posts Table | go2023 - 3 of 22</a:t>
            </a:r>
          </a:p>
        </p:txBody>
      </p:sp>
      <p:graphicFrame>
        <p:nvGraphicFramePr>
          <p:cNvPr id="5" name="Table Placeholder 4">
            <a:extLst>
              <a:ext uri="{FF2B5EF4-FFF2-40B4-BE49-F238E27FC236}">
                <a16:creationId xmlns:a16="http://schemas.microsoft.com/office/drawing/2014/main" id="{D77073CC-EC04-45B7-A1ED-407A8DF64FC6}"/>
              </a:ext>
            </a:extLst>
          </p:cNvPr>
          <p:cNvGraphicFramePr>
            <a:graphicFrameLocks noGrp="1"/>
          </p:cNvGraphicFramePr>
          <p:nvPr>
            <p:ph type="tbl" sz="quarter" idx="13"/>
            <p:extLst>
              <p:ext uri="{D42A27DB-BD31-4B8C-83A1-F6EECF244321}">
                <p14:modId xmlns:p14="http://schemas.microsoft.com/office/powerpoint/2010/main" val="372005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676359866"/>
                    </a:ext>
                  </a:extLst>
                </a:gridCol>
                <a:gridCol w="1234439">
                  <a:extLst>
                    <a:ext uri="{9D8B030D-6E8A-4147-A177-3AD203B41FA5}">
                      <a16:colId xmlns:a16="http://schemas.microsoft.com/office/drawing/2014/main" val="2735492606"/>
                    </a:ext>
                  </a:extLst>
                </a:gridCol>
                <a:gridCol w="576072">
                  <a:extLst>
                    <a:ext uri="{9D8B030D-6E8A-4147-A177-3AD203B41FA5}">
                      <a16:colId xmlns:a16="http://schemas.microsoft.com/office/drawing/2014/main" val="1560086954"/>
                    </a:ext>
                  </a:extLst>
                </a:gridCol>
                <a:gridCol w="576072">
                  <a:extLst>
                    <a:ext uri="{9D8B030D-6E8A-4147-A177-3AD203B41FA5}">
                      <a16:colId xmlns:a16="http://schemas.microsoft.com/office/drawing/2014/main" val="770774308"/>
                    </a:ext>
                  </a:extLst>
                </a:gridCol>
                <a:gridCol w="576072">
                  <a:extLst>
                    <a:ext uri="{9D8B030D-6E8A-4147-A177-3AD203B41FA5}">
                      <a16:colId xmlns:a16="http://schemas.microsoft.com/office/drawing/2014/main" val="3435868281"/>
                    </a:ext>
                  </a:extLst>
                </a:gridCol>
                <a:gridCol w="576072">
                  <a:extLst>
                    <a:ext uri="{9D8B030D-6E8A-4147-A177-3AD203B41FA5}">
                      <a16:colId xmlns:a16="http://schemas.microsoft.com/office/drawing/2014/main" val="421376112"/>
                    </a:ext>
                  </a:extLst>
                </a:gridCol>
                <a:gridCol w="576072">
                  <a:extLst>
                    <a:ext uri="{9D8B030D-6E8A-4147-A177-3AD203B41FA5}">
                      <a16:colId xmlns:a16="http://schemas.microsoft.com/office/drawing/2014/main" val="972105604"/>
                    </a:ext>
                  </a:extLst>
                </a:gridCol>
                <a:gridCol w="576072">
                  <a:extLst>
                    <a:ext uri="{9D8B030D-6E8A-4147-A177-3AD203B41FA5}">
                      <a16:colId xmlns:a16="http://schemas.microsoft.com/office/drawing/2014/main" val="3052250184"/>
                    </a:ext>
                  </a:extLst>
                </a:gridCol>
                <a:gridCol w="576072">
                  <a:extLst>
                    <a:ext uri="{9D8B030D-6E8A-4147-A177-3AD203B41FA5}">
                      <a16:colId xmlns:a16="http://schemas.microsoft.com/office/drawing/2014/main" val="3544264839"/>
                    </a:ext>
                  </a:extLst>
                </a:gridCol>
                <a:gridCol w="576072">
                  <a:extLst>
                    <a:ext uri="{9D8B030D-6E8A-4147-A177-3AD203B41FA5}">
                      <a16:colId xmlns:a16="http://schemas.microsoft.com/office/drawing/2014/main" val="4244932237"/>
                    </a:ext>
                  </a:extLst>
                </a:gridCol>
                <a:gridCol w="576072">
                  <a:extLst>
                    <a:ext uri="{9D8B030D-6E8A-4147-A177-3AD203B41FA5}">
                      <a16:colId xmlns:a16="http://schemas.microsoft.com/office/drawing/2014/main" val="240811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70580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go2023 - 2019-11-11 14:45:50</a:t>
                      </a:r>
                      <a:r>
                        <a:rPr kumimoji="0" lang="es-ES" sz="1000" b="0" i="0" u="none" strike="noStrike" kern="1200" cap="none" spc="0" normalizeH="0" baseline="0" noProof="0">
                          <a:ln>
                            <a:noFill/>
                          </a:ln>
                          <a:solidFill>
                            <a:prstClr val="black"/>
                          </a:solidFill>
                          <a:effectLst/>
                          <a:uLnTx/>
                          <a:uFillTx/>
                          <a:latin typeface="+mn-lt"/>
                          <a:ea typeface="+mn-ea"/>
                          <a:cs typeface="+mn-cs"/>
                        </a:rPr>
                        <a:t>
 ¡DE CHINA A JAPÓN! 👏 
Felicitamos a la deportista nacional Macarena Pérez, quien arriba de su bicicleta BMX, obtuvo el segundo lugar en el Mundial UCI de BMX freestyle desarrollado en China. Con la obtención, la Maca selló su histórico paso a los próximos Juegos Olímpicos de Tokio 2020. #Santiago2023 #RumboAl2023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https://www.instagram.com/p/B4up8BWDITN/media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18:16:16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4523</a:t>
                      </a:r>
                    </a:p>
                  </a:txBody>
                  <a:tcPr/>
                </a:tc>
                <a:extLst>
                  <a:ext uri="{0D108BD9-81ED-4DB2-BD59-A6C34878D82A}">
                    <a16:rowId xmlns:a16="http://schemas.microsoft.com/office/drawing/2014/main" val="2303661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go2023 - 2019-10-19 04:04:32</a:t>
                      </a:r>
                      <a:r>
                        <a:rPr kumimoji="0" lang="es-ES" sz="1000" b="0" i="0" u="none" strike="noStrike" kern="1200" cap="none" spc="0" normalizeH="0" baseline="0" noProof="0">
                          <a:ln>
                            <a:noFill/>
                          </a:ln>
                          <a:solidFill>
                            <a:prstClr val="black"/>
                          </a:solidFill>
                          <a:effectLst/>
                          <a:uLnTx/>
                          <a:uFillTx/>
                          <a:latin typeface="+mn-lt"/>
                          <a:ea typeface="+mn-ea"/>
                          <a:cs typeface="+mn-cs"/>
                        </a:rPr>
                        <a:t>
 La Corporación Santiago 2023 informa que se ha suspendido el evento de cuenta regresiva de los próximos Juegos Panamericanos, que estaba programado realizar este domingo 20, a las 10.30 horas en el Estadio 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https://www.instagram.com/p/B3ySQ4eji6h/media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06:15:50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5882</a:t>
                      </a:r>
                    </a:p>
                  </a:txBody>
                  <a:tcPr/>
                </a:tc>
                <a:extLst>
                  <a:ext uri="{0D108BD9-81ED-4DB2-BD59-A6C34878D82A}">
                    <a16:rowId xmlns:a16="http://schemas.microsoft.com/office/drawing/2014/main" val="1561322073"/>
                  </a:ext>
                </a:extLst>
              </a:tr>
            </a:tbl>
          </a:graphicData>
        </a:graphic>
      </p:graphicFrame>
      <p:sp>
        <p:nvSpPr>
          <p:cNvPr id="4" name="Text Placeholder 3">
            <a:extLst>
              <a:ext uri="{FF2B5EF4-FFF2-40B4-BE49-F238E27FC236}">
                <a16:creationId xmlns:a16="http://schemas.microsoft.com/office/drawing/2014/main" id="{A78D2849-C09E-4B1B-935C-60E9520F82BC}"/>
              </a:ext>
            </a:extLst>
          </p:cNvPr>
          <p:cNvSpPr>
            <a:spLocks noGrp="1"/>
          </p:cNvSpPr>
          <p:nvPr>
            <p:ph type="body" sz="quarter" idx="14"/>
          </p:nvPr>
        </p:nvSpPr>
        <p:spPr/>
        <p:txBody>
          <a:bodyPr/>
          <a:lstStyle/>
          <a:p>
            <a:r>
              <a:rPr lang="en-US"/>
              <a:t>07/19/2019 - 11/19/2019</a:t>
            </a:r>
          </a:p>
        </p:txBody>
      </p:sp>
    </p:spTree>
    <p:extLst>
      <p:ext uri="{BB962C8B-B14F-4D97-AF65-F5344CB8AC3E}">
        <p14:creationId xmlns:p14="http://schemas.microsoft.com/office/powerpoint/2010/main" val="2476741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3BCF7-2B30-49D5-951D-AA6E1615917E}"/>
              </a:ext>
            </a:extLst>
          </p:cNvPr>
          <p:cNvSpPr>
            <a:spLocks noGrp="1"/>
          </p:cNvSpPr>
          <p:nvPr>
            <p:ph type="title"/>
          </p:nvPr>
        </p:nvSpPr>
        <p:spPr/>
        <p:txBody>
          <a:bodyPr/>
          <a:lstStyle/>
          <a:p>
            <a:r>
              <a:rPr lang="en-US"/>
              <a:t>Instagram Posts Table | go2023 - 4 of 22</a:t>
            </a:r>
          </a:p>
        </p:txBody>
      </p:sp>
      <p:graphicFrame>
        <p:nvGraphicFramePr>
          <p:cNvPr id="5" name="Table Placeholder 4">
            <a:extLst>
              <a:ext uri="{FF2B5EF4-FFF2-40B4-BE49-F238E27FC236}">
                <a16:creationId xmlns:a16="http://schemas.microsoft.com/office/drawing/2014/main" id="{97630734-CF1F-4930-A1DF-C7C932B38300}"/>
              </a:ext>
            </a:extLst>
          </p:cNvPr>
          <p:cNvGraphicFramePr>
            <a:graphicFrameLocks noGrp="1"/>
          </p:cNvGraphicFramePr>
          <p:nvPr>
            <p:ph type="tbl" sz="quarter" idx="13"/>
            <p:extLst>
              <p:ext uri="{D42A27DB-BD31-4B8C-83A1-F6EECF244321}">
                <p14:modId xmlns:p14="http://schemas.microsoft.com/office/powerpoint/2010/main" val="2656955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660050899"/>
                    </a:ext>
                  </a:extLst>
                </a:gridCol>
                <a:gridCol w="1234439">
                  <a:extLst>
                    <a:ext uri="{9D8B030D-6E8A-4147-A177-3AD203B41FA5}">
                      <a16:colId xmlns:a16="http://schemas.microsoft.com/office/drawing/2014/main" val="3199942436"/>
                    </a:ext>
                  </a:extLst>
                </a:gridCol>
                <a:gridCol w="576072">
                  <a:extLst>
                    <a:ext uri="{9D8B030D-6E8A-4147-A177-3AD203B41FA5}">
                      <a16:colId xmlns:a16="http://schemas.microsoft.com/office/drawing/2014/main" val="3720890172"/>
                    </a:ext>
                  </a:extLst>
                </a:gridCol>
                <a:gridCol w="576072">
                  <a:extLst>
                    <a:ext uri="{9D8B030D-6E8A-4147-A177-3AD203B41FA5}">
                      <a16:colId xmlns:a16="http://schemas.microsoft.com/office/drawing/2014/main" val="350677250"/>
                    </a:ext>
                  </a:extLst>
                </a:gridCol>
                <a:gridCol w="576072">
                  <a:extLst>
                    <a:ext uri="{9D8B030D-6E8A-4147-A177-3AD203B41FA5}">
                      <a16:colId xmlns:a16="http://schemas.microsoft.com/office/drawing/2014/main" val="3276200798"/>
                    </a:ext>
                  </a:extLst>
                </a:gridCol>
                <a:gridCol w="576072">
                  <a:extLst>
                    <a:ext uri="{9D8B030D-6E8A-4147-A177-3AD203B41FA5}">
                      <a16:colId xmlns:a16="http://schemas.microsoft.com/office/drawing/2014/main" val="516513992"/>
                    </a:ext>
                  </a:extLst>
                </a:gridCol>
                <a:gridCol w="576072">
                  <a:extLst>
                    <a:ext uri="{9D8B030D-6E8A-4147-A177-3AD203B41FA5}">
                      <a16:colId xmlns:a16="http://schemas.microsoft.com/office/drawing/2014/main" val="3974365912"/>
                    </a:ext>
                  </a:extLst>
                </a:gridCol>
                <a:gridCol w="576072">
                  <a:extLst>
                    <a:ext uri="{9D8B030D-6E8A-4147-A177-3AD203B41FA5}">
                      <a16:colId xmlns:a16="http://schemas.microsoft.com/office/drawing/2014/main" val="2304248382"/>
                    </a:ext>
                  </a:extLst>
                </a:gridCol>
                <a:gridCol w="576072">
                  <a:extLst>
                    <a:ext uri="{9D8B030D-6E8A-4147-A177-3AD203B41FA5}">
                      <a16:colId xmlns:a16="http://schemas.microsoft.com/office/drawing/2014/main" val="3241838928"/>
                    </a:ext>
                  </a:extLst>
                </a:gridCol>
                <a:gridCol w="576072">
                  <a:extLst>
                    <a:ext uri="{9D8B030D-6E8A-4147-A177-3AD203B41FA5}">
                      <a16:colId xmlns:a16="http://schemas.microsoft.com/office/drawing/2014/main" val="4269562204"/>
                    </a:ext>
                  </a:extLst>
                </a:gridCol>
                <a:gridCol w="576072">
                  <a:extLst>
                    <a:ext uri="{9D8B030D-6E8A-4147-A177-3AD203B41FA5}">
                      <a16:colId xmlns:a16="http://schemas.microsoft.com/office/drawing/2014/main" val="307908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53609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go2023 - 2019-10-18 12:21:33</a:t>
                      </a:r>
                      <a:r>
                        <a:rPr kumimoji="0" lang="es-ES" sz="1000" b="0" i="0" u="none" strike="noStrike" kern="1200" cap="none" spc="0" normalizeH="0" baseline="0" noProof="0">
                          <a:ln>
                            <a:noFill/>
                          </a:ln>
                          <a:solidFill>
                            <a:prstClr val="black"/>
                          </a:solidFill>
                          <a:effectLst/>
                          <a:uLnTx/>
                          <a:uFillTx/>
                          <a:latin typeface="+mn-lt"/>
                          <a:ea typeface="+mn-ea"/>
                          <a:cs typeface="+mn-cs"/>
                        </a:rPr>
                        <a:t>
 El próximo 20 de octubre, estaremos a exactamente 4 años de vivir el mayor evento deportivo en la historia de nuestro país: los Juegos Panamericanos y Parapanamericanos de Santiago 2023. Una fiesta deportiva y ciudadana. Por eso te invitamos a ser parte del inicio de la cuenta regresiva, junto a deportistas y autoridades. ¡Nos vemos #RumboAl2023! #Santiago2023
.
@mindepchile @indchile @comiteparalimpicochile @teamchile_coch @panamsports @paralympicsapc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https://www.instagram.com/p/B3wmF8YDG4H/media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06:15:50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2401</a:t>
                      </a:r>
                    </a:p>
                  </a:txBody>
                  <a:tcPr/>
                </a:tc>
                <a:extLst>
                  <a:ext uri="{0D108BD9-81ED-4DB2-BD59-A6C34878D82A}">
                    <a16:rowId xmlns:a16="http://schemas.microsoft.com/office/drawing/2014/main" val="1646580750"/>
                  </a:ext>
                </a:extLst>
              </a:tr>
            </a:tbl>
          </a:graphicData>
        </a:graphic>
      </p:graphicFrame>
      <p:sp>
        <p:nvSpPr>
          <p:cNvPr id="4" name="Text Placeholder 3">
            <a:extLst>
              <a:ext uri="{FF2B5EF4-FFF2-40B4-BE49-F238E27FC236}">
                <a16:creationId xmlns:a16="http://schemas.microsoft.com/office/drawing/2014/main" id="{46CE88C6-10A8-4D44-ACB3-2D2F61BBA41D}"/>
              </a:ext>
            </a:extLst>
          </p:cNvPr>
          <p:cNvSpPr>
            <a:spLocks noGrp="1"/>
          </p:cNvSpPr>
          <p:nvPr>
            <p:ph type="body" sz="quarter" idx="14"/>
          </p:nvPr>
        </p:nvSpPr>
        <p:spPr/>
        <p:txBody>
          <a:bodyPr/>
          <a:lstStyle/>
          <a:p>
            <a:r>
              <a:rPr lang="en-US"/>
              <a:t>07/19/2019 - 11/19/2019</a:t>
            </a:r>
          </a:p>
        </p:txBody>
      </p:sp>
    </p:spTree>
    <p:extLst>
      <p:ext uri="{BB962C8B-B14F-4D97-AF65-F5344CB8AC3E}">
        <p14:creationId xmlns:p14="http://schemas.microsoft.com/office/powerpoint/2010/main" val="3033081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BD2C4-F017-4FCD-9505-3C1DFE854558}"/>
              </a:ext>
            </a:extLst>
          </p:cNvPr>
          <p:cNvSpPr>
            <a:spLocks noGrp="1"/>
          </p:cNvSpPr>
          <p:nvPr>
            <p:ph type="title"/>
          </p:nvPr>
        </p:nvSpPr>
        <p:spPr/>
        <p:txBody>
          <a:bodyPr/>
          <a:lstStyle/>
          <a:p>
            <a:r>
              <a:rPr lang="en-US"/>
              <a:t>Instagram Posts Table | go2023 - 5 of 22</a:t>
            </a:r>
          </a:p>
        </p:txBody>
      </p:sp>
      <p:graphicFrame>
        <p:nvGraphicFramePr>
          <p:cNvPr id="5" name="Table Placeholder 4">
            <a:extLst>
              <a:ext uri="{FF2B5EF4-FFF2-40B4-BE49-F238E27FC236}">
                <a16:creationId xmlns:a16="http://schemas.microsoft.com/office/drawing/2014/main" id="{FC8790AC-D14F-443D-9548-F23D25017AC1}"/>
              </a:ext>
            </a:extLst>
          </p:cNvPr>
          <p:cNvGraphicFramePr>
            <a:graphicFrameLocks noGrp="1"/>
          </p:cNvGraphicFramePr>
          <p:nvPr>
            <p:ph type="tbl" sz="quarter" idx="13"/>
            <p:extLst>
              <p:ext uri="{D42A27DB-BD31-4B8C-83A1-F6EECF244321}">
                <p14:modId xmlns:p14="http://schemas.microsoft.com/office/powerpoint/2010/main" val="3601942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745659695"/>
                    </a:ext>
                  </a:extLst>
                </a:gridCol>
                <a:gridCol w="1234439">
                  <a:extLst>
                    <a:ext uri="{9D8B030D-6E8A-4147-A177-3AD203B41FA5}">
                      <a16:colId xmlns:a16="http://schemas.microsoft.com/office/drawing/2014/main" val="2954829432"/>
                    </a:ext>
                  </a:extLst>
                </a:gridCol>
                <a:gridCol w="576072">
                  <a:extLst>
                    <a:ext uri="{9D8B030D-6E8A-4147-A177-3AD203B41FA5}">
                      <a16:colId xmlns:a16="http://schemas.microsoft.com/office/drawing/2014/main" val="3679516113"/>
                    </a:ext>
                  </a:extLst>
                </a:gridCol>
                <a:gridCol w="576072">
                  <a:extLst>
                    <a:ext uri="{9D8B030D-6E8A-4147-A177-3AD203B41FA5}">
                      <a16:colId xmlns:a16="http://schemas.microsoft.com/office/drawing/2014/main" val="58121397"/>
                    </a:ext>
                  </a:extLst>
                </a:gridCol>
                <a:gridCol w="576072">
                  <a:extLst>
                    <a:ext uri="{9D8B030D-6E8A-4147-A177-3AD203B41FA5}">
                      <a16:colId xmlns:a16="http://schemas.microsoft.com/office/drawing/2014/main" val="2054063995"/>
                    </a:ext>
                  </a:extLst>
                </a:gridCol>
                <a:gridCol w="576072">
                  <a:extLst>
                    <a:ext uri="{9D8B030D-6E8A-4147-A177-3AD203B41FA5}">
                      <a16:colId xmlns:a16="http://schemas.microsoft.com/office/drawing/2014/main" val="449352515"/>
                    </a:ext>
                  </a:extLst>
                </a:gridCol>
                <a:gridCol w="576072">
                  <a:extLst>
                    <a:ext uri="{9D8B030D-6E8A-4147-A177-3AD203B41FA5}">
                      <a16:colId xmlns:a16="http://schemas.microsoft.com/office/drawing/2014/main" val="1917949218"/>
                    </a:ext>
                  </a:extLst>
                </a:gridCol>
                <a:gridCol w="576072">
                  <a:extLst>
                    <a:ext uri="{9D8B030D-6E8A-4147-A177-3AD203B41FA5}">
                      <a16:colId xmlns:a16="http://schemas.microsoft.com/office/drawing/2014/main" val="1648545536"/>
                    </a:ext>
                  </a:extLst>
                </a:gridCol>
                <a:gridCol w="576072">
                  <a:extLst>
                    <a:ext uri="{9D8B030D-6E8A-4147-A177-3AD203B41FA5}">
                      <a16:colId xmlns:a16="http://schemas.microsoft.com/office/drawing/2014/main" val="367385603"/>
                    </a:ext>
                  </a:extLst>
                </a:gridCol>
                <a:gridCol w="576072">
                  <a:extLst>
                    <a:ext uri="{9D8B030D-6E8A-4147-A177-3AD203B41FA5}">
                      <a16:colId xmlns:a16="http://schemas.microsoft.com/office/drawing/2014/main" val="1013273921"/>
                    </a:ext>
                  </a:extLst>
                </a:gridCol>
                <a:gridCol w="576072">
                  <a:extLst>
                    <a:ext uri="{9D8B030D-6E8A-4147-A177-3AD203B41FA5}">
                      <a16:colId xmlns:a16="http://schemas.microsoft.com/office/drawing/2014/main" val="4286997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6476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go2023 - 2019-10-17 20:57:23</a:t>
                      </a:r>
                      <a:r>
                        <a:rPr kumimoji="0" lang="es-ES" sz="1000" b="0" i="0" u="none" strike="noStrike" kern="1200" cap="none" spc="0" normalizeH="0" baseline="0" noProof="0">
                          <a:ln>
                            <a:noFill/>
                          </a:ln>
                          <a:solidFill>
                            <a:prstClr val="black"/>
                          </a:solidFill>
                          <a:effectLst/>
                          <a:uLnTx/>
                          <a:uFillTx/>
                          <a:latin typeface="+mn-lt"/>
                          <a:ea typeface="+mn-ea"/>
                          <a:cs typeface="+mn-cs"/>
                        </a:rPr>
                        <a:t>
 La gran @tami_leonelli, medallista de oro del #TeamParaChile en los últimos Juegos Parapanamericanos de Lima 2019, les tiene una tremenda invitación para este día domingo 20 de octubre. 🙌 #RumboAl2023 #Santiago2023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https://www.instagram.com/p/B3u8WBVj2ME/media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06:15:50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a:t>
                      </a:r>
                    </a:p>
                  </a:txBody>
                  <a:tcPr/>
                </a:tc>
                <a:extLst>
                  <a:ext uri="{0D108BD9-81ED-4DB2-BD59-A6C34878D82A}">
                    <a16:rowId xmlns:a16="http://schemas.microsoft.com/office/drawing/2014/main" val="4228150728"/>
                  </a:ext>
                </a:extLst>
              </a:tr>
            </a:tbl>
          </a:graphicData>
        </a:graphic>
      </p:graphicFrame>
      <p:sp>
        <p:nvSpPr>
          <p:cNvPr id="4" name="Text Placeholder 3">
            <a:extLst>
              <a:ext uri="{FF2B5EF4-FFF2-40B4-BE49-F238E27FC236}">
                <a16:creationId xmlns:a16="http://schemas.microsoft.com/office/drawing/2014/main" id="{15BEA83E-A95F-4505-8425-2D88037AB700}"/>
              </a:ext>
            </a:extLst>
          </p:cNvPr>
          <p:cNvSpPr>
            <a:spLocks noGrp="1"/>
          </p:cNvSpPr>
          <p:nvPr>
            <p:ph type="body" sz="quarter" idx="14"/>
          </p:nvPr>
        </p:nvSpPr>
        <p:spPr/>
        <p:txBody>
          <a:bodyPr/>
          <a:lstStyle/>
          <a:p>
            <a:r>
              <a:rPr lang="en-US"/>
              <a:t>07/19/2019 - 11/19/2019</a:t>
            </a:r>
          </a:p>
        </p:txBody>
      </p:sp>
    </p:spTree>
    <p:extLst>
      <p:ext uri="{BB962C8B-B14F-4D97-AF65-F5344CB8AC3E}">
        <p14:creationId xmlns:p14="http://schemas.microsoft.com/office/powerpoint/2010/main" val="3911685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1C91E-71DA-42E8-9BE4-5C7CB438B082}"/>
              </a:ext>
            </a:extLst>
          </p:cNvPr>
          <p:cNvSpPr>
            <a:spLocks noGrp="1"/>
          </p:cNvSpPr>
          <p:nvPr>
            <p:ph type="title"/>
          </p:nvPr>
        </p:nvSpPr>
        <p:spPr/>
        <p:txBody>
          <a:bodyPr/>
          <a:lstStyle/>
          <a:p>
            <a:r>
              <a:rPr lang="en-US"/>
              <a:t>Instagram Posts Table | go2023 - 6 of 22</a:t>
            </a:r>
          </a:p>
        </p:txBody>
      </p:sp>
      <p:graphicFrame>
        <p:nvGraphicFramePr>
          <p:cNvPr id="5" name="Table Placeholder 4">
            <a:extLst>
              <a:ext uri="{FF2B5EF4-FFF2-40B4-BE49-F238E27FC236}">
                <a16:creationId xmlns:a16="http://schemas.microsoft.com/office/drawing/2014/main" id="{DAC13013-DE04-482F-9190-A537496B6D13}"/>
              </a:ext>
            </a:extLst>
          </p:cNvPr>
          <p:cNvGraphicFramePr>
            <a:graphicFrameLocks noGrp="1"/>
          </p:cNvGraphicFramePr>
          <p:nvPr>
            <p:ph type="tbl" sz="quarter" idx="13"/>
            <p:extLst>
              <p:ext uri="{D42A27DB-BD31-4B8C-83A1-F6EECF244321}">
                <p14:modId xmlns:p14="http://schemas.microsoft.com/office/powerpoint/2010/main" val="2651006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299418529"/>
                    </a:ext>
                  </a:extLst>
                </a:gridCol>
                <a:gridCol w="1234439">
                  <a:extLst>
                    <a:ext uri="{9D8B030D-6E8A-4147-A177-3AD203B41FA5}">
                      <a16:colId xmlns:a16="http://schemas.microsoft.com/office/drawing/2014/main" val="88964467"/>
                    </a:ext>
                  </a:extLst>
                </a:gridCol>
                <a:gridCol w="576072">
                  <a:extLst>
                    <a:ext uri="{9D8B030D-6E8A-4147-A177-3AD203B41FA5}">
                      <a16:colId xmlns:a16="http://schemas.microsoft.com/office/drawing/2014/main" val="2778320720"/>
                    </a:ext>
                  </a:extLst>
                </a:gridCol>
                <a:gridCol w="576072">
                  <a:extLst>
                    <a:ext uri="{9D8B030D-6E8A-4147-A177-3AD203B41FA5}">
                      <a16:colId xmlns:a16="http://schemas.microsoft.com/office/drawing/2014/main" val="3380050093"/>
                    </a:ext>
                  </a:extLst>
                </a:gridCol>
                <a:gridCol w="576072">
                  <a:extLst>
                    <a:ext uri="{9D8B030D-6E8A-4147-A177-3AD203B41FA5}">
                      <a16:colId xmlns:a16="http://schemas.microsoft.com/office/drawing/2014/main" val="3146391484"/>
                    </a:ext>
                  </a:extLst>
                </a:gridCol>
                <a:gridCol w="576072">
                  <a:extLst>
                    <a:ext uri="{9D8B030D-6E8A-4147-A177-3AD203B41FA5}">
                      <a16:colId xmlns:a16="http://schemas.microsoft.com/office/drawing/2014/main" val="1346751608"/>
                    </a:ext>
                  </a:extLst>
                </a:gridCol>
                <a:gridCol w="576072">
                  <a:extLst>
                    <a:ext uri="{9D8B030D-6E8A-4147-A177-3AD203B41FA5}">
                      <a16:colId xmlns:a16="http://schemas.microsoft.com/office/drawing/2014/main" val="2070760119"/>
                    </a:ext>
                  </a:extLst>
                </a:gridCol>
                <a:gridCol w="576072">
                  <a:extLst>
                    <a:ext uri="{9D8B030D-6E8A-4147-A177-3AD203B41FA5}">
                      <a16:colId xmlns:a16="http://schemas.microsoft.com/office/drawing/2014/main" val="3987299421"/>
                    </a:ext>
                  </a:extLst>
                </a:gridCol>
                <a:gridCol w="576072">
                  <a:extLst>
                    <a:ext uri="{9D8B030D-6E8A-4147-A177-3AD203B41FA5}">
                      <a16:colId xmlns:a16="http://schemas.microsoft.com/office/drawing/2014/main" val="4208125051"/>
                    </a:ext>
                  </a:extLst>
                </a:gridCol>
                <a:gridCol w="576072">
                  <a:extLst>
                    <a:ext uri="{9D8B030D-6E8A-4147-A177-3AD203B41FA5}">
                      <a16:colId xmlns:a16="http://schemas.microsoft.com/office/drawing/2014/main" val="2252126272"/>
                    </a:ext>
                  </a:extLst>
                </a:gridCol>
                <a:gridCol w="576072">
                  <a:extLst>
                    <a:ext uri="{9D8B030D-6E8A-4147-A177-3AD203B41FA5}">
                      <a16:colId xmlns:a16="http://schemas.microsoft.com/office/drawing/2014/main" val="3315910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59503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go2023 - 2019-10-17 13:15:30</a:t>
                      </a:r>
                      <a:r>
                        <a:rPr kumimoji="0" lang="es-ES" sz="1000" b="0" i="0" u="none" strike="noStrike" kern="1200" cap="none" spc="0" normalizeH="0" baseline="0" noProof="0">
                          <a:ln>
                            <a:noFill/>
                          </a:ln>
                          <a:solidFill>
                            <a:prstClr val="black"/>
                          </a:solidFill>
                          <a:effectLst/>
                          <a:uLnTx/>
                          <a:uFillTx/>
                          <a:latin typeface="+mn-lt"/>
                          <a:ea typeface="+mn-ea"/>
                          <a:cs typeface="+mn-cs"/>
                        </a:rPr>
                        <a:t>
 Solo tres días nos separan del inicio oficial de  nuestra cuenta regresiva. ¡Te invitamos a ser parte! Te esperamos el día 20 de octubre desde las 10:30 horas entre Grecia y Campo de Deportes en el Estadio Nacional. ¡Vamos todos juntos #RumboAl2023!
.
@mindepchile @indchile @teamchile_coch @comiteparalimpicochile @panamsports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https://www.instagram.com/p/B3uHng9jICT/media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06:15:50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a:t>
                      </a:r>
                    </a:p>
                  </a:txBody>
                  <a:tcPr/>
                </a:tc>
                <a:extLst>
                  <a:ext uri="{0D108BD9-81ED-4DB2-BD59-A6C34878D82A}">
                    <a16:rowId xmlns:a16="http://schemas.microsoft.com/office/drawing/2014/main" val="3654447842"/>
                  </a:ext>
                </a:extLst>
              </a:tr>
            </a:tbl>
          </a:graphicData>
        </a:graphic>
      </p:graphicFrame>
      <p:sp>
        <p:nvSpPr>
          <p:cNvPr id="4" name="Text Placeholder 3">
            <a:extLst>
              <a:ext uri="{FF2B5EF4-FFF2-40B4-BE49-F238E27FC236}">
                <a16:creationId xmlns:a16="http://schemas.microsoft.com/office/drawing/2014/main" id="{7D9288B9-D8E4-4A7D-A7B9-39C03F72AF2F}"/>
              </a:ext>
            </a:extLst>
          </p:cNvPr>
          <p:cNvSpPr>
            <a:spLocks noGrp="1"/>
          </p:cNvSpPr>
          <p:nvPr>
            <p:ph type="body" sz="quarter" idx="14"/>
          </p:nvPr>
        </p:nvSpPr>
        <p:spPr/>
        <p:txBody>
          <a:bodyPr/>
          <a:lstStyle/>
          <a:p>
            <a:r>
              <a:rPr lang="en-US"/>
              <a:t>07/19/2019 - 11/19/2019</a:t>
            </a:r>
          </a:p>
        </p:txBody>
      </p:sp>
    </p:spTree>
    <p:extLst>
      <p:ext uri="{BB962C8B-B14F-4D97-AF65-F5344CB8AC3E}">
        <p14:creationId xmlns:p14="http://schemas.microsoft.com/office/powerpoint/2010/main" val="1888425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206B8-A013-4C18-BB39-59AB5FC8009F}"/>
              </a:ext>
            </a:extLst>
          </p:cNvPr>
          <p:cNvSpPr>
            <a:spLocks noGrp="1"/>
          </p:cNvSpPr>
          <p:nvPr>
            <p:ph type="title"/>
          </p:nvPr>
        </p:nvSpPr>
        <p:spPr/>
        <p:txBody>
          <a:bodyPr/>
          <a:lstStyle/>
          <a:p>
            <a:r>
              <a:rPr lang="en-US"/>
              <a:t>Instagram Posts Table | go2023 - 7 of 22</a:t>
            </a:r>
          </a:p>
        </p:txBody>
      </p:sp>
      <p:graphicFrame>
        <p:nvGraphicFramePr>
          <p:cNvPr id="5" name="Table Placeholder 4">
            <a:extLst>
              <a:ext uri="{FF2B5EF4-FFF2-40B4-BE49-F238E27FC236}">
                <a16:creationId xmlns:a16="http://schemas.microsoft.com/office/drawing/2014/main" id="{8D6B9DD0-68C8-4AB5-AE97-9660BBBC0931}"/>
              </a:ext>
            </a:extLst>
          </p:cNvPr>
          <p:cNvGraphicFramePr>
            <a:graphicFrameLocks noGrp="1"/>
          </p:cNvGraphicFramePr>
          <p:nvPr>
            <p:ph type="tbl" sz="quarter" idx="13"/>
            <p:extLst>
              <p:ext uri="{D42A27DB-BD31-4B8C-83A1-F6EECF244321}">
                <p14:modId xmlns:p14="http://schemas.microsoft.com/office/powerpoint/2010/main" val="2452644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178523318"/>
                    </a:ext>
                  </a:extLst>
                </a:gridCol>
                <a:gridCol w="1234439">
                  <a:extLst>
                    <a:ext uri="{9D8B030D-6E8A-4147-A177-3AD203B41FA5}">
                      <a16:colId xmlns:a16="http://schemas.microsoft.com/office/drawing/2014/main" val="4071777960"/>
                    </a:ext>
                  </a:extLst>
                </a:gridCol>
                <a:gridCol w="576072">
                  <a:extLst>
                    <a:ext uri="{9D8B030D-6E8A-4147-A177-3AD203B41FA5}">
                      <a16:colId xmlns:a16="http://schemas.microsoft.com/office/drawing/2014/main" val="4067054700"/>
                    </a:ext>
                  </a:extLst>
                </a:gridCol>
                <a:gridCol w="576072">
                  <a:extLst>
                    <a:ext uri="{9D8B030D-6E8A-4147-A177-3AD203B41FA5}">
                      <a16:colId xmlns:a16="http://schemas.microsoft.com/office/drawing/2014/main" val="4291241136"/>
                    </a:ext>
                  </a:extLst>
                </a:gridCol>
                <a:gridCol w="576072">
                  <a:extLst>
                    <a:ext uri="{9D8B030D-6E8A-4147-A177-3AD203B41FA5}">
                      <a16:colId xmlns:a16="http://schemas.microsoft.com/office/drawing/2014/main" val="2569505619"/>
                    </a:ext>
                  </a:extLst>
                </a:gridCol>
                <a:gridCol w="576072">
                  <a:extLst>
                    <a:ext uri="{9D8B030D-6E8A-4147-A177-3AD203B41FA5}">
                      <a16:colId xmlns:a16="http://schemas.microsoft.com/office/drawing/2014/main" val="499399916"/>
                    </a:ext>
                  </a:extLst>
                </a:gridCol>
                <a:gridCol w="576072">
                  <a:extLst>
                    <a:ext uri="{9D8B030D-6E8A-4147-A177-3AD203B41FA5}">
                      <a16:colId xmlns:a16="http://schemas.microsoft.com/office/drawing/2014/main" val="3940615339"/>
                    </a:ext>
                  </a:extLst>
                </a:gridCol>
                <a:gridCol w="576072">
                  <a:extLst>
                    <a:ext uri="{9D8B030D-6E8A-4147-A177-3AD203B41FA5}">
                      <a16:colId xmlns:a16="http://schemas.microsoft.com/office/drawing/2014/main" val="1914893619"/>
                    </a:ext>
                  </a:extLst>
                </a:gridCol>
                <a:gridCol w="576072">
                  <a:extLst>
                    <a:ext uri="{9D8B030D-6E8A-4147-A177-3AD203B41FA5}">
                      <a16:colId xmlns:a16="http://schemas.microsoft.com/office/drawing/2014/main" val="1983184874"/>
                    </a:ext>
                  </a:extLst>
                </a:gridCol>
                <a:gridCol w="576072">
                  <a:extLst>
                    <a:ext uri="{9D8B030D-6E8A-4147-A177-3AD203B41FA5}">
                      <a16:colId xmlns:a16="http://schemas.microsoft.com/office/drawing/2014/main" val="3344596701"/>
                    </a:ext>
                  </a:extLst>
                </a:gridCol>
                <a:gridCol w="576072">
                  <a:extLst>
                    <a:ext uri="{9D8B030D-6E8A-4147-A177-3AD203B41FA5}">
                      <a16:colId xmlns:a16="http://schemas.microsoft.com/office/drawing/2014/main" val="1792600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28610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go2023 - 2019-10-16 13:31:58</a:t>
                      </a:r>
                      <a:r>
                        <a:rPr kumimoji="0" lang="es-ES" sz="1000" b="0" i="0" u="none" strike="noStrike" kern="1200" cap="none" spc="0" normalizeH="0" baseline="0" noProof="0">
                          <a:ln>
                            <a:noFill/>
                          </a:ln>
                          <a:solidFill>
                            <a:prstClr val="black"/>
                          </a:solidFill>
                          <a:effectLst/>
                          <a:uLnTx/>
                          <a:uFillTx/>
                          <a:latin typeface="+mn-lt"/>
                          <a:ea typeface="+mn-ea"/>
                          <a:cs typeface="+mn-cs"/>
                        </a:rPr>
                        <a:t>
 Desde el Estadio Nacional, daremos inicio de forma oficial a la cuenta regresiva hacia los próximos Juegos Panamericanos y Parapanamericanos de Santiago 2023. Y tú, ¡puedes ser parte! Acompáñanos este 20 de octubre desde las 10:30 horas en Grecia con Campo de Deportes junto a deportistas y autoridades. ¡Los esperamos! #Santiago2023 #RumboAl2023
.
@mindepchile @indchile @teamchile_coch @comiteparalimpicochile @panamsports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https://www.instagram.com/p/B3rk0PZjp0j/media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06:15:50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5573</a:t>
                      </a:r>
                    </a:p>
                  </a:txBody>
                  <a:tcPr/>
                </a:tc>
                <a:extLst>
                  <a:ext uri="{0D108BD9-81ED-4DB2-BD59-A6C34878D82A}">
                    <a16:rowId xmlns:a16="http://schemas.microsoft.com/office/drawing/2014/main" val="1856070637"/>
                  </a:ext>
                </a:extLst>
              </a:tr>
            </a:tbl>
          </a:graphicData>
        </a:graphic>
      </p:graphicFrame>
      <p:sp>
        <p:nvSpPr>
          <p:cNvPr id="4" name="Text Placeholder 3">
            <a:extLst>
              <a:ext uri="{FF2B5EF4-FFF2-40B4-BE49-F238E27FC236}">
                <a16:creationId xmlns:a16="http://schemas.microsoft.com/office/drawing/2014/main" id="{609D6C60-93BF-4B78-9710-28C7A7D8D9B8}"/>
              </a:ext>
            </a:extLst>
          </p:cNvPr>
          <p:cNvSpPr>
            <a:spLocks noGrp="1"/>
          </p:cNvSpPr>
          <p:nvPr>
            <p:ph type="body" sz="quarter" idx="14"/>
          </p:nvPr>
        </p:nvSpPr>
        <p:spPr/>
        <p:txBody>
          <a:bodyPr/>
          <a:lstStyle/>
          <a:p>
            <a:r>
              <a:rPr lang="en-US"/>
              <a:t>07/19/2019 - 11/19/2019</a:t>
            </a:r>
          </a:p>
        </p:txBody>
      </p:sp>
    </p:spTree>
    <p:extLst>
      <p:ext uri="{BB962C8B-B14F-4D97-AF65-F5344CB8AC3E}">
        <p14:creationId xmlns:p14="http://schemas.microsoft.com/office/powerpoint/2010/main" val="1348952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92432-21BB-4BB5-AE1E-247BA67AC09B}"/>
              </a:ext>
            </a:extLst>
          </p:cNvPr>
          <p:cNvSpPr>
            <a:spLocks noGrp="1"/>
          </p:cNvSpPr>
          <p:nvPr>
            <p:ph type="title"/>
          </p:nvPr>
        </p:nvSpPr>
        <p:spPr/>
        <p:txBody>
          <a:bodyPr/>
          <a:lstStyle/>
          <a:p>
            <a:r>
              <a:rPr lang="en-US"/>
              <a:t>Instagram Posts Table | go2023 - 8 of 22</a:t>
            </a:r>
          </a:p>
        </p:txBody>
      </p:sp>
      <p:graphicFrame>
        <p:nvGraphicFramePr>
          <p:cNvPr id="5" name="Table Placeholder 4">
            <a:extLst>
              <a:ext uri="{FF2B5EF4-FFF2-40B4-BE49-F238E27FC236}">
                <a16:creationId xmlns:a16="http://schemas.microsoft.com/office/drawing/2014/main" id="{C4734D37-F8BD-4D9C-9AD9-C81679F4E676}"/>
              </a:ext>
            </a:extLst>
          </p:cNvPr>
          <p:cNvGraphicFramePr>
            <a:graphicFrameLocks noGrp="1"/>
          </p:cNvGraphicFramePr>
          <p:nvPr>
            <p:ph type="tbl" sz="quarter" idx="13"/>
            <p:extLst>
              <p:ext uri="{D42A27DB-BD31-4B8C-83A1-F6EECF244321}">
                <p14:modId xmlns:p14="http://schemas.microsoft.com/office/powerpoint/2010/main" val="3105526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960737839"/>
                    </a:ext>
                  </a:extLst>
                </a:gridCol>
                <a:gridCol w="1234439">
                  <a:extLst>
                    <a:ext uri="{9D8B030D-6E8A-4147-A177-3AD203B41FA5}">
                      <a16:colId xmlns:a16="http://schemas.microsoft.com/office/drawing/2014/main" val="3791145990"/>
                    </a:ext>
                  </a:extLst>
                </a:gridCol>
                <a:gridCol w="576072">
                  <a:extLst>
                    <a:ext uri="{9D8B030D-6E8A-4147-A177-3AD203B41FA5}">
                      <a16:colId xmlns:a16="http://schemas.microsoft.com/office/drawing/2014/main" val="1307830883"/>
                    </a:ext>
                  </a:extLst>
                </a:gridCol>
                <a:gridCol w="576072">
                  <a:extLst>
                    <a:ext uri="{9D8B030D-6E8A-4147-A177-3AD203B41FA5}">
                      <a16:colId xmlns:a16="http://schemas.microsoft.com/office/drawing/2014/main" val="1915681219"/>
                    </a:ext>
                  </a:extLst>
                </a:gridCol>
                <a:gridCol w="576072">
                  <a:extLst>
                    <a:ext uri="{9D8B030D-6E8A-4147-A177-3AD203B41FA5}">
                      <a16:colId xmlns:a16="http://schemas.microsoft.com/office/drawing/2014/main" val="2741004643"/>
                    </a:ext>
                  </a:extLst>
                </a:gridCol>
                <a:gridCol w="576072">
                  <a:extLst>
                    <a:ext uri="{9D8B030D-6E8A-4147-A177-3AD203B41FA5}">
                      <a16:colId xmlns:a16="http://schemas.microsoft.com/office/drawing/2014/main" val="841535122"/>
                    </a:ext>
                  </a:extLst>
                </a:gridCol>
                <a:gridCol w="576072">
                  <a:extLst>
                    <a:ext uri="{9D8B030D-6E8A-4147-A177-3AD203B41FA5}">
                      <a16:colId xmlns:a16="http://schemas.microsoft.com/office/drawing/2014/main" val="1457103508"/>
                    </a:ext>
                  </a:extLst>
                </a:gridCol>
                <a:gridCol w="576072">
                  <a:extLst>
                    <a:ext uri="{9D8B030D-6E8A-4147-A177-3AD203B41FA5}">
                      <a16:colId xmlns:a16="http://schemas.microsoft.com/office/drawing/2014/main" val="1951964235"/>
                    </a:ext>
                  </a:extLst>
                </a:gridCol>
                <a:gridCol w="576072">
                  <a:extLst>
                    <a:ext uri="{9D8B030D-6E8A-4147-A177-3AD203B41FA5}">
                      <a16:colId xmlns:a16="http://schemas.microsoft.com/office/drawing/2014/main" val="2337182931"/>
                    </a:ext>
                  </a:extLst>
                </a:gridCol>
                <a:gridCol w="576072">
                  <a:extLst>
                    <a:ext uri="{9D8B030D-6E8A-4147-A177-3AD203B41FA5}">
                      <a16:colId xmlns:a16="http://schemas.microsoft.com/office/drawing/2014/main" val="834065267"/>
                    </a:ext>
                  </a:extLst>
                </a:gridCol>
                <a:gridCol w="576072">
                  <a:extLst>
                    <a:ext uri="{9D8B030D-6E8A-4147-A177-3AD203B41FA5}">
                      <a16:colId xmlns:a16="http://schemas.microsoft.com/office/drawing/2014/main" val="2782909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10800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go2023 - 2019-10-15 21:23:36</a:t>
                      </a:r>
                      <a:r>
                        <a:rPr kumimoji="0" lang="es-ES" sz="1000" b="0" i="0" u="none" strike="noStrike" kern="1200" cap="none" spc="0" normalizeH="0" baseline="0" noProof="0">
                          <a:ln>
                            <a:noFill/>
                          </a:ln>
                          <a:solidFill>
                            <a:prstClr val="black"/>
                          </a:solidFill>
                          <a:effectLst/>
                          <a:uLnTx/>
                          <a:uFillTx/>
                          <a:latin typeface="+mn-lt"/>
                          <a:ea typeface="+mn-ea"/>
                          <a:cs typeface="+mn-cs"/>
                        </a:rPr>
                        <a:t>
 Hoy se cumple un mes de la gran actuación de nuestra selección chilena de Vóleibol, que tras 26 años, logró un lugar en el podio sudamericano. Fue medalla de bronce para Chile, tras vencer a Venezuela en un Arena Monticello repleto de hinchas chilenos. ¡Saludos para el team! #Santiago2023 #RumboAl2023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https://www.instagram.com/p/B3p1vmCDEwT/media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06:15:50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extLst>
                  <a:ext uri="{0D108BD9-81ED-4DB2-BD59-A6C34878D82A}">
                    <a16:rowId xmlns:a16="http://schemas.microsoft.com/office/drawing/2014/main" val="1221271516"/>
                  </a:ext>
                </a:extLst>
              </a:tr>
            </a:tbl>
          </a:graphicData>
        </a:graphic>
      </p:graphicFrame>
      <p:sp>
        <p:nvSpPr>
          <p:cNvPr id="4" name="Text Placeholder 3">
            <a:extLst>
              <a:ext uri="{FF2B5EF4-FFF2-40B4-BE49-F238E27FC236}">
                <a16:creationId xmlns:a16="http://schemas.microsoft.com/office/drawing/2014/main" id="{253B776B-75D2-4E8D-9369-7D05A420CB84}"/>
              </a:ext>
            </a:extLst>
          </p:cNvPr>
          <p:cNvSpPr>
            <a:spLocks noGrp="1"/>
          </p:cNvSpPr>
          <p:nvPr>
            <p:ph type="body" sz="quarter" idx="14"/>
          </p:nvPr>
        </p:nvSpPr>
        <p:spPr/>
        <p:txBody>
          <a:bodyPr/>
          <a:lstStyle/>
          <a:p>
            <a:r>
              <a:rPr lang="en-US"/>
              <a:t>07/19/2019 - 11/19/2019</a:t>
            </a:r>
          </a:p>
        </p:txBody>
      </p:sp>
    </p:spTree>
    <p:extLst>
      <p:ext uri="{BB962C8B-B14F-4D97-AF65-F5344CB8AC3E}">
        <p14:creationId xmlns:p14="http://schemas.microsoft.com/office/powerpoint/2010/main" val="2162122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113BC-D068-4F29-94DC-AAECA17C5072}"/>
              </a:ext>
            </a:extLst>
          </p:cNvPr>
          <p:cNvSpPr>
            <a:spLocks noGrp="1"/>
          </p:cNvSpPr>
          <p:nvPr>
            <p:ph type="title"/>
          </p:nvPr>
        </p:nvSpPr>
        <p:spPr/>
        <p:txBody>
          <a:bodyPr/>
          <a:lstStyle/>
          <a:p>
            <a:r>
              <a:rPr lang="en-US"/>
              <a:t>Instagram Posts Table | go2023 - 9 of 22</a:t>
            </a:r>
          </a:p>
        </p:txBody>
      </p:sp>
      <p:graphicFrame>
        <p:nvGraphicFramePr>
          <p:cNvPr id="5" name="Table Placeholder 4">
            <a:extLst>
              <a:ext uri="{FF2B5EF4-FFF2-40B4-BE49-F238E27FC236}">
                <a16:creationId xmlns:a16="http://schemas.microsoft.com/office/drawing/2014/main" id="{0B608591-5EE2-451E-A78C-BF7CA1D9C559}"/>
              </a:ext>
            </a:extLst>
          </p:cNvPr>
          <p:cNvGraphicFramePr>
            <a:graphicFrameLocks noGrp="1"/>
          </p:cNvGraphicFramePr>
          <p:nvPr>
            <p:ph type="tbl" sz="quarter" idx="13"/>
            <p:extLst>
              <p:ext uri="{D42A27DB-BD31-4B8C-83A1-F6EECF244321}">
                <p14:modId xmlns:p14="http://schemas.microsoft.com/office/powerpoint/2010/main" val="1381501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290277026"/>
                    </a:ext>
                  </a:extLst>
                </a:gridCol>
                <a:gridCol w="1234439">
                  <a:extLst>
                    <a:ext uri="{9D8B030D-6E8A-4147-A177-3AD203B41FA5}">
                      <a16:colId xmlns:a16="http://schemas.microsoft.com/office/drawing/2014/main" val="1708235507"/>
                    </a:ext>
                  </a:extLst>
                </a:gridCol>
                <a:gridCol w="576072">
                  <a:extLst>
                    <a:ext uri="{9D8B030D-6E8A-4147-A177-3AD203B41FA5}">
                      <a16:colId xmlns:a16="http://schemas.microsoft.com/office/drawing/2014/main" val="4055320361"/>
                    </a:ext>
                  </a:extLst>
                </a:gridCol>
                <a:gridCol w="576072">
                  <a:extLst>
                    <a:ext uri="{9D8B030D-6E8A-4147-A177-3AD203B41FA5}">
                      <a16:colId xmlns:a16="http://schemas.microsoft.com/office/drawing/2014/main" val="520648891"/>
                    </a:ext>
                  </a:extLst>
                </a:gridCol>
                <a:gridCol w="576072">
                  <a:extLst>
                    <a:ext uri="{9D8B030D-6E8A-4147-A177-3AD203B41FA5}">
                      <a16:colId xmlns:a16="http://schemas.microsoft.com/office/drawing/2014/main" val="843068914"/>
                    </a:ext>
                  </a:extLst>
                </a:gridCol>
                <a:gridCol w="576072">
                  <a:extLst>
                    <a:ext uri="{9D8B030D-6E8A-4147-A177-3AD203B41FA5}">
                      <a16:colId xmlns:a16="http://schemas.microsoft.com/office/drawing/2014/main" val="2318394194"/>
                    </a:ext>
                  </a:extLst>
                </a:gridCol>
                <a:gridCol w="576072">
                  <a:extLst>
                    <a:ext uri="{9D8B030D-6E8A-4147-A177-3AD203B41FA5}">
                      <a16:colId xmlns:a16="http://schemas.microsoft.com/office/drawing/2014/main" val="12173854"/>
                    </a:ext>
                  </a:extLst>
                </a:gridCol>
                <a:gridCol w="576072">
                  <a:extLst>
                    <a:ext uri="{9D8B030D-6E8A-4147-A177-3AD203B41FA5}">
                      <a16:colId xmlns:a16="http://schemas.microsoft.com/office/drawing/2014/main" val="3712480392"/>
                    </a:ext>
                  </a:extLst>
                </a:gridCol>
                <a:gridCol w="576072">
                  <a:extLst>
                    <a:ext uri="{9D8B030D-6E8A-4147-A177-3AD203B41FA5}">
                      <a16:colId xmlns:a16="http://schemas.microsoft.com/office/drawing/2014/main" val="2337622930"/>
                    </a:ext>
                  </a:extLst>
                </a:gridCol>
                <a:gridCol w="576072">
                  <a:extLst>
                    <a:ext uri="{9D8B030D-6E8A-4147-A177-3AD203B41FA5}">
                      <a16:colId xmlns:a16="http://schemas.microsoft.com/office/drawing/2014/main" val="3662859916"/>
                    </a:ext>
                  </a:extLst>
                </a:gridCol>
                <a:gridCol w="576072">
                  <a:extLst>
                    <a:ext uri="{9D8B030D-6E8A-4147-A177-3AD203B41FA5}">
                      <a16:colId xmlns:a16="http://schemas.microsoft.com/office/drawing/2014/main" val="2682005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65078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go2023 - 2019-10-15 17:36:57</a:t>
                      </a:r>
                      <a:r>
                        <a:rPr kumimoji="0" lang="es-ES" sz="1000" b="0" i="0" u="none" strike="noStrike" kern="1200" cap="none" spc="0" normalizeH="0" baseline="0" noProof="0">
                          <a:ln>
                            <a:noFill/>
                          </a:ln>
                          <a:solidFill>
                            <a:prstClr val="black"/>
                          </a:solidFill>
                          <a:effectLst/>
                          <a:uLnTx/>
                          <a:uFillTx/>
                          <a:latin typeface="+mn-lt"/>
                          <a:ea typeface="+mn-ea"/>
                          <a:cs typeface="+mn-cs"/>
                        </a:rPr>
                        <a:t>
 Recuerda, este domingo 20 de octubre, a contar de las 10:30 en Grecia con Campo de Deportes, en el Estadio Nacional, damos inicio a la Cuenta Regresiva de los próximos Juegos Panamericanos y Parapanamericanos de Santiago 2023. ¿Quieres ser parte? La entrada es liberada. ¡Te esperamos! #Santiago2023 #RumboAl2023
.
@mindepchile @indchile @teamchile_coch @comiteparalimpicochile @panamsports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https://www.instagram.com/p/B3pcDm7j_UI/media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06:15:50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6608</a:t>
                      </a:r>
                    </a:p>
                  </a:txBody>
                  <a:tcPr/>
                </a:tc>
                <a:extLst>
                  <a:ext uri="{0D108BD9-81ED-4DB2-BD59-A6C34878D82A}">
                    <a16:rowId xmlns:a16="http://schemas.microsoft.com/office/drawing/2014/main" val="1255977515"/>
                  </a:ext>
                </a:extLst>
              </a:tr>
            </a:tbl>
          </a:graphicData>
        </a:graphic>
      </p:graphicFrame>
      <p:sp>
        <p:nvSpPr>
          <p:cNvPr id="4" name="Text Placeholder 3">
            <a:extLst>
              <a:ext uri="{FF2B5EF4-FFF2-40B4-BE49-F238E27FC236}">
                <a16:creationId xmlns:a16="http://schemas.microsoft.com/office/drawing/2014/main" id="{1D624433-8662-49B0-B014-1EA1C784163D}"/>
              </a:ext>
            </a:extLst>
          </p:cNvPr>
          <p:cNvSpPr>
            <a:spLocks noGrp="1"/>
          </p:cNvSpPr>
          <p:nvPr>
            <p:ph type="body" sz="quarter" idx="14"/>
          </p:nvPr>
        </p:nvSpPr>
        <p:spPr/>
        <p:txBody>
          <a:bodyPr/>
          <a:lstStyle/>
          <a:p>
            <a:r>
              <a:rPr lang="en-US"/>
              <a:t>07/19/2019 - 11/19/2019</a:t>
            </a:r>
          </a:p>
        </p:txBody>
      </p:sp>
    </p:spTree>
    <p:extLst>
      <p:ext uri="{BB962C8B-B14F-4D97-AF65-F5344CB8AC3E}">
        <p14:creationId xmlns:p14="http://schemas.microsoft.com/office/powerpoint/2010/main" val="1700303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B8562-D4D4-4E0F-B033-0023B260E9E3}"/>
              </a:ext>
            </a:extLst>
          </p:cNvPr>
          <p:cNvSpPr>
            <a:spLocks noGrp="1"/>
          </p:cNvSpPr>
          <p:nvPr>
            <p:ph type="title"/>
          </p:nvPr>
        </p:nvSpPr>
        <p:spPr/>
        <p:txBody>
          <a:bodyPr/>
          <a:lstStyle/>
          <a:p>
            <a:r>
              <a:rPr lang="en-US"/>
              <a:t>Instagram Posts Table | go2023 - 10 of 22</a:t>
            </a:r>
          </a:p>
        </p:txBody>
      </p:sp>
      <p:graphicFrame>
        <p:nvGraphicFramePr>
          <p:cNvPr id="5" name="Table Placeholder 4">
            <a:extLst>
              <a:ext uri="{FF2B5EF4-FFF2-40B4-BE49-F238E27FC236}">
                <a16:creationId xmlns:a16="http://schemas.microsoft.com/office/drawing/2014/main" id="{0A331BF3-B13A-4F26-87F7-D1BB7B38B103}"/>
              </a:ext>
            </a:extLst>
          </p:cNvPr>
          <p:cNvGraphicFramePr>
            <a:graphicFrameLocks noGrp="1"/>
          </p:cNvGraphicFramePr>
          <p:nvPr>
            <p:ph type="tbl" sz="quarter" idx="13"/>
            <p:extLst>
              <p:ext uri="{D42A27DB-BD31-4B8C-83A1-F6EECF244321}">
                <p14:modId xmlns:p14="http://schemas.microsoft.com/office/powerpoint/2010/main" val="3677463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150229694"/>
                    </a:ext>
                  </a:extLst>
                </a:gridCol>
                <a:gridCol w="1234439">
                  <a:extLst>
                    <a:ext uri="{9D8B030D-6E8A-4147-A177-3AD203B41FA5}">
                      <a16:colId xmlns:a16="http://schemas.microsoft.com/office/drawing/2014/main" val="284692926"/>
                    </a:ext>
                  </a:extLst>
                </a:gridCol>
                <a:gridCol w="576072">
                  <a:extLst>
                    <a:ext uri="{9D8B030D-6E8A-4147-A177-3AD203B41FA5}">
                      <a16:colId xmlns:a16="http://schemas.microsoft.com/office/drawing/2014/main" val="1957888291"/>
                    </a:ext>
                  </a:extLst>
                </a:gridCol>
                <a:gridCol w="576072">
                  <a:extLst>
                    <a:ext uri="{9D8B030D-6E8A-4147-A177-3AD203B41FA5}">
                      <a16:colId xmlns:a16="http://schemas.microsoft.com/office/drawing/2014/main" val="3455581108"/>
                    </a:ext>
                  </a:extLst>
                </a:gridCol>
                <a:gridCol w="576072">
                  <a:extLst>
                    <a:ext uri="{9D8B030D-6E8A-4147-A177-3AD203B41FA5}">
                      <a16:colId xmlns:a16="http://schemas.microsoft.com/office/drawing/2014/main" val="1068640511"/>
                    </a:ext>
                  </a:extLst>
                </a:gridCol>
                <a:gridCol w="576072">
                  <a:extLst>
                    <a:ext uri="{9D8B030D-6E8A-4147-A177-3AD203B41FA5}">
                      <a16:colId xmlns:a16="http://schemas.microsoft.com/office/drawing/2014/main" val="1609189449"/>
                    </a:ext>
                  </a:extLst>
                </a:gridCol>
                <a:gridCol w="576072">
                  <a:extLst>
                    <a:ext uri="{9D8B030D-6E8A-4147-A177-3AD203B41FA5}">
                      <a16:colId xmlns:a16="http://schemas.microsoft.com/office/drawing/2014/main" val="1559927761"/>
                    </a:ext>
                  </a:extLst>
                </a:gridCol>
                <a:gridCol w="576072">
                  <a:extLst>
                    <a:ext uri="{9D8B030D-6E8A-4147-A177-3AD203B41FA5}">
                      <a16:colId xmlns:a16="http://schemas.microsoft.com/office/drawing/2014/main" val="606803882"/>
                    </a:ext>
                  </a:extLst>
                </a:gridCol>
                <a:gridCol w="576072">
                  <a:extLst>
                    <a:ext uri="{9D8B030D-6E8A-4147-A177-3AD203B41FA5}">
                      <a16:colId xmlns:a16="http://schemas.microsoft.com/office/drawing/2014/main" val="3032070133"/>
                    </a:ext>
                  </a:extLst>
                </a:gridCol>
                <a:gridCol w="576072">
                  <a:extLst>
                    <a:ext uri="{9D8B030D-6E8A-4147-A177-3AD203B41FA5}">
                      <a16:colId xmlns:a16="http://schemas.microsoft.com/office/drawing/2014/main" val="663785184"/>
                    </a:ext>
                  </a:extLst>
                </a:gridCol>
                <a:gridCol w="576072">
                  <a:extLst>
                    <a:ext uri="{9D8B030D-6E8A-4147-A177-3AD203B41FA5}">
                      <a16:colId xmlns:a16="http://schemas.microsoft.com/office/drawing/2014/main" val="2467574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61244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go2023 - 2019-10-14 22:35:46</a:t>
                      </a:r>
                      <a:r>
                        <a:rPr kumimoji="0" lang="es-ES" sz="1000" b="0" i="0" u="none" strike="noStrike" kern="1200" cap="none" spc="0" normalizeH="0" baseline="0" noProof="0">
                          <a:ln>
                            <a:noFill/>
                          </a:ln>
                          <a:solidFill>
                            <a:prstClr val="black"/>
                          </a:solidFill>
                          <a:effectLst/>
                          <a:uLnTx/>
                          <a:uFillTx/>
                          <a:latin typeface="+mn-lt"/>
                          <a:ea typeface="+mn-ea"/>
                          <a:cs typeface="+mn-cs"/>
                        </a:rPr>
                        <a:t>
 El próximo 20 de octubre, estaremos a exactamente 4 años de vivir el mayor evento deportivo en la historia de nuestro país: los Juegos Panamericanos y Parapanamericanos de Santiago 2023. Una fiesta deportiva y ciudadana. Por eso te invitamos a ser parte del inicio de la cuenta regresiva, junto a deportistas y autoridades. ¡Nos vemos #RumboAl2023! #Santiago2023
.
@mindepchile @indchile @teamchile_coch @comiteparalimpicochile @panamsports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https://www.instagram.com/p/B3nZWB-jYMt/media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12:15:21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4203</a:t>
                      </a:r>
                    </a:p>
                  </a:txBody>
                  <a:tcPr/>
                </a:tc>
                <a:extLst>
                  <a:ext uri="{0D108BD9-81ED-4DB2-BD59-A6C34878D82A}">
                    <a16:rowId xmlns:a16="http://schemas.microsoft.com/office/drawing/2014/main" val="484542295"/>
                  </a:ext>
                </a:extLst>
              </a:tr>
            </a:tbl>
          </a:graphicData>
        </a:graphic>
      </p:graphicFrame>
      <p:sp>
        <p:nvSpPr>
          <p:cNvPr id="4" name="Text Placeholder 3">
            <a:extLst>
              <a:ext uri="{FF2B5EF4-FFF2-40B4-BE49-F238E27FC236}">
                <a16:creationId xmlns:a16="http://schemas.microsoft.com/office/drawing/2014/main" id="{325D6C87-8BD2-46CC-9243-F9E4AF0A37FD}"/>
              </a:ext>
            </a:extLst>
          </p:cNvPr>
          <p:cNvSpPr>
            <a:spLocks noGrp="1"/>
          </p:cNvSpPr>
          <p:nvPr>
            <p:ph type="body" sz="quarter" idx="14"/>
          </p:nvPr>
        </p:nvSpPr>
        <p:spPr/>
        <p:txBody>
          <a:bodyPr/>
          <a:lstStyle/>
          <a:p>
            <a:r>
              <a:rPr lang="en-US"/>
              <a:t>07/19/2019 - 11/19/2019</a:t>
            </a:r>
          </a:p>
        </p:txBody>
      </p:sp>
    </p:spTree>
    <p:extLst>
      <p:ext uri="{BB962C8B-B14F-4D97-AF65-F5344CB8AC3E}">
        <p14:creationId xmlns:p14="http://schemas.microsoft.com/office/powerpoint/2010/main" val="14722880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5150A-3CDF-4076-9451-E21E86E07456}"/>
              </a:ext>
            </a:extLst>
          </p:cNvPr>
          <p:cNvSpPr>
            <a:spLocks noGrp="1"/>
          </p:cNvSpPr>
          <p:nvPr>
            <p:ph type="title"/>
          </p:nvPr>
        </p:nvSpPr>
        <p:spPr/>
        <p:txBody>
          <a:bodyPr/>
          <a:lstStyle/>
          <a:p>
            <a:r>
              <a:rPr lang="en-US"/>
              <a:t>Instagram Posts Table | go2023 - 11 of 22</a:t>
            </a:r>
          </a:p>
        </p:txBody>
      </p:sp>
      <p:graphicFrame>
        <p:nvGraphicFramePr>
          <p:cNvPr id="5" name="Table Placeholder 4">
            <a:extLst>
              <a:ext uri="{FF2B5EF4-FFF2-40B4-BE49-F238E27FC236}">
                <a16:creationId xmlns:a16="http://schemas.microsoft.com/office/drawing/2014/main" id="{E3EBC300-D541-44D7-A8E7-58D411D6ED48}"/>
              </a:ext>
            </a:extLst>
          </p:cNvPr>
          <p:cNvGraphicFramePr>
            <a:graphicFrameLocks noGrp="1"/>
          </p:cNvGraphicFramePr>
          <p:nvPr>
            <p:ph type="tbl" sz="quarter" idx="13"/>
            <p:extLst>
              <p:ext uri="{D42A27DB-BD31-4B8C-83A1-F6EECF244321}">
                <p14:modId xmlns:p14="http://schemas.microsoft.com/office/powerpoint/2010/main" val="1682246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532385366"/>
                    </a:ext>
                  </a:extLst>
                </a:gridCol>
                <a:gridCol w="1234439">
                  <a:extLst>
                    <a:ext uri="{9D8B030D-6E8A-4147-A177-3AD203B41FA5}">
                      <a16:colId xmlns:a16="http://schemas.microsoft.com/office/drawing/2014/main" val="2727609498"/>
                    </a:ext>
                  </a:extLst>
                </a:gridCol>
                <a:gridCol w="576072">
                  <a:extLst>
                    <a:ext uri="{9D8B030D-6E8A-4147-A177-3AD203B41FA5}">
                      <a16:colId xmlns:a16="http://schemas.microsoft.com/office/drawing/2014/main" val="3705916394"/>
                    </a:ext>
                  </a:extLst>
                </a:gridCol>
                <a:gridCol w="576072">
                  <a:extLst>
                    <a:ext uri="{9D8B030D-6E8A-4147-A177-3AD203B41FA5}">
                      <a16:colId xmlns:a16="http://schemas.microsoft.com/office/drawing/2014/main" val="3592040930"/>
                    </a:ext>
                  </a:extLst>
                </a:gridCol>
                <a:gridCol w="576072">
                  <a:extLst>
                    <a:ext uri="{9D8B030D-6E8A-4147-A177-3AD203B41FA5}">
                      <a16:colId xmlns:a16="http://schemas.microsoft.com/office/drawing/2014/main" val="1058849320"/>
                    </a:ext>
                  </a:extLst>
                </a:gridCol>
                <a:gridCol w="576072">
                  <a:extLst>
                    <a:ext uri="{9D8B030D-6E8A-4147-A177-3AD203B41FA5}">
                      <a16:colId xmlns:a16="http://schemas.microsoft.com/office/drawing/2014/main" val="2937741341"/>
                    </a:ext>
                  </a:extLst>
                </a:gridCol>
                <a:gridCol w="576072">
                  <a:extLst>
                    <a:ext uri="{9D8B030D-6E8A-4147-A177-3AD203B41FA5}">
                      <a16:colId xmlns:a16="http://schemas.microsoft.com/office/drawing/2014/main" val="3592048802"/>
                    </a:ext>
                  </a:extLst>
                </a:gridCol>
                <a:gridCol w="576072">
                  <a:extLst>
                    <a:ext uri="{9D8B030D-6E8A-4147-A177-3AD203B41FA5}">
                      <a16:colId xmlns:a16="http://schemas.microsoft.com/office/drawing/2014/main" val="274855231"/>
                    </a:ext>
                  </a:extLst>
                </a:gridCol>
                <a:gridCol w="576072">
                  <a:extLst>
                    <a:ext uri="{9D8B030D-6E8A-4147-A177-3AD203B41FA5}">
                      <a16:colId xmlns:a16="http://schemas.microsoft.com/office/drawing/2014/main" val="2033531007"/>
                    </a:ext>
                  </a:extLst>
                </a:gridCol>
                <a:gridCol w="576072">
                  <a:extLst>
                    <a:ext uri="{9D8B030D-6E8A-4147-A177-3AD203B41FA5}">
                      <a16:colId xmlns:a16="http://schemas.microsoft.com/office/drawing/2014/main" val="805833823"/>
                    </a:ext>
                  </a:extLst>
                </a:gridCol>
                <a:gridCol w="576072">
                  <a:extLst>
                    <a:ext uri="{9D8B030D-6E8A-4147-A177-3AD203B41FA5}">
                      <a16:colId xmlns:a16="http://schemas.microsoft.com/office/drawing/2014/main" val="1977417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95044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go2023 - 2019-10-14 14:44:09</a:t>
                      </a:r>
                      <a:r>
                        <a:rPr kumimoji="0" lang="es-ES" sz="1000" b="0" i="0" u="none" strike="noStrike" kern="1200" cap="none" spc="0" normalizeH="0" baseline="0" noProof="0">
                          <a:ln>
                            <a:noFill/>
                          </a:ln>
                          <a:solidFill>
                            <a:prstClr val="black"/>
                          </a:solidFill>
                          <a:effectLst/>
                          <a:uLnTx/>
                          <a:uFillTx/>
                          <a:latin typeface="+mn-lt"/>
                          <a:ea typeface="+mn-ea"/>
                          <a:cs typeface="+mn-cs"/>
                        </a:rPr>
                        <a:t>
 Emile Ritter 🇨🇱 obtuvo la primera presea para el @teamchile_coch en los Juegos Mundiales de Playa en Doha, Qatar. El nacional se quedó con el tercer lugar 🥉en el Salto de Esquí Náutico con una marca de 59,1 metros. ¡Felicidades! 
#Qatar2019 #Santiago2023 #RumboAl2023
📷Gentileza @panamsports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https://www.instagram.com/p/B3mjfLljSv-/media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06:15:50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2401</a:t>
                      </a:r>
                    </a:p>
                  </a:txBody>
                  <a:tcPr/>
                </a:tc>
                <a:extLst>
                  <a:ext uri="{0D108BD9-81ED-4DB2-BD59-A6C34878D82A}">
                    <a16:rowId xmlns:a16="http://schemas.microsoft.com/office/drawing/2014/main" val="1074613936"/>
                  </a:ext>
                </a:extLst>
              </a:tr>
            </a:tbl>
          </a:graphicData>
        </a:graphic>
      </p:graphicFrame>
      <p:sp>
        <p:nvSpPr>
          <p:cNvPr id="4" name="Text Placeholder 3">
            <a:extLst>
              <a:ext uri="{FF2B5EF4-FFF2-40B4-BE49-F238E27FC236}">
                <a16:creationId xmlns:a16="http://schemas.microsoft.com/office/drawing/2014/main" id="{BDC24398-E792-4911-B16A-1A3D0247104C}"/>
              </a:ext>
            </a:extLst>
          </p:cNvPr>
          <p:cNvSpPr>
            <a:spLocks noGrp="1"/>
          </p:cNvSpPr>
          <p:nvPr>
            <p:ph type="body" sz="quarter" idx="14"/>
          </p:nvPr>
        </p:nvSpPr>
        <p:spPr/>
        <p:txBody>
          <a:bodyPr/>
          <a:lstStyle/>
          <a:p>
            <a:r>
              <a:rPr lang="en-US"/>
              <a:t>07/19/2019 - 11/19/2019</a:t>
            </a:r>
          </a:p>
        </p:txBody>
      </p:sp>
    </p:spTree>
    <p:extLst>
      <p:ext uri="{BB962C8B-B14F-4D97-AF65-F5344CB8AC3E}">
        <p14:creationId xmlns:p14="http://schemas.microsoft.com/office/powerpoint/2010/main" val="568975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0FC9A-6E0E-42AB-9799-05F7DAB09AF7}"/>
              </a:ext>
            </a:extLst>
          </p:cNvPr>
          <p:cNvSpPr>
            <a:spLocks noGrp="1"/>
          </p:cNvSpPr>
          <p:nvPr>
            <p:ph type="title"/>
          </p:nvPr>
        </p:nvSpPr>
        <p:spPr/>
        <p:txBody>
          <a:bodyPr/>
          <a:lstStyle/>
          <a:p>
            <a:r>
              <a:rPr lang="en-US"/>
              <a:t>Instagram Posts Table | go2023 - 12 of 22</a:t>
            </a:r>
          </a:p>
        </p:txBody>
      </p:sp>
      <p:graphicFrame>
        <p:nvGraphicFramePr>
          <p:cNvPr id="5" name="Table Placeholder 4">
            <a:extLst>
              <a:ext uri="{FF2B5EF4-FFF2-40B4-BE49-F238E27FC236}">
                <a16:creationId xmlns:a16="http://schemas.microsoft.com/office/drawing/2014/main" id="{FF6D6363-A6D1-4695-9064-637169DB056F}"/>
              </a:ext>
            </a:extLst>
          </p:cNvPr>
          <p:cNvGraphicFramePr>
            <a:graphicFrameLocks noGrp="1"/>
          </p:cNvGraphicFramePr>
          <p:nvPr>
            <p:ph type="tbl" sz="quarter" idx="13"/>
            <p:extLst>
              <p:ext uri="{D42A27DB-BD31-4B8C-83A1-F6EECF244321}">
                <p14:modId xmlns:p14="http://schemas.microsoft.com/office/powerpoint/2010/main" val="3812384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065342200"/>
                    </a:ext>
                  </a:extLst>
                </a:gridCol>
                <a:gridCol w="1234439">
                  <a:extLst>
                    <a:ext uri="{9D8B030D-6E8A-4147-A177-3AD203B41FA5}">
                      <a16:colId xmlns:a16="http://schemas.microsoft.com/office/drawing/2014/main" val="3329596080"/>
                    </a:ext>
                  </a:extLst>
                </a:gridCol>
                <a:gridCol w="576072">
                  <a:extLst>
                    <a:ext uri="{9D8B030D-6E8A-4147-A177-3AD203B41FA5}">
                      <a16:colId xmlns:a16="http://schemas.microsoft.com/office/drawing/2014/main" val="2207042624"/>
                    </a:ext>
                  </a:extLst>
                </a:gridCol>
                <a:gridCol w="576072">
                  <a:extLst>
                    <a:ext uri="{9D8B030D-6E8A-4147-A177-3AD203B41FA5}">
                      <a16:colId xmlns:a16="http://schemas.microsoft.com/office/drawing/2014/main" val="3717602901"/>
                    </a:ext>
                  </a:extLst>
                </a:gridCol>
                <a:gridCol w="576072">
                  <a:extLst>
                    <a:ext uri="{9D8B030D-6E8A-4147-A177-3AD203B41FA5}">
                      <a16:colId xmlns:a16="http://schemas.microsoft.com/office/drawing/2014/main" val="2348181338"/>
                    </a:ext>
                  </a:extLst>
                </a:gridCol>
                <a:gridCol w="576072">
                  <a:extLst>
                    <a:ext uri="{9D8B030D-6E8A-4147-A177-3AD203B41FA5}">
                      <a16:colId xmlns:a16="http://schemas.microsoft.com/office/drawing/2014/main" val="2652756803"/>
                    </a:ext>
                  </a:extLst>
                </a:gridCol>
                <a:gridCol w="576072">
                  <a:extLst>
                    <a:ext uri="{9D8B030D-6E8A-4147-A177-3AD203B41FA5}">
                      <a16:colId xmlns:a16="http://schemas.microsoft.com/office/drawing/2014/main" val="1824370891"/>
                    </a:ext>
                  </a:extLst>
                </a:gridCol>
                <a:gridCol w="576072">
                  <a:extLst>
                    <a:ext uri="{9D8B030D-6E8A-4147-A177-3AD203B41FA5}">
                      <a16:colId xmlns:a16="http://schemas.microsoft.com/office/drawing/2014/main" val="2181573662"/>
                    </a:ext>
                  </a:extLst>
                </a:gridCol>
                <a:gridCol w="576072">
                  <a:extLst>
                    <a:ext uri="{9D8B030D-6E8A-4147-A177-3AD203B41FA5}">
                      <a16:colId xmlns:a16="http://schemas.microsoft.com/office/drawing/2014/main" val="2580244156"/>
                    </a:ext>
                  </a:extLst>
                </a:gridCol>
                <a:gridCol w="576072">
                  <a:extLst>
                    <a:ext uri="{9D8B030D-6E8A-4147-A177-3AD203B41FA5}">
                      <a16:colId xmlns:a16="http://schemas.microsoft.com/office/drawing/2014/main" val="1535687936"/>
                    </a:ext>
                  </a:extLst>
                </a:gridCol>
                <a:gridCol w="576072">
                  <a:extLst>
                    <a:ext uri="{9D8B030D-6E8A-4147-A177-3AD203B41FA5}">
                      <a16:colId xmlns:a16="http://schemas.microsoft.com/office/drawing/2014/main" val="3742130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66201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go2023 - 2019-10-11 14:11:20</a:t>
                      </a:r>
                      <a:r>
                        <a:rPr kumimoji="0" lang="es-ES" sz="1000" b="0" i="0" u="none" strike="noStrike" kern="1200" cap="none" spc="0" normalizeH="0" baseline="0" noProof="0">
                          <a:ln>
                            <a:noFill/>
                          </a:ln>
                          <a:solidFill>
                            <a:prstClr val="black"/>
                          </a:solidFill>
                          <a:effectLst/>
                          <a:uLnTx/>
                          <a:uFillTx/>
                          <a:latin typeface="+mn-lt"/>
                          <a:ea typeface="+mn-ea"/>
                          <a:cs typeface="+mn-cs"/>
                        </a:rPr>
                        <a:t>
 Hoy comienza toda la acción de los Juegos Mundiales de Playa en Doha, Qatar. Certamen que contará con la presencia de 11 deportistas del @teamchile_coch que iniciarán su participación mañana en el Vóleibol Playa. ¡Acá te dejamos la nómina completa! 🇨🇱 #VamosChile #Santiago2023 #RumboAl2023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https://www.instagram.com/p/B3exWILjpME/media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06:15:50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extLst>
                  <a:ext uri="{0D108BD9-81ED-4DB2-BD59-A6C34878D82A}">
                    <a16:rowId xmlns:a16="http://schemas.microsoft.com/office/drawing/2014/main" val="1419498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go2023 - 2019-10-10 13:59:41</a:t>
                      </a:r>
                      <a:r>
                        <a:rPr kumimoji="0" lang="es-ES" sz="1000" b="0" i="0" u="none" strike="noStrike" kern="1200" cap="none" spc="0" normalizeH="0" baseline="0" noProof="0">
                          <a:ln>
                            <a:noFill/>
                          </a:ln>
                          <a:solidFill>
                            <a:prstClr val="black"/>
                          </a:solidFill>
                          <a:effectLst/>
                          <a:uLnTx/>
                          <a:uFillTx/>
                          <a:latin typeface="+mn-lt"/>
                          <a:ea typeface="+mn-ea"/>
                          <a:cs typeface="+mn-cs"/>
                        </a:rPr>
                        <a:t>
 "¡Nada es imposible!" ¿Recuerdas esa frase? Fue del gran Nico Massú. Medallista olímpico que hoy celebra un año más de vida. ¡Que sean muchos más, Nico! Felicidades. #Santiago2023 #RumboAl2023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https://www.instagram.com/p/B3cLN_7jfiz/media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18:16:16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extLst>
                  <a:ext uri="{0D108BD9-81ED-4DB2-BD59-A6C34878D82A}">
                    <a16:rowId xmlns:a16="http://schemas.microsoft.com/office/drawing/2014/main" val="4155363775"/>
                  </a:ext>
                </a:extLst>
              </a:tr>
            </a:tbl>
          </a:graphicData>
        </a:graphic>
      </p:graphicFrame>
      <p:sp>
        <p:nvSpPr>
          <p:cNvPr id="4" name="Text Placeholder 3">
            <a:extLst>
              <a:ext uri="{FF2B5EF4-FFF2-40B4-BE49-F238E27FC236}">
                <a16:creationId xmlns:a16="http://schemas.microsoft.com/office/drawing/2014/main" id="{B42F0374-A88A-48A4-812E-C03C59E20023}"/>
              </a:ext>
            </a:extLst>
          </p:cNvPr>
          <p:cNvSpPr>
            <a:spLocks noGrp="1"/>
          </p:cNvSpPr>
          <p:nvPr>
            <p:ph type="body" sz="quarter" idx="14"/>
          </p:nvPr>
        </p:nvSpPr>
        <p:spPr/>
        <p:txBody>
          <a:bodyPr/>
          <a:lstStyle/>
          <a:p>
            <a:r>
              <a:rPr lang="en-US"/>
              <a:t>07/19/2019 - 11/19/2019</a:t>
            </a:r>
          </a:p>
        </p:txBody>
      </p:sp>
    </p:spTree>
    <p:extLst>
      <p:ext uri="{BB962C8B-B14F-4D97-AF65-F5344CB8AC3E}">
        <p14:creationId xmlns:p14="http://schemas.microsoft.com/office/powerpoint/2010/main" val="2524091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EF5BE-7264-4923-875E-579860EA08B8}"/>
              </a:ext>
            </a:extLst>
          </p:cNvPr>
          <p:cNvSpPr>
            <a:spLocks noGrp="1"/>
          </p:cNvSpPr>
          <p:nvPr>
            <p:ph type="title"/>
          </p:nvPr>
        </p:nvSpPr>
        <p:spPr/>
        <p:txBody>
          <a:bodyPr/>
          <a:lstStyle/>
          <a:p>
            <a:r>
              <a:rPr lang="en-US"/>
              <a:t>Instagram Posts Table | go2023 - 13 of 22</a:t>
            </a:r>
          </a:p>
        </p:txBody>
      </p:sp>
      <p:graphicFrame>
        <p:nvGraphicFramePr>
          <p:cNvPr id="5" name="Table Placeholder 4">
            <a:extLst>
              <a:ext uri="{FF2B5EF4-FFF2-40B4-BE49-F238E27FC236}">
                <a16:creationId xmlns:a16="http://schemas.microsoft.com/office/drawing/2014/main" id="{F4855184-0072-4E9F-A1AA-3F44FF90EDB3}"/>
              </a:ext>
            </a:extLst>
          </p:cNvPr>
          <p:cNvGraphicFramePr>
            <a:graphicFrameLocks noGrp="1"/>
          </p:cNvGraphicFramePr>
          <p:nvPr>
            <p:ph type="tbl" sz="quarter" idx="13"/>
            <p:extLst>
              <p:ext uri="{D42A27DB-BD31-4B8C-83A1-F6EECF244321}">
                <p14:modId xmlns:p14="http://schemas.microsoft.com/office/powerpoint/2010/main" val="1147205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835587087"/>
                    </a:ext>
                  </a:extLst>
                </a:gridCol>
                <a:gridCol w="1234439">
                  <a:extLst>
                    <a:ext uri="{9D8B030D-6E8A-4147-A177-3AD203B41FA5}">
                      <a16:colId xmlns:a16="http://schemas.microsoft.com/office/drawing/2014/main" val="1900431863"/>
                    </a:ext>
                  </a:extLst>
                </a:gridCol>
                <a:gridCol w="576072">
                  <a:extLst>
                    <a:ext uri="{9D8B030D-6E8A-4147-A177-3AD203B41FA5}">
                      <a16:colId xmlns:a16="http://schemas.microsoft.com/office/drawing/2014/main" val="3510871213"/>
                    </a:ext>
                  </a:extLst>
                </a:gridCol>
                <a:gridCol w="576072">
                  <a:extLst>
                    <a:ext uri="{9D8B030D-6E8A-4147-A177-3AD203B41FA5}">
                      <a16:colId xmlns:a16="http://schemas.microsoft.com/office/drawing/2014/main" val="2185472650"/>
                    </a:ext>
                  </a:extLst>
                </a:gridCol>
                <a:gridCol w="576072">
                  <a:extLst>
                    <a:ext uri="{9D8B030D-6E8A-4147-A177-3AD203B41FA5}">
                      <a16:colId xmlns:a16="http://schemas.microsoft.com/office/drawing/2014/main" val="2795612957"/>
                    </a:ext>
                  </a:extLst>
                </a:gridCol>
                <a:gridCol w="576072">
                  <a:extLst>
                    <a:ext uri="{9D8B030D-6E8A-4147-A177-3AD203B41FA5}">
                      <a16:colId xmlns:a16="http://schemas.microsoft.com/office/drawing/2014/main" val="125175814"/>
                    </a:ext>
                  </a:extLst>
                </a:gridCol>
                <a:gridCol w="576072">
                  <a:extLst>
                    <a:ext uri="{9D8B030D-6E8A-4147-A177-3AD203B41FA5}">
                      <a16:colId xmlns:a16="http://schemas.microsoft.com/office/drawing/2014/main" val="55044315"/>
                    </a:ext>
                  </a:extLst>
                </a:gridCol>
                <a:gridCol w="576072">
                  <a:extLst>
                    <a:ext uri="{9D8B030D-6E8A-4147-A177-3AD203B41FA5}">
                      <a16:colId xmlns:a16="http://schemas.microsoft.com/office/drawing/2014/main" val="2448190530"/>
                    </a:ext>
                  </a:extLst>
                </a:gridCol>
                <a:gridCol w="576072">
                  <a:extLst>
                    <a:ext uri="{9D8B030D-6E8A-4147-A177-3AD203B41FA5}">
                      <a16:colId xmlns:a16="http://schemas.microsoft.com/office/drawing/2014/main" val="2187562270"/>
                    </a:ext>
                  </a:extLst>
                </a:gridCol>
                <a:gridCol w="576072">
                  <a:extLst>
                    <a:ext uri="{9D8B030D-6E8A-4147-A177-3AD203B41FA5}">
                      <a16:colId xmlns:a16="http://schemas.microsoft.com/office/drawing/2014/main" val="3634640648"/>
                    </a:ext>
                  </a:extLst>
                </a:gridCol>
                <a:gridCol w="576072">
                  <a:extLst>
                    <a:ext uri="{9D8B030D-6E8A-4147-A177-3AD203B41FA5}">
                      <a16:colId xmlns:a16="http://schemas.microsoft.com/office/drawing/2014/main" val="1458816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07039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go2023 - 2019-10-09 15:48:45</a:t>
                      </a:r>
                      <a:r>
                        <a:rPr kumimoji="0" lang="es-ES" sz="1000" b="0" i="0" u="none" strike="noStrike" kern="1200" cap="none" spc="0" normalizeH="0" baseline="0" noProof="0">
                          <a:ln>
                            <a:noFill/>
                          </a:ln>
                          <a:solidFill>
                            <a:prstClr val="black"/>
                          </a:solidFill>
                          <a:effectLst/>
                          <a:uLnTx/>
                          <a:uFillTx/>
                          <a:latin typeface="+mn-lt"/>
                          <a:ea typeface="+mn-ea"/>
                          <a:cs typeface="+mn-cs"/>
                        </a:rPr>
                        <a:t>
 #RumboAl2023 | Felicitamos al pentacampeón de Pentatlón Moderno, el nacional @estebanbustoschi, quien se adjudicó el certamen Sudamericano por quinta vez en su carrera. Por su parte, Benjamín Ortiz y Vicente Valderrama obtuvieron el bronce por equipo. 👏 #Santiago2023 #RumboAl2023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https://www.instagram.com/p/B3Zy59PDkXU/media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06:15:50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a:t>
                      </a:r>
                    </a:p>
                  </a:txBody>
                  <a:tcPr/>
                </a:tc>
                <a:extLst>
                  <a:ext uri="{0D108BD9-81ED-4DB2-BD59-A6C34878D82A}">
                    <a16:rowId xmlns:a16="http://schemas.microsoft.com/office/drawing/2014/main" val="908174683"/>
                  </a:ext>
                </a:extLst>
              </a:tr>
            </a:tbl>
          </a:graphicData>
        </a:graphic>
      </p:graphicFrame>
      <p:sp>
        <p:nvSpPr>
          <p:cNvPr id="4" name="Text Placeholder 3">
            <a:extLst>
              <a:ext uri="{FF2B5EF4-FFF2-40B4-BE49-F238E27FC236}">
                <a16:creationId xmlns:a16="http://schemas.microsoft.com/office/drawing/2014/main" id="{4941EB18-999B-42E4-AD8E-260D9B24FC6A}"/>
              </a:ext>
            </a:extLst>
          </p:cNvPr>
          <p:cNvSpPr>
            <a:spLocks noGrp="1"/>
          </p:cNvSpPr>
          <p:nvPr>
            <p:ph type="body" sz="quarter" idx="14"/>
          </p:nvPr>
        </p:nvSpPr>
        <p:spPr/>
        <p:txBody>
          <a:bodyPr/>
          <a:lstStyle/>
          <a:p>
            <a:r>
              <a:rPr lang="en-US"/>
              <a:t>07/19/2019 - 11/19/2019</a:t>
            </a:r>
          </a:p>
        </p:txBody>
      </p:sp>
    </p:spTree>
    <p:extLst>
      <p:ext uri="{BB962C8B-B14F-4D97-AF65-F5344CB8AC3E}">
        <p14:creationId xmlns:p14="http://schemas.microsoft.com/office/powerpoint/2010/main" val="4226373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4F31C-BD70-44D0-BD26-9AEC65550033}"/>
              </a:ext>
            </a:extLst>
          </p:cNvPr>
          <p:cNvSpPr>
            <a:spLocks noGrp="1"/>
          </p:cNvSpPr>
          <p:nvPr>
            <p:ph type="title"/>
          </p:nvPr>
        </p:nvSpPr>
        <p:spPr/>
        <p:txBody>
          <a:bodyPr/>
          <a:lstStyle/>
          <a:p>
            <a:r>
              <a:rPr lang="en-US"/>
              <a:t>Instagram Posts Table | go2023 - 14 of 22</a:t>
            </a:r>
          </a:p>
        </p:txBody>
      </p:sp>
      <p:graphicFrame>
        <p:nvGraphicFramePr>
          <p:cNvPr id="5" name="Table Placeholder 4">
            <a:extLst>
              <a:ext uri="{FF2B5EF4-FFF2-40B4-BE49-F238E27FC236}">
                <a16:creationId xmlns:a16="http://schemas.microsoft.com/office/drawing/2014/main" id="{C3565115-2A48-40D4-9979-0048DE069DB6}"/>
              </a:ext>
            </a:extLst>
          </p:cNvPr>
          <p:cNvGraphicFramePr>
            <a:graphicFrameLocks noGrp="1"/>
          </p:cNvGraphicFramePr>
          <p:nvPr>
            <p:ph type="tbl" sz="quarter" idx="13"/>
            <p:extLst>
              <p:ext uri="{D42A27DB-BD31-4B8C-83A1-F6EECF244321}">
                <p14:modId xmlns:p14="http://schemas.microsoft.com/office/powerpoint/2010/main" val="3131512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210150513"/>
                    </a:ext>
                  </a:extLst>
                </a:gridCol>
                <a:gridCol w="1234439">
                  <a:extLst>
                    <a:ext uri="{9D8B030D-6E8A-4147-A177-3AD203B41FA5}">
                      <a16:colId xmlns:a16="http://schemas.microsoft.com/office/drawing/2014/main" val="3737512917"/>
                    </a:ext>
                  </a:extLst>
                </a:gridCol>
                <a:gridCol w="576072">
                  <a:extLst>
                    <a:ext uri="{9D8B030D-6E8A-4147-A177-3AD203B41FA5}">
                      <a16:colId xmlns:a16="http://schemas.microsoft.com/office/drawing/2014/main" val="1873697304"/>
                    </a:ext>
                  </a:extLst>
                </a:gridCol>
                <a:gridCol w="576072">
                  <a:extLst>
                    <a:ext uri="{9D8B030D-6E8A-4147-A177-3AD203B41FA5}">
                      <a16:colId xmlns:a16="http://schemas.microsoft.com/office/drawing/2014/main" val="319931981"/>
                    </a:ext>
                  </a:extLst>
                </a:gridCol>
                <a:gridCol w="576072">
                  <a:extLst>
                    <a:ext uri="{9D8B030D-6E8A-4147-A177-3AD203B41FA5}">
                      <a16:colId xmlns:a16="http://schemas.microsoft.com/office/drawing/2014/main" val="1612777354"/>
                    </a:ext>
                  </a:extLst>
                </a:gridCol>
                <a:gridCol w="576072">
                  <a:extLst>
                    <a:ext uri="{9D8B030D-6E8A-4147-A177-3AD203B41FA5}">
                      <a16:colId xmlns:a16="http://schemas.microsoft.com/office/drawing/2014/main" val="1978649136"/>
                    </a:ext>
                  </a:extLst>
                </a:gridCol>
                <a:gridCol w="576072">
                  <a:extLst>
                    <a:ext uri="{9D8B030D-6E8A-4147-A177-3AD203B41FA5}">
                      <a16:colId xmlns:a16="http://schemas.microsoft.com/office/drawing/2014/main" val="2670722644"/>
                    </a:ext>
                  </a:extLst>
                </a:gridCol>
                <a:gridCol w="576072">
                  <a:extLst>
                    <a:ext uri="{9D8B030D-6E8A-4147-A177-3AD203B41FA5}">
                      <a16:colId xmlns:a16="http://schemas.microsoft.com/office/drawing/2014/main" val="3361642051"/>
                    </a:ext>
                  </a:extLst>
                </a:gridCol>
                <a:gridCol w="576072">
                  <a:extLst>
                    <a:ext uri="{9D8B030D-6E8A-4147-A177-3AD203B41FA5}">
                      <a16:colId xmlns:a16="http://schemas.microsoft.com/office/drawing/2014/main" val="3601367266"/>
                    </a:ext>
                  </a:extLst>
                </a:gridCol>
                <a:gridCol w="576072">
                  <a:extLst>
                    <a:ext uri="{9D8B030D-6E8A-4147-A177-3AD203B41FA5}">
                      <a16:colId xmlns:a16="http://schemas.microsoft.com/office/drawing/2014/main" val="3394333673"/>
                    </a:ext>
                  </a:extLst>
                </a:gridCol>
                <a:gridCol w="576072">
                  <a:extLst>
                    <a:ext uri="{9D8B030D-6E8A-4147-A177-3AD203B41FA5}">
                      <a16:colId xmlns:a16="http://schemas.microsoft.com/office/drawing/2014/main" val="225271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96462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go2023 - 2019-10-06 22:36:48</a:t>
                      </a:r>
                      <a:r>
                        <a:rPr kumimoji="0" lang="es-ES" sz="1000" b="0" i="0" u="none" strike="noStrike" kern="1200" cap="none" spc="0" normalizeH="0" baseline="0" noProof="0">
                          <a:ln>
                            <a:noFill/>
                          </a:ln>
                          <a:solidFill>
                            <a:prstClr val="black"/>
                          </a:solidFill>
                          <a:effectLst/>
                          <a:uLnTx/>
                          <a:uFillTx/>
                          <a:latin typeface="+mn-lt"/>
                          <a:ea typeface="+mn-ea"/>
                          <a:cs typeface="+mn-cs"/>
                        </a:rPr>
                        <a:t>
 @arq_uc y el Programa @mpur_uc, extienden su invitación al Ciclo; "Santiago 2023: la dimensión urbana de los juegos panamericanos". Contará con la presencia de nuestro CEO, @edellamaggiora, y será abierta a todo público. Nos vemos el 8 de octubre a las 19 horas en el Auditorio Fernando Castillo Velasco. ¡Los esperamos! #Santiago2023 #RumboAl2023 #ArquitecturaUC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https://www.instagram.com/p/B3SzN7XjxCX/media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06:15:50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3538</a:t>
                      </a:r>
                    </a:p>
                  </a:txBody>
                  <a:tcPr/>
                </a:tc>
                <a:extLst>
                  <a:ext uri="{0D108BD9-81ED-4DB2-BD59-A6C34878D82A}">
                    <a16:rowId xmlns:a16="http://schemas.microsoft.com/office/drawing/2014/main" val="4274170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go2023 - 2019-10-05 13:55:14</a:t>
                      </a:r>
                      <a:r>
                        <a:rPr kumimoji="0" lang="es-ES" sz="1000" b="0" i="0" u="none" strike="noStrike" kern="1200" cap="none" spc="0" normalizeH="0" baseline="0" noProof="0">
                          <a:ln>
                            <a:noFill/>
                          </a:ln>
                          <a:solidFill>
                            <a:prstClr val="black"/>
                          </a:solidFill>
                          <a:effectLst/>
                          <a:uLnTx/>
                          <a:uFillTx/>
                          <a:latin typeface="+mn-lt"/>
                          <a:ea typeface="+mn-ea"/>
                          <a:cs typeface="+mn-cs"/>
                        </a:rPr>
                        <a:t>
 @mindepchile presentó La Casa del Combate 🤜 con miras a los próximos juegos Panamericanos y Parapanamericanos de Santiago 2023. #Santiago2023 #RumboAl2023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https://www.instagram.com/p/B3PSbh0j6NB/media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06:15:50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a:t>
                      </a:r>
                    </a:p>
                  </a:txBody>
                  <a:tcPr/>
                </a:tc>
                <a:extLst>
                  <a:ext uri="{0D108BD9-81ED-4DB2-BD59-A6C34878D82A}">
                    <a16:rowId xmlns:a16="http://schemas.microsoft.com/office/drawing/2014/main" val="886582521"/>
                  </a:ext>
                </a:extLst>
              </a:tr>
            </a:tbl>
          </a:graphicData>
        </a:graphic>
      </p:graphicFrame>
      <p:sp>
        <p:nvSpPr>
          <p:cNvPr id="4" name="Text Placeholder 3">
            <a:extLst>
              <a:ext uri="{FF2B5EF4-FFF2-40B4-BE49-F238E27FC236}">
                <a16:creationId xmlns:a16="http://schemas.microsoft.com/office/drawing/2014/main" id="{7C32F275-0630-44FB-855B-3917FFE35DE3}"/>
              </a:ext>
            </a:extLst>
          </p:cNvPr>
          <p:cNvSpPr>
            <a:spLocks noGrp="1"/>
          </p:cNvSpPr>
          <p:nvPr>
            <p:ph type="body" sz="quarter" idx="14"/>
          </p:nvPr>
        </p:nvSpPr>
        <p:spPr/>
        <p:txBody>
          <a:bodyPr/>
          <a:lstStyle/>
          <a:p>
            <a:r>
              <a:rPr lang="en-US"/>
              <a:t>07/19/2019 - 11/19/2019</a:t>
            </a:r>
          </a:p>
        </p:txBody>
      </p:sp>
    </p:spTree>
    <p:extLst>
      <p:ext uri="{BB962C8B-B14F-4D97-AF65-F5344CB8AC3E}">
        <p14:creationId xmlns:p14="http://schemas.microsoft.com/office/powerpoint/2010/main" val="4261510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AEF24-567F-48D9-9563-4CD86760EAF1}"/>
              </a:ext>
            </a:extLst>
          </p:cNvPr>
          <p:cNvSpPr>
            <a:spLocks noGrp="1"/>
          </p:cNvSpPr>
          <p:nvPr>
            <p:ph type="title"/>
          </p:nvPr>
        </p:nvSpPr>
        <p:spPr/>
        <p:txBody>
          <a:bodyPr/>
          <a:lstStyle/>
          <a:p>
            <a:r>
              <a:rPr lang="en-US"/>
              <a:t>Instagram Posts Table | go2023 - 15 of 22</a:t>
            </a:r>
          </a:p>
        </p:txBody>
      </p:sp>
      <p:graphicFrame>
        <p:nvGraphicFramePr>
          <p:cNvPr id="5" name="Table Placeholder 4">
            <a:extLst>
              <a:ext uri="{FF2B5EF4-FFF2-40B4-BE49-F238E27FC236}">
                <a16:creationId xmlns:a16="http://schemas.microsoft.com/office/drawing/2014/main" id="{63D3807E-F7A6-4000-B02A-06A2D25871AB}"/>
              </a:ext>
            </a:extLst>
          </p:cNvPr>
          <p:cNvGraphicFramePr>
            <a:graphicFrameLocks noGrp="1"/>
          </p:cNvGraphicFramePr>
          <p:nvPr>
            <p:ph type="tbl" sz="quarter" idx="13"/>
            <p:extLst>
              <p:ext uri="{D42A27DB-BD31-4B8C-83A1-F6EECF244321}">
                <p14:modId xmlns:p14="http://schemas.microsoft.com/office/powerpoint/2010/main" val="2474760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718190303"/>
                    </a:ext>
                  </a:extLst>
                </a:gridCol>
                <a:gridCol w="1234439">
                  <a:extLst>
                    <a:ext uri="{9D8B030D-6E8A-4147-A177-3AD203B41FA5}">
                      <a16:colId xmlns:a16="http://schemas.microsoft.com/office/drawing/2014/main" val="2702160578"/>
                    </a:ext>
                  </a:extLst>
                </a:gridCol>
                <a:gridCol w="576072">
                  <a:extLst>
                    <a:ext uri="{9D8B030D-6E8A-4147-A177-3AD203B41FA5}">
                      <a16:colId xmlns:a16="http://schemas.microsoft.com/office/drawing/2014/main" val="2904604680"/>
                    </a:ext>
                  </a:extLst>
                </a:gridCol>
                <a:gridCol w="576072">
                  <a:extLst>
                    <a:ext uri="{9D8B030D-6E8A-4147-A177-3AD203B41FA5}">
                      <a16:colId xmlns:a16="http://schemas.microsoft.com/office/drawing/2014/main" val="2257607363"/>
                    </a:ext>
                  </a:extLst>
                </a:gridCol>
                <a:gridCol w="576072">
                  <a:extLst>
                    <a:ext uri="{9D8B030D-6E8A-4147-A177-3AD203B41FA5}">
                      <a16:colId xmlns:a16="http://schemas.microsoft.com/office/drawing/2014/main" val="865128675"/>
                    </a:ext>
                  </a:extLst>
                </a:gridCol>
                <a:gridCol w="576072">
                  <a:extLst>
                    <a:ext uri="{9D8B030D-6E8A-4147-A177-3AD203B41FA5}">
                      <a16:colId xmlns:a16="http://schemas.microsoft.com/office/drawing/2014/main" val="1195962233"/>
                    </a:ext>
                  </a:extLst>
                </a:gridCol>
                <a:gridCol w="576072">
                  <a:extLst>
                    <a:ext uri="{9D8B030D-6E8A-4147-A177-3AD203B41FA5}">
                      <a16:colId xmlns:a16="http://schemas.microsoft.com/office/drawing/2014/main" val="1395641804"/>
                    </a:ext>
                  </a:extLst>
                </a:gridCol>
                <a:gridCol w="576072">
                  <a:extLst>
                    <a:ext uri="{9D8B030D-6E8A-4147-A177-3AD203B41FA5}">
                      <a16:colId xmlns:a16="http://schemas.microsoft.com/office/drawing/2014/main" val="609457313"/>
                    </a:ext>
                  </a:extLst>
                </a:gridCol>
                <a:gridCol w="576072">
                  <a:extLst>
                    <a:ext uri="{9D8B030D-6E8A-4147-A177-3AD203B41FA5}">
                      <a16:colId xmlns:a16="http://schemas.microsoft.com/office/drawing/2014/main" val="4233930859"/>
                    </a:ext>
                  </a:extLst>
                </a:gridCol>
                <a:gridCol w="576072">
                  <a:extLst>
                    <a:ext uri="{9D8B030D-6E8A-4147-A177-3AD203B41FA5}">
                      <a16:colId xmlns:a16="http://schemas.microsoft.com/office/drawing/2014/main" val="1934827982"/>
                    </a:ext>
                  </a:extLst>
                </a:gridCol>
                <a:gridCol w="576072">
                  <a:extLst>
                    <a:ext uri="{9D8B030D-6E8A-4147-A177-3AD203B41FA5}">
                      <a16:colId xmlns:a16="http://schemas.microsoft.com/office/drawing/2014/main" val="757002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04667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go2023 - 2019-10-03 14:17:36</a:t>
                      </a:r>
                      <a:r>
                        <a:rPr kumimoji="0" lang="es-ES" sz="1000" b="0" i="0" u="none" strike="noStrike" kern="1200" cap="none" spc="0" normalizeH="0" baseline="0" noProof="0">
                          <a:ln>
                            <a:noFill/>
                          </a:ln>
                          <a:solidFill>
                            <a:prstClr val="black"/>
                          </a:solidFill>
                          <a:effectLst/>
                          <a:uLnTx/>
                          <a:uFillTx/>
                          <a:latin typeface="+mn-lt"/>
                          <a:ea typeface="+mn-ea"/>
                          <a:cs typeface="+mn-cs"/>
                        </a:rPr>
                        <a:t>
 @arq_uc y el Programa @mpur_uc, extienden su invitación al Ciclo; "Santiago 2023: la dimensión urbana de los juegos panamericanos". Contará con la presencia de nuestro CEO, @edellamaggiora, y será abierta a todo público. Nos vemos el 8 de octubre a las 19 horas en el Auditorio Fernando Castillo Velasco. #Santiago2023 #RumboAl2023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https://www.instagram.com/p/B3KLtFvj_Uu/media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06:15:50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3164</a:t>
                      </a:r>
                    </a:p>
                  </a:txBody>
                  <a:tcPr/>
                </a:tc>
                <a:extLst>
                  <a:ext uri="{0D108BD9-81ED-4DB2-BD59-A6C34878D82A}">
                    <a16:rowId xmlns:a16="http://schemas.microsoft.com/office/drawing/2014/main" val="4219238958"/>
                  </a:ext>
                </a:extLst>
              </a:tr>
            </a:tbl>
          </a:graphicData>
        </a:graphic>
      </p:graphicFrame>
      <p:sp>
        <p:nvSpPr>
          <p:cNvPr id="4" name="Text Placeholder 3">
            <a:extLst>
              <a:ext uri="{FF2B5EF4-FFF2-40B4-BE49-F238E27FC236}">
                <a16:creationId xmlns:a16="http://schemas.microsoft.com/office/drawing/2014/main" id="{9BDF6EAE-E159-4E23-BD4F-989DD2209D0A}"/>
              </a:ext>
            </a:extLst>
          </p:cNvPr>
          <p:cNvSpPr>
            <a:spLocks noGrp="1"/>
          </p:cNvSpPr>
          <p:nvPr>
            <p:ph type="body" sz="quarter" idx="14"/>
          </p:nvPr>
        </p:nvSpPr>
        <p:spPr/>
        <p:txBody>
          <a:bodyPr/>
          <a:lstStyle/>
          <a:p>
            <a:r>
              <a:rPr lang="en-US"/>
              <a:t>07/19/2019 - 11/19/2019</a:t>
            </a:r>
          </a:p>
        </p:txBody>
      </p:sp>
    </p:spTree>
    <p:extLst>
      <p:ext uri="{BB962C8B-B14F-4D97-AF65-F5344CB8AC3E}">
        <p14:creationId xmlns:p14="http://schemas.microsoft.com/office/powerpoint/2010/main" val="2049170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B8275-762F-47E1-B4A3-F8D22CB7C63F}"/>
              </a:ext>
            </a:extLst>
          </p:cNvPr>
          <p:cNvSpPr>
            <a:spLocks noGrp="1"/>
          </p:cNvSpPr>
          <p:nvPr>
            <p:ph type="title"/>
          </p:nvPr>
        </p:nvSpPr>
        <p:spPr/>
        <p:txBody>
          <a:bodyPr/>
          <a:lstStyle/>
          <a:p>
            <a:r>
              <a:rPr lang="en-US"/>
              <a:t>Instagram Posts Table | go2023 - 16 of 22</a:t>
            </a:r>
          </a:p>
        </p:txBody>
      </p:sp>
      <p:graphicFrame>
        <p:nvGraphicFramePr>
          <p:cNvPr id="5" name="Table Placeholder 4">
            <a:extLst>
              <a:ext uri="{FF2B5EF4-FFF2-40B4-BE49-F238E27FC236}">
                <a16:creationId xmlns:a16="http://schemas.microsoft.com/office/drawing/2014/main" id="{AF1BB2F7-84B5-4C5C-90A9-8CCBEA7E6AFD}"/>
              </a:ext>
            </a:extLst>
          </p:cNvPr>
          <p:cNvGraphicFramePr>
            <a:graphicFrameLocks noGrp="1"/>
          </p:cNvGraphicFramePr>
          <p:nvPr>
            <p:ph type="tbl" sz="quarter" idx="13"/>
            <p:extLst>
              <p:ext uri="{D42A27DB-BD31-4B8C-83A1-F6EECF244321}">
                <p14:modId xmlns:p14="http://schemas.microsoft.com/office/powerpoint/2010/main" val="1872347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694600323"/>
                    </a:ext>
                  </a:extLst>
                </a:gridCol>
                <a:gridCol w="1234439">
                  <a:extLst>
                    <a:ext uri="{9D8B030D-6E8A-4147-A177-3AD203B41FA5}">
                      <a16:colId xmlns:a16="http://schemas.microsoft.com/office/drawing/2014/main" val="1779687423"/>
                    </a:ext>
                  </a:extLst>
                </a:gridCol>
                <a:gridCol w="576072">
                  <a:extLst>
                    <a:ext uri="{9D8B030D-6E8A-4147-A177-3AD203B41FA5}">
                      <a16:colId xmlns:a16="http://schemas.microsoft.com/office/drawing/2014/main" val="4145967181"/>
                    </a:ext>
                  </a:extLst>
                </a:gridCol>
                <a:gridCol w="576072">
                  <a:extLst>
                    <a:ext uri="{9D8B030D-6E8A-4147-A177-3AD203B41FA5}">
                      <a16:colId xmlns:a16="http://schemas.microsoft.com/office/drawing/2014/main" val="4030651992"/>
                    </a:ext>
                  </a:extLst>
                </a:gridCol>
                <a:gridCol w="576072">
                  <a:extLst>
                    <a:ext uri="{9D8B030D-6E8A-4147-A177-3AD203B41FA5}">
                      <a16:colId xmlns:a16="http://schemas.microsoft.com/office/drawing/2014/main" val="1719249383"/>
                    </a:ext>
                  </a:extLst>
                </a:gridCol>
                <a:gridCol w="576072">
                  <a:extLst>
                    <a:ext uri="{9D8B030D-6E8A-4147-A177-3AD203B41FA5}">
                      <a16:colId xmlns:a16="http://schemas.microsoft.com/office/drawing/2014/main" val="124091481"/>
                    </a:ext>
                  </a:extLst>
                </a:gridCol>
                <a:gridCol w="576072">
                  <a:extLst>
                    <a:ext uri="{9D8B030D-6E8A-4147-A177-3AD203B41FA5}">
                      <a16:colId xmlns:a16="http://schemas.microsoft.com/office/drawing/2014/main" val="1067610031"/>
                    </a:ext>
                  </a:extLst>
                </a:gridCol>
                <a:gridCol w="576072">
                  <a:extLst>
                    <a:ext uri="{9D8B030D-6E8A-4147-A177-3AD203B41FA5}">
                      <a16:colId xmlns:a16="http://schemas.microsoft.com/office/drawing/2014/main" val="1090775120"/>
                    </a:ext>
                  </a:extLst>
                </a:gridCol>
                <a:gridCol w="576072">
                  <a:extLst>
                    <a:ext uri="{9D8B030D-6E8A-4147-A177-3AD203B41FA5}">
                      <a16:colId xmlns:a16="http://schemas.microsoft.com/office/drawing/2014/main" val="261402278"/>
                    </a:ext>
                  </a:extLst>
                </a:gridCol>
                <a:gridCol w="576072">
                  <a:extLst>
                    <a:ext uri="{9D8B030D-6E8A-4147-A177-3AD203B41FA5}">
                      <a16:colId xmlns:a16="http://schemas.microsoft.com/office/drawing/2014/main" val="3840017236"/>
                    </a:ext>
                  </a:extLst>
                </a:gridCol>
                <a:gridCol w="576072">
                  <a:extLst>
                    <a:ext uri="{9D8B030D-6E8A-4147-A177-3AD203B41FA5}">
                      <a16:colId xmlns:a16="http://schemas.microsoft.com/office/drawing/2014/main" val="128848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78474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go2023 - 2019-10-01 17:15:49</a:t>
                      </a:r>
                      <a:r>
                        <a:rPr kumimoji="0" lang="es-ES" sz="1000" b="0" i="0" u="none" strike="noStrike" kern="1200" cap="none" spc="0" normalizeH="0" baseline="0" noProof="0">
                          <a:ln>
                            <a:noFill/>
                          </a:ln>
                          <a:solidFill>
                            <a:prstClr val="black"/>
                          </a:solidFill>
                          <a:effectLst/>
                          <a:uLnTx/>
                          <a:uFillTx/>
                          <a:latin typeface="+mn-lt"/>
                          <a:ea typeface="+mn-ea"/>
                          <a:cs typeface="+mn-cs"/>
                        </a:rPr>
                        <a:t>
 Compitiendo junto a los mejores deportistas del mundo, los nacionales Gabriel Kehr y Humberto Mansilla, finalizaron su presentación en el Mundial de Atletismo disputado en Doha, Qatar. El primero en ver acción, fue Gabriel, quien terminó en la ubicación 17, a solo 5 puestos de entrar en la instancia final con una marca de 73,99 metros en su primer lanzamiento. Luego, por el Grupo B, Humberto Mansilla finalizó en el puesto 25 de la tabla general, donde tras partir con 71,71 y anular su segundo envío, se ubicó 12° con 72,68 metros logrados en su último turno. Felicitamos y agradecemos la representación de estas jóvenes promesas en el Mundial de Atletismo de Doha 2019. ¡Con todo por los próximos desafíos, muchachos! #Doha2019 #Santiago2023 #RumboAl2023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https://www.instagram.com/p/B3FWglNDWV2/media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06:15:50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2734</a:t>
                      </a:r>
                    </a:p>
                  </a:txBody>
                  <a:tcPr/>
                </a:tc>
                <a:extLst>
                  <a:ext uri="{0D108BD9-81ED-4DB2-BD59-A6C34878D82A}">
                    <a16:rowId xmlns:a16="http://schemas.microsoft.com/office/drawing/2014/main" val="2846224886"/>
                  </a:ext>
                </a:extLst>
              </a:tr>
            </a:tbl>
          </a:graphicData>
        </a:graphic>
      </p:graphicFrame>
      <p:sp>
        <p:nvSpPr>
          <p:cNvPr id="4" name="Text Placeholder 3">
            <a:extLst>
              <a:ext uri="{FF2B5EF4-FFF2-40B4-BE49-F238E27FC236}">
                <a16:creationId xmlns:a16="http://schemas.microsoft.com/office/drawing/2014/main" id="{134D664D-2636-4EDE-9EE2-1346703CD734}"/>
              </a:ext>
            </a:extLst>
          </p:cNvPr>
          <p:cNvSpPr>
            <a:spLocks noGrp="1"/>
          </p:cNvSpPr>
          <p:nvPr>
            <p:ph type="body" sz="quarter" idx="14"/>
          </p:nvPr>
        </p:nvSpPr>
        <p:spPr/>
        <p:txBody>
          <a:bodyPr/>
          <a:lstStyle/>
          <a:p>
            <a:r>
              <a:rPr lang="en-US"/>
              <a:t>07/19/2019 - 11/19/2019</a:t>
            </a:r>
          </a:p>
        </p:txBody>
      </p:sp>
    </p:spTree>
    <p:extLst>
      <p:ext uri="{BB962C8B-B14F-4D97-AF65-F5344CB8AC3E}">
        <p14:creationId xmlns:p14="http://schemas.microsoft.com/office/powerpoint/2010/main" val="8395541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D6B44-645E-42F8-BE20-1CF95A4165D4}"/>
              </a:ext>
            </a:extLst>
          </p:cNvPr>
          <p:cNvSpPr>
            <a:spLocks noGrp="1"/>
          </p:cNvSpPr>
          <p:nvPr>
            <p:ph type="title"/>
          </p:nvPr>
        </p:nvSpPr>
        <p:spPr/>
        <p:txBody>
          <a:bodyPr/>
          <a:lstStyle/>
          <a:p>
            <a:r>
              <a:rPr lang="en-US"/>
              <a:t>Instagram Posts Table | go2023 - 17 of 22</a:t>
            </a:r>
          </a:p>
        </p:txBody>
      </p:sp>
      <p:graphicFrame>
        <p:nvGraphicFramePr>
          <p:cNvPr id="5" name="Table Placeholder 4">
            <a:extLst>
              <a:ext uri="{FF2B5EF4-FFF2-40B4-BE49-F238E27FC236}">
                <a16:creationId xmlns:a16="http://schemas.microsoft.com/office/drawing/2014/main" id="{95B0765E-6C45-49AE-A9FC-31C884F6ECDE}"/>
              </a:ext>
            </a:extLst>
          </p:cNvPr>
          <p:cNvGraphicFramePr>
            <a:graphicFrameLocks noGrp="1"/>
          </p:cNvGraphicFramePr>
          <p:nvPr>
            <p:ph type="tbl" sz="quarter" idx="13"/>
            <p:extLst>
              <p:ext uri="{D42A27DB-BD31-4B8C-83A1-F6EECF244321}">
                <p14:modId xmlns:p14="http://schemas.microsoft.com/office/powerpoint/2010/main" val="3710020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498475658"/>
                    </a:ext>
                  </a:extLst>
                </a:gridCol>
                <a:gridCol w="1234439">
                  <a:extLst>
                    <a:ext uri="{9D8B030D-6E8A-4147-A177-3AD203B41FA5}">
                      <a16:colId xmlns:a16="http://schemas.microsoft.com/office/drawing/2014/main" val="3837192113"/>
                    </a:ext>
                  </a:extLst>
                </a:gridCol>
                <a:gridCol w="576072">
                  <a:extLst>
                    <a:ext uri="{9D8B030D-6E8A-4147-A177-3AD203B41FA5}">
                      <a16:colId xmlns:a16="http://schemas.microsoft.com/office/drawing/2014/main" val="3430945788"/>
                    </a:ext>
                  </a:extLst>
                </a:gridCol>
                <a:gridCol w="576072">
                  <a:extLst>
                    <a:ext uri="{9D8B030D-6E8A-4147-A177-3AD203B41FA5}">
                      <a16:colId xmlns:a16="http://schemas.microsoft.com/office/drawing/2014/main" val="1468658478"/>
                    </a:ext>
                  </a:extLst>
                </a:gridCol>
                <a:gridCol w="576072">
                  <a:extLst>
                    <a:ext uri="{9D8B030D-6E8A-4147-A177-3AD203B41FA5}">
                      <a16:colId xmlns:a16="http://schemas.microsoft.com/office/drawing/2014/main" val="2414861373"/>
                    </a:ext>
                  </a:extLst>
                </a:gridCol>
                <a:gridCol w="576072">
                  <a:extLst>
                    <a:ext uri="{9D8B030D-6E8A-4147-A177-3AD203B41FA5}">
                      <a16:colId xmlns:a16="http://schemas.microsoft.com/office/drawing/2014/main" val="2276659771"/>
                    </a:ext>
                  </a:extLst>
                </a:gridCol>
                <a:gridCol w="576072">
                  <a:extLst>
                    <a:ext uri="{9D8B030D-6E8A-4147-A177-3AD203B41FA5}">
                      <a16:colId xmlns:a16="http://schemas.microsoft.com/office/drawing/2014/main" val="3749091569"/>
                    </a:ext>
                  </a:extLst>
                </a:gridCol>
                <a:gridCol w="576072">
                  <a:extLst>
                    <a:ext uri="{9D8B030D-6E8A-4147-A177-3AD203B41FA5}">
                      <a16:colId xmlns:a16="http://schemas.microsoft.com/office/drawing/2014/main" val="1784006168"/>
                    </a:ext>
                  </a:extLst>
                </a:gridCol>
                <a:gridCol w="576072">
                  <a:extLst>
                    <a:ext uri="{9D8B030D-6E8A-4147-A177-3AD203B41FA5}">
                      <a16:colId xmlns:a16="http://schemas.microsoft.com/office/drawing/2014/main" val="3296490061"/>
                    </a:ext>
                  </a:extLst>
                </a:gridCol>
                <a:gridCol w="576072">
                  <a:extLst>
                    <a:ext uri="{9D8B030D-6E8A-4147-A177-3AD203B41FA5}">
                      <a16:colId xmlns:a16="http://schemas.microsoft.com/office/drawing/2014/main" val="2440284028"/>
                    </a:ext>
                  </a:extLst>
                </a:gridCol>
                <a:gridCol w="576072">
                  <a:extLst>
                    <a:ext uri="{9D8B030D-6E8A-4147-A177-3AD203B41FA5}">
                      <a16:colId xmlns:a16="http://schemas.microsoft.com/office/drawing/2014/main" val="3207129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15459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go2023 - 2019-10-01 13:10:28</a:t>
                      </a:r>
                      <a:r>
                        <a:rPr kumimoji="0" lang="es-ES" sz="1000" b="0" i="0" u="none" strike="noStrike" kern="1200" cap="none" spc="0" normalizeH="0" baseline="0" noProof="0">
                          <a:ln>
                            <a:noFill/>
                          </a:ln>
                          <a:solidFill>
                            <a:prstClr val="black"/>
                          </a:solidFill>
                          <a:effectLst/>
                          <a:uLnTx/>
                          <a:uFillTx/>
                          <a:latin typeface="+mn-lt"/>
                          <a:ea typeface="+mn-ea"/>
                          <a:cs typeface="+mn-cs"/>
                        </a:rPr>
                        <a:t>
 Recordatorio Parapanam | Hace exactamente un mes atrás, Chile se lucía con su show en la ceremonia de clausura de los juegos Parapanamericanos de Lima 2019. Todo gracias a la presentación de Isidora Guzmán entonando nuestro himno y la inconfundible banda nacional Los Jaivas. #Lima2019 #RumboAl2023 #Santiago2023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https://www.instagram.com/p/B3E6bo9D8Qb/media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18:16:16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3968</a:t>
                      </a:r>
                    </a:p>
                  </a:txBody>
                  <a:tcPr/>
                </a:tc>
                <a:extLst>
                  <a:ext uri="{0D108BD9-81ED-4DB2-BD59-A6C34878D82A}">
                    <a16:rowId xmlns:a16="http://schemas.microsoft.com/office/drawing/2014/main" val="2173996915"/>
                  </a:ext>
                </a:extLst>
              </a:tr>
            </a:tbl>
          </a:graphicData>
        </a:graphic>
      </p:graphicFrame>
      <p:sp>
        <p:nvSpPr>
          <p:cNvPr id="4" name="Text Placeholder 3">
            <a:extLst>
              <a:ext uri="{FF2B5EF4-FFF2-40B4-BE49-F238E27FC236}">
                <a16:creationId xmlns:a16="http://schemas.microsoft.com/office/drawing/2014/main" id="{914F22F1-7903-41D4-920F-D2DF20944765}"/>
              </a:ext>
            </a:extLst>
          </p:cNvPr>
          <p:cNvSpPr>
            <a:spLocks noGrp="1"/>
          </p:cNvSpPr>
          <p:nvPr>
            <p:ph type="body" sz="quarter" idx="14"/>
          </p:nvPr>
        </p:nvSpPr>
        <p:spPr/>
        <p:txBody>
          <a:bodyPr/>
          <a:lstStyle/>
          <a:p>
            <a:r>
              <a:rPr lang="en-US"/>
              <a:t>07/19/2019 - 11/19/2019</a:t>
            </a:r>
          </a:p>
        </p:txBody>
      </p:sp>
    </p:spTree>
    <p:extLst>
      <p:ext uri="{BB962C8B-B14F-4D97-AF65-F5344CB8AC3E}">
        <p14:creationId xmlns:p14="http://schemas.microsoft.com/office/powerpoint/2010/main" val="4106496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4BBFA-6414-4815-8F64-57E066DA8F63}"/>
              </a:ext>
            </a:extLst>
          </p:cNvPr>
          <p:cNvSpPr>
            <a:spLocks noGrp="1"/>
          </p:cNvSpPr>
          <p:nvPr>
            <p:ph type="title"/>
          </p:nvPr>
        </p:nvSpPr>
        <p:spPr/>
        <p:txBody>
          <a:bodyPr/>
          <a:lstStyle/>
          <a:p>
            <a:r>
              <a:rPr lang="en-US"/>
              <a:t>Instagram Posts Table | go2023 - 18 of 22</a:t>
            </a:r>
          </a:p>
        </p:txBody>
      </p:sp>
      <p:graphicFrame>
        <p:nvGraphicFramePr>
          <p:cNvPr id="5" name="Table Placeholder 4">
            <a:extLst>
              <a:ext uri="{FF2B5EF4-FFF2-40B4-BE49-F238E27FC236}">
                <a16:creationId xmlns:a16="http://schemas.microsoft.com/office/drawing/2014/main" id="{E60B2A1A-3BE7-45BB-A40C-1986BA56703C}"/>
              </a:ext>
            </a:extLst>
          </p:cNvPr>
          <p:cNvGraphicFramePr>
            <a:graphicFrameLocks noGrp="1"/>
          </p:cNvGraphicFramePr>
          <p:nvPr>
            <p:ph type="tbl" sz="quarter" idx="13"/>
            <p:extLst>
              <p:ext uri="{D42A27DB-BD31-4B8C-83A1-F6EECF244321}">
                <p14:modId xmlns:p14="http://schemas.microsoft.com/office/powerpoint/2010/main" val="2058672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733191367"/>
                    </a:ext>
                  </a:extLst>
                </a:gridCol>
                <a:gridCol w="1234439">
                  <a:extLst>
                    <a:ext uri="{9D8B030D-6E8A-4147-A177-3AD203B41FA5}">
                      <a16:colId xmlns:a16="http://schemas.microsoft.com/office/drawing/2014/main" val="1831217757"/>
                    </a:ext>
                  </a:extLst>
                </a:gridCol>
                <a:gridCol w="576072">
                  <a:extLst>
                    <a:ext uri="{9D8B030D-6E8A-4147-A177-3AD203B41FA5}">
                      <a16:colId xmlns:a16="http://schemas.microsoft.com/office/drawing/2014/main" val="3094322892"/>
                    </a:ext>
                  </a:extLst>
                </a:gridCol>
                <a:gridCol w="576072">
                  <a:extLst>
                    <a:ext uri="{9D8B030D-6E8A-4147-A177-3AD203B41FA5}">
                      <a16:colId xmlns:a16="http://schemas.microsoft.com/office/drawing/2014/main" val="1116554138"/>
                    </a:ext>
                  </a:extLst>
                </a:gridCol>
                <a:gridCol w="576072">
                  <a:extLst>
                    <a:ext uri="{9D8B030D-6E8A-4147-A177-3AD203B41FA5}">
                      <a16:colId xmlns:a16="http://schemas.microsoft.com/office/drawing/2014/main" val="382429628"/>
                    </a:ext>
                  </a:extLst>
                </a:gridCol>
                <a:gridCol w="576072">
                  <a:extLst>
                    <a:ext uri="{9D8B030D-6E8A-4147-A177-3AD203B41FA5}">
                      <a16:colId xmlns:a16="http://schemas.microsoft.com/office/drawing/2014/main" val="4101261464"/>
                    </a:ext>
                  </a:extLst>
                </a:gridCol>
                <a:gridCol w="576072">
                  <a:extLst>
                    <a:ext uri="{9D8B030D-6E8A-4147-A177-3AD203B41FA5}">
                      <a16:colId xmlns:a16="http://schemas.microsoft.com/office/drawing/2014/main" val="1248278225"/>
                    </a:ext>
                  </a:extLst>
                </a:gridCol>
                <a:gridCol w="576072">
                  <a:extLst>
                    <a:ext uri="{9D8B030D-6E8A-4147-A177-3AD203B41FA5}">
                      <a16:colId xmlns:a16="http://schemas.microsoft.com/office/drawing/2014/main" val="1298263491"/>
                    </a:ext>
                  </a:extLst>
                </a:gridCol>
                <a:gridCol w="576072">
                  <a:extLst>
                    <a:ext uri="{9D8B030D-6E8A-4147-A177-3AD203B41FA5}">
                      <a16:colId xmlns:a16="http://schemas.microsoft.com/office/drawing/2014/main" val="1795443797"/>
                    </a:ext>
                  </a:extLst>
                </a:gridCol>
                <a:gridCol w="576072">
                  <a:extLst>
                    <a:ext uri="{9D8B030D-6E8A-4147-A177-3AD203B41FA5}">
                      <a16:colId xmlns:a16="http://schemas.microsoft.com/office/drawing/2014/main" val="193756350"/>
                    </a:ext>
                  </a:extLst>
                </a:gridCol>
                <a:gridCol w="576072">
                  <a:extLst>
                    <a:ext uri="{9D8B030D-6E8A-4147-A177-3AD203B41FA5}">
                      <a16:colId xmlns:a16="http://schemas.microsoft.com/office/drawing/2014/main" val="3754038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32169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go2023 - 2019-10-01 01:51:01</a:t>
                      </a:r>
                      <a:r>
                        <a:rPr kumimoji="0" lang="es-ES" sz="1000" b="0" i="0" u="none" strike="noStrike" kern="1200" cap="none" spc="0" normalizeH="0" baseline="0" noProof="0">
                          <a:ln>
                            <a:noFill/>
                          </a:ln>
                          <a:solidFill>
                            <a:prstClr val="black"/>
                          </a:solidFill>
                          <a:effectLst/>
                          <a:uLnTx/>
                          <a:uFillTx/>
                          <a:latin typeface="+mn-lt"/>
                          <a:ea typeface="+mn-ea"/>
                          <a:cs typeface="+mn-cs"/>
                        </a:rPr>
                        <a:t>
 ACCIÓN MUNDIAL 🇨🇱💪
Los temuquenses Gabriel Kehr y Humberto Mansilla, recientes medallistas del Team Chile en los juegos Panamericanos de Lima 2019, hacen su debut en el Mundial de Atletismo en Doha, Qatar. Los nacionales comienzan su actuación este primero de octubre a contar de las 10:30 horas. ¡Con todo, muchachos! 👏
#VamosChile #RumboAl2023 #Santiago2023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https://www.instagram.com/p/B3DsrNEjbBp/media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18:16:16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4478</a:t>
                      </a:r>
                    </a:p>
                  </a:txBody>
                  <a:tcPr/>
                </a:tc>
                <a:extLst>
                  <a:ext uri="{0D108BD9-81ED-4DB2-BD59-A6C34878D82A}">
                    <a16:rowId xmlns:a16="http://schemas.microsoft.com/office/drawing/2014/main" val="2121360265"/>
                  </a:ext>
                </a:extLst>
              </a:tr>
            </a:tbl>
          </a:graphicData>
        </a:graphic>
      </p:graphicFrame>
      <p:sp>
        <p:nvSpPr>
          <p:cNvPr id="4" name="Text Placeholder 3">
            <a:extLst>
              <a:ext uri="{FF2B5EF4-FFF2-40B4-BE49-F238E27FC236}">
                <a16:creationId xmlns:a16="http://schemas.microsoft.com/office/drawing/2014/main" id="{B1BB5C24-882C-44C9-AC14-B3B264863AD8}"/>
              </a:ext>
            </a:extLst>
          </p:cNvPr>
          <p:cNvSpPr>
            <a:spLocks noGrp="1"/>
          </p:cNvSpPr>
          <p:nvPr>
            <p:ph type="body" sz="quarter" idx="14"/>
          </p:nvPr>
        </p:nvSpPr>
        <p:spPr/>
        <p:txBody>
          <a:bodyPr/>
          <a:lstStyle/>
          <a:p>
            <a:r>
              <a:rPr lang="en-US"/>
              <a:t>07/19/2019 - 11/19/2019</a:t>
            </a:r>
          </a:p>
        </p:txBody>
      </p:sp>
    </p:spTree>
    <p:extLst>
      <p:ext uri="{BB962C8B-B14F-4D97-AF65-F5344CB8AC3E}">
        <p14:creationId xmlns:p14="http://schemas.microsoft.com/office/powerpoint/2010/main" val="2032605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7CF56-3E4C-4DB8-859D-E08B26D3AC3F}"/>
              </a:ext>
            </a:extLst>
          </p:cNvPr>
          <p:cNvSpPr>
            <a:spLocks noGrp="1"/>
          </p:cNvSpPr>
          <p:nvPr>
            <p:ph type="title"/>
          </p:nvPr>
        </p:nvSpPr>
        <p:spPr/>
        <p:txBody>
          <a:bodyPr/>
          <a:lstStyle/>
          <a:p>
            <a:r>
              <a:rPr lang="en-US"/>
              <a:t>Instagram Posts Table | go2023 - 19 of 22</a:t>
            </a:r>
          </a:p>
        </p:txBody>
      </p:sp>
      <p:graphicFrame>
        <p:nvGraphicFramePr>
          <p:cNvPr id="5" name="Table Placeholder 4">
            <a:extLst>
              <a:ext uri="{FF2B5EF4-FFF2-40B4-BE49-F238E27FC236}">
                <a16:creationId xmlns:a16="http://schemas.microsoft.com/office/drawing/2014/main" id="{88CCD1BA-634E-4157-A1C2-E4724456BB5C}"/>
              </a:ext>
            </a:extLst>
          </p:cNvPr>
          <p:cNvGraphicFramePr>
            <a:graphicFrameLocks noGrp="1"/>
          </p:cNvGraphicFramePr>
          <p:nvPr>
            <p:ph type="tbl" sz="quarter" idx="13"/>
            <p:extLst>
              <p:ext uri="{D42A27DB-BD31-4B8C-83A1-F6EECF244321}">
                <p14:modId xmlns:p14="http://schemas.microsoft.com/office/powerpoint/2010/main" val="477571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643982835"/>
                    </a:ext>
                  </a:extLst>
                </a:gridCol>
                <a:gridCol w="1234439">
                  <a:extLst>
                    <a:ext uri="{9D8B030D-6E8A-4147-A177-3AD203B41FA5}">
                      <a16:colId xmlns:a16="http://schemas.microsoft.com/office/drawing/2014/main" val="4114548213"/>
                    </a:ext>
                  </a:extLst>
                </a:gridCol>
                <a:gridCol w="576072">
                  <a:extLst>
                    <a:ext uri="{9D8B030D-6E8A-4147-A177-3AD203B41FA5}">
                      <a16:colId xmlns:a16="http://schemas.microsoft.com/office/drawing/2014/main" val="3498976803"/>
                    </a:ext>
                  </a:extLst>
                </a:gridCol>
                <a:gridCol w="576072">
                  <a:extLst>
                    <a:ext uri="{9D8B030D-6E8A-4147-A177-3AD203B41FA5}">
                      <a16:colId xmlns:a16="http://schemas.microsoft.com/office/drawing/2014/main" val="2574561068"/>
                    </a:ext>
                  </a:extLst>
                </a:gridCol>
                <a:gridCol w="576072">
                  <a:extLst>
                    <a:ext uri="{9D8B030D-6E8A-4147-A177-3AD203B41FA5}">
                      <a16:colId xmlns:a16="http://schemas.microsoft.com/office/drawing/2014/main" val="2935820933"/>
                    </a:ext>
                  </a:extLst>
                </a:gridCol>
                <a:gridCol w="576072">
                  <a:extLst>
                    <a:ext uri="{9D8B030D-6E8A-4147-A177-3AD203B41FA5}">
                      <a16:colId xmlns:a16="http://schemas.microsoft.com/office/drawing/2014/main" val="1229125031"/>
                    </a:ext>
                  </a:extLst>
                </a:gridCol>
                <a:gridCol w="576072">
                  <a:extLst>
                    <a:ext uri="{9D8B030D-6E8A-4147-A177-3AD203B41FA5}">
                      <a16:colId xmlns:a16="http://schemas.microsoft.com/office/drawing/2014/main" val="1858200891"/>
                    </a:ext>
                  </a:extLst>
                </a:gridCol>
                <a:gridCol w="576072">
                  <a:extLst>
                    <a:ext uri="{9D8B030D-6E8A-4147-A177-3AD203B41FA5}">
                      <a16:colId xmlns:a16="http://schemas.microsoft.com/office/drawing/2014/main" val="1007020551"/>
                    </a:ext>
                  </a:extLst>
                </a:gridCol>
                <a:gridCol w="576072">
                  <a:extLst>
                    <a:ext uri="{9D8B030D-6E8A-4147-A177-3AD203B41FA5}">
                      <a16:colId xmlns:a16="http://schemas.microsoft.com/office/drawing/2014/main" val="2143735206"/>
                    </a:ext>
                  </a:extLst>
                </a:gridCol>
                <a:gridCol w="576072">
                  <a:extLst>
                    <a:ext uri="{9D8B030D-6E8A-4147-A177-3AD203B41FA5}">
                      <a16:colId xmlns:a16="http://schemas.microsoft.com/office/drawing/2014/main" val="2431228177"/>
                    </a:ext>
                  </a:extLst>
                </a:gridCol>
                <a:gridCol w="576072">
                  <a:extLst>
                    <a:ext uri="{9D8B030D-6E8A-4147-A177-3AD203B41FA5}">
                      <a16:colId xmlns:a16="http://schemas.microsoft.com/office/drawing/2014/main" val="3756680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54674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go2023 - 2019-09-27 14:08:43</a:t>
                      </a:r>
                      <a:r>
                        <a:rPr kumimoji="0" lang="es-ES" sz="1000" b="0" i="0" u="none" strike="noStrike" kern="1200" cap="none" spc="0" normalizeH="0" baseline="0" noProof="0">
                          <a:ln>
                            <a:noFill/>
                          </a:ln>
                          <a:solidFill>
                            <a:prstClr val="black"/>
                          </a:solidFill>
                          <a:effectLst/>
                          <a:uLnTx/>
                          <a:uFillTx/>
                          <a:latin typeface="+mn-lt"/>
                          <a:ea typeface="+mn-ea"/>
                          <a:cs typeface="+mn-cs"/>
                        </a:rPr>
                        <a:t>
 Recordamos el paso de los voluntarios chilenos en los juegos Panamericanos de @lima2019juegos, en el contexto del Programa Secondees, que buscó darles una experiencia de aprendizaje en terreno sobre la organización de unos juegos panamericanos. El trabajo de los voluntarios se dividió según las áreas de organización de los juegos para trabajar codo a codo con los respectivos encargados de Lima 2019. Los integrantes de Secondees pudieron constatar en terreno los aprendizajes del desarrollo de Lima 2019. Al cabo de tres semanas, estos voluntarios realizaron un completo informe que sin duda será un valioso insumo para los próximos Juegos Panamericanos y Parapanamericanos de Santiago 2023. #Santiago2023 #RumboAl2023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https://www.instagram.com/p/B26t6sejcHn/media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06:15:50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5347</a:t>
                      </a:r>
                    </a:p>
                  </a:txBody>
                  <a:tcPr/>
                </a:tc>
                <a:extLst>
                  <a:ext uri="{0D108BD9-81ED-4DB2-BD59-A6C34878D82A}">
                    <a16:rowId xmlns:a16="http://schemas.microsoft.com/office/drawing/2014/main" val="2379149294"/>
                  </a:ext>
                </a:extLst>
              </a:tr>
            </a:tbl>
          </a:graphicData>
        </a:graphic>
      </p:graphicFrame>
      <p:sp>
        <p:nvSpPr>
          <p:cNvPr id="4" name="Text Placeholder 3">
            <a:extLst>
              <a:ext uri="{FF2B5EF4-FFF2-40B4-BE49-F238E27FC236}">
                <a16:creationId xmlns:a16="http://schemas.microsoft.com/office/drawing/2014/main" id="{2C839D3E-443F-4EAF-9D6C-D6318889CB3B}"/>
              </a:ext>
            </a:extLst>
          </p:cNvPr>
          <p:cNvSpPr>
            <a:spLocks noGrp="1"/>
          </p:cNvSpPr>
          <p:nvPr>
            <p:ph type="body" sz="quarter" idx="14"/>
          </p:nvPr>
        </p:nvSpPr>
        <p:spPr/>
        <p:txBody>
          <a:bodyPr/>
          <a:lstStyle/>
          <a:p>
            <a:r>
              <a:rPr lang="en-US"/>
              <a:t>07/19/2019 - 11/19/2019</a:t>
            </a:r>
          </a:p>
        </p:txBody>
      </p:sp>
    </p:spTree>
    <p:extLst>
      <p:ext uri="{BB962C8B-B14F-4D97-AF65-F5344CB8AC3E}">
        <p14:creationId xmlns:p14="http://schemas.microsoft.com/office/powerpoint/2010/main" val="26016034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C30D4-77B5-4DC8-8FEF-988BBA460536}"/>
              </a:ext>
            </a:extLst>
          </p:cNvPr>
          <p:cNvSpPr>
            <a:spLocks noGrp="1"/>
          </p:cNvSpPr>
          <p:nvPr>
            <p:ph type="title"/>
          </p:nvPr>
        </p:nvSpPr>
        <p:spPr/>
        <p:txBody>
          <a:bodyPr/>
          <a:lstStyle/>
          <a:p>
            <a:r>
              <a:rPr lang="en-US"/>
              <a:t>Instagram Posts Table | go2023 - 20 of 22</a:t>
            </a:r>
          </a:p>
        </p:txBody>
      </p:sp>
      <p:graphicFrame>
        <p:nvGraphicFramePr>
          <p:cNvPr id="5" name="Table Placeholder 4">
            <a:extLst>
              <a:ext uri="{FF2B5EF4-FFF2-40B4-BE49-F238E27FC236}">
                <a16:creationId xmlns:a16="http://schemas.microsoft.com/office/drawing/2014/main" id="{1441BD3F-7739-4B80-8854-CA6419D551B0}"/>
              </a:ext>
            </a:extLst>
          </p:cNvPr>
          <p:cNvGraphicFramePr>
            <a:graphicFrameLocks noGrp="1"/>
          </p:cNvGraphicFramePr>
          <p:nvPr>
            <p:ph type="tbl" sz="quarter" idx="13"/>
            <p:extLst>
              <p:ext uri="{D42A27DB-BD31-4B8C-83A1-F6EECF244321}">
                <p14:modId xmlns:p14="http://schemas.microsoft.com/office/powerpoint/2010/main" val="854065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020097954"/>
                    </a:ext>
                  </a:extLst>
                </a:gridCol>
                <a:gridCol w="1234439">
                  <a:extLst>
                    <a:ext uri="{9D8B030D-6E8A-4147-A177-3AD203B41FA5}">
                      <a16:colId xmlns:a16="http://schemas.microsoft.com/office/drawing/2014/main" val="2976832780"/>
                    </a:ext>
                  </a:extLst>
                </a:gridCol>
                <a:gridCol w="576072">
                  <a:extLst>
                    <a:ext uri="{9D8B030D-6E8A-4147-A177-3AD203B41FA5}">
                      <a16:colId xmlns:a16="http://schemas.microsoft.com/office/drawing/2014/main" val="1121408302"/>
                    </a:ext>
                  </a:extLst>
                </a:gridCol>
                <a:gridCol w="576072">
                  <a:extLst>
                    <a:ext uri="{9D8B030D-6E8A-4147-A177-3AD203B41FA5}">
                      <a16:colId xmlns:a16="http://schemas.microsoft.com/office/drawing/2014/main" val="2262507583"/>
                    </a:ext>
                  </a:extLst>
                </a:gridCol>
                <a:gridCol w="576072">
                  <a:extLst>
                    <a:ext uri="{9D8B030D-6E8A-4147-A177-3AD203B41FA5}">
                      <a16:colId xmlns:a16="http://schemas.microsoft.com/office/drawing/2014/main" val="2002426371"/>
                    </a:ext>
                  </a:extLst>
                </a:gridCol>
                <a:gridCol w="576072">
                  <a:extLst>
                    <a:ext uri="{9D8B030D-6E8A-4147-A177-3AD203B41FA5}">
                      <a16:colId xmlns:a16="http://schemas.microsoft.com/office/drawing/2014/main" val="3789207341"/>
                    </a:ext>
                  </a:extLst>
                </a:gridCol>
                <a:gridCol w="576072">
                  <a:extLst>
                    <a:ext uri="{9D8B030D-6E8A-4147-A177-3AD203B41FA5}">
                      <a16:colId xmlns:a16="http://schemas.microsoft.com/office/drawing/2014/main" val="1579114004"/>
                    </a:ext>
                  </a:extLst>
                </a:gridCol>
                <a:gridCol w="576072">
                  <a:extLst>
                    <a:ext uri="{9D8B030D-6E8A-4147-A177-3AD203B41FA5}">
                      <a16:colId xmlns:a16="http://schemas.microsoft.com/office/drawing/2014/main" val="2955120337"/>
                    </a:ext>
                  </a:extLst>
                </a:gridCol>
                <a:gridCol w="576072">
                  <a:extLst>
                    <a:ext uri="{9D8B030D-6E8A-4147-A177-3AD203B41FA5}">
                      <a16:colId xmlns:a16="http://schemas.microsoft.com/office/drawing/2014/main" val="376497163"/>
                    </a:ext>
                  </a:extLst>
                </a:gridCol>
                <a:gridCol w="576072">
                  <a:extLst>
                    <a:ext uri="{9D8B030D-6E8A-4147-A177-3AD203B41FA5}">
                      <a16:colId xmlns:a16="http://schemas.microsoft.com/office/drawing/2014/main" val="1023078915"/>
                    </a:ext>
                  </a:extLst>
                </a:gridCol>
                <a:gridCol w="576072">
                  <a:extLst>
                    <a:ext uri="{9D8B030D-6E8A-4147-A177-3AD203B41FA5}">
                      <a16:colId xmlns:a16="http://schemas.microsoft.com/office/drawing/2014/main" val="166033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78187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go2023 - 2019-09-25 19:55:45</a:t>
                      </a:r>
                      <a:r>
                        <a:rPr kumimoji="0" lang="es-ES" sz="1000" b="0" i="0" u="none" strike="noStrike" kern="1200" cap="none" spc="0" normalizeH="0" baseline="0" noProof="0">
                          <a:ln>
                            <a:noFill/>
                          </a:ln>
                          <a:solidFill>
                            <a:prstClr val="black"/>
                          </a:solidFill>
                          <a:effectLst/>
                          <a:uLnTx/>
                          <a:uFillTx/>
                          <a:latin typeface="+mn-lt"/>
                          <a:ea typeface="+mn-ea"/>
                          <a:cs typeface="+mn-cs"/>
                        </a:rPr>
                        <a:t>
 Muchas felicitaciones a nuestra Gerenta de Deportes de Santiago 2023, Ximena Restrepo, por su histórico nombramiento como vicepresidenta de la @iaaf_athletics (International Association of Athletics Federations). Ximena Restrepo se transforma así en la primera mujer en este cargo. #IAAF #Santiago2023 #RumboAl2023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https://www.instagram.com/p/B22MCx8jbHw/media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18:16:16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6623</a:t>
                      </a:r>
                    </a:p>
                  </a:txBody>
                  <a:tcPr/>
                </a:tc>
                <a:extLst>
                  <a:ext uri="{0D108BD9-81ED-4DB2-BD59-A6C34878D82A}">
                    <a16:rowId xmlns:a16="http://schemas.microsoft.com/office/drawing/2014/main" val="2231101493"/>
                  </a:ext>
                </a:extLst>
              </a:tr>
            </a:tbl>
          </a:graphicData>
        </a:graphic>
      </p:graphicFrame>
      <p:sp>
        <p:nvSpPr>
          <p:cNvPr id="4" name="Text Placeholder 3">
            <a:extLst>
              <a:ext uri="{FF2B5EF4-FFF2-40B4-BE49-F238E27FC236}">
                <a16:creationId xmlns:a16="http://schemas.microsoft.com/office/drawing/2014/main" id="{6A817808-FC4C-4977-8030-849337FA570D}"/>
              </a:ext>
            </a:extLst>
          </p:cNvPr>
          <p:cNvSpPr>
            <a:spLocks noGrp="1"/>
          </p:cNvSpPr>
          <p:nvPr>
            <p:ph type="body" sz="quarter" idx="14"/>
          </p:nvPr>
        </p:nvSpPr>
        <p:spPr/>
        <p:txBody>
          <a:bodyPr/>
          <a:lstStyle/>
          <a:p>
            <a:r>
              <a:rPr lang="en-US"/>
              <a:t>07/19/2019 - 11/19/2019</a:t>
            </a:r>
          </a:p>
        </p:txBody>
      </p:sp>
    </p:spTree>
    <p:extLst>
      <p:ext uri="{BB962C8B-B14F-4D97-AF65-F5344CB8AC3E}">
        <p14:creationId xmlns:p14="http://schemas.microsoft.com/office/powerpoint/2010/main" val="4159775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959F1-FFD4-447C-AE59-EAA7E9D8EBAC}"/>
              </a:ext>
            </a:extLst>
          </p:cNvPr>
          <p:cNvSpPr>
            <a:spLocks noGrp="1"/>
          </p:cNvSpPr>
          <p:nvPr>
            <p:ph type="title"/>
          </p:nvPr>
        </p:nvSpPr>
        <p:spPr/>
        <p:txBody>
          <a:bodyPr/>
          <a:lstStyle/>
          <a:p>
            <a:r>
              <a:rPr lang="en-US"/>
              <a:t>Instagram Posts Table | go2023 - 21 of 22</a:t>
            </a:r>
          </a:p>
        </p:txBody>
      </p:sp>
      <p:graphicFrame>
        <p:nvGraphicFramePr>
          <p:cNvPr id="5" name="Table Placeholder 4">
            <a:extLst>
              <a:ext uri="{FF2B5EF4-FFF2-40B4-BE49-F238E27FC236}">
                <a16:creationId xmlns:a16="http://schemas.microsoft.com/office/drawing/2014/main" id="{DF63E56B-B1F2-4285-9BC0-7470BF93EE0B}"/>
              </a:ext>
            </a:extLst>
          </p:cNvPr>
          <p:cNvGraphicFramePr>
            <a:graphicFrameLocks noGrp="1"/>
          </p:cNvGraphicFramePr>
          <p:nvPr>
            <p:ph type="tbl" sz="quarter" idx="13"/>
            <p:extLst>
              <p:ext uri="{D42A27DB-BD31-4B8C-83A1-F6EECF244321}">
                <p14:modId xmlns:p14="http://schemas.microsoft.com/office/powerpoint/2010/main" val="2089312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262534156"/>
                    </a:ext>
                  </a:extLst>
                </a:gridCol>
                <a:gridCol w="1234439">
                  <a:extLst>
                    <a:ext uri="{9D8B030D-6E8A-4147-A177-3AD203B41FA5}">
                      <a16:colId xmlns:a16="http://schemas.microsoft.com/office/drawing/2014/main" val="2853837332"/>
                    </a:ext>
                  </a:extLst>
                </a:gridCol>
                <a:gridCol w="576072">
                  <a:extLst>
                    <a:ext uri="{9D8B030D-6E8A-4147-A177-3AD203B41FA5}">
                      <a16:colId xmlns:a16="http://schemas.microsoft.com/office/drawing/2014/main" val="515736882"/>
                    </a:ext>
                  </a:extLst>
                </a:gridCol>
                <a:gridCol w="576072">
                  <a:extLst>
                    <a:ext uri="{9D8B030D-6E8A-4147-A177-3AD203B41FA5}">
                      <a16:colId xmlns:a16="http://schemas.microsoft.com/office/drawing/2014/main" val="3292329207"/>
                    </a:ext>
                  </a:extLst>
                </a:gridCol>
                <a:gridCol w="576072">
                  <a:extLst>
                    <a:ext uri="{9D8B030D-6E8A-4147-A177-3AD203B41FA5}">
                      <a16:colId xmlns:a16="http://schemas.microsoft.com/office/drawing/2014/main" val="1525747166"/>
                    </a:ext>
                  </a:extLst>
                </a:gridCol>
                <a:gridCol w="576072">
                  <a:extLst>
                    <a:ext uri="{9D8B030D-6E8A-4147-A177-3AD203B41FA5}">
                      <a16:colId xmlns:a16="http://schemas.microsoft.com/office/drawing/2014/main" val="1305704809"/>
                    </a:ext>
                  </a:extLst>
                </a:gridCol>
                <a:gridCol w="576072">
                  <a:extLst>
                    <a:ext uri="{9D8B030D-6E8A-4147-A177-3AD203B41FA5}">
                      <a16:colId xmlns:a16="http://schemas.microsoft.com/office/drawing/2014/main" val="1341513890"/>
                    </a:ext>
                  </a:extLst>
                </a:gridCol>
                <a:gridCol w="576072">
                  <a:extLst>
                    <a:ext uri="{9D8B030D-6E8A-4147-A177-3AD203B41FA5}">
                      <a16:colId xmlns:a16="http://schemas.microsoft.com/office/drawing/2014/main" val="4077933833"/>
                    </a:ext>
                  </a:extLst>
                </a:gridCol>
                <a:gridCol w="576072">
                  <a:extLst>
                    <a:ext uri="{9D8B030D-6E8A-4147-A177-3AD203B41FA5}">
                      <a16:colId xmlns:a16="http://schemas.microsoft.com/office/drawing/2014/main" val="3721388828"/>
                    </a:ext>
                  </a:extLst>
                </a:gridCol>
                <a:gridCol w="576072">
                  <a:extLst>
                    <a:ext uri="{9D8B030D-6E8A-4147-A177-3AD203B41FA5}">
                      <a16:colId xmlns:a16="http://schemas.microsoft.com/office/drawing/2014/main" val="3562684992"/>
                    </a:ext>
                  </a:extLst>
                </a:gridCol>
                <a:gridCol w="576072">
                  <a:extLst>
                    <a:ext uri="{9D8B030D-6E8A-4147-A177-3AD203B41FA5}">
                      <a16:colId xmlns:a16="http://schemas.microsoft.com/office/drawing/2014/main" val="1372897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94606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go2023 - 2019-09-25 12:34:01</a:t>
                      </a:r>
                      <a:r>
                        <a:rPr kumimoji="0" lang="es-ES" sz="1000" b="0" i="0" u="none" strike="noStrike" kern="1200" cap="none" spc="0" normalizeH="0" baseline="0" noProof="0">
                          <a:ln>
                            <a:noFill/>
                          </a:ln>
                          <a:solidFill>
                            <a:prstClr val="black"/>
                          </a:solidFill>
                          <a:effectLst/>
                          <a:uLnTx/>
                          <a:uFillTx/>
                          <a:latin typeface="+mn-lt"/>
                          <a:ea typeface="+mn-ea"/>
                          <a:cs typeface="+mn-cs"/>
                        </a:rPr>
                        <a:t>
 Recordatorio Parapanam | Hace un mes atrás, Valentina Muñoz y Mauricio Orrego sumaban la cuarta y quinta medalla de oro para el #TeamParaChile, respectivamente. Valentina lo hizo tras ganar la final de los 100 metros espalda en la paranatación y Mauricio tras quedarse con la final de los 1500 T46. ¡Saludos para ellos! #Lima2019 #RumboAl2023 #Santiago2023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https://www.instagram.com/p/B21ZfbbHeCU/media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12:15:21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5543</a:t>
                      </a:r>
                    </a:p>
                  </a:txBody>
                  <a:tcPr/>
                </a:tc>
                <a:extLst>
                  <a:ext uri="{0D108BD9-81ED-4DB2-BD59-A6C34878D82A}">
                    <a16:rowId xmlns:a16="http://schemas.microsoft.com/office/drawing/2014/main" val="2977570461"/>
                  </a:ext>
                </a:extLst>
              </a:tr>
            </a:tbl>
          </a:graphicData>
        </a:graphic>
      </p:graphicFrame>
      <p:sp>
        <p:nvSpPr>
          <p:cNvPr id="4" name="Text Placeholder 3">
            <a:extLst>
              <a:ext uri="{FF2B5EF4-FFF2-40B4-BE49-F238E27FC236}">
                <a16:creationId xmlns:a16="http://schemas.microsoft.com/office/drawing/2014/main" id="{65D14F32-9EBC-480E-9FED-2D7D1B89FCA5}"/>
              </a:ext>
            </a:extLst>
          </p:cNvPr>
          <p:cNvSpPr>
            <a:spLocks noGrp="1"/>
          </p:cNvSpPr>
          <p:nvPr>
            <p:ph type="body" sz="quarter" idx="14"/>
          </p:nvPr>
        </p:nvSpPr>
        <p:spPr/>
        <p:txBody>
          <a:bodyPr/>
          <a:lstStyle/>
          <a:p>
            <a:r>
              <a:rPr lang="en-US"/>
              <a:t>07/19/2019 - 11/19/2019</a:t>
            </a:r>
          </a:p>
        </p:txBody>
      </p:sp>
    </p:spTree>
    <p:extLst>
      <p:ext uri="{BB962C8B-B14F-4D97-AF65-F5344CB8AC3E}">
        <p14:creationId xmlns:p14="http://schemas.microsoft.com/office/powerpoint/2010/main" val="32195124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F4314-AA3E-41E6-A903-CE1F386BD04C}"/>
              </a:ext>
            </a:extLst>
          </p:cNvPr>
          <p:cNvSpPr>
            <a:spLocks noGrp="1"/>
          </p:cNvSpPr>
          <p:nvPr>
            <p:ph type="title"/>
          </p:nvPr>
        </p:nvSpPr>
        <p:spPr/>
        <p:txBody>
          <a:bodyPr/>
          <a:lstStyle/>
          <a:p>
            <a:r>
              <a:rPr lang="en-US"/>
              <a:t>Instagram Posts Table | go2023 - 22 of 22</a:t>
            </a:r>
          </a:p>
        </p:txBody>
      </p:sp>
      <p:graphicFrame>
        <p:nvGraphicFramePr>
          <p:cNvPr id="5" name="Table Placeholder 4">
            <a:extLst>
              <a:ext uri="{FF2B5EF4-FFF2-40B4-BE49-F238E27FC236}">
                <a16:creationId xmlns:a16="http://schemas.microsoft.com/office/drawing/2014/main" id="{18C6B31A-012D-427B-8686-49AF9A126145}"/>
              </a:ext>
            </a:extLst>
          </p:cNvPr>
          <p:cNvGraphicFramePr>
            <a:graphicFrameLocks noGrp="1"/>
          </p:cNvGraphicFramePr>
          <p:nvPr>
            <p:ph type="tbl" sz="quarter" idx="13"/>
            <p:extLst>
              <p:ext uri="{D42A27DB-BD31-4B8C-83A1-F6EECF244321}">
                <p14:modId xmlns:p14="http://schemas.microsoft.com/office/powerpoint/2010/main" val="436678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647421279"/>
                    </a:ext>
                  </a:extLst>
                </a:gridCol>
                <a:gridCol w="1234439">
                  <a:extLst>
                    <a:ext uri="{9D8B030D-6E8A-4147-A177-3AD203B41FA5}">
                      <a16:colId xmlns:a16="http://schemas.microsoft.com/office/drawing/2014/main" val="2182856926"/>
                    </a:ext>
                  </a:extLst>
                </a:gridCol>
                <a:gridCol w="576072">
                  <a:extLst>
                    <a:ext uri="{9D8B030D-6E8A-4147-A177-3AD203B41FA5}">
                      <a16:colId xmlns:a16="http://schemas.microsoft.com/office/drawing/2014/main" val="2887091988"/>
                    </a:ext>
                  </a:extLst>
                </a:gridCol>
                <a:gridCol w="576072">
                  <a:extLst>
                    <a:ext uri="{9D8B030D-6E8A-4147-A177-3AD203B41FA5}">
                      <a16:colId xmlns:a16="http://schemas.microsoft.com/office/drawing/2014/main" val="546451889"/>
                    </a:ext>
                  </a:extLst>
                </a:gridCol>
                <a:gridCol w="576072">
                  <a:extLst>
                    <a:ext uri="{9D8B030D-6E8A-4147-A177-3AD203B41FA5}">
                      <a16:colId xmlns:a16="http://schemas.microsoft.com/office/drawing/2014/main" val="1200541684"/>
                    </a:ext>
                  </a:extLst>
                </a:gridCol>
                <a:gridCol w="576072">
                  <a:extLst>
                    <a:ext uri="{9D8B030D-6E8A-4147-A177-3AD203B41FA5}">
                      <a16:colId xmlns:a16="http://schemas.microsoft.com/office/drawing/2014/main" val="1398547524"/>
                    </a:ext>
                  </a:extLst>
                </a:gridCol>
                <a:gridCol w="576072">
                  <a:extLst>
                    <a:ext uri="{9D8B030D-6E8A-4147-A177-3AD203B41FA5}">
                      <a16:colId xmlns:a16="http://schemas.microsoft.com/office/drawing/2014/main" val="1444343618"/>
                    </a:ext>
                  </a:extLst>
                </a:gridCol>
                <a:gridCol w="576072">
                  <a:extLst>
                    <a:ext uri="{9D8B030D-6E8A-4147-A177-3AD203B41FA5}">
                      <a16:colId xmlns:a16="http://schemas.microsoft.com/office/drawing/2014/main" val="875605359"/>
                    </a:ext>
                  </a:extLst>
                </a:gridCol>
                <a:gridCol w="576072">
                  <a:extLst>
                    <a:ext uri="{9D8B030D-6E8A-4147-A177-3AD203B41FA5}">
                      <a16:colId xmlns:a16="http://schemas.microsoft.com/office/drawing/2014/main" val="530457963"/>
                    </a:ext>
                  </a:extLst>
                </a:gridCol>
                <a:gridCol w="576072">
                  <a:extLst>
                    <a:ext uri="{9D8B030D-6E8A-4147-A177-3AD203B41FA5}">
                      <a16:colId xmlns:a16="http://schemas.microsoft.com/office/drawing/2014/main" val="1709562139"/>
                    </a:ext>
                  </a:extLst>
                </a:gridCol>
                <a:gridCol w="576072">
                  <a:extLst>
                    <a:ext uri="{9D8B030D-6E8A-4147-A177-3AD203B41FA5}">
                      <a16:colId xmlns:a16="http://schemas.microsoft.com/office/drawing/2014/main" val="1724612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54592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go2023 - 2019-09-24 13:09:01</a:t>
                      </a:r>
                      <a:r>
                        <a:rPr kumimoji="0" lang="es-ES" sz="1000" b="0" i="0" u="none" strike="noStrike" kern="1200" cap="none" spc="0" normalizeH="0" baseline="0" noProof="0">
                          <a:ln>
                            <a:noFill/>
                          </a:ln>
                          <a:solidFill>
                            <a:prstClr val="black"/>
                          </a:solidFill>
                          <a:effectLst/>
                          <a:uLnTx/>
                          <a:uFillTx/>
                          <a:latin typeface="+mn-lt"/>
                          <a:ea typeface="+mn-ea"/>
                          <a:cs typeface="+mn-cs"/>
                        </a:rPr>
                        <a:t>
 Recordatorio Parapanam | Hace exactamente un mes atrás, los tenimesistas del #TeamParaChile, Cristián González y Matías Pino, lograban la segunda y tercera presea de oro en Lima, respectivamente. ¡Saludos para ellos! #Lima2019 #RumboAl2023 #Santiago2023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https://www.instagram.com/p/B2y4s3KjOgI/media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06:15:50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3314</a:t>
                      </a:r>
                    </a:p>
                  </a:txBody>
                  <a:tcPr/>
                </a:tc>
                <a:extLst>
                  <a:ext uri="{0D108BD9-81ED-4DB2-BD59-A6C34878D82A}">
                    <a16:rowId xmlns:a16="http://schemas.microsoft.com/office/drawing/2014/main" val="2809383640"/>
                  </a:ext>
                </a:extLst>
              </a:tr>
            </a:tbl>
          </a:graphicData>
        </a:graphic>
      </p:graphicFrame>
      <p:sp>
        <p:nvSpPr>
          <p:cNvPr id="4" name="Text Placeholder 3">
            <a:extLst>
              <a:ext uri="{FF2B5EF4-FFF2-40B4-BE49-F238E27FC236}">
                <a16:creationId xmlns:a16="http://schemas.microsoft.com/office/drawing/2014/main" id="{529BA772-E39A-4D9F-A43C-FF28A330F0D5}"/>
              </a:ext>
            </a:extLst>
          </p:cNvPr>
          <p:cNvSpPr>
            <a:spLocks noGrp="1"/>
          </p:cNvSpPr>
          <p:nvPr>
            <p:ph type="body" sz="quarter" idx="14"/>
          </p:nvPr>
        </p:nvSpPr>
        <p:spPr/>
        <p:txBody>
          <a:bodyPr/>
          <a:lstStyle/>
          <a:p>
            <a:r>
              <a:rPr lang="en-US"/>
              <a:t>07/19/2019 - 11/19/2019</a:t>
            </a:r>
          </a:p>
        </p:txBody>
      </p:sp>
    </p:spTree>
    <p:extLst>
      <p:ext uri="{BB962C8B-B14F-4D97-AF65-F5344CB8AC3E}">
        <p14:creationId xmlns:p14="http://schemas.microsoft.com/office/powerpoint/2010/main" val="45827464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1258</Words>
  <Application>Microsoft Office PowerPoint</Application>
  <PresentationFormat>On-screen Show (4:3)</PresentationFormat>
  <Paragraphs>561</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Instagram Posts Table | go2023 - 1 of 22</vt:lpstr>
      <vt:lpstr>Instagram Posts Table | go2023 - 2 of 22</vt:lpstr>
      <vt:lpstr>Instagram Posts Table | go2023 - 3 of 22</vt:lpstr>
      <vt:lpstr>Instagram Posts Table | go2023 - 4 of 22</vt:lpstr>
      <vt:lpstr>Instagram Posts Table | go2023 - 5 of 22</vt:lpstr>
      <vt:lpstr>Instagram Posts Table | go2023 - 6 of 22</vt:lpstr>
      <vt:lpstr>Instagram Posts Table | go2023 - 7 of 22</vt:lpstr>
      <vt:lpstr>Instagram Posts Table | go2023 - 8 of 22</vt:lpstr>
      <vt:lpstr>Instagram Posts Table | go2023 - 9 of 22</vt:lpstr>
      <vt:lpstr>Instagram Posts Table | go2023 - 10 of 22</vt:lpstr>
      <vt:lpstr>Instagram Posts Table | go2023 - 11 of 22</vt:lpstr>
      <vt:lpstr>Instagram Posts Table | go2023 - 12 of 22</vt:lpstr>
      <vt:lpstr>Instagram Posts Table | go2023 - 13 of 22</vt:lpstr>
      <vt:lpstr>Instagram Posts Table | go2023 - 14 of 22</vt:lpstr>
      <vt:lpstr>Instagram Posts Table | go2023 - 15 of 22</vt:lpstr>
      <vt:lpstr>Instagram Posts Table | go2023 - 16 of 22</vt:lpstr>
      <vt:lpstr>Instagram Posts Table | go2023 - 17 of 22</vt:lpstr>
      <vt:lpstr>Instagram Posts Table | go2023 - 18 of 22</vt:lpstr>
      <vt:lpstr>Instagram Posts Table | go2023 - 19 of 22</vt:lpstr>
      <vt:lpstr>Instagram Posts Table | go2023 - 20 of 22</vt:lpstr>
      <vt:lpstr>Instagram Posts Table | go2023 - 21 of 22</vt:lpstr>
      <vt:lpstr>Instagram Posts Table | go2023 - 22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go2023 - 1 of 22</dc:title>
  <dc:creator>Frederik Peiniger</dc:creator>
  <cp:lastModifiedBy>Frederik Peiniger</cp:lastModifiedBy>
  <cp:revision>1</cp:revision>
  <dcterms:created xsi:type="dcterms:W3CDTF">2019-12-12T18:43:50Z</dcterms:created>
  <dcterms:modified xsi:type="dcterms:W3CDTF">2019-12-12T18:47:36Z</dcterms:modified>
</cp:coreProperties>
</file>