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733A1-6491-405C-BE13-112B0F18C3D1}"/>
              </a:ext>
            </a:extLst>
          </p:cNvPr>
          <p:cNvSpPr>
            <a:spLocks noGrp="1"/>
          </p:cNvSpPr>
          <p:nvPr>
            <p:ph type="title"/>
          </p:nvPr>
        </p:nvSpPr>
        <p:spPr/>
        <p:txBody>
          <a:bodyPr/>
          <a:lstStyle/>
          <a:p>
            <a:r>
              <a:rPr lang="en-US"/>
              <a:t>Instagram Posts Table | go2023 - 1 of 22</a:t>
            </a:r>
          </a:p>
        </p:txBody>
      </p:sp>
      <p:graphicFrame>
        <p:nvGraphicFramePr>
          <p:cNvPr id="5" name="Table Placeholder 4">
            <a:extLst>
              <a:ext uri="{FF2B5EF4-FFF2-40B4-BE49-F238E27FC236}">
                <a16:creationId xmlns:a16="http://schemas.microsoft.com/office/drawing/2014/main" id="{3B9162A0-4CB2-472C-A6A0-8617C7EF1398}"/>
              </a:ext>
            </a:extLst>
          </p:cNvPr>
          <p:cNvGraphicFramePr>
            <a:graphicFrameLocks noGrp="1"/>
          </p:cNvGraphicFramePr>
          <p:nvPr>
            <p:ph type="tbl" sz="quarter" idx="13"/>
            <p:extLst>
              <p:ext uri="{D42A27DB-BD31-4B8C-83A1-F6EECF244321}">
                <p14:modId xmlns:p14="http://schemas.microsoft.com/office/powerpoint/2010/main" val="1491878548"/>
              </p:ext>
            </p:extLst>
          </p:nvPr>
        </p:nvGraphicFramePr>
        <p:xfrm>
          <a:off x="457200" y="1731963"/>
          <a:ext cx="8229598" cy="2164080"/>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31209095"/>
                    </a:ext>
                  </a:extLst>
                </a:gridCol>
                <a:gridCol w="1234439">
                  <a:extLst>
                    <a:ext uri="{9D8B030D-6E8A-4147-A177-3AD203B41FA5}">
                      <a16:colId xmlns:a16="http://schemas.microsoft.com/office/drawing/2014/main" val="2234666518"/>
                    </a:ext>
                  </a:extLst>
                </a:gridCol>
                <a:gridCol w="576072">
                  <a:extLst>
                    <a:ext uri="{9D8B030D-6E8A-4147-A177-3AD203B41FA5}">
                      <a16:colId xmlns:a16="http://schemas.microsoft.com/office/drawing/2014/main" val="2520338133"/>
                    </a:ext>
                  </a:extLst>
                </a:gridCol>
                <a:gridCol w="576072">
                  <a:extLst>
                    <a:ext uri="{9D8B030D-6E8A-4147-A177-3AD203B41FA5}">
                      <a16:colId xmlns:a16="http://schemas.microsoft.com/office/drawing/2014/main" val="151254953"/>
                    </a:ext>
                  </a:extLst>
                </a:gridCol>
                <a:gridCol w="576072">
                  <a:extLst>
                    <a:ext uri="{9D8B030D-6E8A-4147-A177-3AD203B41FA5}">
                      <a16:colId xmlns:a16="http://schemas.microsoft.com/office/drawing/2014/main" val="213690619"/>
                    </a:ext>
                  </a:extLst>
                </a:gridCol>
                <a:gridCol w="576072">
                  <a:extLst>
                    <a:ext uri="{9D8B030D-6E8A-4147-A177-3AD203B41FA5}">
                      <a16:colId xmlns:a16="http://schemas.microsoft.com/office/drawing/2014/main" val="3046661557"/>
                    </a:ext>
                  </a:extLst>
                </a:gridCol>
                <a:gridCol w="576072">
                  <a:extLst>
                    <a:ext uri="{9D8B030D-6E8A-4147-A177-3AD203B41FA5}">
                      <a16:colId xmlns:a16="http://schemas.microsoft.com/office/drawing/2014/main" val="3675638064"/>
                    </a:ext>
                  </a:extLst>
                </a:gridCol>
                <a:gridCol w="576072">
                  <a:extLst>
                    <a:ext uri="{9D8B030D-6E8A-4147-A177-3AD203B41FA5}">
                      <a16:colId xmlns:a16="http://schemas.microsoft.com/office/drawing/2014/main" val="2475905010"/>
                    </a:ext>
                  </a:extLst>
                </a:gridCol>
                <a:gridCol w="576072">
                  <a:extLst>
                    <a:ext uri="{9D8B030D-6E8A-4147-A177-3AD203B41FA5}">
                      <a16:colId xmlns:a16="http://schemas.microsoft.com/office/drawing/2014/main" val="1722864545"/>
                    </a:ext>
                  </a:extLst>
                </a:gridCol>
                <a:gridCol w="576072">
                  <a:extLst>
                    <a:ext uri="{9D8B030D-6E8A-4147-A177-3AD203B41FA5}">
                      <a16:colId xmlns:a16="http://schemas.microsoft.com/office/drawing/2014/main" val="2505771037"/>
                    </a:ext>
                  </a:extLst>
                </a:gridCol>
                <a:gridCol w="576072">
                  <a:extLst>
                    <a:ext uri="{9D8B030D-6E8A-4147-A177-3AD203B41FA5}">
                      <a16:colId xmlns:a16="http://schemas.microsoft.com/office/drawing/2014/main" val="411395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0730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go2023 - 2019-11-30 18:45:26</a:t>
                      </a:r>
                      <a:r>
                        <a:rPr kumimoji="0" lang="es-ES" sz="1000" b="0" i="0" u="none" strike="noStrike" kern="1200" cap="none" spc="0" normalizeH="0" baseline="0" noProof="0">
                          <a:ln>
                            <a:noFill/>
                          </a:ln>
                          <a:solidFill>
                            <a:prstClr val="black"/>
                          </a:solidFill>
                          <a:effectLst/>
                          <a:uLnTx/>
                          <a:uFillTx/>
                          <a:latin typeface="+mn-lt"/>
                          <a:ea typeface="+mn-ea"/>
                          <a:cs typeface="+mn-cs"/>
                        </a:rPr>
                        <a:t>
 ¡Nuevo chileno 🇨🇱 clasificado a #Tokio2020! 🇯🇵 Felicitamos a @clemente_seguel que tras adjudicarse el Preolímpico de Vela categoría Láser disputado en Río de Janeiro 🇧🇷 sacó pasajes a los JJOO del próximo año. 🥇👏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https://www.instagram.com/p/B5gAdcUjZTS/media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extLst>
                  <a:ext uri="{0D108BD9-81ED-4DB2-BD59-A6C34878D82A}">
                    <a16:rowId xmlns:a16="http://schemas.microsoft.com/office/drawing/2014/main" val="2806198499"/>
                  </a:ext>
                </a:extLst>
              </a:tr>
            </a:tbl>
          </a:graphicData>
        </a:graphic>
      </p:graphicFrame>
      <p:sp>
        <p:nvSpPr>
          <p:cNvPr id="4" name="Text Placeholder 3">
            <a:extLst>
              <a:ext uri="{FF2B5EF4-FFF2-40B4-BE49-F238E27FC236}">
                <a16:creationId xmlns:a16="http://schemas.microsoft.com/office/drawing/2014/main" id="{CA66BC8E-0DAC-4F3D-A403-2DD4AA6D1D9C}"/>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2264656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71E8C-4727-4686-8A10-98749B986286}"/>
              </a:ext>
            </a:extLst>
          </p:cNvPr>
          <p:cNvSpPr>
            <a:spLocks noGrp="1"/>
          </p:cNvSpPr>
          <p:nvPr>
            <p:ph type="title"/>
          </p:nvPr>
        </p:nvSpPr>
        <p:spPr/>
        <p:txBody>
          <a:bodyPr/>
          <a:lstStyle/>
          <a:p>
            <a:r>
              <a:rPr lang="en-US"/>
              <a:t>Instagram Posts Table | go2023 - 2 of 22</a:t>
            </a:r>
          </a:p>
        </p:txBody>
      </p:sp>
      <p:graphicFrame>
        <p:nvGraphicFramePr>
          <p:cNvPr id="5" name="Table Placeholder 4">
            <a:extLst>
              <a:ext uri="{FF2B5EF4-FFF2-40B4-BE49-F238E27FC236}">
                <a16:creationId xmlns:a16="http://schemas.microsoft.com/office/drawing/2014/main" id="{CEE5E999-1445-4515-A782-1B6B08758E43}"/>
              </a:ext>
            </a:extLst>
          </p:cNvPr>
          <p:cNvGraphicFramePr>
            <a:graphicFrameLocks noGrp="1"/>
          </p:cNvGraphicFramePr>
          <p:nvPr>
            <p:ph type="tbl" sz="quarter" idx="13"/>
            <p:extLst>
              <p:ext uri="{D42A27DB-BD31-4B8C-83A1-F6EECF244321}">
                <p14:modId xmlns:p14="http://schemas.microsoft.com/office/powerpoint/2010/main" val="518699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429835254"/>
                    </a:ext>
                  </a:extLst>
                </a:gridCol>
                <a:gridCol w="1234439">
                  <a:extLst>
                    <a:ext uri="{9D8B030D-6E8A-4147-A177-3AD203B41FA5}">
                      <a16:colId xmlns:a16="http://schemas.microsoft.com/office/drawing/2014/main" val="2141213185"/>
                    </a:ext>
                  </a:extLst>
                </a:gridCol>
                <a:gridCol w="576072">
                  <a:extLst>
                    <a:ext uri="{9D8B030D-6E8A-4147-A177-3AD203B41FA5}">
                      <a16:colId xmlns:a16="http://schemas.microsoft.com/office/drawing/2014/main" val="1082566749"/>
                    </a:ext>
                  </a:extLst>
                </a:gridCol>
                <a:gridCol w="576072">
                  <a:extLst>
                    <a:ext uri="{9D8B030D-6E8A-4147-A177-3AD203B41FA5}">
                      <a16:colId xmlns:a16="http://schemas.microsoft.com/office/drawing/2014/main" val="2436183579"/>
                    </a:ext>
                  </a:extLst>
                </a:gridCol>
                <a:gridCol w="576072">
                  <a:extLst>
                    <a:ext uri="{9D8B030D-6E8A-4147-A177-3AD203B41FA5}">
                      <a16:colId xmlns:a16="http://schemas.microsoft.com/office/drawing/2014/main" val="355322044"/>
                    </a:ext>
                  </a:extLst>
                </a:gridCol>
                <a:gridCol w="576072">
                  <a:extLst>
                    <a:ext uri="{9D8B030D-6E8A-4147-A177-3AD203B41FA5}">
                      <a16:colId xmlns:a16="http://schemas.microsoft.com/office/drawing/2014/main" val="1144179749"/>
                    </a:ext>
                  </a:extLst>
                </a:gridCol>
                <a:gridCol w="576072">
                  <a:extLst>
                    <a:ext uri="{9D8B030D-6E8A-4147-A177-3AD203B41FA5}">
                      <a16:colId xmlns:a16="http://schemas.microsoft.com/office/drawing/2014/main" val="4112950092"/>
                    </a:ext>
                  </a:extLst>
                </a:gridCol>
                <a:gridCol w="576072">
                  <a:extLst>
                    <a:ext uri="{9D8B030D-6E8A-4147-A177-3AD203B41FA5}">
                      <a16:colId xmlns:a16="http://schemas.microsoft.com/office/drawing/2014/main" val="485775592"/>
                    </a:ext>
                  </a:extLst>
                </a:gridCol>
                <a:gridCol w="576072">
                  <a:extLst>
                    <a:ext uri="{9D8B030D-6E8A-4147-A177-3AD203B41FA5}">
                      <a16:colId xmlns:a16="http://schemas.microsoft.com/office/drawing/2014/main" val="433739900"/>
                    </a:ext>
                  </a:extLst>
                </a:gridCol>
                <a:gridCol w="576072">
                  <a:extLst>
                    <a:ext uri="{9D8B030D-6E8A-4147-A177-3AD203B41FA5}">
                      <a16:colId xmlns:a16="http://schemas.microsoft.com/office/drawing/2014/main" val="1501259796"/>
                    </a:ext>
                  </a:extLst>
                </a:gridCol>
                <a:gridCol w="576072">
                  <a:extLst>
                    <a:ext uri="{9D8B030D-6E8A-4147-A177-3AD203B41FA5}">
                      <a16:colId xmlns:a16="http://schemas.microsoft.com/office/drawing/2014/main" val="2948407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29747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go2023 - 2019-11-29 14:55:16</a:t>
                      </a:r>
                      <a:r>
                        <a:rPr kumimoji="0" lang="es-ES" sz="1000" b="0" i="0" u="none" strike="noStrike" kern="1200" cap="none" spc="0" normalizeH="0" baseline="0" noProof="0">
                          <a:ln>
                            <a:noFill/>
                          </a:ln>
                          <a:solidFill>
                            <a:prstClr val="black"/>
                          </a:solidFill>
                          <a:effectLst/>
                          <a:uLnTx/>
                          <a:uFillTx/>
                          <a:latin typeface="+mn-lt"/>
                          <a:ea typeface="+mn-ea"/>
                          <a:cs typeface="+mn-cs"/>
                        </a:rPr>
                        <a:t>
 El mexicano @pato.font, es el deportista destacado más joven en la categoría Nueva Generación Masculina Sub 20 de los #PanamSportsAwards. Con tan solo 17 años, "Pato" se transformó en el mexicano más joven en obtener medalla en los Juegos Panamericanos de Lima 2019. Conoce más sobre esta promesa del deporte y sobre el resto de los nominados en esta categoría ingresando al sitio oficial de @panamsports ➡️ panamsports.org ✔️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https://www.instagram.com/p/B5dBU00jgeg/media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00:24:00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extLst>
                  <a:ext uri="{0D108BD9-81ED-4DB2-BD59-A6C34878D82A}">
                    <a16:rowId xmlns:a16="http://schemas.microsoft.com/office/drawing/2014/main" val="3118160846"/>
                  </a:ext>
                </a:extLst>
              </a:tr>
            </a:tbl>
          </a:graphicData>
        </a:graphic>
      </p:graphicFrame>
      <p:sp>
        <p:nvSpPr>
          <p:cNvPr id="4" name="Text Placeholder 3">
            <a:extLst>
              <a:ext uri="{FF2B5EF4-FFF2-40B4-BE49-F238E27FC236}">
                <a16:creationId xmlns:a16="http://schemas.microsoft.com/office/drawing/2014/main" id="{8924C587-1181-41BB-9942-22CB78E66C77}"/>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474811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37551-F27F-498D-8E83-641F73B91373}"/>
              </a:ext>
            </a:extLst>
          </p:cNvPr>
          <p:cNvSpPr>
            <a:spLocks noGrp="1"/>
          </p:cNvSpPr>
          <p:nvPr>
            <p:ph type="title"/>
          </p:nvPr>
        </p:nvSpPr>
        <p:spPr/>
        <p:txBody>
          <a:bodyPr/>
          <a:lstStyle/>
          <a:p>
            <a:r>
              <a:rPr lang="en-US"/>
              <a:t>Instagram Posts Table | go2023 - 3 of 22</a:t>
            </a:r>
          </a:p>
        </p:txBody>
      </p:sp>
      <p:graphicFrame>
        <p:nvGraphicFramePr>
          <p:cNvPr id="5" name="Table Placeholder 4">
            <a:extLst>
              <a:ext uri="{FF2B5EF4-FFF2-40B4-BE49-F238E27FC236}">
                <a16:creationId xmlns:a16="http://schemas.microsoft.com/office/drawing/2014/main" id="{2B316E66-5864-473A-80C9-553BF57DE53F}"/>
              </a:ext>
            </a:extLst>
          </p:cNvPr>
          <p:cNvGraphicFramePr>
            <a:graphicFrameLocks noGrp="1"/>
          </p:cNvGraphicFramePr>
          <p:nvPr>
            <p:ph type="tbl" sz="quarter" idx="13"/>
            <p:extLst>
              <p:ext uri="{D42A27DB-BD31-4B8C-83A1-F6EECF244321}">
                <p14:modId xmlns:p14="http://schemas.microsoft.com/office/powerpoint/2010/main" val="4184297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617966021"/>
                    </a:ext>
                  </a:extLst>
                </a:gridCol>
                <a:gridCol w="1234439">
                  <a:extLst>
                    <a:ext uri="{9D8B030D-6E8A-4147-A177-3AD203B41FA5}">
                      <a16:colId xmlns:a16="http://schemas.microsoft.com/office/drawing/2014/main" val="3357491778"/>
                    </a:ext>
                  </a:extLst>
                </a:gridCol>
                <a:gridCol w="576072">
                  <a:extLst>
                    <a:ext uri="{9D8B030D-6E8A-4147-A177-3AD203B41FA5}">
                      <a16:colId xmlns:a16="http://schemas.microsoft.com/office/drawing/2014/main" val="3947475548"/>
                    </a:ext>
                  </a:extLst>
                </a:gridCol>
                <a:gridCol w="576072">
                  <a:extLst>
                    <a:ext uri="{9D8B030D-6E8A-4147-A177-3AD203B41FA5}">
                      <a16:colId xmlns:a16="http://schemas.microsoft.com/office/drawing/2014/main" val="2815801953"/>
                    </a:ext>
                  </a:extLst>
                </a:gridCol>
                <a:gridCol w="576072">
                  <a:extLst>
                    <a:ext uri="{9D8B030D-6E8A-4147-A177-3AD203B41FA5}">
                      <a16:colId xmlns:a16="http://schemas.microsoft.com/office/drawing/2014/main" val="3208582925"/>
                    </a:ext>
                  </a:extLst>
                </a:gridCol>
                <a:gridCol w="576072">
                  <a:extLst>
                    <a:ext uri="{9D8B030D-6E8A-4147-A177-3AD203B41FA5}">
                      <a16:colId xmlns:a16="http://schemas.microsoft.com/office/drawing/2014/main" val="2894394980"/>
                    </a:ext>
                  </a:extLst>
                </a:gridCol>
                <a:gridCol w="576072">
                  <a:extLst>
                    <a:ext uri="{9D8B030D-6E8A-4147-A177-3AD203B41FA5}">
                      <a16:colId xmlns:a16="http://schemas.microsoft.com/office/drawing/2014/main" val="2296561002"/>
                    </a:ext>
                  </a:extLst>
                </a:gridCol>
                <a:gridCol w="576072">
                  <a:extLst>
                    <a:ext uri="{9D8B030D-6E8A-4147-A177-3AD203B41FA5}">
                      <a16:colId xmlns:a16="http://schemas.microsoft.com/office/drawing/2014/main" val="1549061308"/>
                    </a:ext>
                  </a:extLst>
                </a:gridCol>
                <a:gridCol w="576072">
                  <a:extLst>
                    <a:ext uri="{9D8B030D-6E8A-4147-A177-3AD203B41FA5}">
                      <a16:colId xmlns:a16="http://schemas.microsoft.com/office/drawing/2014/main" val="534312820"/>
                    </a:ext>
                  </a:extLst>
                </a:gridCol>
                <a:gridCol w="576072">
                  <a:extLst>
                    <a:ext uri="{9D8B030D-6E8A-4147-A177-3AD203B41FA5}">
                      <a16:colId xmlns:a16="http://schemas.microsoft.com/office/drawing/2014/main" val="713852553"/>
                    </a:ext>
                  </a:extLst>
                </a:gridCol>
                <a:gridCol w="576072">
                  <a:extLst>
                    <a:ext uri="{9D8B030D-6E8A-4147-A177-3AD203B41FA5}">
                      <a16:colId xmlns:a16="http://schemas.microsoft.com/office/drawing/2014/main" val="3309914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8533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go2023 - 2019-11-28 23:06:10</a:t>
                      </a:r>
                      <a:r>
                        <a:rPr kumimoji="0" lang="es-ES" sz="1000" b="0" i="0" u="none" strike="noStrike" kern="1200" cap="none" spc="0" normalizeH="0" baseline="0" noProof="0">
                          <a:ln>
                            <a:noFill/>
                          </a:ln>
                          <a:solidFill>
                            <a:prstClr val="black"/>
                          </a:solidFill>
                          <a:effectLst/>
                          <a:uLnTx/>
                          <a:uFillTx/>
                          <a:latin typeface="+mn-lt"/>
                          <a:ea typeface="+mn-ea"/>
                          <a:cs typeface="+mn-cs"/>
                        </a:rPr>
                        <a:t>
 Felicitamos al @teamchile_coch sub 17 de Básquetbol 🏀 por consagrarse campeón 🏆 del Sudamericano U17 modalidad 3x3 disputado en el Centro de Entrenamiento Olímpico. ¡Mucho futuro #RumboAl2023!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https://www.instagram.com/p/B5bUtYxjpZ0/media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a:t>
                      </a:r>
                    </a:p>
                  </a:txBody>
                  <a:tcPr/>
                </a:tc>
                <a:extLst>
                  <a:ext uri="{0D108BD9-81ED-4DB2-BD59-A6C34878D82A}">
                    <a16:rowId xmlns:a16="http://schemas.microsoft.com/office/drawing/2014/main" val="944005664"/>
                  </a:ext>
                </a:extLst>
              </a:tr>
            </a:tbl>
          </a:graphicData>
        </a:graphic>
      </p:graphicFrame>
      <p:sp>
        <p:nvSpPr>
          <p:cNvPr id="4" name="Text Placeholder 3">
            <a:extLst>
              <a:ext uri="{FF2B5EF4-FFF2-40B4-BE49-F238E27FC236}">
                <a16:creationId xmlns:a16="http://schemas.microsoft.com/office/drawing/2014/main" id="{816B0B83-33E0-4064-8456-91B39EF90253}"/>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2052252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E6DFA-F827-4A52-AB35-2B69EA06DB94}"/>
              </a:ext>
            </a:extLst>
          </p:cNvPr>
          <p:cNvSpPr>
            <a:spLocks noGrp="1"/>
          </p:cNvSpPr>
          <p:nvPr>
            <p:ph type="title"/>
          </p:nvPr>
        </p:nvSpPr>
        <p:spPr/>
        <p:txBody>
          <a:bodyPr/>
          <a:lstStyle/>
          <a:p>
            <a:r>
              <a:rPr lang="en-US"/>
              <a:t>Instagram Posts Table | go2023 - 4 of 22</a:t>
            </a:r>
          </a:p>
        </p:txBody>
      </p:sp>
      <p:graphicFrame>
        <p:nvGraphicFramePr>
          <p:cNvPr id="5" name="Table Placeholder 4">
            <a:extLst>
              <a:ext uri="{FF2B5EF4-FFF2-40B4-BE49-F238E27FC236}">
                <a16:creationId xmlns:a16="http://schemas.microsoft.com/office/drawing/2014/main" id="{BCAFCC44-B32C-4773-A4D6-486871276894}"/>
              </a:ext>
            </a:extLst>
          </p:cNvPr>
          <p:cNvGraphicFramePr>
            <a:graphicFrameLocks noGrp="1"/>
          </p:cNvGraphicFramePr>
          <p:nvPr>
            <p:ph type="tbl" sz="quarter" idx="13"/>
            <p:extLst>
              <p:ext uri="{D42A27DB-BD31-4B8C-83A1-F6EECF244321}">
                <p14:modId xmlns:p14="http://schemas.microsoft.com/office/powerpoint/2010/main" val="1144982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000472413"/>
                    </a:ext>
                  </a:extLst>
                </a:gridCol>
                <a:gridCol w="1234439">
                  <a:extLst>
                    <a:ext uri="{9D8B030D-6E8A-4147-A177-3AD203B41FA5}">
                      <a16:colId xmlns:a16="http://schemas.microsoft.com/office/drawing/2014/main" val="2411810213"/>
                    </a:ext>
                  </a:extLst>
                </a:gridCol>
                <a:gridCol w="576072">
                  <a:extLst>
                    <a:ext uri="{9D8B030D-6E8A-4147-A177-3AD203B41FA5}">
                      <a16:colId xmlns:a16="http://schemas.microsoft.com/office/drawing/2014/main" val="2099006070"/>
                    </a:ext>
                  </a:extLst>
                </a:gridCol>
                <a:gridCol w="576072">
                  <a:extLst>
                    <a:ext uri="{9D8B030D-6E8A-4147-A177-3AD203B41FA5}">
                      <a16:colId xmlns:a16="http://schemas.microsoft.com/office/drawing/2014/main" val="1176247793"/>
                    </a:ext>
                  </a:extLst>
                </a:gridCol>
                <a:gridCol w="576072">
                  <a:extLst>
                    <a:ext uri="{9D8B030D-6E8A-4147-A177-3AD203B41FA5}">
                      <a16:colId xmlns:a16="http://schemas.microsoft.com/office/drawing/2014/main" val="1627756378"/>
                    </a:ext>
                  </a:extLst>
                </a:gridCol>
                <a:gridCol w="576072">
                  <a:extLst>
                    <a:ext uri="{9D8B030D-6E8A-4147-A177-3AD203B41FA5}">
                      <a16:colId xmlns:a16="http://schemas.microsoft.com/office/drawing/2014/main" val="3642839691"/>
                    </a:ext>
                  </a:extLst>
                </a:gridCol>
                <a:gridCol w="576072">
                  <a:extLst>
                    <a:ext uri="{9D8B030D-6E8A-4147-A177-3AD203B41FA5}">
                      <a16:colId xmlns:a16="http://schemas.microsoft.com/office/drawing/2014/main" val="3166598218"/>
                    </a:ext>
                  </a:extLst>
                </a:gridCol>
                <a:gridCol w="576072">
                  <a:extLst>
                    <a:ext uri="{9D8B030D-6E8A-4147-A177-3AD203B41FA5}">
                      <a16:colId xmlns:a16="http://schemas.microsoft.com/office/drawing/2014/main" val="1539547068"/>
                    </a:ext>
                  </a:extLst>
                </a:gridCol>
                <a:gridCol w="576072">
                  <a:extLst>
                    <a:ext uri="{9D8B030D-6E8A-4147-A177-3AD203B41FA5}">
                      <a16:colId xmlns:a16="http://schemas.microsoft.com/office/drawing/2014/main" val="2193720249"/>
                    </a:ext>
                  </a:extLst>
                </a:gridCol>
                <a:gridCol w="576072">
                  <a:extLst>
                    <a:ext uri="{9D8B030D-6E8A-4147-A177-3AD203B41FA5}">
                      <a16:colId xmlns:a16="http://schemas.microsoft.com/office/drawing/2014/main" val="3275825398"/>
                    </a:ext>
                  </a:extLst>
                </a:gridCol>
                <a:gridCol w="576072">
                  <a:extLst>
                    <a:ext uri="{9D8B030D-6E8A-4147-A177-3AD203B41FA5}">
                      <a16:colId xmlns:a16="http://schemas.microsoft.com/office/drawing/2014/main" val="3887817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09691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go2023 - 2019-11-28 17:48:13</a:t>
                      </a:r>
                      <a:r>
                        <a:rPr kumimoji="0" lang="es-ES" sz="1000" b="0" i="0" u="none" strike="noStrike" kern="1200" cap="none" spc="0" normalizeH="0" baseline="0" noProof="0">
                          <a:ln>
                            <a:noFill/>
                          </a:ln>
                          <a:solidFill>
                            <a:prstClr val="black"/>
                          </a:solidFill>
                          <a:effectLst/>
                          <a:uLnTx/>
                          <a:uFillTx/>
                          <a:latin typeface="+mn-lt"/>
                          <a:ea typeface="+mn-ea"/>
                          <a:cs typeface="+mn-cs"/>
                        </a:rPr>
                        <a:t>
 La fotografía del joven ciclista chileno, @martin_vidaurre, festejando su tercer lugar y medalla de bronce en @lima2019juegos, es una de las 10 capturas finalistas que aspiran a transformarse en La Mejor Foto de los Juegos Panamericanos. Puedes revisar el resto de las fotografías y votar por tu opción a través de la cuenta oficial de Panam Sports en Instagram ➡️ @panamsports ✔️ ¡Hay plazo hasta el 3 de diciembre!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https://www.instagram.com/p/B5awUnFDTAu/media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12:24:39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a:t>
                      </a:r>
                    </a:p>
                  </a:txBody>
                  <a:tcPr/>
                </a:tc>
                <a:extLst>
                  <a:ext uri="{0D108BD9-81ED-4DB2-BD59-A6C34878D82A}">
                    <a16:rowId xmlns:a16="http://schemas.microsoft.com/office/drawing/2014/main" val="1116987887"/>
                  </a:ext>
                </a:extLst>
              </a:tr>
            </a:tbl>
          </a:graphicData>
        </a:graphic>
      </p:graphicFrame>
      <p:sp>
        <p:nvSpPr>
          <p:cNvPr id="4" name="Text Placeholder 3">
            <a:extLst>
              <a:ext uri="{FF2B5EF4-FFF2-40B4-BE49-F238E27FC236}">
                <a16:creationId xmlns:a16="http://schemas.microsoft.com/office/drawing/2014/main" id="{C89144C3-666D-491A-A683-0E376C3DB0C9}"/>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2223299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F22EF-E570-4CA0-BA01-491C29633310}"/>
              </a:ext>
            </a:extLst>
          </p:cNvPr>
          <p:cNvSpPr>
            <a:spLocks noGrp="1"/>
          </p:cNvSpPr>
          <p:nvPr>
            <p:ph type="title"/>
          </p:nvPr>
        </p:nvSpPr>
        <p:spPr/>
        <p:txBody>
          <a:bodyPr/>
          <a:lstStyle/>
          <a:p>
            <a:r>
              <a:rPr lang="en-US"/>
              <a:t>Instagram Posts Table | go2023 - 5 of 22</a:t>
            </a:r>
          </a:p>
        </p:txBody>
      </p:sp>
      <p:graphicFrame>
        <p:nvGraphicFramePr>
          <p:cNvPr id="5" name="Table Placeholder 4">
            <a:extLst>
              <a:ext uri="{FF2B5EF4-FFF2-40B4-BE49-F238E27FC236}">
                <a16:creationId xmlns:a16="http://schemas.microsoft.com/office/drawing/2014/main" id="{98B65ACB-6213-4DD2-91B3-54A513CBCB65}"/>
              </a:ext>
            </a:extLst>
          </p:cNvPr>
          <p:cNvGraphicFramePr>
            <a:graphicFrameLocks noGrp="1"/>
          </p:cNvGraphicFramePr>
          <p:nvPr>
            <p:ph type="tbl" sz="quarter" idx="13"/>
            <p:extLst>
              <p:ext uri="{D42A27DB-BD31-4B8C-83A1-F6EECF244321}">
                <p14:modId xmlns:p14="http://schemas.microsoft.com/office/powerpoint/2010/main" val="4028896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927390807"/>
                    </a:ext>
                  </a:extLst>
                </a:gridCol>
                <a:gridCol w="1234439">
                  <a:extLst>
                    <a:ext uri="{9D8B030D-6E8A-4147-A177-3AD203B41FA5}">
                      <a16:colId xmlns:a16="http://schemas.microsoft.com/office/drawing/2014/main" val="4128295342"/>
                    </a:ext>
                  </a:extLst>
                </a:gridCol>
                <a:gridCol w="576072">
                  <a:extLst>
                    <a:ext uri="{9D8B030D-6E8A-4147-A177-3AD203B41FA5}">
                      <a16:colId xmlns:a16="http://schemas.microsoft.com/office/drawing/2014/main" val="366103744"/>
                    </a:ext>
                  </a:extLst>
                </a:gridCol>
                <a:gridCol w="576072">
                  <a:extLst>
                    <a:ext uri="{9D8B030D-6E8A-4147-A177-3AD203B41FA5}">
                      <a16:colId xmlns:a16="http://schemas.microsoft.com/office/drawing/2014/main" val="263775382"/>
                    </a:ext>
                  </a:extLst>
                </a:gridCol>
                <a:gridCol w="576072">
                  <a:extLst>
                    <a:ext uri="{9D8B030D-6E8A-4147-A177-3AD203B41FA5}">
                      <a16:colId xmlns:a16="http://schemas.microsoft.com/office/drawing/2014/main" val="3452799450"/>
                    </a:ext>
                  </a:extLst>
                </a:gridCol>
                <a:gridCol w="576072">
                  <a:extLst>
                    <a:ext uri="{9D8B030D-6E8A-4147-A177-3AD203B41FA5}">
                      <a16:colId xmlns:a16="http://schemas.microsoft.com/office/drawing/2014/main" val="683590150"/>
                    </a:ext>
                  </a:extLst>
                </a:gridCol>
                <a:gridCol w="576072">
                  <a:extLst>
                    <a:ext uri="{9D8B030D-6E8A-4147-A177-3AD203B41FA5}">
                      <a16:colId xmlns:a16="http://schemas.microsoft.com/office/drawing/2014/main" val="217153477"/>
                    </a:ext>
                  </a:extLst>
                </a:gridCol>
                <a:gridCol w="576072">
                  <a:extLst>
                    <a:ext uri="{9D8B030D-6E8A-4147-A177-3AD203B41FA5}">
                      <a16:colId xmlns:a16="http://schemas.microsoft.com/office/drawing/2014/main" val="2212646691"/>
                    </a:ext>
                  </a:extLst>
                </a:gridCol>
                <a:gridCol w="576072">
                  <a:extLst>
                    <a:ext uri="{9D8B030D-6E8A-4147-A177-3AD203B41FA5}">
                      <a16:colId xmlns:a16="http://schemas.microsoft.com/office/drawing/2014/main" val="1268417126"/>
                    </a:ext>
                  </a:extLst>
                </a:gridCol>
                <a:gridCol w="576072">
                  <a:extLst>
                    <a:ext uri="{9D8B030D-6E8A-4147-A177-3AD203B41FA5}">
                      <a16:colId xmlns:a16="http://schemas.microsoft.com/office/drawing/2014/main" val="1620775422"/>
                    </a:ext>
                  </a:extLst>
                </a:gridCol>
                <a:gridCol w="576072">
                  <a:extLst>
                    <a:ext uri="{9D8B030D-6E8A-4147-A177-3AD203B41FA5}">
                      <a16:colId xmlns:a16="http://schemas.microsoft.com/office/drawing/2014/main" val="3074007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39775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go2023 - 2019-11-27 13:14:59</a:t>
                      </a:r>
                      <a:r>
                        <a:rPr kumimoji="0" lang="es-ES" sz="1000" b="0" i="0" u="none" strike="noStrike" kern="1200" cap="none" spc="0" normalizeH="0" baseline="0" noProof="0">
                          <a:ln>
                            <a:noFill/>
                          </a:ln>
                          <a:solidFill>
                            <a:prstClr val="black"/>
                          </a:solidFill>
                          <a:effectLst/>
                          <a:uLnTx/>
                          <a:uFillTx/>
                          <a:latin typeface="+mn-lt"/>
                          <a:ea typeface="+mn-ea"/>
                          <a:cs typeface="+mn-cs"/>
                        </a:rPr>
                        <a:t>
 En el contexto de los #PanamSportsAwards, a celebrarse el próximo 13 de diciembre en Fort Lauderdale (USA), cita que reconoce a deportistas destacados de los @lima2019juegos, la atleta trasandina, @delfipignatiello, se roba las miradas. 🙌 La "Delfi" está nominada en dos categorías: Mejor Atleta Femenina y Nueva Generación Femenina Sub 20. 👏 Todo gracias a su brillante actuación en Lima, donde obtuvo tres medallas doradas en los 1500m, 800m y 400m. Hito histórico que la transformó en la nadadora argentina con más medallas en los Panamericanos. Puedes ver el resto de los nominados ingresando al sitio panamsports.org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https://www.instagram.com/p/B5XsQi8jXJo/media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12:24:39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extLst>
                  <a:ext uri="{0D108BD9-81ED-4DB2-BD59-A6C34878D82A}">
                    <a16:rowId xmlns:a16="http://schemas.microsoft.com/office/drawing/2014/main" val="3772550669"/>
                  </a:ext>
                </a:extLst>
              </a:tr>
            </a:tbl>
          </a:graphicData>
        </a:graphic>
      </p:graphicFrame>
      <p:sp>
        <p:nvSpPr>
          <p:cNvPr id="4" name="Text Placeholder 3">
            <a:extLst>
              <a:ext uri="{FF2B5EF4-FFF2-40B4-BE49-F238E27FC236}">
                <a16:creationId xmlns:a16="http://schemas.microsoft.com/office/drawing/2014/main" id="{04F84195-4FDD-45EC-ADD1-89B79822E8D1}"/>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3917711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211F3-1DF5-4616-A4B1-5ACA08D1BF17}"/>
              </a:ext>
            </a:extLst>
          </p:cNvPr>
          <p:cNvSpPr>
            <a:spLocks noGrp="1"/>
          </p:cNvSpPr>
          <p:nvPr>
            <p:ph type="title"/>
          </p:nvPr>
        </p:nvSpPr>
        <p:spPr/>
        <p:txBody>
          <a:bodyPr/>
          <a:lstStyle/>
          <a:p>
            <a:r>
              <a:rPr lang="en-US"/>
              <a:t>Instagram Posts Table | go2023 - 6 of 22</a:t>
            </a:r>
          </a:p>
        </p:txBody>
      </p:sp>
      <p:graphicFrame>
        <p:nvGraphicFramePr>
          <p:cNvPr id="5" name="Table Placeholder 4">
            <a:extLst>
              <a:ext uri="{FF2B5EF4-FFF2-40B4-BE49-F238E27FC236}">
                <a16:creationId xmlns:a16="http://schemas.microsoft.com/office/drawing/2014/main" id="{9FE8EB1F-FD39-4CAE-8638-B8C8512C776F}"/>
              </a:ext>
            </a:extLst>
          </p:cNvPr>
          <p:cNvGraphicFramePr>
            <a:graphicFrameLocks noGrp="1"/>
          </p:cNvGraphicFramePr>
          <p:nvPr>
            <p:ph type="tbl" sz="quarter" idx="13"/>
            <p:extLst>
              <p:ext uri="{D42A27DB-BD31-4B8C-83A1-F6EECF244321}">
                <p14:modId xmlns:p14="http://schemas.microsoft.com/office/powerpoint/2010/main" val="806499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278961826"/>
                    </a:ext>
                  </a:extLst>
                </a:gridCol>
                <a:gridCol w="1234439">
                  <a:extLst>
                    <a:ext uri="{9D8B030D-6E8A-4147-A177-3AD203B41FA5}">
                      <a16:colId xmlns:a16="http://schemas.microsoft.com/office/drawing/2014/main" val="1433776162"/>
                    </a:ext>
                  </a:extLst>
                </a:gridCol>
                <a:gridCol w="576072">
                  <a:extLst>
                    <a:ext uri="{9D8B030D-6E8A-4147-A177-3AD203B41FA5}">
                      <a16:colId xmlns:a16="http://schemas.microsoft.com/office/drawing/2014/main" val="3314233866"/>
                    </a:ext>
                  </a:extLst>
                </a:gridCol>
                <a:gridCol w="576072">
                  <a:extLst>
                    <a:ext uri="{9D8B030D-6E8A-4147-A177-3AD203B41FA5}">
                      <a16:colId xmlns:a16="http://schemas.microsoft.com/office/drawing/2014/main" val="1469182254"/>
                    </a:ext>
                  </a:extLst>
                </a:gridCol>
                <a:gridCol w="576072">
                  <a:extLst>
                    <a:ext uri="{9D8B030D-6E8A-4147-A177-3AD203B41FA5}">
                      <a16:colId xmlns:a16="http://schemas.microsoft.com/office/drawing/2014/main" val="2154626364"/>
                    </a:ext>
                  </a:extLst>
                </a:gridCol>
                <a:gridCol w="576072">
                  <a:extLst>
                    <a:ext uri="{9D8B030D-6E8A-4147-A177-3AD203B41FA5}">
                      <a16:colId xmlns:a16="http://schemas.microsoft.com/office/drawing/2014/main" val="3504524390"/>
                    </a:ext>
                  </a:extLst>
                </a:gridCol>
                <a:gridCol w="576072">
                  <a:extLst>
                    <a:ext uri="{9D8B030D-6E8A-4147-A177-3AD203B41FA5}">
                      <a16:colId xmlns:a16="http://schemas.microsoft.com/office/drawing/2014/main" val="2691155411"/>
                    </a:ext>
                  </a:extLst>
                </a:gridCol>
                <a:gridCol w="576072">
                  <a:extLst>
                    <a:ext uri="{9D8B030D-6E8A-4147-A177-3AD203B41FA5}">
                      <a16:colId xmlns:a16="http://schemas.microsoft.com/office/drawing/2014/main" val="2097355715"/>
                    </a:ext>
                  </a:extLst>
                </a:gridCol>
                <a:gridCol w="576072">
                  <a:extLst>
                    <a:ext uri="{9D8B030D-6E8A-4147-A177-3AD203B41FA5}">
                      <a16:colId xmlns:a16="http://schemas.microsoft.com/office/drawing/2014/main" val="1151975804"/>
                    </a:ext>
                  </a:extLst>
                </a:gridCol>
                <a:gridCol w="576072">
                  <a:extLst>
                    <a:ext uri="{9D8B030D-6E8A-4147-A177-3AD203B41FA5}">
                      <a16:colId xmlns:a16="http://schemas.microsoft.com/office/drawing/2014/main" val="1612330618"/>
                    </a:ext>
                  </a:extLst>
                </a:gridCol>
                <a:gridCol w="576072">
                  <a:extLst>
                    <a:ext uri="{9D8B030D-6E8A-4147-A177-3AD203B41FA5}">
                      <a16:colId xmlns:a16="http://schemas.microsoft.com/office/drawing/2014/main" val="1720475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34816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go2023 - 2019-11-25 16:11:06</a:t>
                      </a:r>
                      <a:r>
                        <a:rPr kumimoji="0" lang="es-ES" sz="1000" b="0" i="0" u="none" strike="noStrike" kern="1200" cap="none" spc="0" normalizeH="0" baseline="0" noProof="0">
                          <a:ln>
                            <a:noFill/>
                          </a:ln>
                          <a:solidFill>
                            <a:prstClr val="black"/>
                          </a:solidFill>
                          <a:effectLst/>
                          <a:uLnTx/>
                          <a:uFillTx/>
                          <a:latin typeface="+mn-lt"/>
                          <a:ea typeface="+mn-ea"/>
                          <a:cs typeface="+mn-cs"/>
                        </a:rPr>
                        <a:t>
 Los @primos_grimalt, recientes campeones panamericanos de Vóleibol Playa 🙌🏐 en los @lima2019juegos son parte de un selecto grupo de nominados a los #PanamSportsAwards, ceremonia que premia a los mejores deportistas de los últimos juegos. 💪 La dupla nacional, en este caso, es parte de la categoría "Mejor Equipo Masculino". Conoce al resto de los nominados y vota por tus opciones favoritas ingresando a la web 👉 panamsports.org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https://www.instagram.com/p/B5S20y0Dsmn/media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12:24:39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4196</a:t>
                      </a:r>
                    </a:p>
                  </a:txBody>
                  <a:tcPr/>
                </a:tc>
                <a:extLst>
                  <a:ext uri="{0D108BD9-81ED-4DB2-BD59-A6C34878D82A}">
                    <a16:rowId xmlns:a16="http://schemas.microsoft.com/office/drawing/2014/main" val="3510324573"/>
                  </a:ext>
                </a:extLst>
              </a:tr>
            </a:tbl>
          </a:graphicData>
        </a:graphic>
      </p:graphicFrame>
      <p:sp>
        <p:nvSpPr>
          <p:cNvPr id="4" name="Text Placeholder 3">
            <a:extLst>
              <a:ext uri="{FF2B5EF4-FFF2-40B4-BE49-F238E27FC236}">
                <a16:creationId xmlns:a16="http://schemas.microsoft.com/office/drawing/2014/main" id="{CBAF8978-8BA4-49A2-BE23-B2014958D10F}"/>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959771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AD4AE-0F28-4692-A601-4EA895F544DE}"/>
              </a:ext>
            </a:extLst>
          </p:cNvPr>
          <p:cNvSpPr>
            <a:spLocks noGrp="1"/>
          </p:cNvSpPr>
          <p:nvPr>
            <p:ph type="title"/>
          </p:nvPr>
        </p:nvSpPr>
        <p:spPr/>
        <p:txBody>
          <a:bodyPr/>
          <a:lstStyle/>
          <a:p>
            <a:r>
              <a:rPr lang="en-US"/>
              <a:t>Instagram Posts Table | go2023 - 7 of 22</a:t>
            </a:r>
          </a:p>
        </p:txBody>
      </p:sp>
      <p:graphicFrame>
        <p:nvGraphicFramePr>
          <p:cNvPr id="5" name="Table Placeholder 4">
            <a:extLst>
              <a:ext uri="{FF2B5EF4-FFF2-40B4-BE49-F238E27FC236}">
                <a16:creationId xmlns:a16="http://schemas.microsoft.com/office/drawing/2014/main" id="{866FC1C0-4EA8-4197-82B2-A5A974FC9AEB}"/>
              </a:ext>
            </a:extLst>
          </p:cNvPr>
          <p:cNvGraphicFramePr>
            <a:graphicFrameLocks noGrp="1"/>
          </p:cNvGraphicFramePr>
          <p:nvPr>
            <p:ph type="tbl" sz="quarter" idx="13"/>
            <p:extLst>
              <p:ext uri="{D42A27DB-BD31-4B8C-83A1-F6EECF244321}">
                <p14:modId xmlns:p14="http://schemas.microsoft.com/office/powerpoint/2010/main" val="3999863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948818476"/>
                    </a:ext>
                  </a:extLst>
                </a:gridCol>
                <a:gridCol w="1234439">
                  <a:extLst>
                    <a:ext uri="{9D8B030D-6E8A-4147-A177-3AD203B41FA5}">
                      <a16:colId xmlns:a16="http://schemas.microsoft.com/office/drawing/2014/main" val="1055456709"/>
                    </a:ext>
                  </a:extLst>
                </a:gridCol>
                <a:gridCol w="576072">
                  <a:extLst>
                    <a:ext uri="{9D8B030D-6E8A-4147-A177-3AD203B41FA5}">
                      <a16:colId xmlns:a16="http://schemas.microsoft.com/office/drawing/2014/main" val="2577957762"/>
                    </a:ext>
                  </a:extLst>
                </a:gridCol>
                <a:gridCol w="576072">
                  <a:extLst>
                    <a:ext uri="{9D8B030D-6E8A-4147-A177-3AD203B41FA5}">
                      <a16:colId xmlns:a16="http://schemas.microsoft.com/office/drawing/2014/main" val="4068003879"/>
                    </a:ext>
                  </a:extLst>
                </a:gridCol>
                <a:gridCol w="576072">
                  <a:extLst>
                    <a:ext uri="{9D8B030D-6E8A-4147-A177-3AD203B41FA5}">
                      <a16:colId xmlns:a16="http://schemas.microsoft.com/office/drawing/2014/main" val="380392365"/>
                    </a:ext>
                  </a:extLst>
                </a:gridCol>
                <a:gridCol w="576072">
                  <a:extLst>
                    <a:ext uri="{9D8B030D-6E8A-4147-A177-3AD203B41FA5}">
                      <a16:colId xmlns:a16="http://schemas.microsoft.com/office/drawing/2014/main" val="2458686111"/>
                    </a:ext>
                  </a:extLst>
                </a:gridCol>
                <a:gridCol w="576072">
                  <a:extLst>
                    <a:ext uri="{9D8B030D-6E8A-4147-A177-3AD203B41FA5}">
                      <a16:colId xmlns:a16="http://schemas.microsoft.com/office/drawing/2014/main" val="3859716022"/>
                    </a:ext>
                  </a:extLst>
                </a:gridCol>
                <a:gridCol w="576072">
                  <a:extLst>
                    <a:ext uri="{9D8B030D-6E8A-4147-A177-3AD203B41FA5}">
                      <a16:colId xmlns:a16="http://schemas.microsoft.com/office/drawing/2014/main" val="4130823502"/>
                    </a:ext>
                  </a:extLst>
                </a:gridCol>
                <a:gridCol w="576072">
                  <a:extLst>
                    <a:ext uri="{9D8B030D-6E8A-4147-A177-3AD203B41FA5}">
                      <a16:colId xmlns:a16="http://schemas.microsoft.com/office/drawing/2014/main" val="2863039273"/>
                    </a:ext>
                  </a:extLst>
                </a:gridCol>
                <a:gridCol w="576072">
                  <a:extLst>
                    <a:ext uri="{9D8B030D-6E8A-4147-A177-3AD203B41FA5}">
                      <a16:colId xmlns:a16="http://schemas.microsoft.com/office/drawing/2014/main" val="81186279"/>
                    </a:ext>
                  </a:extLst>
                </a:gridCol>
                <a:gridCol w="576072">
                  <a:extLst>
                    <a:ext uri="{9D8B030D-6E8A-4147-A177-3AD203B41FA5}">
                      <a16:colId xmlns:a16="http://schemas.microsoft.com/office/drawing/2014/main" val="4047150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14629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go2023 - 2019-11-22 13:14:51</a:t>
                      </a:r>
                      <a:r>
                        <a:rPr kumimoji="0" lang="es-ES" sz="1000" b="0" i="0" u="none" strike="noStrike" kern="1200" cap="none" spc="0" normalizeH="0" baseline="0" noProof="0">
                          <a:ln>
                            <a:noFill/>
                          </a:ln>
                          <a:solidFill>
                            <a:prstClr val="black"/>
                          </a:solidFill>
                          <a:effectLst/>
                          <a:uLnTx/>
                          <a:uFillTx/>
                          <a:latin typeface="+mn-lt"/>
                          <a:ea typeface="+mn-ea"/>
                          <a:cs typeface="+mn-cs"/>
                        </a:rPr>
                        <a:t>
 Hoy le queremos desear un muy feliz cumpleaños al histórico deportista olímpico y oro panamericano, @tomasgonzalez1. ¡Felicidades, campeón!  #Santiago2023 #RumboAl2023 #TomásGonzález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https://www.instagram.com/p/B5K0RQgjOim/media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12:24:39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extLst>
                  <a:ext uri="{0D108BD9-81ED-4DB2-BD59-A6C34878D82A}">
                    <a16:rowId xmlns:a16="http://schemas.microsoft.com/office/drawing/2014/main" val="4120974931"/>
                  </a:ext>
                </a:extLst>
              </a:tr>
            </a:tbl>
          </a:graphicData>
        </a:graphic>
      </p:graphicFrame>
      <p:sp>
        <p:nvSpPr>
          <p:cNvPr id="4" name="Text Placeholder 3">
            <a:extLst>
              <a:ext uri="{FF2B5EF4-FFF2-40B4-BE49-F238E27FC236}">
                <a16:creationId xmlns:a16="http://schemas.microsoft.com/office/drawing/2014/main" id="{5A2894DE-1806-48F7-81E5-60E2330423C1}"/>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1290578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F6F06-BBDB-448D-920A-14C0DE29BC31}"/>
              </a:ext>
            </a:extLst>
          </p:cNvPr>
          <p:cNvSpPr>
            <a:spLocks noGrp="1"/>
          </p:cNvSpPr>
          <p:nvPr>
            <p:ph type="title"/>
          </p:nvPr>
        </p:nvSpPr>
        <p:spPr/>
        <p:txBody>
          <a:bodyPr/>
          <a:lstStyle/>
          <a:p>
            <a:r>
              <a:rPr lang="en-US"/>
              <a:t>Instagram Posts Table | go2023 - 8 of 22</a:t>
            </a:r>
          </a:p>
        </p:txBody>
      </p:sp>
      <p:graphicFrame>
        <p:nvGraphicFramePr>
          <p:cNvPr id="5" name="Table Placeholder 4">
            <a:extLst>
              <a:ext uri="{FF2B5EF4-FFF2-40B4-BE49-F238E27FC236}">
                <a16:creationId xmlns:a16="http://schemas.microsoft.com/office/drawing/2014/main" id="{4C165D44-727F-4A72-8ADC-4073C7BB020B}"/>
              </a:ext>
            </a:extLst>
          </p:cNvPr>
          <p:cNvGraphicFramePr>
            <a:graphicFrameLocks noGrp="1"/>
          </p:cNvGraphicFramePr>
          <p:nvPr>
            <p:ph type="tbl" sz="quarter" idx="13"/>
            <p:extLst>
              <p:ext uri="{D42A27DB-BD31-4B8C-83A1-F6EECF244321}">
                <p14:modId xmlns:p14="http://schemas.microsoft.com/office/powerpoint/2010/main" val="400931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31631342"/>
                    </a:ext>
                  </a:extLst>
                </a:gridCol>
                <a:gridCol w="1234439">
                  <a:extLst>
                    <a:ext uri="{9D8B030D-6E8A-4147-A177-3AD203B41FA5}">
                      <a16:colId xmlns:a16="http://schemas.microsoft.com/office/drawing/2014/main" val="288557624"/>
                    </a:ext>
                  </a:extLst>
                </a:gridCol>
                <a:gridCol w="576072">
                  <a:extLst>
                    <a:ext uri="{9D8B030D-6E8A-4147-A177-3AD203B41FA5}">
                      <a16:colId xmlns:a16="http://schemas.microsoft.com/office/drawing/2014/main" val="3792072793"/>
                    </a:ext>
                  </a:extLst>
                </a:gridCol>
                <a:gridCol w="576072">
                  <a:extLst>
                    <a:ext uri="{9D8B030D-6E8A-4147-A177-3AD203B41FA5}">
                      <a16:colId xmlns:a16="http://schemas.microsoft.com/office/drawing/2014/main" val="4199588933"/>
                    </a:ext>
                  </a:extLst>
                </a:gridCol>
                <a:gridCol w="576072">
                  <a:extLst>
                    <a:ext uri="{9D8B030D-6E8A-4147-A177-3AD203B41FA5}">
                      <a16:colId xmlns:a16="http://schemas.microsoft.com/office/drawing/2014/main" val="1442731099"/>
                    </a:ext>
                  </a:extLst>
                </a:gridCol>
                <a:gridCol w="576072">
                  <a:extLst>
                    <a:ext uri="{9D8B030D-6E8A-4147-A177-3AD203B41FA5}">
                      <a16:colId xmlns:a16="http://schemas.microsoft.com/office/drawing/2014/main" val="3148401378"/>
                    </a:ext>
                  </a:extLst>
                </a:gridCol>
                <a:gridCol w="576072">
                  <a:extLst>
                    <a:ext uri="{9D8B030D-6E8A-4147-A177-3AD203B41FA5}">
                      <a16:colId xmlns:a16="http://schemas.microsoft.com/office/drawing/2014/main" val="2589296898"/>
                    </a:ext>
                  </a:extLst>
                </a:gridCol>
                <a:gridCol w="576072">
                  <a:extLst>
                    <a:ext uri="{9D8B030D-6E8A-4147-A177-3AD203B41FA5}">
                      <a16:colId xmlns:a16="http://schemas.microsoft.com/office/drawing/2014/main" val="3707765622"/>
                    </a:ext>
                  </a:extLst>
                </a:gridCol>
                <a:gridCol w="576072">
                  <a:extLst>
                    <a:ext uri="{9D8B030D-6E8A-4147-A177-3AD203B41FA5}">
                      <a16:colId xmlns:a16="http://schemas.microsoft.com/office/drawing/2014/main" val="676030967"/>
                    </a:ext>
                  </a:extLst>
                </a:gridCol>
                <a:gridCol w="576072">
                  <a:extLst>
                    <a:ext uri="{9D8B030D-6E8A-4147-A177-3AD203B41FA5}">
                      <a16:colId xmlns:a16="http://schemas.microsoft.com/office/drawing/2014/main" val="2075643178"/>
                    </a:ext>
                  </a:extLst>
                </a:gridCol>
                <a:gridCol w="576072">
                  <a:extLst>
                    <a:ext uri="{9D8B030D-6E8A-4147-A177-3AD203B41FA5}">
                      <a16:colId xmlns:a16="http://schemas.microsoft.com/office/drawing/2014/main" val="24844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24840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go2023 - 2019-11-18 16:13:24</a:t>
                      </a:r>
                      <a:r>
                        <a:rPr kumimoji="0" lang="en-US" sz="1000" b="0" i="0" u="none" strike="noStrike" kern="1200" cap="none" spc="0" normalizeH="0" baseline="0" noProof="0">
                          <a:ln>
                            <a:noFill/>
                          </a:ln>
                          <a:solidFill>
                            <a:prstClr val="black"/>
                          </a:solidFill>
                          <a:effectLst/>
                          <a:uLnTx/>
                          <a:uFillTx/>
                          <a:latin typeface="+mn-lt"/>
                          <a:ea typeface="+mn-ea"/>
                          <a:cs typeface="+mn-cs"/>
                        </a:rPr>
                        <a:t>
 ¡No queda nada para el esperado debut del Team Chile de Tenis frente a Argentina en las finales de Copa Davis! Comandados por Nicolás Massú, será Nicolás Jarry (N°77), quien abrirá el duelo ante Guido Pella (N° 25) este martes 19, a partir de las 7am. A continuación lo hará Christián Garín (N°33) ante Diego Schwartzman (N°14) ¡Vamos Nico! [Transmite @tvn] #DavisCupMadridFinals #Santiago2023 #RumboAl2023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https://www.instagram.com/p/B5A1haVj_RY/media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12:24:39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extLst>
                  <a:ext uri="{0D108BD9-81ED-4DB2-BD59-A6C34878D82A}">
                    <a16:rowId xmlns:a16="http://schemas.microsoft.com/office/drawing/2014/main" val="1476074668"/>
                  </a:ext>
                </a:extLst>
              </a:tr>
            </a:tbl>
          </a:graphicData>
        </a:graphic>
      </p:graphicFrame>
      <p:sp>
        <p:nvSpPr>
          <p:cNvPr id="4" name="Text Placeholder 3">
            <a:extLst>
              <a:ext uri="{FF2B5EF4-FFF2-40B4-BE49-F238E27FC236}">
                <a16:creationId xmlns:a16="http://schemas.microsoft.com/office/drawing/2014/main" id="{4F7C66EA-BE9E-4E81-8CB3-3E526AF5E682}"/>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203985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29F08-855D-442E-B7D5-9121D5D52918}"/>
              </a:ext>
            </a:extLst>
          </p:cNvPr>
          <p:cNvSpPr>
            <a:spLocks noGrp="1"/>
          </p:cNvSpPr>
          <p:nvPr>
            <p:ph type="title"/>
          </p:nvPr>
        </p:nvSpPr>
        <p:spPr/>
        <p:txBody>
          <a:bodyPr/>
          <a:lstStyle/>
          <a:p>
            <a:r>
              <a:rPr lang="en-US"/>
              <a:t>Instagram Posts Table | go2023 - 9 of 22</a:t>
            </a:r>
          </a:p>
        </p:txBody>
      </p:sp>
      <p:graphicFrame>
        <p:nvGraphicFramePr>
          <p:cNvPr id="5" name="Table Placeholder 4">
            <a:extLst>
              <a:ext uri="{FF2B5EF4-FFF2-40B4-BE49-F238E27FC236}">
                <a16:creationId xmlns:a16="http://schemas.microsoft.com/office/drawing/2014/main" id="{FD9BC3FC-894F-4D41-8C86-CFA26AFCE153}"/>
              </a:ext>
            </a:extLst>
          </p:cNvPr>
          <p:cNvGraphicFramePr>
            <a:graphicFrameLocks noGrp="1"/>
          </p:cNvGraphicFramePr>
          <p:nvPr>
            <p:ph type="tbl" sz="quarter" idx="13"/>
            <p:extLst>
              <p:ext uri="{D42A27DB-BD31-4B8C-83A1-F6EECF244321}">
                <p14:modId xmlns:p14="http://schemas.microsoft.com/office/powerpoint/2010/main" val="1325479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768698363"/>
                    </a:ext>
                  </a:extLst>
                </a:gridCol>
                <a:gridCol w="1234439">
                  <a:extLst>
                    <a:ext uri="{9D8B030D-6E8A-4147-A177-3AD203B41FA5}">
                      <a16:colId xmlns:a16="http://schemas.microsoft.com/office/drawing/2014/main" val="1151148086"/>
                    </a:ext>
                  </a:extLst>
                </a:gridCol>
                <a:gridCol w="576072">
                  <a:extLst>
                    <a:ext uri="{9D8B030D-6E8A-4147-A177-3AD203B41FA5}">
                      <a16:colId xmlns:a16="http://schemas.microsoft.com/office/drawing/2014/main" val="3717089636"/>
                    </a:ext>
                  </a:extLst>
                </a:gridCol>
                <a:gridCol w="576072">
                  <a:extLst>
                    <a:ext uri="{9D8B030D-6E8A-4147-A177-3AD203B41FA5}">
                      <a16:colId xmlns:a16="http://schemas.microsoft.com/office/drawing/2014/main" val="2770623092"/>
                    </a:ext>
                  </a:extLst>
                </a:gridCol>
                <a:gridCol w="576072">
                  <a:extLst>
                    <a:ext uri="{9D8B030D-6E8A-4147-A177-3AD203B41FA5}">
                      <a16:colId xmlns:a16="http://schemas.microsoft.com/office/drawing/2014/main" val="2798875311"/>
                    </a:ext>
                  </a:extLst>
                </a:gridCol>
                <a:gridCol w="576072">
                  <a:extLst>
                    <a:ext uri="{9D8B030D-6E8A-4147-A177-3AD203B41FA5}">
                      <a16:colId xmlns:a16="http://schemas.microsoft.com/office/drawing/2014/main" val="3936718283"/>
                    </a:ext>
                  </a:extLst>
                </a:gridCol>
                <a:gridCol w="576072">
                  <a:extLst>
                    <a:ext uri="{9D8B030D-6E8A-4147-A177-3AD203B41FA5}">
                      <a16:colId xmlns:a16="http://schemas.microsoft.com/office/drawing/2014/main" val="3184539957"/>
                    </a:ext>
                  </a:extLst>
                </a:gridCol>
                <a:gridCol w="576072">
                  <a:extLst>
                    <a:ext uri="{9D8B030D-6E8A-4147-A177-3AD203B41FA5}">
                      <a16:colId xmlns:a16="http://schemas.microsoft.com/office/drawing/2014/main" val="3434433567"/>
                    </a:ext>
                  </a:extLst>
                </a:gridCol>
                <a:gridCol w="576072">
                  <a:extLst>
                    <a:ext uri="{9D8B030D-6E8A-4147-A177-3AD203B41FA5}">
                      <a16:colId xmlns:a16="http://schemas.microsoft.com/office/drawing/2014/main" val="103138926"/>
                    </a:ext>
                  </a:extLst>
                </a:gridCol>
                <a:gridCol w="576072">
                  <a:extLst>
                    <a:ext uri="{9D8B030D-6E8A-4147-A177-3AD203B41FA5}">
                      <a16:colId xmlns:a16="http://schemas.microsoft.com/office/drawing/2014/main" val="1679287244"/>
                    </a:ext>
                  </a:extLst>
                </a:gridCol>
                <a:gridCol w="576072">
                  <a:extLst>
                    <a:ext uri="{9D8B030D-6E8A-4147-A177-3AD203B41FA5}">
                      <a16:colId xmlns:a16="http://schemas.microsoft.com/office/drawing/2014/main" val="2627154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29619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go2023 - 2019-11-12 20:05:28</a:t>
                      </a:r>
                      <a:r>
                        <a:rPr kumimoji="0" lang="es-ES" sz="1000" b="0" i="0" u="none" strike="noStrike" kern="1200" cap="none" spc="0" normalizeH="0" baseline="0" noProof="0">
                          <a:ln>
                            <a:noFill/>
                          </a:ln>
                          <a:solidFill>
                            <a:prstClr val="black"/>
                          </a:solidFill>
                          <a:effectLst/>
                          <a:uLnTx/>
                          <a:uFillTx/>
                          <a:latin typeface="+mn-lt"/>
                          <a:ea typeface="+mn-ea"/>
                          <a:cs typeface="+mn-cs"/>
                        </a:rPr>
                        <a:t>
 ¡UNA CELEBRACIÓN QUE VALE EL DOBLE! 🥇🙌🇨🇱
Felicitamos a @maradones_fran que alcanzó este martes su mejor resultado en el deporte paralímpico tras conseguir, con récord mundial, la medalla de oro en el Campeonato Mundial de Para Atletismo que se disputa en Dubai. La chilena impuso un registro de 8.19 metros, adjudicándose la presea dorada y marcando una nueva plusmarca planetaria en la clase F54.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https://www.instagram.com/p/B4xzT8djmP5/media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00:24:00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extLst>
                  <a:ext uri="{0D108BD9-81ED-4DB2-BD59-A6C34878D82A}">
                    <a16:rowId xmlns:a16="http://schemas.microsoft.com/office/drawing/2014/main" val="3599970101"/>
                  </a:ext>
                </a:extLst>
              </a:tr>
            </a:tbl>
          </a:graphicData>
        </a:graphic>
      </p:graphicFrame>
      <p:sp>
        <p:nvSpPr>
          <p:cNvPr id="4" name="Text Placeholder 3">
            <a:extLst>
              <a:ext uri="{FF2B5EF4-FFF2-40B4-BE49-F238E27FC236}">
                <a16:creationId xmlns:a16="http://schemas.microsoft.com/office/drawing/2014/main" id="{E404042B-364E-472B-A606-1426750083B6}"/>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4188432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69515-6619-43DE-9D76-A8EB84388226}"/>
              </a:ext>
            </a:extLst>
          </p:cNvPr>
          <p:cNvSpPr>
            <a:spLocks noGrp="1"/>
          </p:cNvSpPr>
          <p:nvPr>
            <p:ph type="title"/>
          </p:nvPr>
        </p:nvSpPr>
        <p:spPr/>
        <p:txBody>
          <a:bodyPr/>
          <a:lstStyle/>
          <a:p>
            <a:r>
              <a:rPr lang="en-US"/>
              <a:t>Instagram Posts Table | go2023 - 10 of 22</a:t>
            </a:r>
          </a:p>
        </p:txBody>
      </p:sp>
      <p:graphicFrame>
        <p:nvGraphicFramePr>
          <p:cNvPr id="5" name="Table Placeholder 4">
            <a:extLst>
              <a:ext uri="{FF2B5EF4-FFF2-40B4-BE49-F238E27FC236}">
                <a16:creationId xmlns:a16="http://schemas.microsoft.com/office/drawing/2014/main" id="{C373DB8B-17BE-4FC1-B886-8E5303A6DFA0}"/>
              </a:ext>
            </a:extLst>
          </p:cNvPr>
          <p:cNvGraphicFramePr>
            <a:graphicFrameLocks noGrp="1"/>
          </p:cNvGraphicFramePr>
          <p:nvPr>
            <p:ph type="tbl" sz="quarter" idx="13"/>
            <p:extLst>
              <p:ext uri="{D42A27DB-BD31-4B8C-83A1-F6EECF244321}">
                <p14:modId xmlns:p14="http://schemas.microsoft.com/office/powerpoint/2010/main" val="3816616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079664016"/>
                    </a:ext>
                  </a:extLst>
                </a:gridCol>
                <a:gridCol w="1234439">
                  <a:extLst>
                    <a:ext uri="{9D8B030D-6E8A-4147-A177-3AD203B41FA5}">
                      <a16:colId xmlns:a16="http://schemas.microsoft.com/office/drawing/2014/main" val="3491711053"/>
                    </a:ext>
                  </a:extLst>
                </a:gridCol>
                <a:gridCol w="576072">
                  <a:extLst>
                    <a:ext uri="{9D8B030D-6E8A-4147-A177-3AD203B41FA5}">
                      <a16:colId xmlns:a16="http://schemas.microsoft.com/office/drawing/2014/main" val="1523602588"/>
                    </a:ext>
                  </a:extLst>
                </a:gridCol>
                <a:gridCol w="576072">
                  <a:extLst>
                    <a:ext uri="{9D8B030D-6E8A-4147-A177-3AD203B41FA5}">
                      <a16:colId xmlns:a16="http://schemas.microsoft.com/office/drawing/2014/main" val="1269567176"/>
                    </a:ext>
                  </a:extLst>
                </a:gridCol>
                <a:gridCol w="576072">
                  <a:extLst>
                    <a:ext uri="{9D8B030D-6E8A-4147-A177-3AD203B41FA5}">
                      <a16:colId xmlns:a16="http://schemas.microsoft.com/office/drawing/2014/main" val="3502937904"/>
                    </a:ext>
                  </a:extLst>
                </a:gridCol>
                <a:gridCol w="576072">
                  <a:extLst>
                    <a:ext uri="{9D8B030D-6E8A-4147-A177-3AD203B41FA5}">
                      <a16:colId xmlns:a16="http://schemas.microsoft.com/office/drawing/2014/main" val="301579989"/>
                    </a:ext>
                  </a:extLst>
                </a:gridCol>
                <a:gridCol w="576072">
                  <a:extLst>
                    <a:ext uri="{9D8B030D-6E8A-4147-A177-3AD203B41FA5}">
                      <a16:colId xmlns:a16="http://schemas.microsoft.com/office/drawing/2014/main" val="2412830710"/>
                    </a:ext>
                  </a:extLst>
                </a:gridCol>
                <a:gridCol w="576072">
                  <a:extLst>
                    <a:ext uri="{9D8B030D-6E8A-4147-A177-3AD203B41FA5}">
                      <a16:colId xmlns:a16="http://schemas.microsoft.com/office/drawing/2014/main" val="3040750648"/>
                    </a:ext>
                  </a:extLst>
                </a:gridCol>
                <a:gridCol w="576072">
                  <a:extLst>
                    <a:ext uri="{9D8B030D-6E8A-4147-A177-3AD203B41FA5}">
                      <a16:colId xmlns:a16="http://schemas.microsoft.com/office/drawing/2014/main" val="4166800926"/>
                    </a:ext>
                  </a:extLst>
                </a:gridCol>
                <a:gridCol w="576072">
                  <a:extLst>
                    <a:ext uri="{9D8B030D-6E8A-4147-A177-3AD203B41FA5}">
                      <a16:colId xmlns:a16="http://schemas.microsoft.com/office/drawing/2014/main" val="2818444839"/>
                    </a:ext>
                  </a:extLst>
                </a:gridCol>
                <a:gridCol w="576072">
                  <a:extLst>
                    <a:ext uri="{9D8B030D-6E8A-4147-A177-3AD203B41FA5}">
                      <a16:colId xmlns:a16="http://schemas.microsoft.com/office/drawing/2014/main" val="1324017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0917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go2023 - 2019-11-11 14:45:50</a:t>
                      </a:r>
                      <a:r>
                        <a:rPr kumimoji="0" lang="es-ES" sz="1000" b="0" i="0" u="none" strike="noStrike" kern="1200" cap="none" spc="0" normalizeH="0" baseline="0" noProof="0">
                          <a:ln>
                            <a:noFill/>
                          </a:ln>
                          <a:solidFill>
                            <a:prstClr val="black"/>
                          </a:solidFill>
                          <a:effectLst/>
                          <a:uLnTx/>
                          <a:uFillTx/>
                          <a:latin typeface="+mn-lt"/>
                          <a:ea typeface="+mn-ea"/>
                          <a:cs typeface="+mn-cs"/>
                        </a:rPr>
                        <a:t>
 ¡DE CHINA A JAPÓN! 👏 
Felicitamos a la deportista nacional Macarena Pérez, quien arriba de su bicicleta BMX, obtuvo el segundo lugar en el Mundial UCI de BMX freestyle desarrollado en China. Con la obtención, la Maca selló su histórico paso a los próximos Juegos Olímpicos de Tokio 2020.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https://www.instagram.com/p/B4up8BWDITN/media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00:24:00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4523</a:t>
                      </a:r>
                    </a:p>
                  </a:txBody>
                  <a:tcPr/>
                </a:tc>
                <a:extLst>
                  <a:ext uri="{0D108BD9-81ED-4DB2-BD59-A6C34878D82A}">
                    <a16:rowId xmlns:a16="http://schemas.microsoft.com/office/drawing/2014/main" val="3188848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go2023 - 2019-10-19 04:04:32</a:t>
                      </a:r>
                      <a:r>
                        <a:rPr kumimoji="0" lang="es-ES" sz="1000" b="0" i="0" u="none" strike="noStrike" kern="1200" cap="none" spc="0" normalizeH="0" baseline="0" noProof="0">
                          <a:ln>
                            <a:noFill/>
                          </a:ln>
                          <a:solidFill>
                            <a:prstClr val="black"/>
                          </a:solidFill>
                          <a:effectLst/>
                          <a:uLnTx/>
                          <a:uFillTx/>
                          <a:latin typeface="+mn-lt"/>
                          <a:ea typeface="+mn-ea"/>
                          <a:cs typeface="+mn-cs"/>
                        </a:rPr>
                        <a:t>
 La Corporación Santiago 2023 informa que se ha suspendido el evento de cuenta regresiva de los próximos Juegos Panamericanos, que estaba programado realizar este domingo 20, a las 10.30 horas en el Estadio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https://www.instagram.com/p/B3ySQ4eji6h/media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00:24:00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5882</a:t>
                      </a:r>
                    </a:p>
                  </a:txBody>
                  <a:tcPr/>
                </a:tc>
                <a:extLst>
                  <a:ext uri="{0D108BD9-81ED-4DB2-BD59-A6C34878D82A}">
                    <a16:rowId xmlns:a16="http://schemas.microsoft.com/office/drawing/2014/main" val="1672396541"/>
                  </a:ext>
                </a:extLst>
              </a:tr>
            </a:tbl>
          </a:graphicData>
        </a:graphic>
      </p:graphicFrame>
      <p:sp>
        <p:nvSpPr>
          <p:cNvPr id="4" name="Text Placeholder 3">
            <a:extLst>
              <a:ext uri="{FF2B5EF4-FFF2-40B4-BE49-F238E27FC236}">
                <a16:creationId xmlns:a16="http://schemas.microsoft.com/office/drawing/2014/main" id="{DC10DE03-BD85-4ED9-A3C8-848D9E625671}"/>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3112910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81390-4ECE-4CE5-AEAC-41A6BBB559F6}"/>
              </a:ext>
            </a:extLst>
          </p:cNvPr>
          <p:cNvSpPr>
            <a:spLocks noGrp="1"/>
          </p:cNvSpPr>
          <p:nvPr>
            <p:ph type="title"/>
          </p:nvPr>
        </p:nvSpPr>
        <p:spPr/>
        <p:txBody>
          <a:bodyPr/>
          <a:lstStyle/>
          <a:p>
            <a:r>
              <a:rPr lang="en-US"/>
              <a:t>Instagram Posts Table | go2023 - 11 of 22</a:t>
            </a:r>
          </a:p>
        </p:txBody>
      </p:sp>
      <p:graphicFrame>
        <p:nvGraphicFramePr>
          <p:cNvPr id="5" name="Table Placeholder 4">
            <a:extLst>
              <a:ext uri="{FF2B5EF4-FFF2-40B4-BE49-F238E27FC236}">
                <a16:creationId xmlns:a16="http://schemas.microsoft.com/office/drawing/2014/main" id="{B5E89C38-0635-49FE-B234-A8EC68381E06}"/>
              </a:ext>
            </a:extLst>
          </p:cNvPr>
          <p:cNvGraphicFramePr>
            <a:graphicFrameLocks noGrp="1"/>
          </p:cNvGraphicFramePr>
          <p:nvPr>
            <p:ph type="tbl" sz="quarter" idx="13"/>
            <p:extLst>
              <p:ext uri="{D42A27DB-BD31-4B8C-83A1-F6EECF244321}">
                <p14:modId xmlns:p14="http://schemas.microsoft.com/office/powerpoint/2010/main" val="1156290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894799614"/>
                    </a:ext>
                  </a:extLst>
                </a:gridCol>
                <a:gridCol w="1234439">
                  <a:extLst>
                    <a:ext uri="{9D8B030D-6E8A-4147-A177-3AD203B41FA5}">
                      <a16:colId xmlns:a16="http://schemas.microsoft.com/office/drawing/2014/main" val="2424706574"/>
                    </a:ext>
                  </a:extLst>
                </a:gridCol>
                <a:gridCol w="576072">
                  <a:extLst>
                    <a:ext uri="{9D8B030D-6E8A-4147-A177-3AD203B41FA5}">
                      <a16:colId xmlns:a16="http://schemas.microsoft.com/office/drawing/2014/main" val="2529244059"/>
                    </a:ext>
                  </a:extLst>
                </a:gridCol>
                <a:gridCol w="576072">
                  <a:extLst>
                    <a:ext uri="{9D8B030D-6E8A-4147-A177-3AD203B41FA5}">
                      <a16:colId xmlns:a16="http://schemas.microsoft.com/office/drawing/2014/main" val="3876996786"/>
                    </a:ext>
                  </a:extLst>
                </a:gridCol>
                <a:gridCol w="576072">
                  <a:extLst>
                    <a:ext uri="{9D8B030D-6E8A-4147-A177-3AD203B41FA5}">
                      <a16:colId xmlns:a16="http://schemas.microsoft.com/office/drawing/2014/main" val="4277775484"/>
                    </a:ext>
                  </a:extLst>
                </a:gridCol>
                <a:gridCol w="576072">
                  <a:extLst>
                    <a:ext uri="{9D8B030D-6E8A-4147-A177-3AD203B41FA5}">
                      <a16:colId xmlns:a16="http://schemas.microsoft.com/office/drawing/2014/main" val="20421209"/>
                    </a:ext>
                  </a:extLst>
                </a:gridCol>
                <a:gridCol w="576072">
                  <a:extLst>
                    <a:ext uri="{9D8B030D-6E8A-4147-A177-3AD203B41FA5}">
                      <a16:colId xmlns:a16="http://schemas.microsoft.com/office/drawing/2014/main" val="1213633966"/>
                    </a:ext>
                  </a:extLst>
                </a:gridCol>
                <a:gridCol w="576072">
                  <a:extLst>
                    <a:ext uri="{9D8B030D-6E8A-4147-A177-3AD203B41FA5}">
                      <a16:colId xmlns:a16="http://schemas.microsoft.com/office/drawing/2014/main" val="2438487693"/>
                    </a:ext>
                  </a:extLst>
                </a:gridCol>
                <a:gridCol w="576072">
                  <a:extLst>
                    <a:ext uri="{9D8B030D-6E8A-4147-A177-3AD203B41FA5}">
                      <a16:colId xmlns:a16="http://schemas.microsoft.com/office/drawing/2014/main" val="2939570828"/>
                    </a:ext>
                  </a:extLst>
                </a:gridCol>
                <a:gridCol w="576072">
                  <a:extLst>
                    <a:ext uri="{9D8B030D-6E8A-4147-A177-3AD203B41FA5}">
                      <a16:colId xmlns:a16="http://schemas.microsoft.com/office/drawing/2014/main" val="1950088495"/>
                    </a:ext>
                  </a:extLst>
                </a:gridCol>
                <a:gridCol w="576072">
                  <a:extLst>
                    <a:ext uri="{9D8B030D-6E8A-4147-A177-3AD203B41FA5}">
                      <a16:colId xmlns:a16="http://schemas.microsoft.com/office/drawing/2014/main" val="1674462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7873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go2023 - 2019-10-18 12:21:33</a:t>
                      </a:r>
                      <a:r>
                        <a:rPr kumimoji="0" lang="es-ES" sz="1000" b="0" i="0" u="none" strike="noStrike" kern="1200" cap="none" spc="0" normalizeH="0" baseline="0" noProof="0">
                          <a:ln>
                            <a:noFill/>
                          </a:ln>
                          <a:solidFill>
                            <a:prstClr val="black"/>
                          </a:solidFill>
                          <a:effectLst/>
                          <a:uLnTx/>
                          <a:uFillTx/>
                          <a:latin typeface="+mn-lt"/>
                          <a:ea typeface="+mn-ea"/>
                          <a:cs typeface="+mn-cs"/>
                        </a:rPr>
                        <a:t>
 El próximo 20 de octubre, estaremos a exactamente 4 años de vivir el mayor evento deportivo en la historia de nuestro país: los Juegos Panamericanos y Parapanamericanos de Santiago 2023. Una fiesta deportiva y ciudadana. Por eso te invitamos a ser parte del inicio de la cuenta regresiva, junto a deportistas y autoridades. ¡Nos vemos #RumboAl2023! #Santiago2023
.
@mindepchile @indchile @comiteparalimpicochile @teamchile_coch @panamsports @paralympicsapc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https://www.instagram.com/p/B3wmF8YDG4H/media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00:24:00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2382</a:t>
                      </a:r>
                    </a:p>
                  </a:txBody>
                  <a:tcPr/>
                </a:tc>
                <a:extLst>
                  <a:ext uri="{0D108BD9-81ED-4DB2-BD59-A6C34878D82A}">
                    <a16:rowId xmlns:a16="http://schemas.microsoft.com/office/drawing/2014/main" val="2145659117"/>
                  </a:ext>
                </a:extLst>
              </a:tr>
            </a:tbl>
          </a:graphicData>
        </a:graphic>
      </p:graphicFrame>
      <p:sp>
        <p:nvSpPr>
          <p:cNvPr id="4" name="Text Placeholder 3">
            <a:extLst>
              <a:ext uri="{FF2B5EF4-FFF2-40B4-BE49-F238E27FC236}">
                <a16:creationId xmlns:a16="http://schemas.microsoft.com/office/drawing/2014/main" id="{89D4C5C7-8A34-4855-B60F-AC04D25A2ED7}"/>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799564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88606-7004-4C37-98E9-E59D8916FF8C}"/>
              </a:ext>
            </a:extLst>
          </p:cNvPr>
          <p:cNvSpPr>
            <a:spLocks noGrp="1"/>
          </p:cNvSpPr>
          <p:nvPr>
            <p:ph type="title"/>
          </p:nvPr>
        </p:nvSpPr>
        <p:spPr/>
        <p:txBody>
          <a:bodyPr/>
          <a:lstStyle/>
          <a:p>
            <a:r>
              <a:rPr lang="en-US"/>
              <a:t>Instagram Posts Table | go2023 - 12 of 22</a:t>
            </a:r>
          </a:p>
        </p:txBody>
      </p:sp>
      <p:graphicFrame>
        <p:nvGraphicFramePr>
          <p:cNvPr id="5" name="Table Placeholder 4">
            <a:extLst>
              <a:ext uri="{FF2B5EF4-FFF2-40B4-BE49-F238E27FC236}">
                <a16:creationId xmlns:a16="http://schemas.microsoft.com/office/drawing/2014/main" id="{0344498D-2FC7-42A9-A05A-993B738841EE}"/>
              </a:ext>
            </a:extLst>
          </p:cNvPr>
          <p:cNvGraphicFramePr>
            <a:graphicFrameLocks noGrp="1"/>
          </p:cNvGraphicFramePr>
          <p:nvPr>
            <p:ph type="tbl" sz="quarter" idx="13"/>
            <p:extLst>
              <p:ext uri="{D42A27DB-BD31-4B8C-83A1-F6EECF244321}">
                <p14:modId xmlns:p14="http://schemas.microsoft.com/office/powerpoint/2010/main" val="2696419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515153892"/>
                    </a:ext>
                  </a:extLst>
                </a:gridCol>
                <a:gridCol w="1234439">
                  <a:extLst>
                    <a:ext uri="{9D8B030D-6E8A-4147-A177-3AD203B41FA5}">
                      <a16:colId xmlns:a16="http://schemas.microsoft.com/office/drawing/2014/main" val="2311965130"/>
                    </a:ext>
                  </a:extLst>
                </a:gridCol>
                <a:gridCol w="576072">
                  <a:extLst>
                    <a:ext uri="{9D8B030D-6E8A-4147-A177-3AD203B41FA5}">
                      <a16:colId xmlns:a16="http://schemas.microsoft.com/office/drawing/2014/main" val="1977256005"/>
                    </a:ext>
                  </a:extLst>
                </a:gridCol>
                <a:gridCol w="576072">
                  <a:extLst>
                    <a:ext uri="{9D8B030D-6E8A-4147-A177-3AD203B41FA5}">
                      <a16:colId xmlns:a16="http://schemas.microsoft.com/office/drawing/2014/main" val="54593922"/>
                    </a:ext>
                  </a:extLst>
                </a:gridCol>
                <a:gridCol w="576072">
                  <a:extLst>
                    <a:ext uri="{9D8B030D-6E8A-4147-A177-3AD203B41FA5}">
                      <a16:colId xmlns:a16="http://schemas.microsoft.com/office/drawing/2014/main" val="502093104"/>
                    </a:ext>
                  </a:extLst>
                </a:gridCol>
                <a:gridCol w="576072">
                  <a:extLst>
                    <a:ext uri="{9D8B030D-6E8A-4147-A177-3AD203B41FA5}">
                      <a16:colId xmlns:a16="http://schemas.microsoft.com/office/drawing/2014/main" val="2899194048"/>
                    </a:ext>
                  </a:extLst>
                </a:gridCol>
                <a:gridCol w="576072">
                  <a:extLst>
                    <a:ext uri="{9D8B030D-6E8A-4147-A177-3AD203B41FA5}">
                      <a16:colId xmlns:a16="http://schemas.microsoft.com/office/drawing/2014/main" val="2921935731"/>
                    </a:ext>
                  </a:extLst>
                </a:gridCol>
                <a:gridCol w="576072">
                  <a:extLst>
                    <a:ext uri="{9D8B030D-6E8A-4147-A177-3AD203B41FA5}">
                      <a16:colId xmlns:a16="http://schemas.microsoft.com/office/drawing/2014/main" val="1447373237"/>
                    </a:ext>
                  </a:extLst>
                </a:gridCol>
                <a:gridCol w="576072">
                  <a:extLst>
                    <a:ext uri="{9D8B030D-6E8A-4147-A177-3AD203B41FA5}">
                      <a16:colId xmlns:a16="http://schemas.microsoft.com/office/drawing/2014/main" val="1929429772"/>
                    </a:ext>
                  </a:extLst>
                </a:gridCol>
                <a:gridCol w="576072">
                  <a:extLst>
                    <a:ext uri="{9D8B030D-6E8A-4147-A177-3AD203B41FA5}">
                      <a16:colId xmlns:a16="http://schemas.microsoft.com/office/drawing/2014/main" val="3037255199"/>
                    </a:ext>
                  </a:extLst>
                </a:gridCol>
                <a:gridCol w="576072">
                  <a:extLst>
                    <a:ext uri="{9D8B030D-6E8A-4147-A177-3AD203B41FA5}">
                      <a16:colId xmlns:a16="http://schemas.microsoft.com/office/drawing/2014/main" val="3452817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14889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go2023 - 2019-10-17 20:57:23</a:t>
                      </a:r>
                      <a:r>
                        <a:rPr kumimoji="0" lang="es-ES" sz="1000" b="0" i="0" u="none" strike="noStrike" kern="1200" cap="none" spc="0" normalizeH="0" baseline="0" noProof="0">
                          <a:ln>
                            <a:noFill/>
                          </a:ln>
                          <a:solidFill>
                            <a:prstClr val="black"/>
                          </a:solidFill>
                          <a:effectLst/>
                          <a:uLnTx/>
                          <a:uFillTx/>
                          <a:latin typeface="+mn-lt"/>
                          <a:ea typeface="+mn-ea"/>
                          <a:cs typeface="+mn-cs"/>
                        </a:rPr>
                        <a:t>
 La gran @tami_leonelli, medallista de oro del #TeamParaChile en los últimos Juegos Parapanamericanos de Lima 2019, les tiene una tremenda invitación para este día domingo 20 de octubre. 🙌 #RumboAl2023 #Santiago2023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https://www.instagram.com/p/B3u8WBVj2ME/media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06:27:04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a:t>
                      </a:r>
                    </a:p>
                  </a:txBody>
                  <a:tcPr/>
                </a:tc>
                <a:extLst>
                  <a:ext uri="{0D108BD9-81ED-4DB2-BD59-A6C34878D82A}">
                    <a16:rowId xmlns:a16="http://schemas.microsoft.com/office/drawing/2014/main" val="1488933748"/>
                  </a:ext>
                </a:extLst>
              </a:tr>
            </a:tbl>
          </a:graphicData>
        </a:graphic>
      </p:graphicFrame>
      <p:sp>
        <p:nvSpPr>
          <p:cNvPr id="4" name="Text Placeholder 3">
            <a:extLst>
              <a:ext uri="{FF2B5EF4-FFF2-40B4-BE49-F238E27FC236}">
                <a16:creationId xmlns:a16="http://schemas.microsoft.com/office/drawing/2014/main" id="{68161A97-7DE5-4C4E-9581-96D34BCF8DC0}"/>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4014715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D28B0-50E5-4037-AB29-E0A421657ADD}"/>
              </a:ext>
            </a:extLst>
          </p:cNvPr>
          <p:cNvSpPr>
            <a:spLocks noGrp="1"/>
          </p:cNvSpPr>
          <p:nvPr>
            <p:ph type="title"/>
          </p:nvPr>
        </p:nvSpPr>
        <p:spPr/>
        <p:txBody>
          <a:bodyPr/>
          <a:lstStyle/>
          <a:p>
            <a:r>
              <a:rPr lang="en-US"/>
              <a:t>Instagram Posts Table | go2023 - 13 of 22</a:t>
            </a:r>
          </a:p>
        </p:txBody>
      </p:sp>
      <p:graphicFrame>
        <p:nvGraphicFramePr>
          <p:cNvPr id="5" name="Table Placeholder 4">
            <a:extLst>
              <a:ext uri="{FF2B5EF4-FFF2-40B4-BE49-F238E27FC236}">
                <a16:creationId xmlns:a16="http://schemas.microsoft.com/office/drawing/2014/main" id="{DFD9E644-3067-4403-9BAC-99E5E079841A}"/>
              </a:ext>
            </a:extLst>
          </p:cNvPr>
          <p:cNvGraphicFramePr>
            <a:graphicFrameLocks noGrp="1"/>
          </p:cNvGraphicFramePr>
          <p:nvPr>
            <p:ph type="tbl" sz="quarter" idx="13"/>
            <p:extLst>
              <p:ext uri="{D42A27DB-BD31-4B8C-83A1-F6EECF244321}">
                <p14:modId xmlns:p14="http://schemas.microsoft.com/office/powerpoint/2010/main" val="3412293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08873867"/>
                    </a:ext>
                  </a:extLst>
                </a:gridCol>
                <a:gridCol w="1234439">
                  <a:extLst>
                    <a:ext uri="{9D8B030D-6E8A-4147-A177-3AD203B41FA5}">
                      <a16:colId xmlns:a16="http://schemas.microsoft.com/office/drawing/2014/main" val="2185838002"/>
                    </a:ext>
                  </a:extLst>
                </a:gridCol>
                <a:gridCol w="576072">
                  <a:extLst>
                    <a:ext uri="{9D8B030D-6E8A-4147-A177-3AD203B41FA5}">
                      <a16:colId xmlns:a16="http://schemas.microsoft.com/office/drawing/2014/main" val="1465018458"/>
                    </a:ext>
                  </a:extLst>
                </a:gridCol>
                <a:gridCol w="576072">
                  <a:extLst>
                    <a:ext uri="{9D8B030D-6E8A-4147-A177-3AD203B41FA5}">
                      <a16:colId xmlns:a16="http://schemas.microsoft.com/office/drawing/2014/main" val="1276822190"/>
                    </a:ext>
                  </a:extLst>
                </a:gridCol>
                <a:gridCol w="576072">
                  <a:extLst>
                    <a:ext uri="{9D8B030D-6E8A-4147-A177-3AD203B41FA5}">
                      <a16:colId xmlns:a16="http://schemas.microsoft.com/office/drawing/2014/main" val="2529769232"/>
                    </a:ext>
                  </a:extLst>
                </a:gridCol>
                <a:gridCol w="576072">
                  <a:extLst>
                    <a:ext uri="{9D8B030D-6E8A-4147-A177-3AD203B41FA5}">
                      <a16:colId xmlns:a16="http://schemas.microsoft.com/office/drawing/2014/main" val="3579481220"/>
                    </a:ext>
                  </a:extLst>
                </a:gridCol>
                <a:gridCol w="576072">
                  <a:extLst>
                    <a:ext uri="{9D8B030D-6E8A-4147-A177-3AD203B41FA5}">
                      <a16:colId xmlns:a16="http://schemas.microsoft.com/office/drawing/2014/main" val="669227727"/>
                    </a:ext>
                  </a:extLst>
                </a:gridCol>
                <a:gridCol w="576072">
                  <a:extLst>
                    <a:ext uri="{9D8B030D-6E8A-4147-A177-3AD203B41FA5}">
                      <a16:colId xmlns:a16="http://schemas.microsoft.com/office/drawing/2014/main" val="1077544563"/>
                    </a:ext>
                  </a:extLst>
                </a:gridCol>
                <a:gridCol w="576072">
                  <a:extLst>
                    <a:ext uri="{9D8B030D-6E8A-4147-A177-3AD203B41FA5}">
                      <a16:colId xmlns:a16="http://schemas.microsoft.com/office/drawing/2014/main" val="1124863704"/>
                    </a:ext>
                  </a:extLst>
                </a:gridCol>
                <a:gridCol w="576072">
                  <a:extLst>
                    <a:ext uri="{9D8B030D-6E8A-4147-A177-3AD203B41FA5}">
                      <a16:colId xmlns:a16="http://schemas.microsoft.com/office/drawing/2014/main" val="370617121"/>
                    </a:ext>
                  </a:extLst>
                </a:gridCol>
                <a:gridCol w="576072">
                  <a:extLst>
                    <a:ext uri="{9D8B030D-6E8A-4147-A177-3AD203B41FA5}">
                      <a16:colId xmlns:a16="http://schemas.microsoft.com/office/drawing/2014/main" val="1559512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05552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go2023 - 2019-10-17 13:15:30</a:t>
                      </a:r>
                      <a:r>
                        <a:rPr kumimoji="0" lang="es-ES" sz="1000" b="0" i="0" u="none" strike="noStrike" kern="1200" cap="none" spc="0" normalizeH="0" baseline="0" noProof="0">
                          <a:ln>
                            <a:noFill/>
                          </a:ln>
                          <a:solidFill>
                            <a:prstClr val="black"/>
                          </a:solidFill>
                          <a:effectLst/>
                          <a:uLnTx/>
                          <a:uFillTx/>
                          <a:latin typeface="+mn-lt"/>
                          <a:ea typeface="+mn-ea"/>
                          <a:cs typeface="+mn-cs"/>
                        </a:rPr>
                        <a:t>
 Solo tres días nos separan del inicio oficial de  nuestra cuenta regresiva. ¡Te invitamos a ser parte! Te esperamos el día 20 de octubre desde las 10:30 horas entre Grecia y Campo de Deportes en el Estadio Nacional. ¡Vamos todos juntos #RumboAl2023!
.
@mindepchile @indchile @teamchile_coch @comiteparalimpicochile @panamsports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https://www.instagram.com/p/B3uHng9jICT/media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06:27:04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3370</a:t>
                      </a:r>
                    </a:p>
                  </a:txBody>
                  <a:tcPr/>
                </a:tc>
                <a:extLst>
                  <a:ext uri="{0D108BD9-81ED-4DB2-BD59-A6C34878D82A}">
                    <a16:rowId xmlns:a16="http://schemas.microsoft.com/office/drawing/2014/main" val="971464832"/>
                  </a:ext>
                </a:extLst>
              </a:tr>
            </a:tbl>
          </a:graphicData>
        </a:graphic>
      </p:graphicFrame>
      <p:sp>
        <p:nvSpPr>
          <p:cNvPr id="4" name="Text Placeholder 3">
            <a:extLst>
              <a:ext uri="{FF2B5EF4-FFF2-40B4-BE49-F238E27FC236}">
                <a16:creationId xmlns:a16="http://schemas.microsoft.com/office/drawing/2014/main" id="{75EBEFB5-07D3-427A-9D72-518DDCD93C32}"/>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3351638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B2934-0BFF-4001-940A-123E38E0D0FB}"/>
              </a:ext>
            </a:extLst>
          </p:cNvPr>
          <p:cNvSpPr>
            <a:spLocks noGrp="1"/>
          </p:cNvSpPr>
          <p:nvPr>
            <p:ph type="title"/>
          </p:nvPr>
        </p:nvSpPr>
        <p:spPr/>
        <p:txBody>
          <a:bodyPr/>
          <a:lstStyle/>
          <a:p>
            <a:r>
              <a:rPr lang="en-US"/>
              <a:t>Instagram Posts Table | go2023 - 14 of 22</a:t>
            </a:r>
          </a:p>
        </p:txBody>
      </p:sp>
      <p:graphicFrame>
        <p:nvGraphicFramePr>
          <p:cNvPr id="5" name="Table Placeholder 4">
            <a:extLst>
              <a:ext uri="{FF2B5EF4-FFF2-40B4-BE49-F238E27FC236}">
                <a16:creationId xmlns:a16="http://schemas.microsoft.com/office/drawing/2014/main" id="{16D7DBB2-6CBC-4CE5-8F67-80DF4AEA87E2}"/>
              </a:ext>
            </a:extLst>
          </p:cNvPr>
          <p:cNvGraphicFramePr>
            <a:graphicFrameLocks noGrp="1"/>
          </p:cNvGraphicFramePr>
          <p:nvPr>
            <p:ph type="tbl" sz="quarter" idx="13"/>
            <p:extLst>
              <p:ext uri="{D42A27DB-BD31-4B8C-83A1-F6EECF244321}">
                <p14:modId xmlns:p14="http://schemas.microsoft.com/office/powerpoint/2010/main" val="1185155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891654840"/>
                    </a:ext>
                  </a:extLst>
                </a:gridCol>
                <a:gridCol w="1234439">
                  <a:extLst>
                    <a:ext uri="{9D8B030D-6E8A-4147-A177-3AD203B41FA5}">
                      <a16:colId xmlns:a16="http://schemas.microsoft.com/office/drawing/2014/main" val="1658903072"/>
                    </a:ext>
                  </a:extLst>
                </a:gridCol>
                <a:gridCol w="576072">
                  <a:extLst>
                    <a:ext uri="{9D8B030D-6E8A-4147-A177-3AD203B41FA5}">
                      <a16:colId xmlns:a16="http://schemas.microsoft.com/office/drawing/2014/main" val="4126292536"/>
                    </a:ext>
                  </a:extLst>
                </a:gridCol>
                <a:gridCol w="576072">
                  <a:extLst>
                    <a:ext uri="{9D8B030D-6E8A-4147-A177-3AD203B41FA5}">
                      <a16:colId xmlns:a16="http://schemas.microsoft.com/office/drawing/2014/main" val="457219386"/>
                    </a:ext>
                  </a:extLst>
                </a:gridCol>
                <a:gridCol w="576072">
                  <a:extLst>
                    <a:ext uri="{9D8B030D-6E8A-4147-A177-3AD203B41FA5}">
                      <a16:colId xmlns:a16="http://schemas.microsoft.com/office/drawing/2014/main" val="1766989411"/>
                    </a:ext>
                  </a:extLst>
                </a:gridCol>
                <a:gridCol w="576072">
                  <a:extLst>
                    <a:ext uri="{9D8B030D-6E8A-4147-A177-3AD203B41FA5}">
                      <a16:colId xmlns:a16="http://schemas.microsoft.com/office/drawing/2014/main" val="3010132609"/>
                    </a:ext>
                  </a:extLst>
                </a:gridCol>
                <a:gridCol w="576072">
                  <a:extLst>
                    <a:ext uri="{9D8B030D-6E8A-4147-A177-3AD203B41FA5}">
                      <a16:colId xmlns:a16="http://schemas.microsoft.com/office/drawing/2014/main" val="117651706"/>
                    </a:ext>
                  </a:extLst>
                </a:gridCol>
                <a:gridCol w="576072">
                  <a:extLst>
                    <a:ext uri="{9D8B030D-6E8A-4147-A177-3AD203B41FA5}">
                      <a16:colId xmlns:a16="http://schemas.microsoft.com/office/drawing/2014/main" val="24587673"/>
                    </a:ext>
                  </a:extLst>
                </a:gridCol>
                <a:gridCol w="576072">
                  <a:extLst>
                    <a:ext uri="{9D8B030D-6E8A-4147-A177-3AD203B41FA5}">
                      <a16:colId xmlns:a16="http://schemas.microsoft.com/office/drawing/2014/main" val="231098487"/>
                    </a:ext>
                  </a:extLst>
                </a:gridCol>
                <a:gridCol w="576072">
                  <a:extLst>
                    <a:ext uri="{9D8B030D-6E8A-4147-A177-3AD203B41FA5}">
                      <a16:colId xmlns:a16="http://schemas.microsoft.com/office/drawing/2014/main" val="3582919412"/>
                    </a:ext>
                  </a:extLst>
                </a:gridCol>
                <a:gridCol w="576072">
                  <a:extLst>
                    <a:ext uri="{9D8B030D-6E8A-4147-A177-3AD203B41FA5}">
                      <a16:colId xmlns:a16="http://schemas.microsoft.com/office/drawing/2014/main" val="1349566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91646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go2023 - 2019-10-16 13:31:58</a:t>
                      </a:r>
                      <a:r>
                        <a:rPr kumimoji="0" lang="es-ES" sz="1000" b="0" i="0" u="none" strike="noStrike" kern="1200" cap="none" spc="0" normalizeH="0" baseline="0" noProof="0">
                          <a:ln>
                            <a:noFill/>
                          </a:ln>
                          <a:solidFill>
                            <a:prstClr val="black"/>
                          </a:solidFill>
                          <a:effectLst/>
                          <a:uLnTx/>
                          <a:uFillTx/>
                          <a:latin typeface="+mn-lt"/>
                          <a:ea typeface="+mn-ea"/>
                          <a:cs typeface="+mn-cs"/>
                        </a:rPr>
                        <a:t>
 Desde el Estadio Nacional, daremos inicio de forma oficial a la cuenta regresiva hacia los próximos Juegos Panamericanos y Parapanamericanos de Santiago 2023. Y tú, ¡puedes ser parte! Acompáñanos este 20 de octubre desde las 10:30 horas en Grecia con Campo de Deportes junto a deportistas y autoridades. ¡Los esperamos! #Santiago2023 #RumboAl2023
.
@mindepchile @indchile @teamchile_coch @comiteparalimpicochile @panamsports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https://www.instagram.com/p/B3rk0PZjp0j/media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06:27:04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5557</a:t>
                      </a:r>
                    </a:p>
                  </a:txBody>
                  <a:tcPr/>
                </a:tc>
                <a:extLst>
                  <a:ext uri="{0D108BD9-81ED-4DB2-BD59-A6C34878D82A}">
                    <a16:rowId xmlns:a16="http://schemas.microsoft.com/office/drawing/2014/main" val="3750337"/>
                  </a:ext>
                </a:extLst>
              </a:tr>
            </a:tbl>
          </a:graphicData>
        </a:graphic>
      </p:graphicFrame>
      <p:sp>
        <p:nvSpPr>
          <p:cNvPr id="4" name="Text Placeholder 3">
            <a:extLst>
              <a:ext uri="{FF2B5EF4-FFF2-40B4-BE49-F238E27FC236}">
                <a16:creationId xmlns:a16="http://schemas.microsoft.com/office/drawing/2014/main" id="{24E714CB-4A77-4429-AFD1-F81926D9B924}"/>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3477927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A0428-B190-4A26-8ACB-61D5F59DEA38}"/>
              </a:ext>
            </a:extLst>
          </p:cNvPr>
          <p:cNvSpPr>
            <a:spLocks noGrp="1"/>
          </p:cNvSpPr>
          <p:nvPr>
            <p:ph type="title"/>
          </p:nvPr>
        </p:nvSpPr>
        <p:spPr/>
        <p:txBody>
          <a:bodyPr/>
          <a:lstStyle/>
          <a:p>
            <a:r>
              <a:rPr lang="en-US"/>
              <a:t>Instagram Posts Table | go2023 - 15 of 22</a:t>
            </a:r>
          </a:p>
        </p:txBody>
      </p:sp>
      <p:graphicFrame>
        <p:nvGraphicFramePr>
          <p:cNvPr id="5" name="Table Placeholder 4">
            <a:extLst>
              <a:ext uri="{FF2B5EF4-FFF2-40B4-BE49-F238E27FC236}">
                <a16:creationId xmlns:a16="http://schemas.microsoft.com/office/drawing/2014/main" id="{CC963DD8-FD1F-4182-86A3-726DE72A8C70}"/>
              </a:ext>
            </a:extLst>
          </p:cNvPr>
          <p:cNvGraphicFramePr>
            <a:graphicFrameLocks noGrp="1"/>
          </p:cNvGraphicFramePr>
          <p:nvPr>
            <p:ph type="tbl" sz="quarter" idx="13"/>
            <p:extLst>
              <p:ext uri="{D42A27DB-BD31-4B8C-83A1-F6EECF244321}">
                <p14:modId xmlns:p14="http://schemas.microsoft.com/office/powerpoint/2010/main" val="2626211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063029738"/>
                    </a:ext>
                  </a:extLst>
                </a:gridCol>
                <a:gridCol w="1234439">
                  <a:extLst>
                    <a:ext uri="{9D8B030D-6E8A-4147-A177-3AD203B41FA5}">
                      <a16:colId xmlns:a16="http://schemas.microsoft.com/office/drawing/2014/main" val="2830308595"/>
                    </a:ext>
                  </a:extLst>
                </a:gridCol>
                <a:gridCol w="576072">
                  <a:extLst>
                    <a:ext uri="{9D8B030D-6E8A-4147-A177-3AD203B41FA5}">
                      <a16:colId xmlns:a16="http://schemas.microsoft.com/office/drawing/2014/main" val="1779652740"/>
                    </a:ext>
                  </a:extLst>
                </a:gridCol>
                <a:gridCol w="576072">
                  <a:extLst>
                    <a:ext uri="{9D8B030D-6E8A-4147-A177-3AD203B41FA5}">
                      <a16:colId xmlns:a16="http://schemas.microsoft.com/office/drawing/2014/main" val="2435020092"/>
                    </a:ext>
                  </a:extLst>
                </a:gridCol>
                <a:gridCol w="576072">
                  <a:extLst>
                    <a:ext uri="{9D8B030D-6E8A-4147-A177-3AD203B41FA5}">
                      <a16:colId xmlns:a16="http://schemas.microsoft.com/office/drawing/2014/main" val="1103992168"/>
                    </a:ext>
                  </a:extLst>
                </a:gridCol>
                <a:gridCol w="576072">
                  <a:extLst>
                    <a:ext uri="{9D8B030D-6E8A-4147-A177-3AD203B41FA5}">
                      <a16:colId xmlns:a16="http://schemas.microsoft.com/office/drawing/2014/main" val="3217491274"/>
                    </a:ext>
                  </a:extLst>
                </a:gridCol>
                <a:gridCol w="576072">
                  <a:extLst>
                    <a:ext uri="{9D8B030D-6E8A-4147-A177-3AD203B41FA5}">
                      <a16:colId xmlns:a16="http://schemas.microsoft.com/office/drawing/2014/main" val="339668038"/>
                    </a:ext>
                  </a:extLst>
                </a:gridCol>
                <a:gridCol w="576072">
                  <a:extLst>
                    <a:ext uri="{9D8B030D-6E8A-4147-A177-3AD203B41FA5}">
                      <a16:colId xmlns:a16="http://schemas.microsoft.com/office/drawing/2014/main" val="3863797465"/>
                    </a:ext>
                  </a:extLst>
                </a:gridCol>
                <a:gridCol w="576072">
                  <a:extLst>
                    <a:ext uri="{9D8B030D-6E8A-4147-A177-3AD203B41FA5}">
                      <a16:colId xmlns:a16="http://schemas.microsoft.com/office/drawing/2014/main" val="2514182751"/>
                    </a:ext>
                  </a:extLst>
                </a:gridCol>
                <a:gridCol w="576072">
                  <a:extLst>
                    <a:ext uri="{9D8B030D-6E8A-4147-A177-3AD203B41FA5}">
                      <a16:colId xmlns:a16="http://schemas.microsoft.com/office/drawing/2014/main" val="546287469"/>
                    </a:ext>
                  </a:extLst>
                </a:gridCol>
                <a:gridCol w="576072">
                  <a:extLst>
                    <a:ext uri="{9D8B030D-6E8A-4147-A177-3AD203B41FA5}">
                      <a16:colId xmlns:a16="http://schemas.microsoft.com/office/drawing/2014/main" val="4122443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62701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go2023 - 2019-10-15 21:23:36</a:t>
                      </a:r>
                      <a:r>
                        <a:rPr kumimoji="0" lang="es-ES" sz="1000" b="0" i="0" u="none" strike="noStrike" kern="1200" cap="none" spc="0" normalizeH="0" baseline="0" noProof="0">
                          <a:ln>
                            <a:noFill/>
                          </a:ln>
                          <a:solidFill>
                            <a:prstClr val="black"/>
                          </a:solidFill>
                          <a:effectLst/>
                          <a:uLnTx/>
                          <a:uFillTx/>
                          <a:latin typeface="+mn-lt"/>
                          <a:ea typeface="+mn-ea"/>
                          <a:cs typeface="+mn-cs"/>
                        </a:rPr>
                        <a:t>
 Hoy se cumple un mes de la gran actuación de nuestra selección chilena de Vóleibol, que tras 26 años, logró un lugar en el podio sudamericano. Fue medalla de bronce para Chile, tras vencer a Venezuela en un Arena Monticello repleto de hinchas chilenos. ¡Saludos para el team!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https://www.instagram.com/p/B3p1vmCDEwT/media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12:23:27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extLst>
                  <a:ext uri="{0D108BD9-81ED-4DB2-BD59-A6C34878D82A}">
                    <a16:rowId xmlns:a16="http://schemas.microsoft.com/office/drawing/2014/main" val="3959531212"/>
                  </a:ext>
                </a:extLst>
              </a:tr>
            </a:tbl>
          </a:graphicData>
        </a:graphic>
      </p:graphicFrame>
      <p:sp>
        <p:nvSpPr>
          <p:cNvPr id="4" name="Text Placeholder 3">
            <a:extLst>
              <a:ext uri="{FF2B5EF4-FFF2-40B4-BE49-F238E27FC236}">
                <a16:creationId xmlns:a16="http://schemas.microsoft.com/office/drawing/2014/main" id="{85EB26F2-FE4C-4E98-8CC0-680F3EA17EA1}"/>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16984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DC1B9-72A2-4EEB-BC3D-143BAC75D5A0}"/>
              </a:ext>
            </a:extLst>
          </p:cNvPr>
          <p:cNvSpPr>
            <a:spLocks noGrp="1"/>
          </p:cNvSpPr>
          <p:nvPr>
            <p:ph type="title"/>
          </p:nvPr>
        </p:nvSpPr>
        <p:spPr/>
        <p:txBody>
          <a:bodyPr/>
          <a:lstStyle/>
          <a:p>
            <a:r>
              <a:rPr lang="en-US"/>
              <a:t>Instagram Posts Table | go2023 - 16 of 22</a:t>
            </a:r>
          </a:p>
        </p:txBody>
      </p:sp>
      <p:graphicFrame>
        <p:nvGraphicFramePr>
          <p:cNvPr id="5" name="Table Placeholder 4">
            <a:extLst>
              <a:ext uri="{FF2B5EF4-FFF2-40B4-BE49-F238E27FC236}">
                <a16:creationId xmlns:a16="http://schemas.microsoft.com/office/drawing/2014/main" id="{E21BA10E-C315-44A7-9975-6F74B76D6B91}"/>
              </a:ext>
            </a:extLst>
          </p:cNvPr>
          <p:cNvGraphicFramePr>
            <a:graphicFrameLocks noGrp="1"/>
          </p:cNvGraphicFramePr>
          <p:nvPr>
            <p:ph type="tbl" sz="quarter" idx="13"/>
            <p:extLst>
              <p:ext uri="{D42A27DB-BD31-4B8C-83A1-F6EECF244321}">
                <p14:modId xmlns:p14="http://schemas.microsoft.com/office/powerpoint/2010/main" val="954120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48690070"/>
                    </a:ext>
                  </a:extLst>
                </a:gridCol>
                <a:gridCol w="1234439">
                  <a:extLst>
                    <a:ext uri="{9D8B030D-6E8A-4147-A177-3AD203B41FA5}">
                      <a16:colId xmlns:a16="http://schemas.microsoft.com/office/drawing/2014/main" val="1505010125"/>
                    </a:ext>
                  </a:extLst>
                </a:gridCol>
                <a:gridCol w="576072">
                  <a:extLst>
                    <a:ext uri="{9D8B030D-6E8A-4147-A177-3AD203B41FA5}">
                      <a16:colId xmlns:a16="http://schemas.microsoft.com/office/drawing/2014/main" val="2634008705"/>
                    </a:ext>
                  </a:extLst>
                </a:gridCol>
                <a:gridCol w="576072">
                  <a:extLst>
                    <a:ext uri="{9D8B030D-6E8A-4147-A177-3AD203B41FA5}">
                      <a16:colId xmlns:a16="http://schemas.microsoft.com/office/drawing/2014/main" val="3410768033"/>
                    </a:ext>
                  </a:extLst>
                </a:gridCol>
                <a:gridCol w="576072">
                  <a:extLst>
                    <a:ext uri="{9D8B030D-6E8A-4147-A177-3AD203B41FA5}">
                      <a16:colId xmlns:a16="http://schemas.microsoft.com/office/drawing/2014/main" val="3510254705"/>
                    </a:ext>
                  </a:extLst>
                </a:gridCol>
                <a:gridCol w="576072">
                  <a:extLst>
                    <a:ext uri="{9D8B030D-6E8A-4147-A177-3AD203B41FA5}">
                      <a16:colId xmlns:a16="http://schemas.microsoft.com/office/drawing/2014/main" val="3263858033"/>
                    </a:ext>
                  </a:extLst>
                </a:gridCol>
                <a:gridCol w="576072">
                  <a:extLst>
                    <a:ext uri="{9D8B030D-6E8A-4147-A177-3AD203B41FA5}">
                      <a16:colId xmlns:a16="http://schemas.microsoft.com/office/drawing/2014/main" val="2319201573"/>
                    </a:ext>
                  </a:extLst>
                </a:gridCol>
                <a:gridCol w="576072">
                  <a:extLst>
                    <a:ext uri="{9D8B030D-6E8A-4147-A177-3AD203B41FA5}">
                      <a16:colId xmlns:a16="http://schemas.microsoft.com/office/drawing/2014/main" val="1788004425"/>
                    </a:ext>
                  </a:extLst>
                </a:gridCol>
                <a:gridCol w="576072">
                  <a:extLst>
                    <a:ext uri="{9D8B030D-6E8A-4147-A177-3AD203B41FA5}">
                      <a16:colId xmlns:a16="http://schemas.microsoft.com/office/drawing/2014/main" val="2708011465"/>
                    </a:ext>
                  </a:extLst>
                </a:gridCol>
                <a:gridCol w="576072">
                  <a:extLst>
                    <a:ext uri="{9D8B030D-6E8A-4147-A177-3AD203B41FA5}">
                      <a16:colId xmlns:a16="http://schemas.microsoft.com/office/drawing/2014/main" val="3092283927"/>
                    </a:ext>
                  </a:extLst>
                </a:gridCol>
                <a:gridCol w="576072">
                  <a:extLst>
                    <a:ext uri="{9D8B030D-6E8A-4147-A177-3AD203B41FA5}">
                      <a16:colId xmlns:a16="http://schemas.microsoft.com/office/drawing/2014/main" val="779427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35281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go2023 - 2019-10-15 17:36:57</a:t>
                      </a:r>
                      <a:r>
                        <a:rPr kumimoji="0" lang="es-ES" sz="1000" b="0" i="0" u="none" strike="noStrike" kern="1200" cap="none" spc="0" normalizeH="0" baseline="0" noProof="0">
                          <a:ln>
                            <a:noFill/>
                          </a:ln>
                          <a:solidFill>
                            <a:prstClr val="black"/>
                          </a:solidFill>
                          <a:effectLst/>
                          <a:uLnTx/>
                          <a:uFillTx/>
                          <a:latin typeface="+mn-lt"/>
                          <a:ea typeface="+mn-ea"/>
                          <a:cs typeface="+mn-cs"/>
                        </a:rPr>
                        <a:t>
 Recuerda, este domingo 20 de octubre, a contar de las 10:30 en Grecia con Campo de Deportes, en el Estadio Nacional, damos inicio a la Cuenta Regresiva de los próximos Juegos Panamericanos y Parapanamericanos de Santiago 2023. ¿Quieres ser parte? La entrada es liberada. ¡Te esperamos! #Santiago2023 #RumboAl2023
.
@mindepchile @indchile @teamchile_coch @comiteparalimpicochile @panamsports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https://www.instagram.com/p/B3pcDm7j_UI/media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06:27:04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a:t>
                      </a:r>
                    </a:p>
                  </a:txBody>
                  <a:tcPr/>
                </a:tc>
                <a:extLst>
                  <a:ext uri="{0D108BD9-81ED-4DB2-BD59-A6C34878D82A}">
                    <a16:rowId xmlns:a16="http://schemas.microsoft.com/office/drawing/2014/main" val="2600058043"/>
                  </a:ext>
                </a:extLst>
              </a:tr>
            </a:tbl>
          </a:graphicData>
        </a:graphic>
      </p:graphicFrame>
      <p:sp>
        <p:nvSpPr>
          <p:cNvPr id="4" name="Text Placeholder 3">
            <a:extLst>
              <a:ext uri="{FF2B5EF4-FFF2-40B4-BE49-F238E27FC236}">
                <a16:creationId xmlns:a16="http://schemas.microsoft.com/office/drawing/2014/main" id="{BEB915EC-7781-4EDA-862D-0639A0878287}"/>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3200551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4121-2702-4EA5-815F-D15FFB57540E}"/>
              </a:ext>
            </a:extLst>
          </p:cNvPr>
          <p:cNvSpPr>
            <a:spLocks noGrp="1"/>
          </p:cNvSpPr>
          <p:nvPr>
            <p:ph type="title"/>
          </p:nvPr>
        </p:nvSpPr>
        <p:spPr/>
        <p:txBody>
          <a:bodyPr/>
          <a:lstStyle/>
          <a:p>
            <a:r>
              <a:rPr lang="en-US"/>
              <a:t>Instagram Posts Table | go2023 - 17 of 22</a:t>
            </a:r>
          </a:p>
        </p:txBody>
      </p:sp>
      <p:graphicFrame>
        <p:nvGraphicFramePr>
          <p:cNvPr id="5" name="Table Placeholder 4">
            <a:extLst>
              <a:ext uri="{FF2B5EF4-FFF2-40B4-BE49-F238E27FC236}">
                <a16:creationId xmlns:a16="http://schemas.microsoft.com/office/drawing/2014/main" id="{493F6904-C4E5-4E7A-8425-5B83E3CB9B53}"/>
              </a:ext>
            </a:extLst>
          </p:cNvPr>
          <p:cNvGraphicFramePr>
            <a:graphicFrameLocks noGrp="1"/>
          </p:cNvGraphicFramePr>
          <p:nvPr>
            <p:ph type="tbl" sz="quarter" idx="13"/>
            <p:extLst>
              <p:ext uri="{D42A27DB-BD31-4B8C-83A1-F6EECF244321}">
                <p14:modId xmlns:p14="http://schemas.microsoft.com/office/powerpoint/2010/main" val="1082984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900004028"/>
                    </a:ext>
                  </a:extLst>
                </a:gridCol>
                <a:gridCol w="1234439">
                  <a:extLst>
                    <a:ext uri="{9D8B030D-6E8A-4147-A177-3AD203B41FA5}">
                      <a16:colId xmlns:a16="http://schemas.microsoft.com/office/drawing/2014/main" val="1012354168"/>
                    </a:ext>
                  </a:extLst>
                </a:gridCol>
                <a:gridCol w="576072">
                  <a:extLst>
                    <a:ext uri="{9D8B030D-6E8A-4147-A177-3AD203B41FA5}">
                      <a16:colId xmlns:a16="http://schemas.microsoft.com/office/drawing/2014/main" val="3611134721"/>
                    </a:ext>
                  </a:extLst>
                </a:gridCol>
                <a:gridCol w="576072">
                  <a:extLst>
                    <a:ext uri="{9D8B030D-6E8A-4147-A177-3AD203B41FA5}">
                      <a16:colId xmlns:a16="http://schemas.microsoft.com/office/drawing/2014/main" val="1901470651"/>
                    </a:ext>
                  </a:extLst>
                </a:gridCol>
                <a:gridCol w="576072">
                  <a:extLst>
                    <a:ext uri="{9D8B030D-6E8A-4147-A177-3AD203B41FA5}">
                      <a16:colId xmlns:a16="http://schemas.microsoft.com/office/drawing/2014/main" val="935169408"/>
                    </a:ext>
                  </a:extLst>
                </a:gridCol>
                <a:gridCol w="576072">
                  <a:extLst>
                    <a:ext uri="{9D8B030D-6E8A-4147-A177-3AD203B41FA5}">
                      <a16:colId xmlns:a16="http://schemas.microsoft.com/office/drawing/2014/main" val="214071779"/>
                    </a:ext>
                  </a:extLst>
                </a:gridCol>
                <a:gridCol w="576072">
                  <a:extLst>
                    <a:ext uri="{9D8B030D-6E8A-4147-A177-3AD203B41FA5}">
                      <a16:colId xmlns:a16="http://schemas.microsoft.com/office/drawing/2014/main" val="1319183533"/>
                    </a:ext>
                  </a:extLst>
                </a:gridCol>
                <a:gridCol w="576072">
                  <a:extLst>
                    <a:ext uri="{9D8B030D-6E8A-4147-A177-3AD203B41FA5}">
                      <a16:colId xmlns:a16="http://schemas.microsoft.com/office/drawing/2014/main" val="3339317562"/>
                    </a:ext>
                  </a:extLst>
                </a:gridCol>
                <a:gridCol w="576072">
                  <a:extLst>
                    <a:ext uri="{9D8B030D-6E8A-4147-A177-3AD203B41FA5}">
                      <a16:colId xmlns:a16="http://schemas.microsoft.com/office/drawing/2014/main" val="3726361227"/>
                    </a:ext>
                  </a:extLst>
                </a:gridCol>
                <a:gridCol w="576072">
                  <a:extLst>
                    <a:ext uri="{9D8B030D-6E8A-4147-A177-3AD203B41FA5}">
                      <a16:colId xmlns:a16="http://schemas.microsoft.com/office/drawing/2014/main" val="2389176368"/>
                    </a:ext>
                  </a:extLst>
                </a:gridCol>
                <a:gridCol w="576072">
                  <a:extLst>
                    <a:ext uri="{9D8B030D-6E8A-4147-A177-3AD203B41FA5}">
                      <a16:colId xmlns:a16="http://schemas.microsoft.com/office/drawing/2014/main" val="4248297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20994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go2023 - 2019-10-14 22:35:46</a:t>
                      </a:r>
                      <a:r>
                        <a:rPr kumimoji="0" lang="es-ES" sz="1000" b="0" i="0" u="none" strike="noStrike" kern="1200" cap="none" spc="0" normalizeH="0" baseline="0" noProof="0">
                          <a:ln>
                            <a:noFill/>
                          </a:ln>
                          <a:solidFill>
                            <a:prstClr val="black"/>
                          </a:solidFill>
                          <a:effectLst/>
                          <a:uLnTx/>
                          <a:uFillTx/>
                          <a:latin typeface="+mn-lt"/>
                          <a:ea typeface="+mn-ea"/>
                          <a:cs typeface="+mn-cs"/>
                        </a:rPr>
                        <a:t>
 El próximo 20 de octubre, estaremos a exactamente 4 años de vivir el mayor evento deportivo en la historia de nuestro país: los Juegos Panamericanos y Parapanamericanos de Santiago 2023. Una fiesta deportiva y ciudadana. Por eso te invitamos a ser parte del inicio de la cuenta regresiva, junto a deportistas y autoridades. ¡Nos vemos #RumboAl2023! #Santiago2023
.
@mindepchile @indchile @teamchile_coch @comiteparalimpicochile @panamsports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https://www.instagram.com/p/B3nZWB-jYMt/media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12:24:39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a:t>
                      </a:r>
                    </a:p>
                  </a:txBody>
                  <a:tcPr/>
                </a:tc>
                <a:extLst>
                  <a:ext uri="{0D108BD9-81ED-4DB2-BD59-A6C34878D82A}">
                    <a16:rowId xmlns:a16="http://schemas.microsoft.com/office/drawing/2014/main" val="2914385444"/>
                  </a:ext>
                </a:extLst>
              </a:tr>
            </a:tbl>
          </a:graphicData>
        </a:graphic>
      </p:graphicFrame>
      <p:sp>
        <p:nvSpPr>
          <p:cNvPr id="4" name="Text Placeholder 3">
            <a:extLst>
              <a:ext uri="{FF2B5EF4-FFF2-40B4-BE49-F238E27FC236}">
                <a16:creationId xmlns:a16="http://schemas.microsoft.com/office/drawing/2014/main" id="{EEF9EBEA-7DEF-4881-AFCB-4743E0F890B4}"/>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4017171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ACEA0-D18F-46B1-B82B-08A2DD4A0286}"/>
              </a:ext>
            </a:extLst>
          </p:cNvPr>
          <p:cNvSpPr>
            <a:spLocks noGrp="1"/>
          </p:cNvSpPr>
          <p:nvPr>
            <p:ph type="title"/>
          </p:nvPr>
        </p:nvSpPr>
        <p:spPr/>
        <p:txBody>
          <a:bodyPr/>
          <a:lstStyle/>
          <a:p>
            <a:r>
              <a:rPr lang="en-US"/>
              <a:t>Instagram Posts Table | go2023 - 18 of 22</a:t>
            </a:r>
          </a:p>
        </p:txBody>
      </p:sp>
      <p:graphicFrame>
        <p:nvGraphicFramePr>
          <p:cNvPr id="5" name="Table Placeholder 4">
            <a:extLst>
              <a:ext uri="{FF2B5EF4-FFF2-40B4-BE49-F238E27FC236}">
                <a16:creationId xmlns:a16="http://schemas.microsoft.com/office/drawing/2014/main" id="{C164CC7C-A4FA-4A90-A326-508E866C991B}"/>
              </a:ext>
            </a:extLst>
          </p:cNvPr>
          <p:cNvGraphicFramePr>
            <a:graphicFrameLocks noGrp="1"/>
          </p:cNvGraphicFramePr>
          <p:nvPr>
            <p:ph type="tbl" sz="quarter" idx="13"/>
            <p:extLst>
              <p:ext uri="{D42A27DB-BD31-4B8C-83A1-F6EECF244321}">
                <p14:modId xmlns:p14="http://schemas.microsoft.com/office/powerpoint/2010/main" val="1482800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267134295"/>
                    </a:ext>
                  </a:extLst>
                </a:gridCol>
                <a:gridCol w="1234439">
                  <a:extLst>
                    <a:ext uri="{9D8B030D-6E8A-4147-A177-3AD203B41FA5}">
                      <a16:colId xmlns:a16="http://schemas.microsoft.com/office/drawing/2014/main" val="2416703071"/>
                    </a:ext>
                  </a:extLst>
                </a:gridCol>
                <a:gridCol w="576072">
                  <a:extLst>
                    <a:ext uri="{9D8B030D-6E8A-4147-A177-3AD203B41FA5}">
                      <a16:colId xmlns:a16="http://schemas.microsoft.com/office/drawing/2014/main" val="3927818920"/>
                    </a:ext>
                  </a:extLst>
                </a:gridCol>
                <a:gridCol w="576072">
                  <a:extLst>
                    <a:ext uri="{9D8B030D-6E8A-4147-A177-3AD203B41FA5}">
                      <a16:colId xmlns:a16="http://schemas.microsoft.com/office/drawing/2014/main" val="3204918198"/>
                    </a:ext>
                  </a:extLst>
                </a:gridCol>
                <a:gridCol w="576072">
                  <a:extLst>
                    <a:ext uri="{9D8B030D-6E8A-4147-A177-3AD203B41FA5}">
                      <a16:colId xmlns:a16="http://schemas.microsoft.com/office/drawing/2014/main" val="3306636013"/>
                    </a:ext>
                  </a:extLst>
                </a:gridCol>
                <a:gridCol w="576072">
                  <a:extLst>
                    <a:ext uri="{9D8B030D-6E8A-4147-A177-3AD203B41FA5}">
                      <a16:colId xmlns:a16="http://schemas.microsoft.com/office/drawing/2014/main" val="987259539"/>
                    </a:ext>
                  </a:extLst>
                </a:gridCol>
                <a:gridCol w="576072">
                  <a:extLst>
                    <a:ext uri="{9D8B030D-6E8A-4147-A177-3AD203B41FA5}">
                      <a16:colId xmlns:a16="http://schemas.microsoft.com/office/drawing/2014/main" val="2724642371"/>
                    </a:ext>
                  </a:extLst>
                </a:gridCol>
                <a:gridCol w="576072">
                  <a:extLst>
                    <a:ext uri="{9D8B030D-6E8A-4147-A177-3AD203B41FA5}">
                      <a16:colId xmlns:a16="http://schemas.microsoft.com/office/drawing/2014/main" val="481737592"/>
                    </a:ext>
                  </a:extLst>
                </a:gridCol>
                <a:gridCol w="576072">
                  <a:extLst>
                    <a:ext uri="{9D8B030D-6E8A-4147-A177-3AD203B41FA5}">
                      <a16:colId xmlns:a16="http://schemas.microsoft.com/office/drawing/2014/main" val="2122977220"/>
                    </a:ext>
                  </a:extLst>
                </a:gridCol>
                <a:gridCol w="576072">
                  <a:extLst>
                    <a:ext uri="{9D8B030D-6E8A-4147-A177-3AD203B41FA5}">
                      <a16:colId xmlns:a16="http://schemas.microsoft.com/office/drawing/2014/main" val="1065090525"/>
                    </a:ext>
                  </a:extLst>
                </a:gridCol>
                <a:gridCol w="576072">
                  <a:extLst>
                    <a:ext uri="{9D8B030D-6E8A-4147-A177-3AD203B41FA5}">
                      <a16:colId xmlns:a16="http://schemas.microsoft.com/office/drawing/2014/main" val="2664381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98326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go2023 - 2019-10-14 14:44:09</a:t>
                      </a:r>
                      <a:r>
                        <a:rPr kumimoji="0" lang="es-ES" sz="1000" b="0" i="0" u="none" strike="noStrike" kern="1200" cap="none" spc="0" normalizeH="0" baseline="0" noProof="0">
                          <a:ln>
                            <a:noFill/>
                          </a:ln>
                          <a:solidFill>
                            <a:prstClr val="black"/>
                          </a:solidFill>
                          <a:effectLst/>
                          <a:uLnTx/>
                          <a:uFillTx/>
                          <a:latin typeface="+mn-lt"/>
                          <a:ea typeface="+mn-ea"/>
                          <a:cs typeface="+mn-cs"/>
                        </a:rPr>
                        <a:t>
 Emile Ritter 🇨🇱 obtuvo la primera presea para el @teamchile_coch en los Juegos Mundiales de Playa en Doha, Qatar. El nacional se quedó con el tercer lugar 🥉en el Salto de Esquí Náutico con una marca de 59,1 metros. ¡Felicidades! 
#Qatar2019 #Santiago2023 #RumboAl2023
📷Gentileza @panamsports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https://www.instagram.com/p/B3mjfLljSv-/media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12:24:39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extLst>
                  <a:ext uri="{0D108BD9-81ED-4DB2-BD59-A6C34878D82A}">
                    <a16:rowId xmlns:a16="http://schemas.microsoft.com/office/drawing/2014/main" val="3206785356"/>
                  </a:ext>
                </a:extLst>
              </a:tr>
            </a:tbl>
          </a:graphicData>
        </a:graphic>
      </p:graphicFrame>
      <p:sp>
        <p:nvSpPr>
          <p:cNvPr id="4" name="Text Placeholder 3">
            <a:extLst>
              <a:ext uri="{FF2B5EF4-FFF2-40B4-BE49-F238E27FC236}">
                <a16:creationId xmlns:a16="http://schemas.microsoft.com/office/drawing/2014/main" id="{C9C24235-AF95-4C21-9748-D7B49DA12AE4}"/>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1518751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880FB-9A50-4078-BA25-225C646D63E0}"/>
              </a:ext>
            </a:extLst>
          </p:cNvPr>
          <p:cNvSpPr>
            <a:spLocks noGrp="1"/>
          </p:cNvSpPr>
          <p:nvPr>
            <p:ph type="title"/>
          </p:nvPr>
        </p:nvSpPr>
        <p:spPr/>
        <p:txBody>
          <a:bodyPr/>
          <a:lstStyle/>
          <a:p>
            <a:r>
              <a:rPr lang="en-US"/>
              <a:t>Instagram Posts Table | go2023 - 19 of 22</a:t>
            </a:r>
          </a:p>
        </p:txBody>
      </p:sp>
      <p:graphicFrame>
        <p:nvGraphicFramePr>
          <p:cNvPr id="5" name="Table Placeholder 4">
            <a:extLst>
              <a:ext uri="{FF2B5EF4-FFF2-40B4-BE49-F238E27FC236}">
                <a16:creationId xmlns:a16="http://schemas.microsoft.com/office/drawing/2014/main" id="{77FC474D-7F6E-455B-9DB9-D23EFBFEA0CB}"/>
              </a:ext>
            </a:extLst>
          </p:cNvPr>
          <p:cNvGraphicFramePr>
            <a:graphicFrameLocks noGrp="1"/>
          </p:cNvGraphicFramePr>
          <p:nvPr>
            <p:ph type="tbl" sz="quarter" idx="13"/>
            <p:extLst>
              <p:ext uri="{D42A27DB-BD31-4B8C-83A1-F6EECF244321}">
                <p14:modId xmlns:p14="http://schemas.microsoft.com/office/powerpoint/2010/main" val="2153731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861888967"/>
                    </a:ext>
                  </a:extLst>
                </a:gridCol>
                <a:gridCol w="1234439">
                  <a:extLst>
                    <a:ext uri="{9D8B030D-6E8A-4147-A177-3AD203B41FA5}">
                      <a16:colId xmlns:a16="http://schemas.microsoft.com/office/drawing/2014/main" val="3401354568"/>
                    </a:ext>
                  </a:extLst>
                </a:gridCol>
                <a:gridCol w="576072">
                  <a:extLst>
                    <a:ext uri="{9D8B030D-6E8A-4147-A177-3AD203B41FA5}">
                      <a16:colId xmlns:a16="http://schemas.microsoft.com/office/drawing/2014/main" val="4049197585"/>
                    </a:ext>
                  </a:extLst>
                </a:gridCol>
                <a:gridCol w="576072">
                  <a:extLst>
                    <a:ext uri="{9D8B030D-6E8A-4147-A177-3AD203B41FA5}">
                      <a16:colId xmlns:a16="http://schemas.microsoft.com/office/drawing/2014/main" val="2762748710"/>
                    </a:ext>
                  </a:extLst>
                </a:gridCol>
                <a:gridCol w="576072">
                  <a:extLst>
                    <a:ext uri="{9D8B030D-6E8A-4147-A177-3AD203B41FA5}">
                      <a16:colId xmlns:a16="http://schemas.microsoft.com/office/drawing/2014/main" val="759604785"/>
                    </a:ext>
                  </a:extLst>
                </a:gridCol>
                <a:gridCol w="576072">
                  <a:extLst>
                    <a:ext uri="{9D8B030D-6E8A-4147-A177-3AD203B41FA5}">
                      <a16:colId xmlns:a16="http://schemas.microsoft.com/office/drawing/2014/main" val="2513937045"/>
                    </a:ext>
                  </a:extLst>
                </a:gridCol>
                <a:gridCol w="576072">
                  <a:extLst>
                    <a:ext uri="{9D8B030D-6E8A-4147-A177-3AD203B41FA5}">
                      <a16:colId xmlns:a16="http://schemas.microsoft.com/office/drawing/2014/main" val="3990744456"/>
                    </a:ext>
                  </a:extLst>
                </a:gridCol>
                <a:gridCol w="576072">
                  <a:extLst>
                    <a:ext uri="{9D8B030D-6E8A-4147-A177-3AD203B41FA5}">
                      <a16:colId xmlns:a16="http://schemas.microsoft.com/office/drawing/2014/main" val="3348812331"/>
                    </a:ext>
                  </a:extLst>
                </a:gridCol>
                <a:gridCol w="576072">
                  <a:extLst>
                    <a:ext uri="{9D8B030D-6E8A-4147-A177-3AD203B41FA5}">
                      <a16:colId xmlns:a16="http://schemas.microsoft.com/office/drawing/2014/main" val="2500283738"/>
                    </a:ext>
                  </a:extLst>
                </a:gridCol>
                <a:gridCol w="576072">
                  <a:extLst>
                    <a:ext uri="{9D8B030D-6E8A-4147-A177-3AD203B41FA5}">
                      <a16:colId xmlns:a16="http://schemas.microsoft.com/office/drawing/2014/main" val="2092287465"/>
                    </a:ext>
                  </a:extLst>
                </a:gridCol>
                <a:gridCol w="576072">
                  <a:extLst>
                    <a:ext uri="{9D8B030D-6E8A-4147-A177-3AD203B41FA5}">
                      <a16:colId xmlns:a16="http://schemas.microsoft.com/office/drawing/2014/main" val="1163045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28065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go2023 - 2019-10-11 14:11:20</a:t>
                      </a:r>
                      <a:r>
                        <a:rPr kumimoji="0" lang="es-ES" sz="1000" b="0" i="0" u="none" strike="noStrike" kern="1200" cap="none" spc="0" normalizeH="0" baseline="0" noProof="0">
                          <a:ln>
                            <a:noFill/>
                          </a:ln>
                          <a:solidFill>
                            <a:prstClr val="black"/>
                          </a:solidFill>
                          <a:effectLst/>
                          <a:uLnTx/>
                          <a:uFillTx/>
                          <a:latin typeface="+mn-lt"/>
                          <a:ea typeface="+mn-ea"/>
                          <a:cs typeface="+mn-cs"/>
                        </a:rPr>
                        <a:t>
 Hoy comienza toda la acción de los Juegos Mundiales de Playa en Doha, Qatar. Certamen que contará con la presencia de 11 deportistas del @teamchile_coch que iniciarán su participación mañana en el Vóleibol Playa. ¡Acá te dejamos la nómina completa! 🇨🇱 #VamosChile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https://www.instagram.com/p/B3exWILjpME/media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18:25:42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a:t>
                      </a:r>
                    </a:p>
                  </a:txBody>
                  <a:tcPr/>
                </a:tc>
                <a:extLst>
                  <a:ext uri="{0D108BD9-81ED-4DB2-BD59-A6C34878D82A}">
                    <a16:rowId xmlns:a16="http://schemas.microsoft.com/office/drawing/2014/main" val="1125693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go2023 - 2019-10-10 13:59:41</a:t>
                      </a:r>
                      <a:r>
                        <a:rPr kumimoji="0" lang="es-ES" sz="1000" b="0" i="0" u="none" strike="noStrike" kern="1200" cap="none" spc="0" normalizeH="0" baseline="0" noProof="0">
                          <a:ln>
                            <a:noFill/>
                          </a:ln>
                          <a:solidFill>
                            <a:prstClr val="black"/>
                          </a:solidFill>
                          <a:effectLst/>
                          <a:uLnTx/>
                          <a:uFillTx/>
                          <a:latin typeface="+mn-lt"/>
                          <a:ea typeface="+mn-ea"/>
                          <a:cs typeface="+mn-cs"/>
                        </a:rPr>
                        <a:t>
 "¡Nada es imposible!" ¿Recuerdas esa frase? Fue del gran Nico Massú. Medallista olímpico que hoy celebra un año más de vida. ¡Que sean muchos más, Nico! Felicidades.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https://www.instagram.com/p/B3cLN_7jfiz/media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18:25:42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4775</a:t>
                      </a:r>
                    </a:p>
                  </a:txBody>
                  <a:tcPr/>
                </a:tc>
                <a:extLst>
                  <a:ext uri="{0D108BD9-81ED-4DB2-BD59-A6C34878D82A}">
                    <a16:rowId xmlns:a16="http://schemas.microsoft.com/office/drawing/2014/main" val="3867481311"/>
                  </a:ext>
                </a:extLst>
              </a:tr>
            </a:tbl>
          </a:graphicData>
        </a:graphic>
      </p:graphicFrame>
      <p:sp>
        <p:nvSpPr>
          <p:cNvPr id="4" name="Text Placeholder 3">
            <a:extLst>
              <a:ext uri="{FF2B5EF4-FFF2-40B4-BE49-F238E27FC236}">
                <a16:creationId xmlns:a16="http://schemas.microsoft.com/office/drawing/2014/main" id="{BF8A2284-97C2-44F6-A904-A9F6C1C8FD5C}"/>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2565996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060C4-71DD-4420-96C4-04C9E9B15BEA}"/>
              </a:ext>
            </a:extLst>
          </p:cNvPr>
          <p:cNvSpPr>
            <a:spLocks noGrp="1"/>
          </p:cNvSpPr>
          <p:nvPr>
            <p:ph type="title"/>
          </p:nvPr>
        </p:nvSpPr>
        <p:spPr/>
        <p:txBody>
          <a:bodyPr/>
          <a:lstStyle/>
          <a:p>
            <a:r>
              <a:rPr lang="en-US"/>
              <a:t>Instagram Posts Table | go2023 - 20 of 22</a:t>
            </a:r>
          </a:p>
        </p:txBody>
      </p:sp>
      <p:graphicFrame>
        <p:nvGraphicFramePr>
          <p:cNvPr id="5" name="Table Placeholder 4">
            <a:extLst>
              <a:ext uri="{FF2B5EF4-FFF2-40B4-BE49-F238E27FC236}">
                <a16:creationId xmlns:a16="http://schemas.microsoft.com/office/drawing/2014/main" id="{8A914A16-0E5A-4139-9BE0-F2A84615843A}"/>
              </a:ext>
            </a:extLst>
          </p:cNvPr>
          <p:cNvGraphicFramePr>
            <a:graphicFrameLocks noGrp="1"/>
          </p:cNvGraphicFramePr>
          <p:nvPr>
            <p:ph type="tbl" sz="quarter" idx="13"/>
            <p:extLst>
              <p:ext uri="{D42A27DB-BD31-4B8C-83A1-F6EECF244321}">
                <p14:modId xmlns:p14="http://schemas.microsoft.com/office/powerpoint/2010/main" val="3935808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27569461"/>
                    </a:ext>
                  </a:extLst>
                </a:gridCol>
                <a:gridCol w="1234439">
                  <a:extLst>
                    <a:ext uri="{9D8B030D-6E8A-4147-A177-3AD203B41FA5}">
                      <a16:colId xmlns:a16="http://schemas.microsoft.com/office/drawing/2014/main" val="3654690201"/>
                    </a:ext>
                  </a:extLst>
                </a:gridCol>
                <a:gridCol w="576072">
                  <a:extLst>
                    <a:ext uri="{9D8B030D-6E8A-4147-A177-3AD203B41FA5}">
                      <a16:colId xmlns:a16="http://schemas.microsoft.com/office/drawing/2014/main" val="1987238266"/>
                    </a:ext>
                  </a:extLst>
                </a:gridCol>
                <a:gridCol w="576072">
                  <a:extLst>
                    <a:ext uri="{9D8B030D-6E8A-4147-A177-3AD203B41FA5}">
                      <a16:colId xmlns:a16="http://schemas.microsoft.com/office/drawing/2014/main" val="108815129"/>
                    </a:ext>
                  </a:extLst>
                </a:gridCol>
                <a:gridCol w="576072">
                  <a:extLst>
                    <a:ext uri="{9D8B030D-6E8A-4147-A177-3AD203B41FA5}">
                      <a16:colId xmlns:a16="http://schemas.microsoft.com/office/drawing/2014/main" val="567141271"/>
                    </a:ext>
                  </a:extLst>
                </a:gridCol>
                <a:gridCol w="576072">
                  <a:extLst>
                    <a:ext uri="{9D8B030D-6E8A-4147-A177-3AD203B41FA5}">
                      <a16:colId xmlns:a16="http://schemas.microsoft.com/office/drawing/2014/main" val="4292034941"/>
                    </a:ext>
                  </a:extLst>
                </a:gridCol>
                <a:gridCol w="576072">
                  <a:extLst>
                    <a:ext uri="{9D8B030D-6E8A-4147-A177-3AD203B41FA5}">
                      <a16:colId xmlns:a16="http://schemas.microsoft.com/office/drawing/2014/main" val="2430721208"/>
                    </a:ext>
                  </a:extLst>
                </a:gridCol>
                <a:gridCol w="576072">
                  <a:extLst>
                    <a:ext uri="{9D8B030D-6E8A-4147-A177-3AD203B41FA5}">
                      <a16:colId xmlns:a16="http://schemas.microsoft.com/office/drawing/2014/main" val="4267673050"/>
                    </a:ext>
                  </a:extLst>
                </a:gridCol>
                <a:gridCol w="576072">
                  <a:extLst>
                    <a:ext uri="{9D8B030D-6E8A-4147-A177-3AD203B41FA5}">
                      <a16:colId xmlns:a16="http://schemas.microsoft.com/office/drawing/2014/main" val="1439894130"/>
                    </a:ext>
                  </a:extLst>
                </a:gridCol>
                <a:gridCol w="576072">
                  <a:extLst>
                    <a:ext uri="{9D8B030D-6E8A-4147-A177-3AD203B41FA5}">
                      <a16:colId xmlns:a16="http://schemas.microsoft.com/office/drawing/2014/main" val="76617417"/>
                    </a:ext>
                  </a:extLst>
                </a:gridCol>
                <a:gridCol w="576072">
                  <a:extLst>
                    <a:ext uri="{9D8B030D-6E8A-4147-A177-3AD203B41FA5}">
                      <a16:colId xmlns:a16="http://schemas.microsoft.com/office/drawing/2014/main" val="884371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03231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go2023 - 2019-10-09 15:48:45</a:t>
                      </a:r>
                      <a:r>
                        <a:rPr kumimoji="0" lang="es-ES" sz="1000" b="0" i="0" u="none" strike="noStrike" kern="1200" cap="none" spc="0" normalizeH="0" baseline="0" noProof="0">
                          <a:ln>
                            <a:noFill/>
                          </a:ln>
                          <a:solidFill>
                            <a:prstClr val="black"/>
                          </a:solidFill>
                          <a:effectLst/>
                          <a:uLnTx/>
                          <a:uFillTx/>
                          <a:latin typeface="+mn-lt"/>
                          <a:ea typeface="+mn-ea"/>
                          <a:cs typeface="+mn-cs"/>
                        </a:rPr>
                        <a:t>
 #RumboAl2023 | Felicitamos al pentacampeón de Pentatlón Moderno, el nacional @estebanbustoschi, quien se adjudicó el certamen Sudamericano por quinta vez en su carrera. Por su parte, Benjamín Ortiz y Vicente Valderrama obtuvieron el bronce por equipo. 👏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https://www.instagram.com/p/B3Zy59PDkXU/media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12/01/2019 06:25:57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extLst>
                  <a:ext uri="{0D108BD9-81ED-4DB2-BD59-A6C34878D82A}">
                    <a16:rowId xmlns:a16="http://schemas.microsoft.com/office/drawing/2014/main" val="1024290081"/>
                  </a:ext>
                </a:extLst>
              </a:tr>
            </a:tbl>
          </a:graphicData>
        </a:graphic>
      </p:graphicFrame>
      <p:sp>
        <p:nvSpPr>
          <p:cNvPr id="4" name="Text Placeholder 3">
            <a:extLst>
              <a:ext uri="{FF2B5EF4-FFF2-40B4-BE49-F238E27FC236}">
                <a16:creationId xmlns:a16="http://schemas.microsoft.com/office/drawing/2014/main" id="{3ABECE98-CA51-4F67-A783-00B6151D61EE}"/>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1311253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98A3E-C015-49F0-A517-E7188EFF851D}"/>
              </a:ext>
            </a:extLst>
          </p:cNvPr>
          <p:cNvSpPr>
            <a:spLocks noGrp="1"/>
          </p:cNvSpPr>
          <p:nvPr>
            <p:ph type="title"/>
          </p:nvPr>
        </p:nvSpPr>
        <p:spPr/>
        <p:txBody>
          <a:bodyPr/>
          <a:lstStyle/>
          <a:p>
            <a:r>
              <a:rPr lang="en-US"/>
              <a:t>Instagram Posts Table | go2023 - 21 of 22</a:t>
            </a:r>
          </a:p>
        </p:txBody>
      </p:sp>
      <p:graphicFrame>
        <p:nvGraphicFramePr>
          <p:cNvPr id="5" name="Table Placeholder 4">
            <a:extLst>
              <a:ext uri="{FF2B5EF4-FFF2-40B4-BE49-F238E27FC236}">
                <a16:creationId xmlns:a16="http://schemas.microsoft.com/office/drawing/2014/main" id="{9D848A15-C049-4BCA-8AC1-C07FCCCE9B5A}"/>
              </a:ext>
            </a:extLst>
          </p:cNvPr>
          <p:cNvGraphicFramePr>
            <a:graphicFrameLocks noGrp="1"/>
          </p:cNvGraphicFramePr>
          <p:nvPr>
            <p:ph type="tbl" sz="quarter" idx="13"/>
            <p:extLst>
              <p:ext uri="{D42A27DB-BD31-4B8C-83A1-F6EECF244321}">
                <p14:modId xmlns:p14="http://schemas.microsoft.com/office/powerpoint/2010/main" val="2266106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563913774"/>
                    </a:ext>
                  </a:extLst>
                </a:gridCol>
                <a:gridCol w="1234439">
                  <a:extLst>
                    <a:ext uri="{9D8B030D-6E8A-4147-A177-3AD203B41FA5}">
                      <a16:colId xmlns:a16="http://schemas.microsoft.com/office/drawing/2014/main" val="473513408"/>
                    </a:ext>
                  </a:extLst>
                </a:gridCol>
                <a:gridCol w="576072">
                  <a:extLst>
                    <a:ext uri="{9D8B030D-6E8A-4147-A177-3AD203B41FA5}">
                      <a16:colId xmlns:a16="http://schemas.microsoft.com/office/drawing/2014/main" val="1112413361"/>
                    </a:ext>
                  </a:extLst>
                </a:gridCol>
                <a:gridCol w="576072">
                  <a:extLst>
                    <a:ext uri="{9D8B030D-6E8A-4147-A177-3AD203B41FA5}">
                      <a16:colId xmlns:a16="http://schemas.microsoft.com/office/drawing/2014/main" val="3782240381"/>
                    </a:ext>
                  </a:extLst>
                </a:gridCol>
                <a:gridCol w="576072">
                  <a:extLst>
                    <a:ext uri="{9D8B030D-6E8A-4147-A177-3AD203B41FA5}">
                      <a16:colId xmlns:a16="http://schemas.microsoft.com/office/drawing/2014/main" val="2865118779"/>
                    </a:ext>
                  </a:extLst>
                </a:gridCol>
                <a:gridCol w="576072">
                  <a:extLst>
                    <a:ext uri="{9D8B030D-6E8A-4147-A177-3AD203B41FA5}">
                      <a16:colId xmlns:a16="http://schemas.microsoft.com/office/drawing/2014/main" val="2707595281"/>
                    </a:ext>
                  </a:extLst>
                </a:gridCol>
                <a:gridCol w="576072">
                  <a:extLst>
                    <a:ext uri="{9D8B030D-6E8A-4147-A177-3AD203B41FA5}">
                      <a16:colId xmlns:a16="http://schemas.microsoft.com/office/drawing/2014/main" val="3796674145"/>
                    </a:ext>
                  </a:extLst>
                </a:gridCol>
                <a:gridCol w="576072">
                  <a:extLst>
                    <a:ext uri="{9D8B030D-6E8A-4147-A177-3AD203B41FA5}">
                      <a16:colId xmlns:a16="http://schemas.microsoft.com/office/drawing/2014/main" val="3503287676"/>
                    </a:ext>
                  </a:extLst>
                </a:gridCol>
                <a:gridCol w="576072">
                  <a:extLst>
                    <a:ext uri="{9D8B030D-6E8A-4147-A177-3AD203B41FA5}">
                      <a16:colId xmlns:a16="http://schemas.microsoft.com/office/drawing/2014/main" val="2136004157"/>
                    </a:ext>
                  </a:extLst>
                </a:gridCol>
                <a:gridCol w="576072">
                  <a:extLst>
                    <a:ext uri="{9D8B030D-6E8A-4147-A177-3AD203B41FA5}">
                      <a16:colId xmlns:a16="http://schemas.microsoft.com/office/drawing/2014/main" val="2430738131"/>
                    </a:ext>
                  </a:extLst>
                </a:gridCol>
                <a:gridCol w="576072">
                  <a:extLst>
                    <a:ext uri="{9D8B030D-6E8A-4147-A177-3AD203B41FA5}">
                      <a16:colId xmlns:a16="http://schemas.microsoft.com/office/drawing/2014/main" val="198088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49022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go2023 - 2019-10-06 22:36:48</a:t>
                      </a:r>
                      <a:r>
                        <a:rPr kumimoji="0" lang="es-ES" sz="1000" b="0" i="0" u="none" strike="noStrike" kern="1200" cap="none" spc="0" normalizeH="0" baseline="0" noProof="0">
                          <a:ln>
                            <a:noFill/>
                          </a:ln>
                          <a:solidFill>
                            <a:prstClr val="black"/>
                          </a:solidFill>
                          <a:effectLst/>
                          <a:uLnTx/>
                          <a:uFillTx/>
                          <a:latin typeface="+mn-lt"/>
                          <a:ea typeface="+mn-ea"/>
                          <a:cs typeface="+mn-cs"/>
                        </a:rPr>
                        <a:t>
 @arq_uc y el Programa @mpur_uc, extienden su invitación al Ciclo; "Santiago 2023: la dimensión urbana de los juegos panamericanos". Contará con la presencia de nuestro CEO, @edellamaggiora, y será abierta a todo público. Nos vemos el 8 de octubre a las 19 horas en el Auditorio Fernando Castillo Velasco. ¡Los esperamos! #Santiago2023 #RumboAl2023 #ArquitecturaUC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https://www.instagram.com/p/B3SzN7XjxCX/media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18:25:42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a:t>
                      </a:r>
                    </a:p>
                  </a:txBody>
                  <a:tcPr/>
                </a:tc>
                <a:extLst>
                  <a:ext uri="{0D108BD9-81ED-4DB2-BD59-A6C34878D82A}">
                    <a16:rowId xmlns:a16="http://schemas.microsoft.com/office/drawing/2014/main" val="1692609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go2023 - 2019-10-05 13:55:14</a:t>
                      </a:r>
                      <a:r>
                        <a:rPr kumimoji="0" lang="es-ES" sz="1000" b="0" i="0" u="none" strike="noStrike" kern="1200" cap="none" spc="0" normalizeH="0" baseline="0" noProof="0">
                          <a:ln>
                            <a:noFill/>
                          </a:ln>
                          <a:solidFill>
                            <a:prstClr val="black"/>
                          </a:solidFill>
                          <a:effectLst/>
                          <a:uLnTx/>
                          <a:uFillTx/>
                          <a:latin typeface="+mn-lt"/>
                          <a:ea typeface="+mn-ea"/>
                          <a:cs typeface="+mn-cs"/>
                        </a:rPr>
                        <a:t>
 @mindepchile presentó La Casa del Combate 🤜 con miras a los próximos juegos Panamericanos y Parapanamericanos de Santiago 2023.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https://www.instagram.com/p/B3PSbh0j6NB/media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06:24:08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a:t>
                      </a:r>
                    </a:p>
                  </a:txBody>
                  <a:tcPr/>
                </a:tc>
                <a:extLst>
                  <a:ext uri="{0D108BD9-81ED-4DB2-BD59-A6C34878D82A}">
                    <a16:rowId xmlns:a16="http://schemas.microsoft.com/office/drawing/2014/main" val="234328257"/>
                  </a:ext>
                </a:extLst>
              </a:tr>
            </a:tbl>
          </a:graphicData>
        </a:graphic>
      </p:graphicFrame>
      <p:sp>
        <p:nvSpPr>
          <p:cNvPr id="4" name="Text Placeholder 3">
            <a:extLst>
              <a:ext uri="{FF2B5EF4-FFF2-40B4-BE49-F238E27FC236}">
                <a16:creationId xmlns:a16="http://schemas.microsoft.com/office/drawing/2014/main" id="{93669DC7-1145-41FD-B2E1-311865244037}"/>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1044815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A2281-DB5E-45D1-BCA6-A67D312E68C4}"/>
              </a:ext>
            </a:extLst>
          </p:cNvPr>
          <p:cNvSpPr>
            <a:spLocks noGrp="1"/>
          </p:cNvSpPr>
          <p:nvPr>
            <p:ph type="title"/>
          </p:nvPr>
        </p:nvSpPr>
        <p:spPr/>
        <p:txBody>
          <a:bodyPr/>
          <a:lstStyle/>
          <a:p>
            <a:r>
              <a:rPr lang="en-US"/>
              <a:t>Instagram Posts Table | go2023 - 22 of 22</a:t>
            </a:r>
          </a:p>
        </p:txBody>
      </p:sp>
      <p:graphicFrame>
        <p:nvGraphicFramePr>
          <p:cNvPr id="5" name="Table Placeholder 4">
            <a:extLst>
              <a:ext uri="{FF2B5EF4-FFF2-40B4-BE49-F238E27FC236}">
                <a16:creationId xmlns:a16="http://schemas.microsoft.com/office/drawing/2014/main" id="{3143E49A-9A24-4EE2-A6EC-0DA329EFEE8C}"/>
              </a:ext>
            </a:extLst>
          </p:cNvPr>
          <p:cNvGraphicFramePr>
            <a:graphicFrameLocks noGrp="1"/>
          </p:cNvGraphicFramePr>
          <p:nvPr>
            <p:ph type="tbl" sz="quarter" idx="13"/>
            <p:extLst>
              <p:ext uri="{D42A27DB-BD31-4B8C-83A1-F6EECF244321}">
                <p14:modId xmlns:p14="http://schemas.microsoft.com/office/powerpoint/2010/main" val="83753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869362868"/>
                    </a:ext>
                  </a:extLst>
                </a:gridCol>
                <a:gridCol w="1234439">
                  <a:extLst>
                    <a:ext uri="{9D8B030D-6E8A-4147-A177-3AD203B41FA5}">
                      <a16:colId xmlns:a16="http://schemas.microsoft.com/office/drawing/2014/main" val="2762268739"/>
                    </a:ext>
                  </a:extLst>
                </a:gridCol>
                <a:gridCol w="576072">
                  <a:extLst>
                    <a:ext uri="{9D8B030D-6E8A-4147-A177-3AD203B41FA5}">
                      <a16:colId xmlns:a16="http://schemas.microsoft.com/office/drawing/2014/main" val="3182135667"/>
                    </a:ext>
                  </a:extLst>
                </a:gridCol>
                <a:gridCol w="576072">
                  <a:extLst>
                    <a:ext uri="{9D8B030D-6E8A-4147-A177-3AD203B41FA5}">
                      <a16:colId xmlns:a16="http://schemas.microsoft.com/office/drawing/2014/main" val="3751820241"/>
                    </a:ext>
                  </a:extLst>
                </a:gridCol>
                <a:gridCol w="576072">
                  <a:extLst>
                    <a:ext uri="{9D8B030D-6E8A-4147-A177-3AD203B41FA5}">
                      <a16:colId xmlns:a16="http://schemas.microsoft.com/office/drawing/2014/main" val="4211282515"/>
                    </a:ext>
                  </a:extLst>
                </a:gridCol>
                <a:gridCol w="576072">
                  <a:extLst>
                    <a:ext uri="{9D8B030D-6E8A-4147-A177-3AD203B41FA5}">
                      <a16:colId xmlns:a16="http://schemas.microsoft.com/office/drawing/2014/main" val="2740229460"/>
                    </a:ext>
                  </a:extLst>
                </a:gridCol>
                <a:gridCol w="576072">
                  <a:extLst>
                    <a:ext uri="{9D8B030D-6E8A-4147-A177-3AD203B41FA5}">
                      <a16:colId xmlns:a16="http://schemas.microsoft.com/office/drawing/2014/main" val="2974487548"/>
                    </a:ext>
                  </a:extLst>
                </a:gridCol>
                <a:gridCol w="576072">
                  <a:extLst>
                    <a:ext uri="{9D8B030D-6E8A-4147-A177-3AD203B41FA5}">
                      <a16:colId xmlns:a16="http://schemas.microsoft.com/office/drawing/2014/main" val="3045145410"/>
                    </a:ext>
                  </a:extLst>
                </a:gridCol>
                <a:gridCol w="576072">
                  <a:extLst>
                    <a:ext uri="{9D8B030D-6E8A-4147-A177-3AD203B41FA5}">
                      <a16:colId xmlns:a16="http://schemas.microsoft.com/office/drawing/2014/main" val="236439312"/>
                    </a:ext>
                  </a:extLst>
                </a:gridCol>
                <a:gridCol w="576072">
                  <a:extLst>
                    <a:ext uri="{9D8B030D-6E8A-4147-A177-3AD203B41FA5}">
                      <a16:colId xmlns:a16="http://schemas.microsoft.com/office/drawing/2014/main" val="1657701292"/>
                    </a:ext>
                  </a:extLst>
                </a:gridCol>
                <a:gridCol w="576072">
                  <a:extLst>
                    <a:ext uri="{9D8B030D-6E8A-4147-A177-3AD203B41FA5}">
                      <a16:colId xmlns:a16="http://schemas.microsoft.com/office/drawing/2014/main" val="2833335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13009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go2023 - 2019-10-03 14:17:36</a:t>
                      </a:r>
                      <a:r>
                        <a:rPr kumimoji="0" lang="es-ES" sz="1000" b="0" i="0" u="none" strike="noStrike" kern="1200" cap="none" spc="0" normalizeH="0" baseline="0" noProof="0">
                          <a:ln>
                            <a:noFill/>
                          </a:ln>
                          <a:solidFill>
                            <a:prstClr val="black"/>
                          </a:solidFill>
                          <a:effectLst/>
                          <a:uLnTx/>
                          <a:uFillTx/>
                          <a:latin typeface="+mn-lt"/>
                          <a:ea typeface="+mn-ea"/>
                          <a:cs typeface="+mn-cs"/>
                        </a:rPr>
                        <a:t>
 @arq_uc y el Programa @mpur_uc, extienden su invitación al Ciclo; "Santiago 2023: la dimensión urbana de los juegos panamericanos". Contará con la presencia de nuestro CEO, @edellamaggiora, y será abierta a todo público. Nos vemos el 8 de octubre a las 19 horas en el Auditorio Fernando Castillo Velasco. #Santiago2023 #RumboAl2023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https://www.instagram.com/p/B3KLtFvj_Uu/media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06:25:23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a:t>
                      </a:r>
                    </a:p>
                  </a:txBody>
                  <a:tcPr/>
                </a:tc>
                <a:extLst>
                  <a:ext uri="{0D108BD9-81ED-4DB2-BD59-A6C34878D82A}">
                    <a16:rowId xmlns:a16="http://schemas.microsoft.com/office/drawing/2014/main" val="734525396"/>
                  </a:ext>
                </a:extLst>
              </a:tr>
            </a:tbl>
          </a:graphicData>
        </a:graphic>
      </p:graphicFrame>
      <p:sp>
        <p:nvSpPr>
          <p:cNvPr id="4" name="Text Placeholder 3">
            <a:extLst>
              <a:ext uri="{FF2B5EF4-FFF2-40B4-BE49-F238E27FC236}">
                <a16:creationId xmlns:a16="http://schemas.microsoft.com/office/drawing/2014/main" id="{3FA3F719-93A6-4110-B506-86BAC2052FCD}"/>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5632273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1258</Words>
  <Application>Microsoft Office PowerPoint</Application>
  <PresentationFormat>On-screen Show (4:3)</PresentationFormat>
  <Paragraphs>561</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Instagram Posts Table | go2023 - 1 of 22</vt:lpstr>
      <vt:lpstr>Instagram Posts Table | go2023 - 2 of 22</vt:lpstr>
      <vt:lpstr>Instagram Posts Table | go2023 - 3 of 22</vt:lpstr>
      <vt:lpstr>Instagram Posts Table | go2023 - 4 of 22</vt:lpstr>
      <vt:lpstr>Instagram Posts Table | go2023 - 5 of 22</vt:lpstr>
      <vt:lpstr>Instagram Posts Table | go2023 - 6 of 22</vt:lpstr>
      <vt:lpstr>Instagram Posts Table | go2023 - 7 of 22</vt:lpstr>
      <vt:lpstr>Instagram Posts Table | go2023 - 8 of 22</vt:lpstr>
      <vt:lpstr>Instagram Posts Table | go2023 - 9 of 22</vt:lpstr>
      <vt:lpstr>Instagram Posts Table | go2023 - 10 of 22</vt:lpstr>
      <vt:lpstr>Instagram Posts Table | go2023 - 11 of 22</vt:lpstr>
      <vt:lpstr>Instagram Posts Table | go2023 - 12 of 22</vt:lpstr>
      <vt:lpstr>Instagram Posts Table | go2023 - 13 of 22</vt:lpstr>
      <vt:lpstr>Instagram Posts Table | go2023 - 14 of 22</vt:lpstr>
      <vt:lpstr>Instagram Posts Table | go2023 - 15 of 22</vt:lpstr>
      <vt:lpstr>Instagram Posts Table | go2023 - 16 of 22</vt:lpstr>
      <vt:lpstr>Instagram Posts Table | go2023 - 17 of 22</vt:lpstr>
      <vt:lpstr>Instagram Posts Table | go2023 - 18 of 22</vt:lpstr>
      <vt:lpstr>Instagram Posts Table | go2023 - 19 of 22</vt:lpstr>
      <vt:lpstr>Instagram Posts Table | go2023 - 20 of 22</vt:lpstr>
      <vt:lpstr>Instagram Posts Table | go2023 - 21 of 22</vt:lpstr>
      <vt:lpstr>Instagram Posts Table | go2023 - 22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go2023 - 1 of 22</dc:title>
  <dc:creator>Frederik Peiniger</dc:creator>
  <cp:lastModifiedBy>Frederik Peiniger</cp:lastModifiedBy>
  <cp:revision>1</cp:revision>
  <dcterms:created xsi:type="dcterms:W3CDTF">2019-12-05T17:49:09Z</dcterms:created>
  <dcterms:modified xsi:type="dcterms:W3CDTF">2019-12-05T17:53:20Z</dcterms:modified>
</cp:coreProperties>
</file>