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96694-D8AE-40D3-8DA4-FA9AC75084E1}"/>
              </a:ext>
            </a:extLst>
          </p:cNvPr>
          <p:cNvSpPr>
            <a:spLocks noGrp="1"/>
          </p:cNvSpPr>
          <p:nvPr>
            <p:ph type="title"/>
          </p:nvPr>
        </p:nvSpPr>
        <p:spPr/>
        <p:txBody>
          <a:bodyPr/>
          <a:lstStyle/>
          <a:p>
            <a:r>
              <a:rPr lang="en-US"/>
              <a:t>Instagram Videos Table | ripleychile - 1 of 12</a:t>
            </a:r>
          </a:p>
        </p:txBody>
      </p:sp>
      <p:graphicFrame>
        <p:nvGraphicFramePr>
          <p:cNvPr id="5" name="Table Placeholder 4">
            <a:extLst>
              <a:ext uri="{FF2B5EF4-FFF2-40B4-BE49-F238E27FC236}">
                <a16:creationId xmlns:a16="http://schemas.microsoft.com/office/drawing/2014/main" id="{AB2CC9C9-7E74-4AAF-9376-584AC8DC8AE9}"/>
              </a:ext>
            </a:extLst>
          </p:cNvPr>
          <p:cNvGraphicFramePr>
            <a:graphicFrameLocks noGrp="1"/>
          </p:cNvGraphicFramePr>
          <p:nvPr>
            <p:ph type="tbl" sz="quarter" idx="13"/>
            <p:extLst>
              <p:ext uri="{D42A27DB-BD31-4B8C-83A1-F6EECF244321}">
                <p14:modId xmlns:p14="http://schemas.microsoft.com/office/powerpoint/2010/main" val="2824947"/>
              </p:ext>
            </p:extLst>
          </p:nvPr>
        </p:nvGraphicFramePr>
        <p:xfrm>
          <a:off x="457200" y="1731963"/>
          <a:ext cx="8229600" cy="4084320"/>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187598132"/>
                    </a:ext>
                  </a:extLst>
                </a:gridCol>
                <a:gridCol w="493776">
                  <a:extLst>
                    <a:ext uri="{9D8B030D-6E8A-4147-A177-3AD203B41FA5}">
                      <a16:colId xmlns:a16="http://schemas.microsoft.com/office/drawing/2014/main" val="68637371"/>
                    </a:ext>
                  </a:extLst>
                </a:gridCol>
                <a:gridCol w="1152144">
                  <a:extLst>
                    <a:ext uri="{9D8B030D-6E8A-4147-A177-3AD203B41FA5}">
                      <a16:colId xmlns:a16="http://schemas.microsoft.com/office/drawing/2014/main" val="3722336634"/>
                    </a:ext>
                  </a:extLst>
                </a:gridCol>
                <a:gridCol w="493776">
                  <a:extLst>
                    <a:ext uri="{9D8B030D-6E8A-4147-A177-3AD203B41FA5}">
                      <a16:colId xmlns:a16="http://schemas.microsoft.com/office/drawing/2014/main" val="1598072092"/>
                    </a:ext>
                  </a:extLst>
                </a:gridCol>
                <a:gridCol w="493776">
                  <a:extLst>
                    <a:ext uri="{9D8B030D-6E8A-4147-A177-3AD203B41FA5}">
                      <a16:colId xmlns:a16="http://schemas.microsoft.com/office/drawing/2014/main" val="758582500"/>
                    </a:ext>
                  </a:extLst>
                </a:gridCol>
                <a:gridCol w="493776">
                  <a:extLst>
                    <a:ext uri="{9D8B030D-6E8A-4147-A177-3AD203B41FA5}">
                      <a16:colId xmlns:a16="http://schemas.microsoft.com/office/drawing/2014/main" val="2149525090"/>
                    </a:ext>
                  </a:extLst>
                </a:gridCol>
                <a:gridCol w="493776">
                  <a:extLst>
                    <a:ext uri="{9D8B030D-6E8A-4147-A177-3AD203B41FA5}">
                      <a16:colId xmlns:a16="http://schemas.microsoft.com/office/drawing/2014/main" val="4219822277"/>
                    </a:ext>
                  </a:extLst>
                </a:gridCol>
                <a:gridCol w="493776">
                  <a:extLst>
                    <a:ext uri="{9D8B030D-6E8A-4147-A177-3AD203B41FA5}">
                      <a16:colId xmlns:a16="http://schemas.microsoft.com/office/drawing/2014/main" val="2889096988"/>
                    </a:ext>
                  </a:extLst>
                </a:gridCol>
                <a:gridCol w="493776">
                  <a:extLst>
                    <a:ext uri="{9D8B030D-6E8A-4147-A177-3AD203B41FA5}">
                      <a16:colId xmlns:a16="http://schemas.microsoft.com/office/drawing/2014/main" val="1012915418"/>
                    </a:ext>
                  </a:extLst>
                </a:gridCol>
                <a:gridCol w="493776">
                  <a:extLst>
                    <a:ext uri="{9D8B030D-6E8A-4147-A177-3AD203B41FA5}">
                      <a16:colId xmlns:a16="http://schemas.microsoft.com/office/drawing/2014/main" val="3655072278"/>
                    </a:ext>
                  </a:extLst>
                </a:gridCol>
                <a:gridCol w="493776">
                  <a:extLst>
                    <a:ext uri="{9D8B030D-6E8A-4147-A177-3AD203B41FA5}">
                      <a16:colId xmlns:a16="http://schemas.microsoft.com/office/drawing/2014/main" val="2784660519"/>
                    </a:ext>
                  </a:extLst>
                </a:gridCol>
                <a:gridCol w="493776">
                  <a:extLst>
                    <a:ext uri="{9D8B030D-6E8A-4147-A177-3AD203B41FA5}">
                      <a16:colId xmlns:a16="http://schemas.microsoft.com/office/drawing/2014/main" val="3789815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9506978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- 2019-06-28 19:49:16 </a:t>
                      </a:r>
                      <a:r>
                        <a:rPr kumimoji="0" lang="es-ES" sz="1000" b="0" i="0" u="none" strike="noStrike" kern="1200" cap="none" spc="0" normalizeH="0" baseline="0" noProof="0">
                          <a:ln>
                            <a:noFill/>
                          </a:ln>
                          <a:solidFill>
                            <a:prstClr val="black"/>
                          </a:solidFill>
                          <a:effectLst/>
                          <a:uLnTx/>
                          <a:uFillTx/>
                          <a:latin typeface="+mn-lt"/>
                          <a:ea typeface="+mn-ea"/>
                          <a:cs typeface="+mn-cs"/>
                        </a:rPr>
                        <a:t>
 La cama portable de Ripley Home  es ideal para mudanzas o si necesitas una cama extra de vez en cuando. Es súper ligera, compacta y fácil de transportar. ¿Quieres la tuya? La encuentras ahora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https://www.instagram.com/p/BzRcAS-F-Zh/media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18.42 %</a:t>
                      </a:r>
                    </a:p>
                  </a:txBody>
                  <a:tcPr/>
                </a:tc>
                <a:extLst>
                  <a:ext uri="{0D108BD9-81ED-4DB2-BD59-A6C34878D82A}">
                    <a16:rowId xmlns:a16="http://schemas.microsoft.com/office/drawing/2014/main" val="708265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- 2019-06-27 12:17:16 </a:t>
                      </a:r>
                      <a:r>
                        <a:rPr kumimoji="0" lang="es-ES" sz="1000" b="0" i="0" u="none" strike="noStrike" kern="1200" cap="none" spc="0" normalizeH="0" baseline="0" noProof="0">
                          <a:ln>
                            <a:noFill/>
                          </a:ln>
                          <a:solidFill>
                            <a:prstClr val="black"/>
                          </a:solidFill>
                          <a:effectLst/>
                          <a:uLnTx/>
                          <a:uFillTx/>
                          <a:latin typeface="+mn-lt"/>
                          <a:ea typeface="+mn-ea"/>
                          <a:cs typeface="+mn-cs"/>
                        </a:rPr>
                        <a:t>
 No te pierdas ni un descuento de #LaLiquiDeRipley💥💥 Te esperamos en Ripley o compra desde tu casa en Ripley.com. Descuentos vigentes desde el 27 de junio al 09 de Julio de 2019. sobre precio normal, no acumulable con otras promociones, las promociones y entrega de beneficios es responsabilidad de comercial ECCSA S.A. Excluye ropa interior, corsetería, jeans,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https://www.instagram.com/p/BzODexNl6Gd/media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19.5 %</a:t>
                      </a:r>
                    </a:p>
                  </a:txBody>
                  <a:tcPr/>
                </a:tc>
                <a:extLst>
                  <a:ext uri="{0D108BD9-81ED-4DB2-BD59-A6C34878D82A}">
                    <a16:rowId xmlns:a16="http://schemas.microsoft.com/office/drawing/2014/main" val="497244886"/>
                  </a:ext>
                </a:extLst>
              </a:tr>
            </a:tbl>
          </a:graphicData>
        </a:graphic>
      </p:graphicFrame>
      <p:sp>
        <p:nvSpPr>
          <p:cNvPr id="4" name="Text Placeholder 3">
            <a:extLst>
              <a:ext uri="{FF2B5EF4-FFF2-40B4-BE49-F238E27FC236}">
                <a16:creationId xmlns:a16="http://schemas.microsoft.com/office/drawing/2014/main" id="{0C421760-FB4A-4C7D-B496-BC213850A29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22445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2AD23-6FF6-433E-9DBA-16C4B83F02F9}"/>
              </a:ext>
            </a:extLst>
          </p:cNvPr>
          <p:cNvSpPr>
            <a:spLocks noGrp="1"/>
          </p:cNvSpPr>
          <p:nvPr>
            <p:ph type="title"/>
          </p:nvPr>
        </p:nvSpPr>
        <p:spPr/>
        <p:txBody>
          <a:bodyPr/>
          <a:lstStyle/>
          <a:p>
            <a:r>
              <a:rPr lang="en-US"/>
              <a:t>Instagram Videos Table | ripleychile - 2 of 12</a:t>
            </a:r>
          </a:p>
        </p:txBody>
      </p:sp>
      <p:graphicFrame>
        <p:nvGraphicFramePr>
          <p:cNvPr id="5" name="Table Placeholder 4">
            <a:extLst>
              <a:ext uri="{FF2B5EF4-FFF2-40B4-BE49-F238E27FC236}">
                <a16:creationId xmlns:a16="http://schemas.microsoft.com/office/drawing/2014/main" id="{B1FD86C7-E2E8-4C95-9D43-6AFBBBCDA77B}"/>
              </a:ext>
            </a:extLst>
          </p:cNvPr>
          <p:cNvGraphicFramePr>
            <a:graphicFrameLocks noGrp="1"/>
          </p:cNvGraphicFramePr>
          <p:nvPr>
            <p:ph type="tbl" sz="quarter" idx="13"/>
            <p:extLst>
              <p:ext uri="{D42A27DB-BD31-4B8C-83A1-F6EECF244321}">
                <p14:modId xmlns:p14="http://schemas.microsoft.com/office/powerpoint/2010/main" val="3619585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24287960"/>
                    </a:ext>
                  </a:extLst>
                </a:gridCol>
                <a:gridCol w="493776">
                  <a:extLst>
                    <a:ext uri="{9D8B030D-6E8A-4147-A177-3AD203B41FA5}">
                      <a16:colId xmlns:a16="http://schemas.microsoft.com/office/drawing/2014/main" val="4171728979"/>
                    </a:ext>
                  </a:extLst>
                </a:gridCol>
                <a:gridCol w="1152144">
                  <a:extLst>
                    <a:ext uri="{9D8B030D-6E8A-4147-A177-3AD203B41FA5}">
                      <a16:colId xmlns:a16="http://schemas.microsoft.com/office/drawing/2014/main" val="2681221538"/>
                    </a:ext>
                  </a:extLst>
                </a:gridCol>
                <a:gridCol w="493776">
                  <a:extLst>
                    <a:ext uri="{9D8B030D-6E8A-4147-A177-3AD203B41FA5}">
                      <a16:colId xmlns:a16="http://schemas.microsoft.com/office/drawing/2014/main" val="2158705607"/>
                    </a:ext>
                  </a:extLst>
                </a:gridCol>
                <a:gridCol w="493776">
                  <a:extLst>
                    <a:ext uri="{9D8B030D-6E8A-4147-A177-3AD203B41FA5}">
                      <a16:colId xmlns:a16="http://schemas.microsoft.com/office/drawing/2014/main" val="2990513268"/>
                    </a:ext>
                  </a:extLst>
                </a:gridCol>
                <a:gridCol w="493776">
                  <a:extLst>
                    <a:ext uri="{9D8B030D-6E8A-4147-A177-3AD203B41FA5}">
                      <a16:colId xmlns:a16="http://schemas.microsoft.com/office/drawing/2014/main" val="728057454"/>
                    </a:ext>
                  </a:extLst>
                </a:gridCol>
                <a:gridCol w="493776">
                  <a:extLst>
                    <a:ext uri="{9D8B030D-6E8A-4147-A177-3AD203B41FA5}">
                      <a16:colId xmlns:a16="http://schemas.microsoft.com/office/drawing/2014/main" val="349623628"/>
                    </a:ext>
                  </a:extLst>
                </a:gridCol>
                <a:gridCol w="493776">
                  <a:extLst>
                    <a:ext uri="{9D8B030D-6E8A-4147-A177-3AD203B41FA5}">
                      <a16:colId xmlns:a16="http://schemas.microsoft.com/office/drawing/2014/main" val="4005659743"/>
                    </a:ext>
                  </a:extLst>
                </a:gridCol>
                <a:gridCol w="493776">
                  <a:extLst>
                    <a:ext uri="{9D8B030D-6E8A-4147-A177-3AD203B41FA5}">
                      <a16:colId xmlns:a16="http://schemas.microsoft.com/office/drawing/2014/main" val="3449073388"/>
                    </a:ext>
                  </a:extLst>
                </a:gridCol>
                <a:gridCol w="493776">
                  <a:extLst>
                    <a:ext uri="{9D8B030D-6E8A-4147-A177-3AD203B41FA5}">
                      <a16:colId xmlns:a16="http://schemas.microsoft.com/office/drawing/2014/main" val="813707809"/>
                    </a:ext>
                  </a:extLst>
                </a:gridCol>
                <a:gridCol w="493776">
                  <a:extLst>
                    <a:ext uri="{9D8B030D-6E8A-4147-A177-3AD203B41FA5}">
                      <a16:colId xmlns:a16="http://schemas.microsoft.com/office/drawing/2014/main" val="3079154569"/>
                    </a:ext>
                  </a:extLst>
                </a:gridCol>
                <a:gridCol w="493776">
                  <a:extLst>
                    <a:ext uri="{9D8B030D-6E8A-4147-A177-3AD203B41FA5}">
                      <a16:colId xmlns:a16="http://schemas.microsoft.com/office/drawing/2014/main" val="30223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933136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- 2019-06-27 12:14:10 </a:t>
                      </a:r>
                      <a:r>
                        <a:rPr kumimoji="0" lang="es-ES" sz="1000" b="0" i="0" u="none" strike="noStrike" kern="1200" cap="none" spc="0" normalizeH="0" baseline="0" noProof="0">
                          <a:ln>
                            <a:noFill/>
                          </a:ln>
                          <a:solidFill>
                            <a:prstClr val="black"/>
                          </a:solidFill>
                          <a:effectLst/>
                          <a:uLnTx/>
                          <a:uFillTx/>
                          <a:latin typeface="+mn-lt"/>
                          <a:ea typeface="+mn-ea"/>
                          <a:cs typeface="+mn-cs"/>
                        </a:rPr>
                        <a:t>
 ¡Es tiempo de darte un gusto! Aprovecha #LaLiquiDeRipley y cómprate todo lo que quieras con los mejores descuentos en Ripley y Ripley.com😱😱.
Descuentos vigentes desde el 27 de junio al 09 de Julio de 2019. sobre precio normal, no acumulable con otras promociones, las promociones y entrega de beneficios es responsabilidad de comercial ECCSA S.A. Excluye ropa interior, corsetería, jeans,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https://www.instagram.com/p/BzODIODFnt0/media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13.62 %</a:t>
                      </a:r>
                    </a:p>
                  </a:txBody>
                  <a:tcPr/>
                </a:tc>
                <a:extLst>
                  <a:ext uri="{0D108BD9-81ED-4DB2-BD59-A6C34878D82A}">
                    <a16:rowId xmlns:a16="http://schemas.microsoft.com/office/drawing/2014/main" val="1864857486"/>
                  </a:ext>
                </a:extLst>
              </a:tr>
            </a:tbl>
          </a:graphicData>
        </a:graphic>
      </p:graphicFrame>
      <p:sp>
        <p:nvSpPr>
          <p:cNvPr id="4" name="Text Placeholder 3">
            <a:extLst>
              <a:ext uri="{FF2B5EF4-FFF2-40B4-BE49-F238E27FC236}">
                <a16:creationId xmlns:a16="http://schemas.microsoft.com/office/drawing/2014/main" id="{3C2C5A2E-1667-4B15-BAD0-ABBAF41AB1E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547730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4CD22E-FDA6-4427-8F35-62FFD0837B03}"/>
              </a:ext>
            </a:extLst>
          </p:cNvPr>
          <p:cNvSpPr>
            <a:spLocks noGrp="1"/>
          </p:cNvSpPr>
          <p:nvPr>
            <p:ph type="title"/>
          </p:nvPr>
        </p:nvSpPr>
        <p:spPr/>
        <p:txBody>
          <a:bodyPr/>
          <a:lstStyle/>
          <a:p>
            <a:r>
              <a:rPr lang="en-US"/>
              <a:t>Instagram Videos Table | ripleychile - 3 of 12</a:t>
            </a:r>
          </a:p>
        </p:txBody>
      </p:sp>
      <p:graphicFrame>
        <p:nvGraphicFramePr>
          <p:cNvPr id="5" name="Table Placeholder 4">
            <a:extLst>
              <a:ext uri="{FF2B5EF4-FFF2-40B4-BE49-F238E27FC236}">
                <a16:creationId xmlns:a16="http://schemas.microsoft.com/office/drawing/2014/main" id="{0E4027C3-4DEF-4F28-9F7A-95002C2760D5}"/>
              </a:ext>
            </a:extLst>
          </p:cNvPr>
          <p:cNvGraphicFramePr>
            <a:graphicFrameLocks noGrp="1"/>
          </p:cNvGraphicFramePr>
          <p:nvPr>
            <p:ph type="tbl" sz="quarter" idx="13"/>
            <p:extLst>
              <p:ext uri="{D42A27DB-BD31-4B8C-83A1-F6EECF244321}">
                <p14:modId xmlns:p14="http://schemas.microsoft.com/office/powerpoint/2010/main" val="36292474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5074683"/>
                    </a:ext>
                  </a:extLst>
                </a:gridCol>
                <a:gridCol w="493776">
                  <a:extLst>
                    <a:ext uri="{9D8B030D-6E8A-4147-A177-3AD203B41FA5}">
                      <a16:colId xmlns:a16="http://schemas.microsoft.com/office/drawing/2014/main" val="1029254977"/>
                    </a:ext>
                  </a:extLst>
                </a:gridCol>
                <a:gridCol w="1152144">
                  <a:extLst>
                    <a:ext uri="{9D8B030D-6E8A-4147-A177-3AD203B41FA5}">
                      <a16:colId xmlns:a16="http://schemas.microsoft.com/office/drawing/2014/main" val="3081713070"/>
                    </a:ext>
                  </a:extLst>
                </a:gridCol>
                <a:gridCol w="493776">
                  <a:extLst>
                    <a:ext uri="{9D8B030D-6E8A-4147-A177-3AD203B41FA5}">
                      <a16:colId xmlns:a16="http://schemas.microsoft.com/office/drawing/2014/main" val="604567249"/>
                    </a:ext>
                  </a:extLst>
                </a:gridCol>
                <a:gridCol w="493776">
                  <a:extLst>
                    <a:ext uri="{9D8B030D-6E8A-4147-A177-3AD203B41FA5}">
                      <a16:colId xmlns:a16="http://schemas.microsoft.com/office/drawing/2014/main" val="3610052985"/>
                    </a:ext>
                  </a:extLst>
                </a:gridCol>
                <a:gridCol w="493776">
                  <a:extLst>
                    <a:ext uri="{9D8B030D-6E8A-4147-A177-3AD203B41FA5}">
                      <a16:colId xmlns:a16="http://schemas.microsoft.com/office/drawing/2014/main" val="3008627319"/>
                    </a:ext>
                  </a:extLst>
                </a:gridCol>
                <a:gridCol w="493776">
                  <a:extLst>
                    <a:ext uri="{9D8B030D-6E8A-4147-A177-3AD203B41FA5}">
                      <a16:colId xmlns:a16="http://schemas.microsoft.com/office/drawing/2014/main" val="2420928776"/>
                    </a:ext>
                  </a:extLst>
                </a:gridCol>
                <a:gridCol w="493776">
                  <a:extLst>
                    <a:ext uri="{9D8B030D-6E8A-4147-A177-3AD203B41FA5}">
                      <a16:colId xmlns:a16="http://schemas.microsoft.com/office/drawing/2014/main" val="3868611588"/>
                    </a:ext>
                  </a:extLst>
                </a:gridCol>
                <a:gridCol w="493776">
                  <a:extLst>
                    <a:ext uri="{9D8B030D-6E8A-4147-A177-3AD203B41FA5}">
                      <a16:colId xmlns:a16="http://schemas.microsoft.com/office/drawing/2014/main" val="3985673545"/>
                    </a:ext>
                  </a:extLst>
                </a:gridCol>
                <a:gridCol w="493776">
                  <a:extLst>
                    <a:ext uri="{9D8B030D-6E8A-4147-A177-3AD203B41FA5}">
                      <a16:colId xmlns:a16="http://schemas.microsoft.com/office/drawing/2014/main" val="1972993945"/>
                    </a:ext>
                  </a:extLst>
                </a:gridCol>
                <a:gridCol w="493776">
                  <a:extLst>
                    <a:ext uri="{9D8B030D-6E8A-4147-A177-3AD203B41FA5}">
                      <a16:colId xmlns:a16="http://schemas.microsoft.com/office/drawing/2014/main" val="2747557529"/>
                    </a:ext>
                  </a:extLst>
                </a:gridCol>
                <a:gridCol w="493776">
                  <a:extLst>
                    <a:ext uri="{9D8B030D-6E8A-4147-A177-3AD203B41FA5}">
                      <a16:colId xmlns:a16="http://schemas.microsoft.com/office/drawing/2014/main" val="3134851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20744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- 2019-06-26 20:03:07 </a:t>
                      </a:r>
                      <a:r>
                        <a:rPr kumimoji="0" lang="es-ES" sz="1000" b="0" i="0" u="none" strike="noStrike" kern="1200" cap="none" spc="0" normalizeH="0" baseline="0" noProof="0">
                          <a:ln>
                            <a:noFill/>
                          </a:ln>
                          <a:solidFill>
                            <a:prstClr val="black"/>
                          </a:solidFill>
                          <a:effectLst/>
                          <a:uLnTx/>
                          <a:uFillTx/>
                          <a:latin typeface="+mn-lt"/>
                          <a:ea typeface="+mn-ea"/>
                          <a:cs typeface="+mn-cs"/>
                        </a:rPr>
                        <a:t>
 No te pierdas ni un descuento de #LaLiquiDeRipley💥💥 Te esperamos en Ripley o compra desde tu casa en Ripley.com. Descuentos vigentes desde el 27 de junio al 09 de Julio de 2019. sobre precio normal, no acumulable con otras promociones, las promociones y entrega de beneficios es responsabilidad de comercial ECCSA S.A. Excluye ropa interior, corsetería, jeans,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06/27/2019 08:10:53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https://www.instagram.com/p/BzMUAePlaRy/media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20.67 %</a:t>
                      </a:r>
                    </a:p>
                  </a:txBody>
                  <a:tcPr/>
                </a:tc>
                <a:extLst>
                  <a:ext uri="{0D108BD9-81ED-4DB2-BD59-A6C34878D82A}">
                    <a16:rowId xmlns:a16="http://schemas.microsoft.com/office/drawing/2014/main" val="2170176403"/>
                  </a:ext>
                </a:extLst>
              </a:tr>
            </a:tbl>
          </a:graphicData>
        </a:graphic>
      </p:graphicFrame>
      <p:sp>
        <p:nvSpPr>
          <p:cNvPr id="4" name="Text Placeholder 3">
            <a:extLst>
              <a:ext uri="{FF2B5EF4-FFF2-40B4-BE49-F238E27FC236}">
                <a16:creationId xmlns:a16="http://schemas.microsoft.com/office/drawing/2014/main" id="{0A97FB81-017E-4194-8FD8-CAFB4E7E093E}"/>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8616001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AEBF2-D303-409B-9388-F3FD16F97D72}"/>
              </a:ext>
            </a:extLst>
          </p:cNvPr>
          <p:cNvSpPr>
            <a:spLocks noGrp="1"/>
          </p:cNvSpPr>
          <p:nvPr>
            <p:ph type="title"/>
          </p:nvPr>
        </p:nvSpPr>
        <p:spPr/>
        <p:txBody>
          <a:bodyPr/>
          <a:lstStyle/>
          <a:p>
            <a:r>
              <a:rPr lang="en-US"/>
              <a:t>Instagram Videos Table | ripleychile - 4 of 12</a:t>
            </a:r>
          </a:p>
        </p:txBody>
      </p:sp>
      <p:graphicFrame>
        <p:nvGraphicFramePr>
          <p:cNvPr id="5" name="Table Placeholder 4">
            <a:extLst>
              <a:ext uri="{FF2B5EF4-FFF2-40B4-BE49-F238E27FC236}">
                <a16:creationId xmlns:a16="http://schemas.microsoft.com/office/drawing/2014/main" id="{DF13E31C-D80D-49A7-86EC-B008EDB8CBFB}"/>
              </a:ext>
            </a:extLst>
          </p:cNvPr>
          <p:cNvGraphicFramePr>
            <a:graphicFrameLocks noGrp="1"/>
          </p:cNvGraphicFramePr>
          <p:nvPr>
            <p:ph type="tbl" sz="quarter" idx="13"/>
            <p:extLst>
              <p:ext uri="{D42A27DB-BD31-4B8C-83A1-F6EECF244321}">
                <p14:modId xmlns:p14="http://schemas.microsoft.com/office/powerpoint/2010/main" val="1765551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211183886"/>
                    </a:ext>
                  </a:extLst>
                </a:gridCol>
                <a:gridCol w="493776">
                  <a:extLst>
                    <a:ext uri="{9D8B030D-6E8A-4147-A177-3AD203B41FA5}">
                      <a16:colId xmlns:a16="http://schemas.microsoft.com/office/drawing/2014/main" val="2013614517"/>
                    </a:ext>
                  </a:extLst>
                </a:gridCol>
                <a:gridCol w="1152144">
                  <a:extLst>
                    <a:ext uri="{9D8B030D-6E8A-4147-A177-3AD203B41FA5}">
                      <a16:colId xmlns:a16="http://schemas.microsoft.com/office/drawing/2014/main" val="1882174890"/>
                    </a:ext>
                  </a:extLst>
                </a:gridCol>
                <a:gridCol w="493776">
                  <a:extLst>
                    <a:ext uri="{9D8B030D-6E8A-4147-A177-3AD203B41FA5}">
                      <a16:colId xmlns:a16="http://schemas.microsoft.com/office/drawing/2014/main" val="959057016"/>
                    </a:ext>
                  </a:extLst>
                </a:gridCol>
                <a:gridCol w="493776">
                  <a:extLst>
                    <a:ext uri="{9D8B030D-6E8A-4147-A177-3AD203B41FA5}">
                      <a16:colId xmlns:a16="http://schemas.microsoft.com/office/drawing/2014/main" val="602167131"/>
                    </a:ext>
                  </a:extLst>
                </a:gridCol>
                <a:gridCol w="493776">
                  <a:extLst>
                    <a:ext uri="{9D8B030D-6E8A-4147-A177-3AD203B41FA5}">
                      <a16:colId xmlns:a16="http://schemas.microsoft.com/office/drawing/2014/main" val="322548271"/>
                    </a:ext>
                  </a:extLst>
                </a:gridCol>
                <a:gridCol w="493776">
                  <a:extLst>
                    <a:ext uri="{9D8B030D-6E8A-4147-A177-3AD203B41FA5}">
                      <a16:colId xmlns:a16="http://schemas.microsoft.com/office/drawing/2014/main" val="1261968099"/>
                    </a:ext>
                  </a:extLst>
                </a:gridCol>
                <a:gridCol w="493776">
                  <a:extLst>
                    <a:ext uri="{9D8B030D-6E8A-4147-A177-3AD203B41FA5}">
                      <a16:colId xmlns:a16="http://schemas.microsoft.com/office/drawing/2014/main" val="3382425170"/>
                    </a:ext>
                  </a:extLst>
                </a:gridCol>
                <a:gridCol w="493776">
                  <a:extLst>
                    <a:ext uri="{9D8B030D-6E8A-4147-A177-3AD203B41FA5}">
                      <a16:colId xmlns:a16="http://schemas.microsoft.com/office/drawing/2014/main" val="2675192293"/>
                    </a:ext>
                  </a:extLst>
                </a:gridCol>
                <a:gridCol w="493776">
                  <a:extLst>
                    <a:ext uri="{9D8B030D-6E8A-4147-A177-3AD203B41FA5}">
                      <a16:colId xmlns:a16="http://schemas.microsoft.com/office/drawing/2014/main" val="3807193911"/>
                    </a:ext>
                  </a:extLst>
                </a:gridCol>
                <a:gridCol w="493776">
                  <a:extLst>
                    <a:ext uri="{9D8B030D-6E8A-4147-A177-3AD203B41FA5}">
                      <a16:colId xmlns:a16="http://schemas.microsoft.com/office/drawing/2014/main" val="1955890368"/>
                    </a:ext>
                  </a:extLst>
                </a:gridCol>
                <a:gridCol w="493776">
                  <a:extLst>
                    <a:ext uri="{9D8B030D-6E8A-4147-A177-3AD203B41FA5}">
                      <a16:colId xmlns:a16="http://schemas.microsoft.com/office/drawing/2014/main" val="371447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93436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- 2019-06-26 20:00:25 </a:t>
                      </a:r>
                      <a:r>
                        <a:rPr kumimoji="0" lang="es-ES" sz="1000" b="0" i="0" u="none" strike="noStrike" kern="1200" cap="none" spc="0" normalizeH="0" baseline="0" noProof="0">
                          <a:ln>
                            <a:noFill/>
                          </a:ln>
                          <a:solidFill>
                            <a:prstClr val="black"/>
                          </a:solidFill>
                          <a:effectLst/>
                          <a:uLnTx/>
                          <a:uFillTx/>
                          <a:latin typeface="+mn-lt"/>
                          <a:ea typeface="+mn-ea"/>
                          <a:cs typeface="+mn-cs"/>
                        </a:rPr>
                        <a:t>
 ¡Es tiempo de darte un gusto! Aprovecha #LaLiquiDeRipley y cómprate todo lo que quieras con los mejroes descuentos en Ripley y Ripley.com😱😱. Descuentos vigentes desde el 27 de junio al 09 de Julio de 2019. sobre precio normal, no acumulable con otras promociones, las promociones y entrega de beneficios es responsabilidad de comercial ECCSA S.A. Excluye ropa interior, corsetería, jeans, productos de avance y toda temporada.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06/27/2019 08:10:53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https://www.instagram.com/p/BzMTsUsFbLG/media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17.46 %</a:t>
                      </a:r>
                    </a:p>
                  </a:txBody>
                  <a:tcPr/>
                </a:tc>
                <a:extLst>
                  <a:ext uri="{0D108BD9-81ED-4DB2-BD59-A6C34878D82A}">
                    <a16:rowId xmlns:a16="http://schemas.microsoft.com/office/drawing/2014/main" val="358770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- 2019-06-25 11:36:16 </a:t>
                      </a:r>
                      <a:r>
                        <a:rPr kumimoji="0" lang="es-ES" sz="1000" b="0" i="0" u="none" strike="noStrike" kern="1200" cap="none" spc="0" normalizeH="0" baseline="0" noProof="0">
                          <a:ln>
                            <a:noFill/>
                          </a:ln>
                          <a:solidFill>
                            <a:prstClr val="black"/>
                          </a:solidFill>
                          <a:effectLst/>
                          <a:uLnTx/>
                          <a:uFillTx/>
                          <a:latin typeface="+mn-lt"/>
                          <a:ea typeface="+mn-ea"/>
                          <a:cs typeface="+mn-cs"/>
                        </a:rPr>
                        <a:t>
 Pañuelos, billeteras y mochilas  para todos los gustos 💘 Encuentra el tuyo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https://www.instagram.com/p/BzI1MpPlDqk/media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16.34 %</a:t>
                      </a:r>
                    </a:p>
                  </a:txBody>
                  <a:tcPr/>
                </a:tc>
                <a:extLst>
                  <a:ext uri="{0D108BD9-81ED-4DB2-BD59-A6C34878D82A}">
                    <a16:rowId xmlns:a16="http://schemas.microsoft.com/office/drawing/2014/main" val="1561635074"/>
                  </a:ext>
                </a:extLst>
              </a:tr>
            </a:tbl>
          </a:graphicData>
        </a:graphic>
      </p:graphicFrame>
      <p:sp>
        <p:nvSpPr>
          <p:cNvPr id="4" name="Text Placeholder 3">
            <a:extLst>
              <a:ext uri="{FF2B5EF4-FFF2-40B4-BE49-F238E27FC236}">
                <a16:creationId xmlns:a16="http://schemas.microsoft.com/office/drawing/2014/main" id="{86713A3F-88C4-4BBB-B492-5DB16E166DD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2854722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3FF06-EDBA-46F3-830D-97982CD3D2EB}"/>
              </a:ext>
            </a:extLst>
          </p:cNvPr>
          <p:cNvSpPr>
            <a:spLocks noGrp="1"/>
          </p:cNvSpPr>
          <p:nvPr>
            <p:ph type="title"/>
          </p:nvPr>
        </p:nvSpPr>
        <p:spPr/>
        <p:txBody>
          <a:bodyPr/>
          <a:lstStyle/>
          <a:p>
            <a:r>
              <a:rPr lang="en-US"/>
              <a:t>Instagram Videos Table | ripleychile - 5 of 12</a:t>
            </a:r>
          </a:p>
        </p:txBody>
      </p:sp>
      <p:graphicFrame>
        <p:nvGraphicFramePr>
          <p:cNvPr id="5" name="Table Placeholder 4">
            <a:extLst>
              <a:ext uri="{FF2B5EF4-FFF2-40B4-BE49-F238E27FC236}">
                <a16:creationId xmlns:a16="http://schemas.microsoft.com/office/drawing/2014/main" id="{386AAA7E-B37E-4D4C-97DC-C4CB4CBEF8AA}"/>
              </a:ext>
            </a:extLst>
          </p:cNvPr>
          <p:cNvGraphicFramePr>
            <a:graphicFrameLocks noGrp="1"/>
          </p:cNvGraphicFramePr>
          <p:nvPr>
            <p:ph type="tbl" sz="quarter" idx="13"/>
            <p:extLst>
              <p:ext uri="{D42A27DB-BD31-4B8C-83A1-F6EECF244321}">
                <p14:modId xmlns:p14="http://schemas.microsoft.com/office/powerpoint/2010/main" val="1392736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063549584"/>
                    </a:ext>
                  </a:extLst>
                </a:gridCol>
                <a:gridCol w="493776">
                  <a:extLst>
                    <a:ext uri="{9D8B030D-6E8A-4147-A177-3AD203B41FA5}">
                      <a16:colId xmlns:a16="http://schemas.microsoft.com/office/drawing/2014/main" val="1238688093"/>
                    </a:ext>
                  </a:extLst>
                </a:gridCol>
                <a:gridCol w="1152144">
                  <a:extLst>
                    <a:ext uri="{9D8B030D-6E8A-4147-A177-3AD203B41FA5}">
                      <a16:colId xmlns:a16="http://schemas.microsoft.com/office/drawing/2014/main" val="1945691693"/>
                    </a:ext>
                  </a:extLst>
                </a:gridCol>
                <a:gridCol w="493776">
                  <a:extLst>
                    <a:ext uri="{9D8B030D-6E8A-4147-A177-3AD203B41FA5}">
                      <a16:colId xmlns:a16="http://schemas.microsoft.com/office/drawing/2014/main" val="897934491"/>
                    </a:ext>
                  </a:extLst>
                </a:gridCol>
                <a:gridCol w="493776">
                  <a:extLst>
                    <a:ext uri="{9D8B030D-6E8A-4147-A177-3AD203B41FA5}">
                      <a16:colId xmlns:a16="http://schemas.microsoft.com/office/drawing/2014/main" val="3292654769"/>
                    </a:ext>
                  </a:extLst>
                </a:gridCol>
                <a:gridCol w="493776">
                  <a:extLst>
                    <a:ext uri="{9D8B030D-6E8A-4147-A177-3AD203B41FA5}">
                      <a16:colId xmlns:a16="http://schemas.microsoft.com/office/drawing/2014/main" val="1817545795"/>
                    </a:ext>
                  </a:extLst>
                </a:gridCol>
                <a:gridCol w="493776">
                  <a:extLst>
                    <a:ext uri="{9D8B030D-6E8A-4147-A177-3AD203B41FA5}">
                      <a16:colId xmlns:a16="http://schemas.microsoft.com/office/drawing/2014/main" val="3825248379"/>
                    </a:ext>
                  </a:extLst>
                </a:gridCol>
                <a:gridCol w="493776">
                  <a:extLst>
                    <a:ext uri="{9D8B030D-6E8A-4147-A177-3AD203B41FA5}">
                      <a16:colId xmlns:a16="http://schemas.microsoft.com/office/drawing/2014/main" val="470583150"/>
                    </a:ext>
                  </a:extLst>
                </a:gridCol>
                <a:gridCol w="493776">
                  <a:extLst>
                    <a:ext uri="{9D8B030D-6E8A-4147-A177-3AD203B41FA5}">
                      <a16:colId xmlns:a16="http://schemas.microsoft.com/office/drawing/2014/main" val="1611366081"/>
                    </a:ext>
                  </a:extLst>
                </a:gridCol>
                <a:gridCol w="493776">
                  <a:extLst>
                    <a:ext uri="{9D8B030D-6E8A-4147-A177-3AD203B41FA5}">
                      <a16:colId xmlns:a16="http://schemas.microsoft.com/office/drawing/2014/main" val="2497812866"/>
                    </a:ext>
                  </a:extLst>
                </a:gridCol>
                <a:gridCol w="493776">
                  <a:extLst>
                    <a:ext uri="{9D8B030D-6E8A-4147-A177-3AD203B41FA5}">
                      <a16:colId xmlns:a16="http://schemas.microsoft.com/office/drawing/2014/main" val="1922411605"/>
                    </a:ext>
                  </a:extLst>
                </a:gridCol>
                <a:gridCol w="493776">
                  <a:extLst>
                    <a:ext uri="{9D8B030D-6E8A-4147-A177-3AD203B41FA5}">
                      <a16:colId xmlns:a16="http://schemas.microsoft.com/office/drawing/2014/main" val="315870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833714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- 2019-06-21 15:38:10 </a:t>
                      </a:r>
                      <a:r>
                        <a:rPr kumimoji="0" lang="es-ES" sz="1000" b="0" i="0" u="none" strike="noStrike" kern="1200" cap="none" spc="0" normalizeH="0" baseline="0" noProof="0">
                          <a:ln>
                            <a:noFill/>
                          </a:ln>
                          <a:solidFill>
                            <a:prstClr val="black"/>
                          </a:solidFill>
                          <a:effectLst/>
                          <a:uLnTx/>
                          <a:uFillTx/>
                          <a:latin typeface="+mn-lt"/>
                          <a:ea typeface="+mn-ea"/>
                          <a:cs typeface="+mn-cs"/>
                        </a:rPr>
                        <a:t>
 Peluditos, corderitos ¡lo que necesitan tus hijos en invierno! Encuentra los más cool de #Harvest en Ripley y Ripley.com y estarán felices de salir a jugar en el frío. #SigamosSiendoNiños😍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https://www.instagram.com/p/By-9tPSlfpV/media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14.12 %</a:t>
                      </a:r>
                    </a:p>
                  </a:txBody>
                  <a:tcPr/>
                </a:tc>
                <a:extLst>
                  <a:ext uri="{0D108BD9-81ED-4DB2-BD59-A6C34878D82A}">
                    <a16:rowId xmlns:a16="http://schemas.microsoft.com/office/drawing/2014/main" val="1827639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- 2019-06-20 18:34:16 </a:t>
                      </a:r>
                      <a:r>
                        <a:rPr kumimoji="0" lang="es-ES" sz="1000" b="0" i="0" u="none" strike="noStrike" kern="1200" cap="none" spc="0" normalizeH="0" baseline="0" noProof="0">
                          <a:ln>
                            <a:noFill/>
                          </a:ln>
                          <a:solidFill>
                            <a:prstClr val="black"/>
                          </a:solidFill>
                          <a:effectLst/>
                          <a:uLnTx/>
                          <a:uFillTx/>
                          <a:latin typeface="+mn-lt"/>
                          <a:ea typeface="+mn-ea"/>
                          <a:cs typeface="+mn-cs"/>
                        </a:rPr>
                        <a:t>
 En el mes de #BeautyDad @martincarcamopapic te trae unos increíbles consejos para sacar el máximo provecho a tu fragancia ONE MILLION de @pacorabanneparfums 💎 Encuentra este perfume y muchos más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https://www.instagram.com/p/By8tDqkF-Gu/media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13.92 %</a:t>
                      </a:r>
                    </a:p>
                  </a:txBody>
                  <a:tcPr/>
                </a:tc>
                <a:extLst>
                  <a:ext uri="{0D108BD9-81ED-4DB2-BD59-A6C34878D82A}">
                    <a16:rowId xmlns:a16="http://schemas.microsoft.com/office/drawing/2014/main" val="2246736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- 2019-06-20 18:25:19 </a:t>
                      </a:r>
                      <a:r>
                        <a:rPr kumimoji="0" lang="es-ES" sz="1000" b="0" i="0" u="none" strike="noStrike" kern="1200" cap="none" spc="0" normalizeH="0" baseline="0" noProof="0">
                          <a:ln>
                            <a:noFill/>
                          </a:ln>
                          <a:solidFill>
                            <a:prstClr val="black"/>
                          </a:solidFill>
                          <a:effectLst/>
                          <a:uLnTx/>
                          <a:uFillTx/>
                          <a:latin typeface="+mn-lt"/>
                          <a:ea typeface="+mn-ea"/>
                          <a:cs typeface="+mn-cs"/>
                        </a:rPr>
                        <a:t>
 @fuentesilva nos habla sobre una de sus fragancias preferidas de Antonio Banderas ONLY DIAVOLO 🔥 ¡No te lo puedes perder! Encuentra más en Riley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https://www.instagram.com/p/By8sBp6FwbD/media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12.89 %</a:t>
                      </a:r>
                    </a:p>
                  </a:txBody>
                  <a:tcPr/>
                </a:tc>
                <a:extLst>
                  <a:ext uri="{0D108BD9-81ED-4DB2-BD59-A6C34878D82A}">
                    <a16:rowId xmlns:a16="http://schemas.microsoft.com/office/drawing/2014/main" val="3697817007"/>
                  </a:ext>
                </a:extLst>
              </a:tr>
            </a:tbl>
          </a:graphicData>
        </a:graphic>
      </p:graphicFrame>
      <p:sp>
        <p:nvSpPr>
          <p:cNvPr id="4" name="Text Placeholder 3">
            <a:extLst>
              <a:ext uri="{FF2B5EF4-FFF2-40B4-BE49-F238E27FC236}">
                <a16:creationId xmlns:a16="http://schemas.microsoft.com/office/drawing/2014/main" id="{D237B11E-1D98-4849-8392-49D5202B7D23}"/>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971801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E31D5D-F8B7-4038-9536-13B46F3B0248}"/>
              </a:ext>
            </a:extLst>
          </p:cNvPr>
          <p:cNvSpPr>
            <a:spLocks noGrp="1"/>
          </p:cNvSpPr>
          <p:nvPr>
            <p:ph type="title"/>
          </p:nvPr>
        </p:nvSpPr>
        <p:spPr/>
        <p:txBody>
          <a:bodyPr/>
          <a:lstStyle/>
          <a:p>
            <a:r>
              <a:rPr lang="en-US"/>
              <a:t>Instagram Videos Table | ripleychile - 6 of 12</a:t>
            </a:r>
          </a:p>
        </p:txBody>
      </p:sp>
      <p:graphicFrame>
        <p:nvGraphicFramePr>
          <p:cNvPr id="5" name="Table Placeholder 4">
            <a:extLst>
              <a:ext uri="{FF2B5EF4-FFF2-40B4-BE49-F238E27FC236}">
                <a16:creationId xmlns:a16="http://schemas.microsoft.com/office/drawing/2014/main" id="{9EF7ACFD-E170-4845-96B6-1FAA4F7944A2}"/>
              </a:ext>
            </a:extLst>
          </p:cNvPr>
          <p:cNvGraphicFramePr>
            <a:graphicFrameLocks noGrp="1"/>
          </p:cNvGraphicFramePr>
          <p:nvPr>
            <p:ph type="tbl" sz="quarter" idx="13"/>
            <p:extLst>
              <p:ext uri="{D42A27DB-BD31-4B8C-83A1-F6EECF244321}">
                <p14:modId xmlns:p14="http://schemas.microsoft.com/office/powerpoint/2010/main" val="12426688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3468556"/>
                    </a:ext>
                  </a:extLst>
                </a:gridCol>
                <a:gridCol w="493776">
                  <a:extLst>
                    <a:ext uri="{9D8B030D-6E8A-4147-A177-3AD203B41FA5}">
                      <a16:colId xmlns:a16="http://schemas.microsoft.com/office/drawing/2014/main" val="4269643796"/>
                    </a:ext>
                  </a:extLst>
                </a:gridCol>
                <a:gridCol w="1152144">
                  <a:extLst>
                    <a:ext uri="{9D8B030D-6E8A-4147-A177-3AD203B41FA5}">
                      <a16:colId xmlns:a16="http://schemas.microsoft.com/office/drawing/2014/main" val="2826300198"/>
                    </a:ext>
                  </a:extLst>
                </a:gridCol>
                <a:gridCol w="493776">
                  <a:extLst>
                    <a:ext uri="{9D8B030D-6E8A-4147-A177-3AD203B41FA5}">
                      <a16:colId xmlns:a16="http://schemas.microsoft.com/office/drawing/2014/main" val="11001797"/>
                    </a:ext>
                  </a:extLst>
                </a:gridCol>
                <a:gridCol w="493776">
                  <a:extLst>
                    <a:ext uri="{9D8B030D-6E8A-4147-A177-3AD203B41FA5}">
                      <a16:colId xmlns:a16="http://schemas.microsoft.com/office/drawing/2014/main" val="172011659"/>
                    </a:ext>
                  </a:extLst>
                </a:gridCol>
                <a:gridCol w="493776">
                  <a:extLst>
                    <a:ext uri="{9D8B030D-6E8A-4147-A177-3AD203B41FA5}">
                      <a16:colId xmlns:a16="http://schemas.microsoft.com/office/drawing/2014/main" val="271722909"/>
                    </a:ext>
                  </a:extLst>
                </a:gridCol>
                <a:gridCol w="493776">
                  <a:extLst>
                    <a:ext uri="{9D8B030D-6E8A-4147-A177-3AD203B41FA5}">
                      <a16:colId xmlns:a16="http://schemas.microsoft.com/office/drawing/2014/main" val="1805121421"/>
                    </a:ext>
                  </a:extLst>
                </a:gridCol>
                <a:gridCol w="493776">
                  <a:extLst>
                    <a:ext uri="{9D8B030D-6E8A-4147-A177-3AD203B41FA5}">
                      <a16:colId xmlns:a16="http://schemas.microsoft.com/office/drawing/2014/main" val="3153931157"/>
                    </a:ext>
                  </a:extLst>
                </a:gridCol>
                <a:gridCol w="493776">
                  <a:extLst>
                    <a:ext uri="{9D8B030D-6E8A-4147-A177-3AD203B41FA5}">
                      <a16:colId xmlns:a16="http://schemas.microsoft.com/office/drawing/2014/main" val="3344215557"/>
                    </a:ext>
                  </a:extLst>
                </a:gridCol>
                <a:gridCol w="493776">
                  <a:extLst>
                    <a:ext uri="{9D8B030D-6E8A-4147-A177-3AD203B41FA5}">
                      <a16:colId xmlns:a16="http://schemas.microsoft.com/office/drawing/2014/main" val="1726593766"/>
                    </a:ext>
                  </a:extLst>
                </a:gridCol>
                <a:gridCol w="493776">
                  <a:extLst>
                    <a:ext uri="{9D8B030D-6E8A-4147-A177-3AD203B41FA5}">
                      <a16:colId xmlns:a16="http://schemas.microsoft.com/office/drawing/2014/main" val="3900913445"/>
                    </a:ext>
                  </a:extLst>
                </a:gridCol>
                <a:gridCol w="493776">
                  <a:extLst>
                    <a:ext uri="{9D8B030D-6E8A-4147-A177-3AD203B41FA5}">
                      <a16:colId xmlns:a16="http://schemas.microsoft.com/office/drawing/2014/main" val="3467144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404211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- 2019-06-18 22:19:13 </a:t>
                      </a:r>
                      <a:r>
                        <a:rPr kumimoji="0" lang="es-ES" sz="1000" b="0" i="0" u="none" strike="noStrike" kern="1200" cap="none" spc="0" normalizeH="0" baseline="0" noProof="0">
                          <a:ln>
                            <a:noFill/>
                          </a:ln>
                          <a:solidFill>
                            <a:prstClr val="black"/>
                          </a:solidFill>
                          <a:effectLst/>
                          <a:uLnTx/>
                          <a:uFillTx/>
                          <a:latin typeface="+mn-lt"/>
                          <a:ea typeface="+mn-ea"/>
                          <a:cs typeface="+mn-cs"/>
                        </a:rPr>
                        <a:t>
 Por todas esas ofertas que antes te perdiste… 📣¡YA EMPEZÓ TU DÍA DEL DESQUITE EN Ripley.com! 📣Aprovecha tu 40% de dcto. con todo medio de pago antes que nadie en Ripley y Ripley.com ¡Apúrate, es sólo por hoy! #ElDesquiteDeRipley.
Descuento vigente solo por el 19 de junio de 2019. Sobre precio normal, no acumulable con otras promociones. Solo un cupón por boleta, no acumulable entre sí, ni con otros cupones. No aplica a Vestuario Deportivo, Outdoors, Corsetería, Lencería, Ropa Interior, Calzado y Zapatillas, ni productos Mercado Ripley. Descuento ya aplicado en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08:11:16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https://www.instagram.com/p/By39NtGl8tX/media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14.28 %</a:t>
                      </a:r>
                    </a:p>
                  </a:txBody>
                  <a:tcPr/>
                </a:tc>
                <a:extLst>
                  <a:ext uri="{0D108BD9-81ED-4DB2-BD59-A6C34878D82A}">
                    <a16:rowId xmlns:a16="http://schemas.microsoft.com/office/drawing/2014/main" val="2801028275"/>
                  </a:ext>
                </a:extLst>
              </a:tr>
            </a:tbl>
          </a:graphicData>
        </a:graphic>
      </p:graphicFrame>
      <p:sp>
        <p:nvSpPr>
          <p:cNvPr id="4" name="Text Placeholder 3">
            <a:extLst>
              <a:ext uri="{FF2B5EF4-FFF2-40B4-BE49-F238E27FC236}">
                <a16:creationId xmlns:a16="http://schemas.microsoft.com/office/drawing/2014/main" id="{E6DF9E16-EEB4-4988-8226-27A388EE8818}"/>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677254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E5D9A-76FA-4CB7-9AE4-896E03807661}"/>
              </a:ext>
            </a:extLst>
          </p:cNvPr>
          <p:cNvSpPr>
            <a:spLocks noGrp="1"/>
          </p:cNvSpPr>
          <p:nvPr>
            <p:ph type="title"/>
          </p:nvPr>
        </p:nvSpPr>
        <p:spPr/>
        <p:txBody>
          <a:bodyPr/>
          <a:lstStyle/>
          <a:p>
            <a:r>
              <a:rPr lang="en-US"/>
              <a:t>Instagram Videos Table | ripleychile - 7 of 12</a:t>
            </a:r>
          </a:p>
        </p:txBody>
      </p:sp>
      <p:graphicFrame>
        <p:nvGraphicFramePr>
          <p:cNvPr id="5" name="Table Placeholder 4">
            <a:extLst>
              <a:ext uri="{FF2B5EF4-FFF2-40B4-BE49-F238E27FC236}">
                <a16:creationId xmlns:a16="http://schemas.microsoft.com/office/drawing/2014/main" id="{4B8D3B21-0943-4889-87FE-98E50269FA5B}"/>
              </a:ext>
            </a:extLst>
          </p:cNvPr>
          <p:cNvGraphicFramePr>
            <a:graphicFrameLocks noGrp="1"/>
          </p:cNvGraphicFramePr>
          <p:nvPr>
            <p:ph type="tbl" sz="quarter" idx="13"/>
            <p:extLst>
              <p:ext uri="{D42A27DB-BD31-4B8C-83A1-F6EECF244321}">
                <p14:modId xmlns:p14="http://schemas.microsoft.com/office/powerpoint/2010/main" val="78275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710337372"/>
                    </a:ext>
                  </a:extLst>
                </a:gridCol>
                <a:gridCol w="493776">
                  <a:extLst>
                    <a:ext uri="{9D8B030D-6E8A-4147-A177-3AD203B41FA5}">
                      <a16:colId xmlns:a16="http://schemas.microsoft.com/office/drawing/2014/main" val="1511677118"/>
                    </a:ext>
                  </a:extLst>
                </a:gridCol>
                <a:gridCol w="1152144">
                  <a:extLst>
                    <a:ext uri="{9D8B030D-6E8A-4147-A177-3AD203B41FA5}">
                      <a16:colId xmlns:a16="http://schemas.microsoft.com/office/drawing/2014/main" val="2504537810"/>
                    </a:ext>
                  </a:extLst>
                </a:gridCol>
                <a:gridCol w="493776">
                  <a:extLst>
                    <a:ext uri="{9D8B030D-6E8A-4147-A177-3AD203B41FA5}">
                      <a16:colId xmlns:a16="http://schemas.microsoft.com/office/drawing/2014/main" val="1809698971"/>
                    </a:ext>
                  </a:extLst>
                </a:gridCol>
                <a:gridCol w="493776">
                  <a:extLst>
                    <a:ext uri="{9D8B030D-6E8A-4147-A177-3AD203B41FA5}">
                      <a16:colId xmlns:a16="http://schemas.microsoft.com/office/drawing/2014/main" val="1444661436"/>
                    </a:ext>
                  </a:extLst>
                </a:gridCol>
                <a:gridCol w="493776">
                  <a:extLst>
                    <a:ext uri="{9D8B030D-6E8A-4147-A177-3AD203B41FA5}">
                      <a16:colId xmlns:a16="http://schemas.microsoft.com/office/drawing/2014/main" val="686092471"/>
                    </a:ext>
                  </a:extLst>
                </a:gridCol>
                <a:gridCol w="493776">
                  <a:extLst>
                    <a:ext uri="{9D8B030D-6E8A-4147-A177-3AD203B41FA5}">
                      <a16:colId xmlns:a16="http://schemas.microsoft.com/office/drawing/2014/main" val="1735539520"/>
                    </a:ext>
                  </a:extLst>
                </a:gridCol>
                <a:gridCol w="493776">
                  <a:extLst>
                    <a:ext uri="{9D8B030D-6E8A-4147-A177-3AD203B41FA5}">
                      <a16:colId xmlns:a16="http://schemas.microsoft.com/office/drawing/2014/main" val="2571186121"/>
                    </a:ext>
                  </a:extLst>
                </a:gridCol>
                <a:gridCol w="493776">
                  <a:extLst>
                    <a:ext uri="{9D8B030D-6E8A-4147-A177-3AD203B41FA5}">
                      <a16:colId xmlns:a16="http://schemas.microsoft.com/office/drawing/2014/main" val="1217316003"/>
                    </a:ext>
                  </a:extLst>
                </a:gridCol>
                <a:gridCol w="493776">
                  <a:extLst>
                    <a:ext uri="{9D8B030D-6E8A-4147-A177-3AD203B41FA5}">
                      <a16:colId xmlns:a16="http://schemas.microsoft.com/office/drawing/2014/main" val="2580299968"/>
                    </a:ext>
                  </a:extLst>
                </a:gridCol>
                <a:gridCol w="493776">
                  <a:extLst>
                    <a:ext uri="{9D8B030D-6E8A-4147-A177-3AD203B41FA5}">
                      <a16:colId xmlns:a16="http://schemas.microsoft.com/office/drawing/2014/main" val="3472616779"/>
                    </a:ext>
                  </a:extLst>
                </a:gridCol>
                <a:gridCol w="493776">
                  <a:extLst>
                    <a:ext uri="{9D8B030D-6E8A-4147-A177-3AD203B41FA5}">
                      <a16:colId xmlns:a16="http://schemas.microsoft.com/office/drawing/2014/main" val="807905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249204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- 2019-06-18 22:13:08 </a:t>
                      </a:r>
                      <a:r>
                        <a:rPr kumimoji="0" lang="es-ES" sz="1000" b="0" i="0" u="none" strike="noStrike" kern="1200" cap="none" spc="0" normalizeH="0" baseline="0" noProof="0">
                          <a:ln>
                            <a:noFill/>
                          </a:ln>
                          <a:solidFill>
                            <a:prstClr val="black"/>
                          </a:solidFill>
                          <a:effectLst/>
                          <a:uLnTx/>
                          <a:uFillTx/>
                          <a:latin typeface="+mn-lt"/>
                          <a:ea typeface="+mn-ea"/>
                          <a:cs typeface="+mn-cs"/>
                        </a:rPr>
                        <a:t>
 📣 ¡YA EMPEZÓ EN RIPLEY.COM! 📣 ¡#ElDesquiteDeRipley volvió con todo! Muestra este post en las cajas de Ripley y desquítate de todas esas ofertas que antes no pudiste aprovechar.
Descuento vigente solo por el 19 de junio de 2019. Sobre precio normal, no acumulable con otras promociones. Solo un cupón por boleta, no acumulable entre sí, ni con otros cupones. No aplica a Vestuario Deportivo, Outdoors, Corsetería, Lencería, Ropa Interior, Calzado y Zapatillas, ni productos Mercado Ripley. Descuento ya aplicado en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06/20/2019 08:11:16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https://www.instagram.com/p/By38hmwlCRa/media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15.94 %</a:t>
                      </a:r>
                    </a:p>
                  </a:txBody>
                  <a:tcPr/>
                </a:tc>
                <a:extLst>
                  <a:ext uri="{0D108BD9-81ED-4DB2-BD59-A6C34878D82A}">
                    <a16:rowId xmlns:a16="http://schemas.microsoft.com/office/drawing/2014/main" val="3124779522"/>
                  </a:ext>
                </a:extLst>
              </a:tr>
            </a:tbl>
          </a:graphicData>
        </a:graphic>
      </p:graphicFrame>
      <p:sp>
        <p:nvSpPr>
          <p:cNvPr id="4" name="Text Placeholder 3">
            <a:extLst>
              <a:ext uri="{FF2B5EF4-FFF2-40B4-BE49-F238E27FC236}">
                <a16:creationId xmlns:a16="http://schemas.microsoft.com/office/drawing/2014/main" id="{D12352AE-BEA3-4B3D-A205-AC744458A11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430885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FA060-5E3A-438B-8E29-5FF8D68D76A3}"/>
              </a:ext>
            </a:extLst>
          </p:cNvPr>
          <p:cNvSpPr>
            <a:spLocks noGrp="1"/>
          </p:cNvSpPr>
          <p:nvPr>
            <p:ph type="title"/>
          </p:nvPr>
        </p:nvSpPr>
        <p:spPr/>
        <p:txBody>
          <a:bodyPr/>
          <a:lstStyle/>
          <a:p>
            <a:r>
              <a:rPr lang="en-US"/>
              <a:t>Instagram Videos Table | ripleychile - 8 of 12</a:t>
            </a:r>
          </a:p>
        </p:txBody>
      </p:sp>
      <p:graphicFrame>
        <p:nvGraphicFramePr>
          <p:cNvPr id="5" name="Table Placeholder 4">
            <a:extLst>
              <a:ext uri="{FF2B5EF4-FFF2-40B4-BE49-F238E27FC236}">
                <a16:creationId xmlns:a16="http://schemas.microsoft.com/office/drawing/2014/main" id="{E7DA7EB7-EDBD-4C23-9C78-E156BDC16565}"/>
              </a:ext>
            </a:extLst>
          </p:cNvPr>
          <p:cNvGraphicFramePr>
            <a:graphicFrameLocks noGrp="1"/>
          </p:cNvGraphicFramePr>
          <p:nvPr>
            <p:ph type="tbl" sz="quarter" idx="13"/>
            <p:extLst>
              <p:ext uri="{D42A27DB-BD31-4B8C-83A1-F6EECF244321}">
                <p14:modId xmlns:p14="http://schemas.microsoft.com/office/powerpoint/2010/main" val="35104900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87573107"/>
                    </a:ext>
                  </a:extLst>
                </a:gridCol>
                <a:gridCol w="493776">
                  <a:extLst>
                    <a:ext uri="{9D8B030D-6E8A-4147-A177-3AD203B41FA5}">
                      <a16:colId xmlns:a16="http://schemas.microsoft.com/office/drawing/2014/main" val="560811400"/>
                    </a:ext>
                  </a:extLst>
                </a:gridCol>
                <a:gridCol w="1152144">
                  <a:extLst>
                    <a:ext uri="{9D8B030D-6E8A-4147-A177-3AD203B41FA5}">
                      <a16:colId xmlns:a16="http://schemas.microsoft.com/office/drawing/2014/main" val="1921753201"/>
                    </a:ext>
                  </a:extLst>
                </a:gridCol>
                <a:gridCol w="493776">
                  <a:extLst>
                    <a:ext uri="{9D8B030D-6E8A-4147-A177-3AD203B41FA5}">
                      <a16:colId xmlns:a16="http://schemas.microsoft.com/office/drawing/2014/main" val="2548685239"/>
                    </a:ext>
                  </a:extLst>
                </a:gridCol>
                <a:gridCol w="493776">
                  <a:extLst>
                    <a:ext uri="{9D8B030D-6E8A-4147-A177-3AD203B41FA5}">
                      <a16:colId xmlns:a16="http://schemas.microsoft.com/office/drawing/2014/main" val="2669023257"/>
                    </a:ext>
                  </a:extLst>
                </a:gridCol>
                <a:gridCol w="493776">
                  <a:extLst>
                    <a:ext uri="{9D8B030D-6E8A-4147-A177-3AD203B41FA5}">
                      <a16:colId xmlns:a16="http://schemas.microsoft.com/office/drawing/2014/main" val="3886836319"/>
                    </a:ext>
                  </a:extLst>
                </a:gridCol>
                <a:gridCol w="493776">
                  <a:extLst>
                    <a:ext uri="{9D8B030D-6E8A-4147-A177-3AD203B41FA5}">
                      <a16:colId xmlns:a16="http://schemas.microsoft.com/office/drawing/2014/main" val="1295645388"/>
                    </a:ext>
                  </a:extLst>
                </a:gridCol>
                <a:gridCol w="493776">
                  <a:extLst>
                    <a:ext uri="{9D8B030D-6E8A-4147-A177-3AD203B41FA5}">
                      <a16:colId xmlns:a16="http://schemas.microsoft.com/office/drawing/2014/main" val="1915883587"/>
                    </a:ext>
                  </a:extLst>
                </a:gridCol>
                <a:gridCol w="493776">
                  <a:extLst>
                    <a:ext uri="{9D8B030D-6E8A-4147-A177-3AD203B41FA5}">
                      <a16:colId xmlns:a16="http://schemas.microsoft.com/office/drawing/2014/main" val="348399208"/>
                    </a:ext>
                  </a:extLst>
                </a:gridCol>
                <a:gridCol w="493776">
                  <a:extLst>
                    <a:ext uri="{9D8B030D-6E8A-4147-A177-3AD203B41FA5}">
                      <a16:colId xmlns:a16="http://schemas.microsoft.com/office/drawing/2014/main" val="3601576716"/>
                    </a:ext>
                  </a:extLst>
                </a:gridCol>
                <a:gridCol w="493776">
                  <a:extLst>
                    <a:ext uri="{9D8B030D-6E8A-4147-A177-3AD203B41FA5}">
                      <a16:colId xmlns:a16="http://schemas.microsoft.com/office/drawing/2014/main" val="4014669052"/>
                    </a:ext>
                  </a:extLst>
                </a:gridCol>
                <a:gridCol w="493776">
                  <a:extLst>
                    <a:ext uri="{9D8B030D-6E8A-4147-A177-3AD203B41FA5}">
                      <a16:colId xmlns:a16="http://schemas.microsoft.com/office/drawing/2014/main" val="687306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6499424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- 2019-06-11 18:05:10 </a:t>
                      </a:r>
                      <a:r>
                        <a:rPr kumimoji="0" lang="es-ES" sz="1000" b="0" i="0" u="none" strike="noStrike" kern="1200" cap="none" spc="0" normalizeH="0" baseline="0" noProof="0">
                          <a:ln>
                            <a:noFill/>
                          </a:ln>
                          <a:solidFill>
                            <a:prstClr val="black"/>
                          </a:solidFill>
                          <a:effectLst/>
                          <a:uLnTx/>
                          <a:uFillTx/>
                          <a:latin typeface="+mn-lt"/>
                          <a:ea typeface="+mn-ea"/>
                          <a:cs typeface="+mn-cs"/>
                        </a:rPr>
                        <a:t>
 David Beckham nos presenta  @biotherm AQUAPOWER 💦 Si buscas una rutina de cuidado facial para consentir a tu padre en el mes de #beautydad ¡Ripley lo tiene para ti! Solo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https://www.instagram.com/p/BylelJIFiCJ/media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14.51 %</a:t>
                      </a:r>
                    </a:p>
                  </a:txBody>
                  <a:tcPr/>
                </a:tc>
                <a:extLst>
                  <a:ext uri="{0D108BD9-81ED-4DB2-BD59-A6C34878D82A}">
                    <a16:rowId xmlns:a16="http://schemas.microsoft.com/office/drawing/2014/main" val="3377047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- 2019-06-11 17:58:19 </a:t>
                      </a:r>
                      <a:r>
                        <a:rPr kumimoji="0" lang="es-ES" sz="1000" b="0" i="0" u="none" strike="noStrike" kern="1200" cap="none" spc="0" normalizeH="0" baseline="0" noProof="0">
                          <a:ln>
                            <a:noFill/>
                          </a:ln>
                          <a:solidFill>
                            <a:prstClr val="black"/>
                          </a:solidFill>
                          <a:effectLst/>
                          <a:uLnTx/>
                          <a:uFillTx/>
                          <a:latin typeface="+mn-lt"/>
                          <a:ea typeface="+mn-ea"/>
                          <a:cs typeface="+mn-cs"/>
                        </a:rPr>
                        <a:t>
 @joselovillanueva, nuestro Beckham chileno,  junto a @biotherm nos presentan los productos infaltables para cuidar de la piel masculina ¡Perfecto para el día del padre! Conoce más de estos productos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https://www.instagram.com/p/ByldyKhFcZ_/media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12.09 %</a:t>
                      </a:r>
                    </a:p>
                  </a:txBody>
                  <a:tcPr/>
                </a:tc>
                <a:extLst>
                  <a:ext uri="{0D108BD9-81ED-4DB2-BD59-A6C34878D82A}">
                    <a16:rowId xmlns:a16="http://schemas.microsoft.com/office/drawing/2014/main" val="1112416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- 2019-06-10 13:18:13 </a:t>
                      </a:r>
                      <a:r>
                        <a:rPr kumimoji="0" lang="es-ES" sz="1000" b="0" i="0" u="none" strike="noStrike" kern="1200" cap="none" spc="0" normalizeH="0" baseline="0" noProof="0">
                          <a:ln>
                            <a:noFill/>
                          </a:ln>
                          <a:solidFill>
                            <a:prstClr val="black"/>
                          </a:solidFill>
                          <a:effectLst/>
                          <a:uLnTx/>
                          <a:uFillTx/>
                          <a:latin typeface="+mn-lt"/>
                          <a:ea typeface="+mn-ea"/>
                          <a:cs typeface="+mn-cs"/>
                        </a:rPr>
                        <a:t>
 Alienta a tu papá en su día con los zapatos que siempre quiso. Encuéntralos en nuestro catálogo o en Ripley y Ripley.com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https://www.instagram.com/p/ByiY8MbFC1d/media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14.56 %</a:t>
                      </a:r>
                    </a:p>
                  </a:txBody>
                  <a:tcPr/>
                </a:tc>
                <a:extLst>
                  <a:ext uri="{0D108BD9-81ED-4DB2-BD59-A6C34878D82A}">
                    <a16:rowId xmlns:a16="http://schemas.microsoft.com/office/drawing/2014/main" val="3959184927"/>
                  </a:ext>
                </a:extLst>
              </a:tr>
            </a:tbl>
          </a:graphicData>
        </a:graphic>
      </p:graphicFrame>
      <p:sp>
        <p:nvSpPr>
          <p:cNvPr id="4" name="Text Placeholder 3">
            <a:extLst>
              <a:ext uri="{FF2B5EF4-FFF2-40B4-BE49-F238E27FC236}">
                <a16:creationId xmlns:a16="http://schemas.microsoft.com/office/drawing/2014/main" id="{B05FAC37-EA80-4DE7-8306-57D69DA4938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258204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2B5476-6D90-4DA3-92E1-CBAB45F17C6D}"/>
              </a:ext>
            </a:extLst>
          </p:cNvPr>
          <p:cNvSpPr>
            <a:spLocks noGrp="1"/>
          </p:cNvSpPr>
          <p:nvPr>
            <p:ph type="title"/>
          </p:nvPr>
        </p:nvSpPr>
        <p:spPr/>
        <p:txBody>
          <a:bodyPr/>
          <a:lstStyle/>
          <a:p>
            <a:r>
              <a:rPr lang="en-US"/>
              <a:t>Instagram Videos Table | ripleychile - 9 of 12</a:t>
            </a:r>
          </a:p>
        </p:txBody>
      </p:sp>
      <p:graphicFrame>
        <p:nvGraphicFramePr>
          <p:cNvPr id="5" name="Table Placeholder 4">
            <a:extLst>
              <a:ext uri="{FF2B5EF4-FFF2-40B4-BE49-F238E27FC236}">
                <a16:creationId xmlns:a16="http://schemas.microsoft.com/office/drawing/2014/main" id="{B7ECDBE6-01C0-493C-B0B8-CF633C8F4661}"/>
              </a:ext>
            </a:extLst>
          </p:cNvPr>
          <p:cNvGraphicFramePr>
            <a:graphicFrameLocks noGrp="1"/>
          </p:cNvGraphicFramePr>
          <p:nvPr>
            <p:ph type="tbl" sz="quarter" idx="13"/>
            <p:extLst>
              <p:ext uri="{D42A27DB-BD31-4B8C-83A1-F6EECF244321}">
                <p14:modId xmlns:p14="http://schemas.microsoft.com/office/powerpoint/2010/main" val="68392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126838280"/>
                    </a:ext>
                  </a:extLst>
                </a:gridCol>
                <a:gridCol w="493776">
                  <a:extLst>
                    <a:ext uri="{9D8B030D-6E8A-4147-A177-3AD203B41FA5}">
                      <a16:colId xmlns:a16="http://schemas.microsoft.com/office/drawing/2014/main" val="294622148"/>
                    </a:ext>
                  </a:extLst>
                </a:gridCol>
                <a:gridCol w="1152144">
                  <a:extLst>
                    <a:ext uri="{9D8B030D-6E8A-4147-A177-3AD203B41FA5}">
                      <a16:colId xmlns:a16="http://schemas.microsoft.com/office/drawing/2014/main" val="45819712"/>
                    </a:ext>
                  </a:extLst>
                </a:gridCol>
                <a:gridCol w="493776">
                  <a:extLst>
                    <a:ext uri="{9D8B030D-6E8A-4147-A177-3AD203B41FA5}">
                      <a16:colId xmlns:a16="http://schemas.microsoft.com/office/drawing/2014/main" val="3286739493"/>
                    </a:ext>
                  </a:extLst>
                </a:gridCol>
                <a:gridCol w="493776">
                  <a:extLst>
                    <a:ext uri="{9D8B030D-6E8A-4147-A177-3AD203B41FA5}">
                      <a16:colId xmlns:a16="http://schemas.microsoft.com/office/drawing/2014/main" val="1659964327"/>
                    </a:ext>
                  </a:extLst>
                </a:gridCol>
                <a:gridCol w="493776">
                  <a:extLst>
                    <a:ext uri="{9D8B030D-6E8A-4147-A177-3AD203B41FA5}">
                      <a16:colId xmlns:a16="http://schemas.microsoft.com/office/drawing/2014/main" val="2704174048"/>
                    </a:ext>
                  </a:extLst>
                </a:gridCol>
                <a:gridCol w="493776">
                  <a:extLst>
                    <a:ext uri="{9D8B030D-6E8A-4147-A177-3AD203B41FA5}">
                      <a16:colId xmlns:a16="http://schemas.microsoft.com/office/drawing/2014/main" val="1469786543"/>
                    </a:ext>
                  </a:extLst>
                </a:gridCol>
                <a:gridCol w="493776">
                  <a:extLst>
                    <a:ext uri="{9D8B030D-6E8A-4147-A177-3AD203B41FA5}">
                      <a16:colId xmlns:a16="http://schemas.microsoft.com/office/drawing/2014/main" val="3346806068"/>
                    </a:ext>
                  </a:extLst>
                </a:gridCol>
                <a:gridCol w="493776">
                  <a:extLst>
                    <a:ext uri="{9D8B030D-6E8A-4147-A177-3AD203B41FA5}">
                      <a16:colId xmlns:a16="http://schemas.microsoft.com/office/drawing/2014/main" val="2064035837"/>
                    </a:ext>
                  </a:extLst>
                </a:gridCol>
                <a:gridCol w="493776">
                  <a:extLst>
                    <a:ext uri="{9D8B030D-6E8A-4147-A177-3AD203B41FA5}">
                      <a16:colId xmlns:a16="http://schemas.microsoft.com/office/drawing/2014/main" val="828486437"/>
                    </a:ext>
                  </a:extLst>
                </a:gridCol>
                <a:gridCol w="493776">
                  <a:extLst>
                    <a:ext uri="{9D8B030D-6E8A-4147-A177-3AD203B41FA5}">
                      <a16:colId xmlns:a16="http://schemas.microsoft.com/office/drawing/2014/main" val="2578351227"/>
                    </a:ext>
                  </a:extLst>
                </a:gridCol>
                <a:gridCol w="493776">
                  <a:extLst>
                    <a:ext uri="{9D8B030D-6E8A-4147-A177-3AD203B41FA5}">
                      <a16:colId xmlns:a16="http://schemas.microsoft.com/office/drawing/2014/main" val="21162436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3826592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- 2019-06-05 20:13:11 </a:t>
                      </a:r>
                      <a:r>
                        <a:rPr kumimoji="0" lang="es-ES" sz="1000" b="0" i="0" u="none" strike="noStrike" kern="1200" cap="none" spc="0" normalizeH="0" baseline="0" noProof="0">
                          <a:ln>
                            <a:noFill/>
                          </a:ln>
                          <a:solidFill>
                            <a:prstClr val="black"/>
                          </a:solidFill>
                          <a:effectLst/>
                          <a:uLnTx/>
                          <a:uFillTx/>
                          <a:latin typeface="+mn-lt"/>
                          <a:ea typeface="+mn-ea"/>
                          <a:cs typeface="+mn-cs"/>
                        </a:rPr>
                        <a:t>
 ¡Disfruta este invierno más cómodo y calentito que nunca con estos descuentos! 🔥 Exclusivo en Ripley y Ripley.com
Descuentos vigentes desde el 06 al 11 de junio de 2019, sobre precio normal, no acumulable con otras promociones u ofertas. La promoción y entrega de beneficios es responsabilidad de comercial ECCSA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08:12:14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https://www.instagram.com/p/ByWQdV5lwsi/media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17.02 %</a:t>
                      </a:r>
                    </a:p>
                  </a:txBody>
                  <a:tcPr/>
                </a:tc>
                <a:extLst>
                  <a:ext uri="{0D108BD9-81ED-4DB2-BD59-A6C34878D82A}">
                    <a16:rowId xmlns:a16="http://schemas.microsoft.com/office/drawing/2014/main" val="2594668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- 2019-06-05 20:10:13 </a:t>
                      </a:r>
                      <a:r>
                        <a:rPr kumimoji="0" lang="es-ES" sz="1000" b="0" i="0" u="none" strike="noStrike" kern="1200" cap="none" spc="0" normalizeH="0" baseline="0" noProof="0">
                          <a:ln>
                            <a:noFill/>
                          </a:ln>
                          <a:solidFill>
                            <a:prstClr val="black"/>
                          </a:solidFill>
                          <a:effectLst/>
                          <a:uLnTx/>
                          <a:uFillTx/>
                          <a:latin typeface="+mn-lt"/>
                          <a:ea typeface="+mn-ea"/>
                          <a:cs typeface="+mn-cs"/>
                        </a:rPr>
                        <a:t>
 ¡Tu casa también necesita renovarse!🔥 Aprovecha estos descuentos en Ripley y Ripley.com
Descuentos vigentes desde el 06 al 11 de junio de 2019, sobre precio normal, no acumulable con otras promociones u ofertas. La promoción y entrega de beneficios es responsabilidad de comercial ECCSA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08:12:14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https://www.instagram.com/p/ByWQHvZFIaQ/media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21.63 %</a:t>
                      </a:r>
                    </a:p>
                  </a:txBody>
                  <a:tcPr/>
                </a:tc>
                <a:extLst>
                  <a:ext uri="{0D108BD9-81ED-4DB2-BD59-A6C34878D82A}">
                    <a16:rowId xmlns:a16="http://schemas.microsoft.com/office/drawing/2014/main" val="2096680857"/>
                  </a:ext>
                </a:extLst>
              </a:tr>
            </a:tbl>
          </a:graphicData>
        </a:graphic>
      </p:graphicFrame>
      <p:sp>
        <p:nvSpPr>
          <p:cNvPr id="4" name="Text Placeholder 3">
            <a:extLst>
              <a:ext uri="{FF2B5EF4-FFF2-40B4-BE49-F238E27FC236}">
                <a16:creationId xmlns:a16="http://schemas.microsoft.com/office/drawing/2014/main" id="{E00A8E6F-88A4-48F1-BD8A-0BAC69A4C00D}"/>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9547846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EBE26-9A24-431B-9CB9-DE17054A8978}"/>
              </a:ext>
            </a:extLst>
          </p:cNvPr>
          <p:cNvSpPr>
            <a:spLocks noGrp="1"/>
          </p:cNvSpPr>
          <p:nvPr>
            <p:ph type="title"/>
          </p:nvPr>
        </p:nvSpPr>
        <p:spPr/>
        <p:txBody>
          <a:bodyPr/>
          <a:lstStyle/>
          <a:p>
            <a:r>
              <a:rPr lang="en-US"/>
              <a:t>Instagram Videos Table | ripleychile - 10 of 12</a:t>
            </a:r>
          </a:p>
        </p:txBody>
      </p:sp>
      <p:graphicFrame>
        <p:nvGraphicFramePr>
          <p:cNvPr id="5" name="Table Placeholder 4">
            <a:extLst>
              <a:ext uri="{FF2B5EF4-FFF2-40B4-BE49-F238E27FC236}">
                <a16:creationId xmlns:a16="http://schemas.microsoft.com/office/drawing/2014/main" id="{CD5BD8BD-776B-4DD0-B7B1-D20617559032}"/>
              </a:ext>
            </a:extLst>
          </p:cNvPr>
          <p:cNvGraphicFramePr>
            <a:graphicFrameLocks noGrp="1"/>
          </p:cNvGraphicFramePr>
          <p:nvPr>
            <p:ph type="tbl" sz="quarter" idx="13"/>
            <p:extLst>
              <p:ext uri="{D42A27DB-BD31-4B8C-83A1-F6EECF244321}">
                <p14:modId xmlns:p14="http://schemas.microsoft.com/office/powerpoint/2010/main" val="2040064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133781363"/>
                    </a:ext>
                  </a:extLst>
                </a:gridCol>
                <a:gridCol w="493776">
                  <a:extLst>
                    <a:ext uri="{9D8B030D-6E8A-4147-A177-3AD203B41FA5}">
                      <a16:colId xmlns:a16="http://schemas.microsoft.com/office/drawing/2014/main" val="2731210002"/>
                    </a:ext>
                  </a:extLst>
                </a:gridCol>
                <a:gridCol w="1152144">
                  <a:extLst>
                    <a:ext uri="{9D8B030D-6E8A-4147-A177-3AD203B41FA5}">
                      <a16:colId xmlns:a16="http://schemas.microsoft.com/office/drawing/2014/main" val="1551165655"/>
                    </a:ext>
                  </a:extLst>
                </a:gridCol>
                <a:gridCol w="493776">
                  <a:extLst>
                    <a:ext uri="{9D8B030D-6E8A-4147-A177-3AD203B41FA5}">
                      <a16:colId xmlns:a16="http://schemas.microsoft.com/office/drawing/2014/main" val="3430741063"/>
                    </a:ext>
                  </a:extLst>
                </a:gridCol>
                <a:gridCol w="493776">
                  <a:extLst>
                    <a:ext uri="{9D8B030D-6E8A-4147-A177-3AD203B41FA5}">
                      <a16:colId xmlns:a16="http://schemas.microsoft.com/office/drawing/2014/main" val="558663635"/>
                    </a:ext>
                  </a:extLst>
                </a:gridCol>
                <a:gridCol w="493776">
                  <a:extLst>
                    <a:ext uri="{9D8B030D-6E8A-4147-A177-3AD203B41FA5}">
                      <a16:colId xmlns:a16="http://schemas.microsoft.com/office/drawing/2014/main" val="2929212115"/>
                    </a:ext>
                  </a:extLst>
                </a:gridCol>
                <a:gridCol w="493776">
                  <a:extLst>
                    <a:ext uri="{9D8B030D-6E8A-4147-A177-3AD203B41FA5}">
                      <a16:colId xmlns:a16="http://schemas.microsoft.com/office/drawing/2014/main" val="2725844203"/>
                    </a:ext>
                  </a:extLst>
                </a:gridCol>
                <a:gridCol w="493776">
                  <a:extLst>
                    <a:ext uri="{9D8B030D-6E8A-4147-A177-3AD203B41FA5}">
                      <a16:colId xmlns:a16="http://schemas.microsoft.com/office/drawing/2014/main" val="2254815787"/>
                    </a:ext>
                  </a:extLst>
                </a:gridCol>
                <a:gridCol w="493776">
                  <a:extLst>
                    <a:ext uri="{9D8B030D-6E8A-4147-A177-3AD203B41FA5}">
                      <a16:colId xmlns:a16="http://schemas.microsoft.com/office/drawing/2014/main" val="4011084852"/>
                    </a:ext>
                  </a:extLst>
                </a:gridCol>
                <a:gridCol w="493776">
                  <a:extLst>
                    <a:ext uri="{9D8B030D-6E8A-4147-A177-3AD203B41FA5}">
                      <a16:colId xmlns:a16="http://schemas.microsoft.com/office/drawing/2014/main" val="3222507312"/>
                    </a:ext>
                  </a:extLst>
                </a:gridCol>
                <a:gridCol w="493776">
                  <a:extLst>
                    <a:ext uri="{9D8B030D-6E8A-4147-A177-3AD203B41FA5}">
                      <a16:colId xmlns:a16="http://schemas.microsoft.com/office/drawing/2014/main" val="752282782"/>
                    </a:ext>
                  </a:extLst>
                </a:gridCol>
                <a:gridCol w="493776">
                  <a:extLst>
                    <a:ext uri="{9D8B030D-6E8A-4147-A177-3AD203B41FA5}">
                      <a16:colId xmlns:a16="http://schemas.microsoft.com/office/drawing/2014/main" val="2320696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1790224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- 2019-06-05 20:06:14 </a:t>
                      </a:r>
                      <a:r>
                        <a:rPr kumimoji="0" lang="es-ES" sz="1000" b="0" i="0" u="none" strike="noStrike" kern="1200" cap="none" spc="0" normalizeH="0" baseline="0" noProof="0">
                          <a:ln>
                            <a:noFill/>
                          </a:ln>
                          <a:solidFill>
                            <a:prstClr val="black"/>
                          </a:solidFill>
                          <a:effectLst/>
                          <a:uLnTx/>
                          <a:uFillTx/>
                          <a:latin typeface="+mn-lt"/>
                          <a:ea typeface="+mn-ea"/>
                          <a:cs typeface="+mn-cs"/>
                        </a:rPr>
                        <a:t>
 Esta temporada el frío no existe, 🔥 prepárate renovando tu clóset con estos descuentos, en Ripley y Ripley.com
Descuentos vigentes desde el 06 al 11 de junio de 2019, sobre precio normal, no acumulable con otras promociones u ofertas. La promoción y entrega de beneficios es responsabilidad de comercial ECCSA S.A.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08:12:14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https://www.instagram.com/p/ByWPqJwl_hJ/media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17.44 %</a:t>
                      </a:r>
                    </a:p>
                  </a:txBody>
                  <a:tcPr/>
                </a:tc>
                <a:extLst>
                  <a:ext uri="{0D108BD9-81ED-4DB2-BD59-A6C34878D82A}">
                    <a16:rowId xmlns:a16="http://schemas.microsoft.com/office/drawing/2014/main" val="764897294"/>
                  </a:ext>
                </a:extLst>
              </a:tr>
            </a:tbl>
          </a:graphicData>
        </a:graphic>
      </p:graphicFrame>
      <p:sp>
        <p:nvSpPr>
          <p:cNvPr id="4" name="Text Placeholder 3">
            <a:extLst>
              <a:ext uri="{FF2B5EF4-FFF2-40B4-BE49-F238E27FC236}">
                <a16:creationId xmlns:a16="http://schemas.microsoft.com/office/drawing/2014/main" id="{3D766A56-0C08-4808-9F55-8F6B631926A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090200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171D5-57AB-4D56-A2C9-5394618702C8}"/>
              </a:ext>
            </a:extLst>
          </p:cNvPr>
          <p:cNvSpPr>
            <a:spLocks noGrp="1"/>
          </p:cNvSpPr>
          <p:nvPr>
            <p:ph type="title"/>
          </p:nvPr>
        </p:nvSpPr>
        <p:spPr/>
        <p:txBody>
          <a:bodyPr/>
          <a:lstStyle/>
          <a:p>
            <a:r>
              <a:rPr lang="en-US"/>
              <a:t>Instagram Videos Table | ripleychile - 11 of 12</a:t>
            </a:r>
          </a:p>
        </p:txBody>
      </p:sp>
      <p:graphicFrame>
        <p:nvGraphicFramePr>
          <p:cNvPr id="5" name="Table Placeholder 4">
            <a:extLst>
              <a:ext uri="{FF2B5EF4-FFF2-40B4-BE49-F238E27FC236}">
                <a16:creationId xmlns:a16="http://schemas.microsoft.com/office/drawing/2014/main" id="{16A469CB-AFB0-4D76-81B7-C2C2AE7BA176}"/>
              </a:ext>
            </a:extLst>
          </p:cNvPr>
          <p:cNvGraphicFramePr>
            <a:graphicFrameLocks noGrp="1"/>
          </p:cNvGraphicFramePr>
          <p:nvPr>
            <p:ph type="tbl" sz="quarter" idx="13"/>
            <p:extLst>
              <p:ext uri="{D42A27DB-BD31-4B8C-83A1-F6EECF244321}">
                <p14:modId xmlns:p14="http://schemas.microsoft.com/office/powerpoint/2010/main" val="42691391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633533031"/>
                    </a:ext>
                  </a:extLst>
                </a:gridCol>
                <a:gridCol w="493776">
                  <a:extLst>
                    <a:ext uri="{9D8B030D-6E8A-4147-A177-3AD203B41FA5}">
                      <a16:colId xmlns:a16="http://schemas.microsoft.com/office/drawing/2014/main" val="3512960083"/>
                    </a:ext>
                  </a:extLst>
                </a:gridCol>
                <a:gridCol w="1152144">
                  <a:extLst>
                    <a:ext uri="{9D8B030D-6E8A-4147-A177-3AD203B41FA5}">
                      <a16:colId xmlns:a16="http://schemas.microsoft.com/office/drawing/2014/main" val="1258110546"/>
                    </a:ext>
                  </a:extLst>
                </a:gridCol>
                <a:gridCol w="493776">
                  <a:extLst>
                    <a:ext uri="{9D8B030D-6E8A-4147-A177-3AD203B41FA5}">
                      <a16:colId xmlns:a16="http://schemas.microsoft.com/office/drawing/2014/main" val="1981595006"/>
                    </a:ext>
                  </a:extLst>
                </a:gridCol>
                <a:gridCol w="493776">
                  <a:extLst>
                    <a:ext uri="{9D8B030D-6E8A-4147-A177-3AD203B41FA5}">
                      <a16:colId xmlns:a16="http://schemas.microsoft.com/office/drawing/2014/main" val="3498505070"/>
                    </a:ext>
                  </a:extLst>
                </a:gridCol>
                <a:gridCol w="493776">
                  <a:extLst>
                    <a:ext uri="{9D8B030D-6E8A-4147-A177-3AD203B41FA5}">
                      <a16:colId xmlns:a16="http://schemas.microsoft.com/office/drawing/2014/main" val="531919077"/>
                    </a:ext>
                  </a:extLst>
                </a:gridCol>
                <a:gridCol w="493776">
                  <a:extLst>
                    <a:ext uri="{9D8B030D-6E8A-4147-A177-3AD203B41FA5}">
                      <a16:colId xmlns:a16="http://schemas.microsoft.com/office/drawing/2014/main" val="3746348047"/>
                    </a:ext>
                  </a:extLst>
                </a:gridCol>
                <a:gridCol w="493776">
                  <a:extLst>
                    <a:ext uri="{9D8B030D-6E8A-4147-A177-3AD203B41FA5}">
                      <a16:colId xmlns:a16="http://schemas.microsoft.com/office/drawing/2014/main" val="2464056883"/>
                    </a:ext>
                  </a:extLst>
                </a:gridCol>
                <a:gridCol w="493776">
                  <a:extLst>
                    <a:ext uri="{9D8B030D-6E8A-4147-A177-3AD203B41FA5}">
                      <a16:colId xmlns:a16="http://schemas.microsoft.com/office/drawing/2014/main" val="125902707"/>
                    </a:ext>
                  </a:extLst>
                </a:gridCol>
                <a:gridCol w="493776">
                  <a:extLst>
                    <a:ext uri="{9D8B030D-6E8A-4147-A177-3AD203B41FA5}">
                      <a16:colId xmlns:a16="http://schemas.microsoft.com/office/drawing/2014/main" val="2055865552"/>
                    </a:ext>
                  </a:extLst>
                </a:gridCol>
                <a:gridCol w="493776">
                  <a:extLst>
                    <a:ext uri="{9D8B030D-6E8A-4147-A177-3AD203B41FA5}">
                      <a16:colId xmlns:a16="http://schemas.microsoft.com/office/drawing/2014/main" val="153106413"/>
                    </a:ext>
                  </a:extLst>
                </a:gridCol>
                <a:gridCol w="493776">
                  <a:extLst>
                    <a:ext uri="{9D8B030D-6E8A-4147-A177-3AD203B41FA5}">
                      <a16:colId xmlns:a16="http://schemas.microsoft.com/office/drawing/2014/main" val="3267037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3915385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- 2019-06-02 20:09:10 </a:t>
                      </a:r>
                      <a:r>
                        <a:rPr kumimoji="0" lang="es-ES" sz="1000" b="0" i="0" u="none" strike="noStrike" kern="1200" cap="none" spc="0" normalizeH="0" baseline="0" noProof="0">
                          <a:ln>
                            <a:noFill/>
                          </a:ln>
                          <a:solidFill>
                            <a:prstClr val="black"/>
                          </a:solidFill>
                          <a:effectLst/>
                          <a:uLnTx/>
                          <a:uFillTx/>
                          <a:latin typeface="+mn-lt"/>
                          <a:ea typeface="+mn-ea"/>
                          <a:cs typeface="+mn-cs"/>
                        </a:rPr>
                        <a:t>
 👉CONCURSO👈 ¡Atención #PapásDeChile! Vive una experiencia única en Brasil junto a Ripley.
Dirígete a tu tienda Ripley Marina Arauco, Costanera Center, Plaza Vespucio o Parque Arauco entre este 6 y 9 de Junio y tómate una foto con tu camiseta para alentar a La Roja, súbela a tus redes sociales (perfil público) usando #PapásDeChile y @RipleyChile y ya estarás participando.😃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https://www.instagram.com/p/ByOhnVJlf26/media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12.38 %</a:t>
                      </a:r>
                    </a:p>
                  </a:txBody>
                  <a:tcPr/>
                </a:tc>
                <a:extLst>
                  <a:ext uri="{0D108BD9-81ED-4DB2-BD59-A6C34878D82A}">
                    <a16:rowId xmlns:a16="http://schemas.microsoft.com/office/drawing/2014/main" val="2013454590"/>
                  </a:ext>
                </a:extLst>
              </a:tr>
            </a:tbl>
          </a:graphicData>
        </a:graphic>
      </p:graphicFrame>
      <p:sp>
        <p:nvSpPr>
          <p:cNvPr id="4" name="Text Placeholder 3">
            <a:extLst>
              <a:ext uri="{FF2B5EF4-FFF2-40B4-BE49-F238E27FC236}">
                <a16:creationId xmlns:a16="http://schemas.microsoft.com/office/drawing/2014/main" id="{A1DCD063-4EA9-4C6E-8506-FF5FECBEB81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9042432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8DF50-ED51-4265-9C02-E00FBA954786}"/>
              </a:ext>
            </a:extLst>
          </p:cNvPr>
          <p:cNvSpPr>
            <a:spLocks noGrp="1"/>
          </p:cNvSpPr>
          <p:nvPr>
            <p:ph type="title"/>
          </p:nvPr>
        </p:nvSpPr>
        <p:spPr/>
        <p:txBody>
          <a:bodyPr/>
          <a:lstStyle/>
          <a:p>
            <a:r>
              <a:rPr lang="en-US"/>
              <a:t>Instagram Videos Table | ripleychile - 12 of 12</a:t>
            </a:r>
          </a:p>
        </p:txBody>
      </p:sp>
      <p:graphicFrame>
        <p:nvGraphicFramePr>
          <p:cNvPr id="5" name="Table Placeholder 4">
            <a:extLst>
              <a:ext uri="{FF2B5EF4-FFF2-40B4-BE49-F238E27FC236}">
                <a16:creationId xmlns:a16="http://schemas.microsoft.com/office/drawing/2014/main" id="{34061E15-BEF4-471D-9BCD-7E3714939CD3}"/>
              </a:ext>
            </a:extLst>
          </p:cNvPr>
          <p:cNvGraphicFramePr>
            <a:graphicFrameLocks noGrp="1"/>
          </p:cNvGraphicFramePr>
          <p:nvPr>
            <p:ph type="tbl" sz="quarter" idx="13"/>
            <p:extLst>
              <p:ext uri="{D42A27DB-BD31-4B8C-83A1-F6EECF244321}">
                <p14:modId xmlns:p14="http://schemas.microsoft.com/office/powerpoint/2010/main" val="2170281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323944266"/>
                    </a:ext>
                  </a:extLst>
                </a:gridCol>
                <a:gridCol w="493776">
                  <a:extLst>
                    <a:ext uri="{9D8B030D-6E8A-4147-A177-3AD203B41FA5}">
                      <a16:colId xmlns:a16="http://schemas.microsoft.com/office/drawing/2014/main" val="3307082464"/>
                    </a:ext>
                  </a:extLst>
                </a:gridCol>
                <a:gridCol w="1152144">
                  <a:extLst>
                    <a:ext uri="{9D8B030D-6E8A-4147-A177-3AD203B41FA5}">
                      <a16:colId xmlns:a16="http://schemas.microsoft.com/office/drawing/2014/main" val="2879641254"/>
                    </a:ext>
                  </a:extLst>
                </a:gridCol>
                <a:gridCol w="493776">
                  <a:extLst>
                    <a:ext uri="{9D8B030D-6E8A-4147-A177-3AD203B41FA5}">
                      <a16:colId xmlns:a16="http://schemas.microsoft.com/office/drawing/2014/main" val="1120088792"/>
                    </a:ext>
                  </a:extLst>
                </a:gridCol>
                <a:gridCol w="493776">
                  <a:extLst>
                    <a:ext uri="{9D8B030D-6E8A-4147-A177-3AD203B41FA5}">
                      <a16:colId xmlns:a16="http://schemas.microsoft.com/office/drawing/2014/main" val="1332552881"/>
                    </a:ext>
                  </a:extLst>
                </a:gridCol>
                <a:gridCol w="493776">
                  <a:extLst>
                    <a:ext uri="{9D8B030D-6E8A-4147-A177-3AD203B41FA5}">
                      <a16:colId xmlns:a16="http://schemas.microsoft.com/office/drawing/2014/main" val="4252542465"/>
                    </a:ext>
                  </a:extLst>
                </a:gridCol>
                <a:gridCol w="493776">
                  <a:extLst>
                    <a:ext uri="{9D8B030D-6E8A-4147-A177-3AD203B41FA5}">
                      <a16:colId xmlns:a16="http://schemas.microsoft.com/office/drawing/2014/main" val="1750658097"/>
                    </a:ext>
                  </a:extLst>
                </a:gridCol>
                <a:gridCol w="493776">
                  <a:extLst>
                    <a:ext uri="{9D8B030D-6E8A-4147-A177-3AD203B41FA5}">
                      <a16:colId xmlns:a16="http://schemas.microsoft.com/office/drawing/2014/main" val="2199476894"/>
                    </a:ext>
                  </a:extLst>
                </a:gridCol>
                <a:gridCol w="493776">
                  <a:extLst>
                    <a:ext uri="{9D8B030D-6E8A-4147-A177-3AD203B41FA5}">
                      <a16:colId xmlns:a16="http://schemas.microsoft.com/office/drawing/2014/main" val="1332842005"/>
                    </a:ext>
                  </a:extLst>
                </a:gridCol>
                <a:gridCol w="493776">
                  <a:extLst>
                    <a:ext uri="{9D8B030D-6E8A-4147-A177-3AD203B41FA5}">
                      <a16:colId xmlns:a16="http://schemas.microsoft.com/office/drawing/2014/main" val="635234884"/>
                    </a:ext>
                  </a:extLst>
                </a:gridCol>
                <a:gridCol w="493776">
                  <a:extLst>
                    <a:ext uri="{9D8B030D-6E8A-4147-A177-3AD203B41FA5}">
                      <a16:colId xmlns:a16="http://schemas.microsoft.com/office/drawing/2014/main" val="1957932090"/>
                    </a:ext>
                  </a:extLst>
                </a:gridCol>
                <a:gridCol w="493776">
                  <a:extLst>
                    <a:ext uri="{9D8B030D-6E8A-4147-A177-3AD203B41FA5}">
                      <a16:colId xmlns:a16="http://schemas.microsoft.com/office/drawing/2014/main" val="27717085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a:t>
                      </a:r>
                    </a:p>
                  </a:txBody>
                  <a:tcPr/>
                </a:tc>
                <a:extLst>
                  <a:ext uri="{0D108BD9-81ED-4DB2-BD59-A6C34878D82A}">
                    <a16:rowId xmlns:a16="http://schemas.microsoft.com/office/drawing/2014/main" val="2696745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- 2019-06-02 20:06:17 </a:t>
                      </a:r>
                      <a:r>
                        <a:rPr kumimoji="0" lang="es-ES" sz="1000" b="0" i="0" u="none" strike="noStrike" kern="1200" cap="none" spc="0" normalizeH="0" baseline="0" noProof="0">
                          <a:ln>
                            <a:noFill/>
                          </a:ln>
                          <a:solidFill>
                            <a:prstClr val="black"/>
                          </a:solidFill>
                          <a:effectLst/>
                          <a:uLnTx/>
                          <a:uFillTx/>
                          <a:latin typeface="+mn-lt"/>
                          <a:ea typeface="+mn-ea"/>
                          <a:cs typeface="+mn-cs"/>
                        </a:rPr>
                        <a:t>
 Un CONCURSO para todos los #PapásDeChile! 😃
Tómate una foto en Instagram Stories, busca tu camiseta como “PapasDeChile” en los gif de la app y póntela, ahora descarga tu foto y súbela en tus redes sociales (perfil público) usando #PapásDeChile y @RipleyChile. ¡Estarás participando por pasajes a Brasil para alentar a La Roja y mucho 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https://www.instagram.com/p/ByOhRc2FfOD/media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16.03 %</a:t>
                      </a:r>
                    </a:p>
                  </a:txBody>
                  <a:tcPr/>
                </a:tc>
                <a:extLst>
                  <a:ext uri="{0D108BD9-81ED-4DB2-BD59-A6C34878D82A}">
                    <a16:rowId xmlns:a16="http://schemas.microsoft.com/office/drawing/2014/main" val="515788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ripleychile - 2019-06-02 20:03:12 </a:t>
                      </a:r>
                      <a:r>
                        <a:rPr kumimoji="0" lang="es-ES" sz="1000" b="0" i="0" u="none" strike="noStrike" kern="1200" cap="none" spc="0" normalizeH="0" baseline="0" noProof="0">
                          <a:ln>
                            <a:noFill/>
                          </a:ln>
                          <a:solidFill>
                            <a:prstClr val="black"/>
                          </a:solidFill>
                          <a:effectLst/>
                          <a:uLnTx/>
                          <a:uFillTx/>
                          <a:latin typeface="+mn-lt"/>
                          <a:ea typeface="+mn-ea"/>
                          <a:cs typeface="+mn-cs"/>
                        </a:rPr>
                        <a:t>
 A ti y a cada uno de los nuevos #PapásDeChile queremos que este mes vivan un feliz Día del Padre ¡Gracias por traer nuevos refuerzos para nuestra roja!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07/01/2019 08:11:06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https://www.instagram.com/p/ByOg7jqluyQ/media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15.69 %</a:t>
                      </a:r>
                    </a:p>
                  </a:txBody>
                  <a:tcPr/>
                </a:tc>
                <a:extLst>
                  <a:ext uri="{0D108BD9-81ED-4DB2-BD59-A6C34878D82A}">
                    <a16:rowId xmlns:a16="http://schemas.microsoft.com/office/drawing/2014/main" val="1506592358"/>
                  </a:ext>
                </a:extLst>
              </a:tr>
            </a:tbl>
          </a:graphicData>
        </a:graphic>
      </p:graphicFrame>
      <p:sp>
        <p:nvSpPr>
          <p:cNvPr id="4" name="Text Placeholder 3">
            <a:extLst>
              <a:ext uri="{FF2B5EF4-FFF2-40B4-BE49-F238E27FC236}">
                <a16:creationId xmlns:a16="http://schemas.microsoft.com/office/drawing/2014/main" id="{68423326-305B-4864-B27D-47FE42C75C5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9383691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938</Words>
  <Application>Microsoft Office PowerPoint</Application>
  <PresentationFormat>On-screen Show (4:3)</PresentationFormat>
  <Paragraphs>408</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quintly_template</vt:lpstr>
      <vt:lpstr>Instagram Videos Table | ripleychile - 1 of 12</vt:lpstr>
      <vt:lpstr>Instagram Videos Table | ripleychile - 2 of 12</vt:lpstr>
      <vt:lpstr>Instagram Videos Table | ripleychile - 3 of 12</vt:lpstr>
      <vt:lpstr>Instagram Videos Table | ripleychile - 4 of 12</vt:lpstr>
      <vt:lpstr>Instagram Videos Table | ripleychile - 5 of 12</vt:lpstr>
      <vt:lpstr>Instagram Videos Table | ripleychile - 6 of 12</vt:lpstr>
      <vt:lpstr>Instagram Videos Table | ripleychile - 7 of 12</vt:lpstr>
      <vt:lpstr>Instagram Videos Table | ripleychile - 8 of 12</vt:lpstr>
      <vt:lpstr>Instagram Videos Table | ripleychile - 9 of 12</vt:lpstr>
      <vt:lpstr>Instagram Videos Table | ripleychile - 10 of 12</vt:lpstr>
      <vt:lpstr>Instagram Videos Table | ripleychile - 11 of 12</vt:lpstr>
      <vt:lpstr>Instagram Videos Table | ripleychile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Videos Table | ripleychile - 1 of 12</dc:title>
  <dc:creator>Frederik Peiniger</dc:creator>
  <cp:lastModifiedBy>Frederik Peiniger</cp:lastModifiedBy>
  <cp:revision>1</cp:revision>
  <dcterms:created xsi:type="dcterms:W3CDTF">2019-07-01T15:10:31Z</dcterms:created>
  <dcterms:modified xsi:type="dcterms:W3CDTF">2019-07-01T15:12:53Z</dcterms:modified>
</cp:coreProperties>
</file>