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B5577-C63E-422D-8F12-2308CE37E223}"/>
              </a:ext>
            </a:extLst>
          </p:cNvPr>
          <p:cNvSpPr>
            <a:spLocks noGrp="1"/>
          </p:cNvSpPr>
          <p:nvPr>
            <p:ph type="title"/>
          </p:nvPr>
        </p:nvSpPr>
        <p:spPr/>
        <p:txBody>
          <a:bodyPr/>
          <a:lstStyle/>
          <a:p>
            <a:r>
              <a:rPr lang="en-US"/>
              <a:t>Instagram Posts Table | ripleychile - 1 of 7</a:t>
            </a:r>
          </a:p>
        </p:txBody>
      </p:sp>
      <p:graphicFrame>
        <p:nvGraphicFramePr>
          <p:cNvPr id="5" name="Table Placeholder 4">
            <a:extLst>
              <a:ext uri="{FF2B5EF4-FFF2-40B4-BE49-F238E27FC236}">
                <a16:creationId xmlns:a16="http://schemas.microsoft.com/office/drawing/2014/main" id="{585849D6-1B3C-4E11-A4C5-67FEBB853AA8}"/>
              </a:ext>
            </a:extLst>
          </p:cNvPr>
          <p:cNvGraphicFramePr>
            <a:graphicFrameLocks noGrp="1"/>
          </p:cNvGraphicFramePr>
          <p:nvPr>
            <p:ph type="tbl" sz="quarter" idx="13"/>
            <p:extLst>
              <p:ext uri="{D42A27DB-BD31-4B8C-83A1-F6EECF244321}">
                <p14:modId xmlns:p14="http://schemas.microsoft.com/office/powerpoint/2010/main" val="4214163926"/>
              </p:ext>
            </p:extLst>
          </p:nvPr>
        </p:nvGraphicFramePr>
        <p:xfrm>
          <a:off x="457200" y="1731963"/>
          <a:ext cx="8229600" cy="417576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78066674"/>
                    </a:ext>
                  </a:extLst>
                </a:gridCol>
                <a:gridCol w="658368">
                  <a:extLst>
                    <a:ext uri="{9D8B030D-6E8A-4147-A177-3AD203B41FA5}">
                      <a16:colId xmlns:a16="http://schemas.microsoft.com/office/drawing/2014/main" val="1751015971"/>
                    </a:ext>
                  </a:extLst>
                </a:gridCol>
                <a:gridCol w="658368">
                  <a:extLst>
                    <a:ext uri="{9D8B030D-6E8A-4147-A177-3AD203B41FA5}">
                      <a16:colId xmlns:a16="http://schemas.microsoft.com/office/drawing/2014/main" val="336859764"/>
                    </a:ext>
                  </a:extLst>
                </a:gridCol>
                <a:gridCol w="658368">
                  <a:extLst>
                    <a:ext uri="{9D8B030D-6E8A-4147-A177-3AD203B41FA5}">
                      <a16:colId xmlns:a16="http://schemas.microsoft.com/office/drawing/2014/main" val="1146630155"/>
                    </a:ext>
                  </a:extLst>
                </a:gridCol>
                <a:gridCol w="658368">
                  <a:extLst>
                    <a:ext uri="{9D8B030D-6E8A-4147-A177-3AD203B41FA5}">
                      <a16:colId xmlns:a16="http://schemas.microsoft.com/office/drawing/2014/main" val="1475078066"/>
                    </a:ext>
                  </a:extLst>
                </a:gridCol>
                <a:gridCol w="658368">
                  <a:extLst>
                    <a:ext uri="{9D8B030D-6E8A-4147-A177-3AD203B41FA5}">
                      <a16:colId xmlns:a16="http://schemas.microsoft.com/office/drawing/2014/main" val="4042404806"/>
                    </a:ext>
                  </a:extLst>
                </a:gridCol>
                <a:gridCol w="658368">
                  <a:extLst>
                    <a:ext uri="{9D8B030D-6E8A-4147-A177-3AD203B41FA5}">
                      <a16:colId xmlns:a16="http://schemas.microsoft.com/office/drawing/2014/main" val="2899781076"/>
                    </a:ext>
                  </a:extLst>
                </a:gridCol>
                <a:gridCol w="658368">
                  <a:extLst>
                    <a:ext uri="{9D8B030D-6E8A-4147-A177-3AD203B41FA5}">
                      <a16:colId xmlns:a16="http://schemas.microsoft.com/office/drawing/2014/main" val="700944333"/>
                    </a:ext>
                  </a:extLst>
                </a:gridCol>
                <a:gridCol w="658368">
                  <a:extLst>
                    <a:ext uri="{9D8B030D-6E8A-4147-A177-3AD203B41FA5}">
                      <a16:colId xmlns:a16="http://schemas.microsoft.com/office/drawing/2014/main" val="1337604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1604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- 2018-06-15 22:36:10 </a:t>
                      </a:r>
                      <a:r>
                        <a:rPr kumimoji="0" lang="es-ES" sz="1000" b="0" i="0" u="none" strike="noStrike" kern="1200" cap="none" spc="0" normalizeH="0" baseline="0" noProof="0">
                          <a:ln>
                            <a:noFill/>
                          </a:ln>
                          <a:solidFill>
                            <a:prstClr val="black"/>
                          </a:solidFill>
                          <a:effectLst/>
                          <a:uLnTx/>
                          <a:uFillTx/>
                          <a:latin typeface="+mn-lt"/>
                          <a:ea typeface="+mn-ea"/>
                          <a:cs typeface="+mn-cs"/>
                        </a:rPr>
                        <a:t>
 Prepárate para este Día del Padre con estos infaltables tips que Joselo Villanueva trae para ti. Y si aún no encuentras qué regalarle a tu papá en su día, conoce en Ripley.com todos los productos de belleza para que él luzca radiante día a día. #BeautyClubRipley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16845</a:t>
                      </a:r>
                    </a:p>
                  </a:txBody>
                  <a:tcPr/>
                </a:tc>
                <a:extLst>
                  <a:ext uri="{0D108BD9-81ED-4DB2-BD59-A6C34878D82A}">
                    <a16:rowId xmlns:a16="http://schemas.microsoft.com/office/drawing/2014/main" val="159964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- 2018-06-15 02:00:12 </a:t>
                      </a:r>
                      <a:r>
                        <a:rPr kumimoji="0" lang="es-ES" sz="1000" b="0" i="0" u="none" strike="noStrike" kern="1200" cap="none" spc="0" normalizeH="0" baseline="0" noProof="0">
                          <a:ln>
                            <a:noFill/>
                          </a:ln>
                          <a:solidFill>
                            <a:prstClr val="black"/>
                          </a:solidFill>
                          <a:effectLst/>
                          <a:uLnTx/>
                          <a:uFillTx/>
                          <a:latin typeface="+mn-lt"/>
                          <a:ea typeface="+mn-ea"/>
                          <a:cs typeface="+mn-cs"/>
                        </a:rPr>
                        <a:t>
 [Especial Día del Padre] Un perfume es capaz de transmitir muchas sensaciones. Este día del padre, regala a tu papá su fragancia favorita con un descuento que te viene de maravilla. ¡Apúrate, es sólo por este viernes! Encuéntralo en Ripley o Ripley.com * Descuento vigente sólo por este Viernes 15 de Junio de 2018, sobre precio normal, no acumulable con otras promociones. Descuento aplica sólo en marcas seleccionadas. No aplica a productos de Avance y toda temporada.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14309</a:t>
                      </a:r>
                    </a:p>
                  </a:txBody>
                  <a:tcPr/>
                </a:tc>
                <a:extLst>
                  <a:ext uri="{0D108BD9-81ED-4DB2-BD59-A6C34878D82A}">
                    <a16:rowId xmlns:a16="http://schemas.microsoft.com/office/drawing/2014/main" val="186959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- 2018-06-14 22:58:09 </a:t>
                      </a:r>
                      <a:r>
                        <a:rPr kumimoji="0" lang="es-ES" sz="1000" b="0" i="0" u="none" strike="noStrike" kern="1200" cap="none" spc="0" normalizeH="0" baseline="0" noProof="0">
                          <a:ln>
                            <a:noFill/>
                          </a:ln>
                          <a:solidFill>
                            <a:prstClr val="black"/>
                          </a:solidFill>
                          <a:effectLst/>
                          <a:uLnTx/>
                          <a:uFillTx/>
                          <a:latin typeface="+mn-lt"/>
                          <a:ea typeface="+mn-ea"/>
                          <a:cs typeface="+mn-cs"/>
                        </a:rPr>
                        <a:t>
 El regalo que buscas para este Día del Padre lo encuentra en el corner de #Penguin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15237</a:t>
                      </a:r>
                    </a:p>
                  </a:txBody>
                  <a:tcPr/>
                </a:tc>
                <a:extLst>
                  <a:ext uri="{0D108BD9-81ED-4DB2-BD59-A6C34878D82A}">
                    <a16:rowId xmlns:a16="http://schemas.microsoft.com/office/drawing/2014/main" val="1974135553"/>
                  </a:ext>
                </a:extLst>
              </a:tr>
            </a:tbl>
          </a:graphicData>
        </a:graphic>
      </p:graphicFrame>
      <p:sp>
        <p:nvSpPr>
          <p:cNvPr id="4" name="Text Placeholder 3">
            <a:extLst>
              <a:ext uri="{FF2B5EF4-FFF2-40B4-BE49-F238E27FC236}">
                <a16:creationId xmlns:a16="http://schemas.microsoft.com/office/drawing/2014/main" id="{4A9340E8-276B-440A-ABC7-A3CDC9CEB01C}"/>
              </a:ext>
            </a:extLst>
          </p:cNvPr>
          <p:cNvSpPr>
            <a:spLocks noGrp="1"/>
          </p:cNvSpPr>
          <p:nvPr>
            <p:ph type="body" sz="quarter" idx="14"/>
          </p:nvPr>
        </p:nvSpPr>
        <p:spPr/>
        <p:txBody>
          <a:bodyPr/>
          <a:lstStyle/>
          <a:p>
            <a:r>
              <a:rPr lang="en-US"/>
              <a:t>06/07/2018 - 06/15/2018</a:t>
            </a:r>
          </a:p>
        </p:txBody>
      </p:sp>
    </p:spTree>
    <p:extLst>
      <p:ext uri="{BB962C8B-B14F-4D97-AF65-F5344CB8AC3E}">
        <p14:creationId xmlns:p14="http://schemas.microsoft.com/office/powerpoint/2010/main" val="68330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DA4A4-932E-4E11-B927-C88701F74EF5}"/>
              </a:ext>
            </a:extLst>
          </p:cNvPr>
          <p:cNvSpPr>
            <a:spLocks noGrp="1"/>
          </p:cNvSpPr>
          <p:nvPr>
            <p:ph type="title"/>
          </p:nvPr>
        </p:nvSpPr>
        <p:spPr/>
        <p:txBody>
          <a:bodyPr/>
          <a:lstStyle/>
          <a:p>
            <a:r>
              <a:rPr lang="en-US"/>
              <a:t>Instagram Posts Table | ripleychile - 2 of 7</a:t>
            </a:r>
          </a:p>
        </p:txBody>
      </p:sp>
      <p:graphicFrame>
        <p:nvGraphicFramePr>
          <p:cNvPr id="5" name="Table Placeholder 4">
            <a:extLst>
              <a:ext uri="{FF2B5EF4-FFF2-40B4-BE49-F238E27FC236}">
                <a16:creationId xmlns:a16="http://schemas.microsoft.com/office/drawing/2014/main" id="{EFE83F2E-62AC-47CB-91B9-4F52856F258F}"/>
              </a:ext>
            </a:extLst>
          </p:cNvPr>
          <p:cNvGraphicFramePr>
            <a:graphicFrameLocks noGrp="1"/>
          </p:cNvGraphicFramePr>
          <p:nvPr>
            <p:ph type="tbl" sz="quarter" idx="13"/>
            <p:extLst>
              <p:ext uri="{D42A27DB-BD31-4B8C-83A1-F6EECF244321}">
                <p14:modId xmlns:p14="http://schemas.microsoft.com/office/powerpoint/2010/main" val="2943809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54854560"/>
                    </a:ext>
                  </a:extLst>
                </a:gridCol>
                <a:gridCol w="658368">
                  <a:extLst>
                    <a:ext uri="{9D8B030D-6E8A-4147-A177-3AD203B41FA5}">
                      <a16:colId xmlns:a16="http://schemas.microsoft.com/office/drawing/2014/main" val="1231814324"/>
                    </a:ext>
                  </a:extLst>
                </a:gridCol>
                <a:gridCol w="658368">
                  <a:extLst>
                    <a:ext uri="{9D8B030D-6E8A-4147-A177-3AD203B41FA5}">
                      <a16:colId xmlns:a16="http://schemas.microsoft.com/office/drawing/2014/main" val="1596262871"/>
                    </a:ext>
                  </a:extLst>
                </a:gridCol>
                <a:gridCol w="658368">
                  <a:extLst>
                    <a:ext uri="{9D8B030D-6E8A-4147-A177-3AD203B41FA5}">
                      <a16:colId xmlns:a16="http://schemas.microsoft.com/office/drawing/2014/main" val="445244858"/>
                    </a:ext>
                  </a:extLst>
                </a:gridCol>
                <a:gridCol w="658368">
                  <a:extLst>
                    <a:ext uri="{9D8B030D-6E8A-4147-A177-3AD203B41FA5}">
                      <a16:colId xmlns:a16="http://schemas.microsoft.com/office/drawing/2014/main" val="2131819979"/>
                    </a:ext>
                  </a:extLst>
                </a:gridCol>
                <a:gridCol w="658368">
                  <a:extLst>
                    <a:ext uri="{9D8B030D-6E8A-4147-A177-3AD203B41FA5}">
                      <a16:colId xmlns:a16="http://schemas.microsoft.com/office/drawing/2014/main" val="1426370164"/>
                    </a:ext>
                  </a:extLst>
                </a:gridCol>
                <a:gridCol w="658368">
                  <a:extLst>
                    <a:ext uri="{9D8B030D-6E8A-4147-A177-3AD203B41FA5}">
                      <a16:colId xmlns:a16="http://schemas.microsoft.com/office/drawing/2014/main" val="3445951958"/>
                    </a:ext>
                  </a:extLst>
                </a:gridCol>
                <a:gridCol w="658368">
                  <a:extLst>
                    <a:ext uri="{9D8B030D-6E8A-4147-A177-3AD203B41FA5}">
                      <a16:colId xmlns:a16="http://schemas.microsoft.com/office/drawing/2014/main" val="1756808318"/>
                    </a:ext>
                  </a:extLst>
                </a:gridCol>
                <a:gridCol w="658368">
                  <a:extLst>
                    <a:ext uri="{9D8B030D-6E8A-4147-A177-3AD203B41FA5}">
                      <a16:colId xmlns:a16="http://schemas.microsoft.com/office/drawing/2014/main" val="725984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149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- 2018-06-14 22:03:10 </a:t>
                      </a:r>
                      <a:r>
                        <a:rPr kumimoji="0" lang="es-ES" sz="1000" b="0" i="0" u="none" strike="noStrike" kern="1200" cap="none" spc="0" normalizeH="0" baseline="0" noProof="0">
                          <a:ln>
                            <a:noFill/>
                          </a:ln>
                          <a:solidFill>
                            <a:prstClr val="black"/>
                          </a:solidFill>
                          <a:effectLst/>
                          <a:uLnTx/>
                          <a:uFillTx/>
                          <a:latin typeface="+mn-lt"/>
                          <a:ea typeface="+mn-ea"/>
                          <a:cs typeface="+mn-cs"/>
                        </a:rPr>
                        <a:t>
 Todos los papás tienen su perfume favorito. ¿Cuál es el que usa tu papá? ¿Cítrico, amaderado, frutal u oriental? Encuéntralos todos en Ripley y Ripley.com y regala una fragancia inspiradora este día del padre.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13802</a:t>
                      </a:r>
                    </a:p>
                  </a:txBody>
                  <a:tcPr/>
                </a:tc>
                <a:extLst>
                  <a:ext uri="{0D108BD9-81ED-4DB2-BD59-A6C34878D82A}">
                    <a16:rowId xmlns:a16="http://schemas.microsoft.com/office/drawing/2014/main" val="127623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- 2018-06-14 21:06:09 </a:t>
                      </a:r>
                      <a:r>
                        <a:rPr kumimoji="0" lang="es-ES" sz="1000" b="0" i="0" u="none" strike="noStrike" kern="1200" cap="none" spc="0" normalizeH="0" baseline="0" noProof="0">
                          <a:ln>
                            <a:noFill/>
                          </a:ln>
                          <a:solidFill>
                            <a:prstClr val="black"/>
                          </a:solidFill>
                          <a:effectLst/>
                          <a:uLnTx/>
                          <a:uFillTx/>
                          <a:latin typeface="+mn-lt"/>
                          <a:ea typeface="+mn-ea"/>
                          <a:cs typeface="+mn-cs"/>
                        </a:rPr>
                        <a:t>
 Si tu papá es un amante de la tecnología, entonces ¡no se diga más! Ven a Ripley o ingresa a Ripley.com y encuentra el mejor regalo para este Día del Padre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12904</a:t>
                      </a:r>
                    </a:p>
                  </a:txBody>
                  <a:tcPr/>
                </a:tc>
                <a:extLst>
                  <a:ext uri="{0D108BD9-81ED-4DB2-BD59-A6C34878D82A}">
                    <a16:rowId xmlns:a16="http://schemas.microsoft.com/office/drawing/2014/main" val="46679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- 2018-06-14 02:00:10 </a:t>
                      </a:r>
                      <a:r>
                        <a:rPr kumimoji="0" lang="es-ES" sz="1000" b="0" i="0" u="none" strike="noStrike" kern="1200" cap="none" spc="0" normalizeH="0" baseline="0" noProof="0">
                          <a:ln>
                            <a:noFill/>
                          </a:ln>
                          <a:solidFill>
                            <a:prstClr val="black"/>
                          </a:solidFill>
                          <a:effectLst/>
                          <a:uLnTx/>
                          <a:uFillTx/>
                          <a:latin typeface="+mn-lt"/>
                          <a:ea typeface="+mn-ea"/>
                          <a:cs typeface="+mn-cs"/>
                        </a:rPr>
                        <a:t>
 [Especial Día del Padre] ¡Ven a por tus descuentos para el mejor regalo del día del padre! ¡Apúrate que ya quedan muy pocos días! 😮 Encuéntralo en Ripley y Ripley.com. * Descuentos vigentes sólo por este jueves 14 de Junio de 2018, sobre precio normal, no acumulable con otras promociones. No aplica a productos de Avance y toda temporada.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14414</a:t>
                      </a:r>
                    </a:p>
                  </a:txBody>
                  <a:tcPr/>
                </a:tc>
                <a:extLst>
                  <a:ext uri="{0D108BD9-81ED-4DB2-BD59-A6C34878D82A}">
                    <a16:rowId xmlns:a16="http://schemas.microsoft.com/office/drawing/2014/main" val="1710082893"/>
                  </a:ext>
                </a:extLst>
              </a:tr>
            </a:tbl>
          </a:graphicData>
        </a:graphic>
      </p:graphicFrame>
      <p:sp>
        <p:nvSpPr>
          <p:cNvPr id="4" name="Text Placeholder 3">
            <a:extLst>
              <a:ext uri="{FF2B5EF4-FFF2-40B4-BE49-F238E27FC236}">
                <a16:creationId xmlns:a16="http://schemas.microsoft.com/office/drawing/2014/main" id="{D3683637-8707-470E-89BA-AFF97119FDEA}"/>
              </a:ext>
            </a:extLst>
          </p:cNvPr>
          <p:cNvSpPr>
            <a:spLocks noGrp="1"/>
          </p:cNvSpPr>
          <p:nvPr>
            <p:ph type="body" sz="quarter" idx="14"/>
          </p:nvPr>
        </p:nvSpPr>
        <p:spPr/>
        <p:txBody>
          <a:bodyPr/>
          <a:lstStyle/>
          <a:p>
            <a:r>
              <a:rPr lang="en-US"/>
              <a:t>06/07/2018 - 06/15/2018</a:t>
            </a:r>
          </a:p>
        </p:txBody>
      </p:sp>
    </p:spTree>
    <p:extLst>
      <p:ext uri="{BB962C8B-B14F-4D97-AF65-F5344CB8AC3E}">
        <p14:creationId xmlns:p14="http://schemas.microsoft.com/office/powerpoint/2010/main" val="730071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282B1-2768-416C-BACF-FEBAB4904A72}"/>
              </a:ext>
            </a:extLst>
          </p:cNvPr>
          <p:cNvSpPr>
            <a:spLocks noGrp="1"/>
          </p:cNvSpPr>
          <p:nvPr>
            <p:ph type="title"/>
          </p:nvPr>
        </p:nvSpPr>
        <p:spPr/>
        <p:txBody>
          <a:bodyPr/>
          <a:lstStyle/>
          <a:p>
            <a:r>
              <a:rPr lang="en-US"/>
              <a:t>Instagram Posts Table | ripleychile - 3 of 7</a:t>
            </a:r>
          </a:p>
        </p:txBody>
      </p:sp>
      <p:graphicFrame>
        <p:nvGraphicFramePr>
          <p:cNvPr id="5" name="Table Placeholder 4">
            <a:extLst>
              <a:ext uri="{FF2B5EF4-FFF2-40B4-BE49-F238E27FC236}">
                <a16:creationId xmlns:a16="http://schemas.microsoft.com/office/drawing/2014/main" id="{F887B09D-5F24-44EF-97BF-A9712BE83130}"/>
              </a:ext>
            </a:extLst>
          </p:cNvPr>
          <p:cNvGraphicFramePr>
            <a:graphicFrameLocks noGrp="1"/>
          </p:cNvGraphicFramePr>
          <p:nvPr>
            <p:ph type="tbl" sz="quarter" idx="13"/>
            <p:extLst>
              <p:ext uri="{D42A27DB-BD31-4B8C-83A1-F6EECF244321}">
                <p14:modId xmlns:p14="http://schemas.microsoft.com/office/powerpoint/2010/main" val="34009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52524315"/>
                    </a:ext>
                  </a:extLst>
                </a:gridCol>
                <a:gridCol w="658368">
                  <a:extLst>
                    <a:ext uri="{9D8B030D-6E8A-4147-A177-3AD203B41FA5}">
                      <a16:colId xmlns:a16="http://schemas.microsoft.com/office/drawing/2014/main" val="4035730803"/>
                    </a:ext>
                  </a:extLst>
                </a:gridCol>
                <a:gridCol w="658368">
                  <a:extLst>
                    <a:ext uri="{9D8B030D-6E8A-4147-A177-3AD203B41FA5}">
                      <a16:colId xmlns:a16="http://schemas.microsoft.com/office/drawing/2014/main" val="3108863534"/>
                    </a:ext>
                  </a:extLst>
                </a:gridCol>
                <a:gridCol w="658368">
                  <a:extLst>
                    <a:ext uri="{9D8B030D-6E8A-4147-A177-3AD203B41FA5}">
                      <a16:colId xmlns:a16="http://schemas.microsoft.com/office/drawing/2014/main" val="357830960"/>
                    </a:ext>
                  </a:extLst>
                </a:gridCol>
                <a:gridCol w="658368">
                  <a:extLst>
                    <a:ext uri="{9D8B030D-6E8A-4147-A177-3AD203B41FA5}">
                      <a16:colId xmlns:a16="http://schemas.microsoft.com/office/drawing/2014/main" val="3932194185"/>
                    </a:ext>
                  </a:extLst>
                </a:gridCol>
                <a:gridCol w="658368">
                  <a:extLst>
                    <a:ext uri="{9D8B030D-6E8A-4147-A177-3AD203B41FA5}">
                      <a16:colId xmlns:a16="http://schemas.microsoft.com/office/drawing/2014/main" val="2505674600"/>
                    </a:ext>
                  </a:extLst>
                </a:gridCol>
                <a:gridCol w="658368">
                  <a:extLst>
                    <a:ext uri="{9D8B030D-6E8A-4147-A177-3AD203B41FA5}">
                      <a16:colId xmlns:a16="http://schemas.microsoft.com/office/drawing/2014/main" val="3969268240"/>
                    </a:ext>
                  </a:extLst>
                </a:gridCol>
                <a:gridCol w="658368">
                  <a:extLst>
                    <a:ext uri="{9D8B030D-6E8A-4147-A177-3AD203B41FA5}">
                      <a16:colId xmlns:a16="http://schemas.microsoft.com/office/drawing/2014/main" val="576029753"/>
                    </a:ext>
                  </a:extLst>
                </a:gridCol>
                <a:gridCol w="658368">
                  <a:extLst>
                    <a:ext uri="{9D8B030D-6E8A-4147-A177-3AD203B41FA5}">
                      <a16:colId xmlns:a16="http://schemas.microsoft.com/office/drawing/2014/main" val="2295358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1669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- 2018-06-13 23:00:12 </a:t>
                      </a:r>
                      <a:r>
                        <a:rPr kumimoji="0" lang="es-ES" sz="1000" b="0" i="0" u="none" strike="noStrike" kern="1200" cap="none" spc="0" normalizeH="0" baseline="0" noProof="0">
                          <a:ln>
                            <a:noFill/>
                          </a:ln>
                          <a:solidFill>
                            <a:prstClr val="black"/>
                          </a:solidFill>
                          <a:effectLst/>
                          <a:uLnTx/>
                          <a:uFillTx/>
                          <a:latin typeface="+mn-lt"/>
                          <a:ea typeface="+mn-ea"/>
                          <a:cs typeface="+mn-cs"/>
                        </a:rPr>
                        <a:t>
 ¡Que los más pequeños de la casa disfruten este invierno con todo! No te pierdas este 2x1 en todo Mothercare, con todo medio de pago, ¡combínalo como quieras!
Oferta válida hasta el 26 de Julio, exclusivo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14244</a:t>
                      </a:r>
                    </a:p>
                  </a:txBody>
                  <a:tcPr/>
                </a:tc>
                <a:extLst>
                  <a:ext uri="{0D108BD9-81ED-4DB2-BD59-A6C34878D82A}">
                    <a16:rowId xmlns:a16="http://schemas.microsoft.com/office/drawing/2014/main" val="381983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- 2018-06-13 22:39:19 </a:t>
                      </a:r>
                      <a:r>
                        <a:rPr kumimoji="0" lang="es-ES" sz="1000" b="0" i="0" u="none" strike="noStrike" kern="1200" cap="none" spc="0" normalizeH="0" baseline="0" noProof="0">
                          <a:ln>
                            <a:noFill/>
                          </a:ln>
                          <a:solidFill>
                            <a:prstClr val="black"/>
                          </a:solidFill>
                          <a:effectLst/>
                          <a:uLnTx/>
                          <a:uFillTx/>
                          <a:latin typeface="+mn-lt"/>
                          <a:ea typeface="+mn-ea"/>
                          <a:cs typeface="+mn-cs"/>
                        </a:rPr>
                        <a:t>
 ¿Quién dijo que el invierno es aburrido? @mariana.derderian te muestra las mejores opciones para vivir esta temporada con estilo. Exclusivo en Ripley y en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21099</a:t>
                      </a:r>
                    </a:p>
                  </a:txBody>
                  <a:tcPr/>
                </a:tc>
                <a:extLst>
                  <a:ext uri="{0D108BD9-81ED-4DB2-BD59-A6C34878D82A}">
                    <a16:rowId xmlns:a16="http://schemas.microsoft.com/office/drawing/2014/main" val="385597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- 2018-06-13 02:00:13 </a:t>
                      </a:r>
                      <a:r>
                        <a:rPr kumimoji="0" lang="es-ES" sz="1000" b="0" i="0" u="none" strike="noStrike" kern="1200" cap="none" spc="0" normalizeH="0" baseline="0" noProof="0">
                          <a:ln>
                            <a:noFill/>
                          </a:ln>
                          <a:solidFill>
                            <a:prstClr val="black"/>
                          </a:solidFill>
                          <a:effectLst/>
                          <a:uLnTx/>
                          <a:uFillTx/>
                          <a:latin typeface="+mn-lt"/>
                          <a:ea typeface="+mn-ea"/>
                          <a:cs typeface="+mn-cs"/>
                        </a:rPr>
                        <a:t>
 [Especial Día del Padre] ¡Elige el regalo para tu papá con estos increíbles descuentos! ¡Apúrate que ya queda poco! Encuéntralo en Ripley y Ripley.com *Descuentos vigentes sólo por este miércoles 13 de Junio de 2018, sobre precio normal, no acumulable con otras promociones. No aplica a productos de Avance y toda temporada.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15824</a:t>
                      </a:r>
                    </a:p>
                  </a:txBody>
                  <a:tcPr/>
                </a:tc>
                <a:extLst>
                  <a:ext uri="{0D108BD9-81ED-4DB2-BD59-A6C34878D82A}">
                    <a16:rowId xmlns:a16="http://schemas.microsoft.com/office/drawing/2014/main" val="4037032512"/>
                  </a:ext>
                </a:extLst>
              </a:tr>
            </a:tbl>
          </a:graphicData>
        </a:graphic>
      </p:graphicFrame>
      <p:sp>
        <p:nvSpPr>
          <p:cNvPr id="4" name="Text Placeholder 3">
            <a:extLst>
              <a:ext uri="{FF2B5EF4-FFF2-40B4-BE49-F238E27FC236}">
                <a16:creationId xmlns:a16="http://schemas.microsoft.com/office/drawing/2014/main" id="{C237477D-0D0A-4DA7-9051-D23F9FA3176A}"/>
              </a:ext>
            </a:extLst>
          </p:cNvPr>
          <p:cNvSpPr>
            <a:spLocks noGrp="1"/>
          </p:cNvSpPr>
          <p:nvPr>
            <p:ph type="body" sz="quarter" idx="14"/>
          </p:nvPr>
        </p:nvSpPr>
        <p:spPr/>
        <p:txBody>
          <a:bodyPr/>
          <a:lstStyle/>
          <a:p>
            <a:r>
              <a:rPr lang="en-US"/>
              <a:t>06/07/2018 - 06/15/2018</a:t>
            </a:r>
          </a:p>
        </p:txBody>
      </p:sp>
    </p:spTree>
    <p:extLst>
      <p:ext uri="{BB962C8B-B14F-4D97-AF65-F5344CB8AC3E}">
        <p14:creationId xmlns:p14="http://schemas.microsoft.com/office/powerpoint/2010/main" val="2857838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BBFE-06C6-45CF-BCC8-8FBFEEB2137B}"/>
              </a:ext>
            </a:extLst>
          </p:cNvPr>
          <p:cNvSpPr>
            <a:spLocks noGrp="1"/>
          </p:cNvSpPr>
          <p:nvPr>
            <p:ph type="title"/>
          </p:nvPr>
        </p:nvSpPr>
        <p:spPr/>
        <p:txBody>
          <a:bodyPr/>
          <a:lstStyle/>
          <a:p>
            <a:r>
              <a:rPr lang="en-US"/>
              <a:t>Instagram Posts Table | ripleychile - 4 of 7</a:t>
            </a:r>
          </a:p>
        </p:txBody>
      </p:sp>
      <p:graphicFrame>
        <p:nvGraphicFramePr>
          <p:cNvPr id="5" name="Table Placeholder 4">
            <a:extLst>
              <a:ext uri="{FF2B5EF4-FFF2-40B4-BE49-F238E27FC236}">
                <a16:creationId xmlns:a16="http://schemas.microsoft.com/office/drawing/2014/main" id="{54698443-8F5B-4CBF-AD8D-2261A91C65D7}"/>
              </a:ext>
            </a:extLst>
          </p:cNvPr>
          <p:cNvGraphicFramePr>
            <a:graphicFrameLocks noGrp="1"/>
          </p:cNvGraphicFramePr>
          <p:nvPr>
            <p:ph type="tbl" sz="quarter" idx="13"/>
            <p:extLst>
              <p:ext uri="{D42A27DB-BD31-4B8C-83A1-F6EECF244321}">
                <p14:modId xmlns:p14="http://schemas.microsoft.com/office/powerpoint/2010/main" val="305513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14075861"/>
                    </a:ext>
                  </a:extLst>
                </a:gridCol>
                <a:gridCol w="658368">
                  <a:extLst>
                    <a:ext uri="{9D8B030D-6E8A-4147-A177-3AD203B41FA5}">
                      <a16:colId xmlns:a16="http://schemas.microsoft.com/office/drawing/2014/main" val="4199723455"/>
                    </a:ext>
                  </a:extLst>
                </a:gridCol>
                <a:gridCol w="658368">
                  <a:extLst>
                    <a:ext uri="{9D8B030D-6E8A-4147-A177-3AD203B41FA5}">
                      <a16:colId xmlns:a16="http://schemas.microsoft.com/office/drawing/2014/main" val="258712426"/>
                    </a:ext>
                  </a:extLst>
                </a:gridCol>
                <a:gridCol w="658368">
                  <a:extLst>
                    <a:ext uri="{9D8B030D-6E8A-4147-A177-3AD203B41FA5}">
                      <a16:colId xmlns:a16="http://schemas.microsoft.com/office/drawing/2014/main" val="235740970"/>
                    </a:ext>
                  </a:extLst>
                </a:gridCol>
                <a:gridCol w="658368">
                  <a:extLst>
                    <a:ext uri="{9D8B030D-6E8A-4147-A177-3AD203B41FA5}">
                      <a16:colId xmlns:a16="http://schemas.microsoft.com/office/drawing/2014/main" val="1326016653"/>
                    </a:ext>
                  </a:extLst>
                </a:gridCol>
                <a:gridCol w="658368">
                  <a:extLst>
                    <a:ext uri="{9D8B030D-6E8A-4147-A177-3AD203B41FA5}">
                      <a16:colId xmlns:a16="http://schemas.microsoft.com/office/drawing/2014/main" val="1748329382"/>
                    </a:ext>
                  </a:extLst>
                </a:gridCol>
                <a:gridCol w="658368">
                  <a:extLst>
                    <a:ext uri="{9D8B030D-6E8A-4147-A177-3AD203B41FA5}">
                      <a16:colId xmlns:a16="http://schemas.microsoft.com/office/drawing/2014/main" val="1471022664"/>
                    </a:ext>
                  </a:extLst>
                </a:gridCol>
                <a:gridCol w="658368">
                  <a:extLst>
                    <a:ext uri="{9D8B030D-6E8A-4147-A177-3AD203B41FA5}">
                      <a16:colId xmlns:a16="http://schemas.microsoft.com/office/drawing/2014/main" val="1057745654"/>
                    </a:ext>
                  </a:extLst>
                </a:gridCol>
                <a:gridCol w="658368">
                  <a:extLst>
                    <a:ext uri="{9D8B030D-6E8A-4147-A177-3AD203B41FA5}">
                      <a16:colId xmlns:a16="http://schemas.microsoft.com/office/drawing/2014/main" val="1790675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8965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- 2018-06-13 01:27:08 </a:t>
                      </a:r>
                      <a:r>
                        <a:rPr kumimoji="0" lang="es-ES" sz="1000" b="0" i="0" u="none" strike="noStrike" kern="1200" cap="none" spc="0" normalizeH="0" baseline="0" noProof="0">
                          <a:ln>
                            <a:noFill/>
                          </a:ln>
                          <a:solidFill>
                            <a:prstClr val="black"/>
                          </a:solidFill>
                          <a:effectLst/>
                          <a:uLnTx/>
                          <a:uFillTx/>
                          <a:latin typeface="+mn-lt"/>
                          <a:ea typeface="+mn-ea"/>
                          <a:cs typeface="+mn-cs"/>
                        </a:rPr>
                        <a:t>
 Los hijos siempre queremos que nuestros papás se vean taquilla, por eso, regálale el outfit perfecto para una ocasión como esta. ¡Feliz Día papá!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13117</a:t>
                      </a:r>
                    </a:p>
                  </a:txBody>
                  <a:tcPr/>
                </a:tc>
                <a:extLst>
                  <a:ext uri="{0D108BD9-81ED-4DB2-BD59-A6C34878D82A}">
                    <a16:rowId xmlns:a16="http://schemas.microsoft.com/office/drawing/2014/main" val="280409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- 2018-06-13 00:18:10 </a:t>
                      </a:r>
                      <a:r>
                        <a:rPr kumimoji="0" lang="es-ES" sz="1000" b="0" i="0" u="none" strike="noStrike" kern="1200" cap="none" spc="0" normalizeH="0" baseline="0" noProof="0">
                          <a:ln>
                            <a:noFill/>
                          </a:ln>
                          <a:solidFill>
                            <a:prstClr val="black"/>
                          </a:solidFill>
                          <a:effectLst/>
                          <a:uLnTx/>
                          <a:uFillTx/>
                          <a:latin typeface="+mn-lt"/>
                          <a:ea typeface="+mn-ea"/>
                          <a:cs typeface="+mn-cs"/>
                        </a:rPr>
                        <a:t>
 ¡Descubre los mejores tips para que tu mascota viva el mejor invierno de su vida!
Encuentra estos productos y más en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18929</a:t>
                      </a:r>
                    </a:p>
                  </a:txBody>
                  <a:tcPr/>
                </a:tc>
                <a:extLst>
                  <a:ext uri="{0D108BD9-81ED-4DB2-BD59-A6C34878D82A}">
                    <a16:rowId xmlns:a16="http://schemas.microsoft.com/office/drawing/2014/main" val="378194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- 2018-06-12 22:08:09 </a:t>
                      </a:r>
                      <a:r>
                        <a:rPr kumimoji="0" lang="es-ES" sz="1000" b="0" i="0" u="none" strike="noStrike" kern="1200" cap="none" spc="0" normalizeH="0" baseline="0" noProof="0">
                          <a:ln>
                            <a:noFill/>
                          </a:ln>
                          <a:solidFill>
                            <a:prstClr val="black"/>
                          </a:solidFill>
                          <a:effectLst/>
                          <a:uLnTx/>
                          <a:uFillTx/>
                          <a:latin typeface="+mn-lt"/>
                          <a:ea typeface="+mn-ea"/>
                          <a:cs typeface="+mn-cs"/>
                        </a:rPr>
                        <a:t>
 Colores neutros y siluetas modernas, ¡ideal para tu outfit de noche! ¡Descubre lo nuevo de #Oasis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14468</a:t>
                      </a:r>
                    </a:p>
                  </a:txBody>
                  <a:tcPr/>
                </a:tc>
                <a:extLst>
                  <a:ext uri="{0D108BD9-81ED-4DB2-BD59-A6C34878D82A}">
                    <a16:rowId xmlns:a16="http://schemas.microsoft.com/office/drawing/2014/main" val="384177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- 2018-06-11 22:55:09 </a:t>
                      </a:r>
                      <a:r>
                        <a:rPr kumimoji="0" lang="es-ES" sz="1000" b="0" i="0" u="none" strike="noStrike" kern="1200" cap="none" spc="0" normalizeH="0" baseline="0" noProof="0">
                          <a:ln>
                            <a:noFill/>
                          </a:ln>
                          <a:solidFill>
                            <a:prstClr val="black"/>
                          </a:solidFill>
                          <a:effectLst/>
                          <a:uLnTx/>
                          <a:uFillTx/>
                          <a:latin typeface="+mn-lt"/>
                          <a:ea typeface="+mn-ea"/>
                          <a:cs typeface="+mn-cs"/>
                        </a:rPr>
                        <a:t>
 [ESPECIAL DÍA DEL PAPÁ] ¡Se acerca el día del padre! Sorpréndelo con algún detalle que le encantará, encuéntralo en Ripley y Ripley.com *Descuentos vigentes desde el jueves 7 al domingo 17 de junio 2018 en productos Seleccionados. Sobre precio normal. No acumulable con otras promociones. La promoción y entrega del beneficio es responsabilidad de Comercial ECCSA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16080</a:t>
                      </a:r>
                    </a:p>
                  </a:txBody>
                  <a:tcPr/>
                </a:tc>
                <a:extLst>
                  <a:ext uri="{0D108BD9-81ED-4DB2-BD59-A6C34878D82A}">
                    <a16:rowId xmlns:a16="http://schemas.microsoft.com/office/drawing/2014/main" val="3568196717"/>
                  </a:ext>
                </a:extLst>
              </a:tr>
            </a:tbl>
          </a:graphicData>
        </a:graphic>
      </p:graphicFrame>
      <p:sp>
        <p:nvSpPr>
          <p:cNvPr id="4" name="Text Placeholder 3">
            <a:extLst>
              <a:ext uri="{FF2B5EF4-FFF2-40B4-BE49-F238E27FC236}">
                <a16:creationId xmlns:a16="http://schemas.microsoft.com/office/drawing/2014/main" id="{6DDA9F47-2E86-4786-8707-569069050595}"/>
              </a:ext>
            </a:extLst>
          </p:cNvPr>
          <p:cNvSpPr>
            <a:spLocks noGrp="1"/>
          </p:cNvSpPr>
          <p:nvPr>
            <p:ph type="body" sz="quarter" idx="14"/>
          </p:nvPr>
        </p:nvSpPr>
        <p:spPr/>
        <p:txBody>
          <a:bodyPr/>
          <a:lstStyle/>
          <a:p>
            <a:r>
              <a:rPr lang="en-US"/>
              <a:t>06/07/2018 - 06/15/2018</a:t>
            </a:r>
          </a:p>
        </p:txBody>
      </p:sp>
    </p:spTree>
    <p:extLst>
      <p:ext uri="{BB962C8B-B14F-4D97-AF65-F5344CB8AC3E}">
        <p14:creationId xmlns:p14="http://schemas.microsoft.com/office/powerpoint/2010/main" val="797104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5DAD5-B4DA-4C4D-A390-AEEC73B70584}"/>
              </a:ext>
            </a:extLst>
          </p:cNvPr>
          <p:cNvSpPr>
            <a:spLocks noGrp="1"/>
          </p:cNvSpPr>
          <p:nvPr>
            <p:ph type="title"/>
          </p:nvPr>
        </p:nvSpPr>
        <p:spPr/>
        <p:txBody>
          <a:bodyPr/>
          <a:lstStyle/>
          <a:p>
            <a:r>
              <a:rPr lang="en-US"/>
              <a:t>Instagram Posts Table | ripleychile - 5 of 7</a:t>
            </a:r>
          </a:p>
        </p:txBody>
      </p:sp>
      <p:graphicFrame>
        <p:nvGraphicFramePr>
          <p:cNvPr id="5" name="Table Placeholder 4">
            <a:extLst>
              <a:ext uri="{FF2B5EF4-FFF2-40B4-BE49-F238E27FC236}">
                <a16:creationId xmlns:a16="http://schemas.microsoft.com/office/drawing/2014/main" id="{95CA2DF1-0692-4FDA-BCB4-35C33F83C557}"/>
              </a:ext>
            </a:extLst>
          </p:cNvPr>
          <p:cNvGraphicFramePr>
            <a:graphicFrameLocks noGrp="1"/>
          </p:cNvGraphicFramePr>
          <p:nvPr>
            <p:ph type="tbl" sz="quarter" idx="13"/>
            <p:extLst>
              <p:ext uri="{D42A27DB-BD31-4B8C-83A1-F6EECF244321}">
                <p14:modId xmlns:p14="http://schemas.microsoft.com/office/powerpoint/2010/main" val="3538085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29962663"/>
                    </a:ext>
                  </a:extLst>
                </a:gridCol>
                <a:gridCol w="658368">
                  <a:extLst>
                    <a:ext uri="{9D8B030D-6E8A-4147-A177-3AD203B41FA5}">
                      <a16:colId xmlns:a16="http://schemas.microsoft.com/office/drawing/2014/main" val="238835494"/>
                    </a:ext>
                  </a:extLst>
                </a:gridCol>
                <a:gridCol w="658368">
                  <a:extLst>
                    <a:ext uri="{9D8B030D-6E8A-4147-A177-3AD203B41FA5}">
                      <a16:colId xmlns:a16="http://schemas.microsoft.com/office/drawing/2014/main" val="4114256997"/>
                    </a:ext>
                  </a:extLst>
                </a:gridCol>
                <a:gridCol w="658368">
                  <a:extLst>
                    <a:ext uri="{9D8B030D-6E8A-4147-A177-3AD203B41FA5}">
                      <a16:colId xmlns:a16="http://schemas.microsoft.com/office/drawing/2014/main" val="732959145"/>
                    </a:ext>
                  </a:extLst>
                </a:gridCol>
                <a:gridCol w="658368">
                  <a:extLst>
                    <a:ext uri="{9D8B030D-6E8A-4147-A177-3AD203B41FA5}">
                      <a16:colId xmlns:a16="http://schemas.microsoft.com/office/drawing/2014/main" val="373763298"/>
                    </a:ext>
                  </a:extLst>
                </a:gridCol>
                <a:gridCol w="658368">
                  <a:extLst>
                    <a:ext uri="{9D8B030D-6E8A-4147-A177-3AD203B41FA5}">
                      <a16:colId xmlns:a16="http://schemas.microsoft.com/office/drawing/2014/main" val="1377238488"/>
                    </a:ext>
                  </a:extLst>
                </a:gridCol>
                <a:gridCol w="658368">
                  <a:extLst>
                    <a:ext uri="{9D8B030D-6E8A-4147-A177-3AD203B41FA5}">
                      <a16:colId xmlns:a16="http://schemas.microsoft.com/office/drawing/2014/main" val="661611066"/>
                    </a:ext>
                  </a:extLst>
                </a:gridCol>
                <a:gridCol w="658368">
                  <a:extLst>
                    <a:ext uri="{9D8B030D-6E8A-4147-A177-3AD203B41FA5}">
                      <a16:colId xmlns:a16="http://schemas.microsoft.com/office/drawing/2014/main" val="714678718"/>
                    </a:ext>
                  </a:extLst>
                </a:gridCol>
                <a:gridCol w="658368">
                  <a:extLst>
                    <a:ext uri="{9D8B030D-6E8A-4147-A177-3AD203B41FA5}">
                      <a16:colId xmlns:a16="http://schemas.microsoft.com/office/drawing/2014/main" val="1319106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55971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- 2018-06-10 20:00:17 </a:t>
                      </a:r>
                      <a:r>
                        <a:rPr kumimoji="0" lang="es-ES" sz="1000" b="0" i="0" u="none" strike="noStrike" kern="1200" cap="none" spc="0" normalizeH="0" baseline="0" noProof="0">
                          <a:ln>
                            <a:noFill/>
                          </a:ln>
                          <a:solidFill>
                            <a:prstClr val="black"/>
                          </a:solidFill>
                          <a:effectLst/>
                          <a:uLnTx/>
                          <a:uFillTx/>
                          <a:latin typeface="+mn-lt"/>
                          <a:ea typeface="+mn-ea"/>
                          <a:cs typeface="+mn-cs"/>
                        </a:rPr>
                        <a:t>
 Este otoño dile sí al cuadrillé con #Penguin. Encuentra el regalo ideal para el Día del Padre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20641</a:t>
                      </a:r>
                    </a:p>
                  </a:txBody>
                  <a:tcPr/>
                </a:tc>
                <a:extLst>
                  <a:ext uri="{0D108BD9-81ED-4DB2-BD59-A6C34878D82A}">
                    <a16:rowId xmlns:a16="http://schemas.microsoft.com/office/drawing/2014/main" val="211729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- 2018-06-09 21:00:17 </a:t>
                      </a:r>
                      <a:r>
                        <a:rPr kumimoji="0" lang="es-ES" sz="1000" b="0" i="0" u="none" strike="noStrike" kern="1200" cap="none" spc="0" normalizeH="0" baseline="0" noProof="0">
                          <a:ln>
                            <a:noFill/>
                          </a:ln>
                          <a:solidFill>
                            <a:prstClr val="black"/>
                          </a:solidFill>
                          <a:effectLst/>
                          <a:uLnTx/>
                          <a:uFillTx/>
                          <a:latin typeface="+mn-lt"/>
                          <a:ea typeface="+mn-ea"/>
                          <a:cs typeface="+mn-cs"/>
                        </a:rPr>
                        <a:t>
 Si tu papá es un amante de la tecnología, entonces ¡no se diga más! Ven a Ripley o ingresa a Ripley.com y encuentra el mejor regalo para este Día del Padre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18324</a:t>
                      </a:r>
                    </a:p>
                  </a:txBody>
                  <a:tcPr/>
                </a:tc>
                <a:extLst>
                  <a:ext uri="{0D108BD9-81ED-4DB2-BD59-A6C34878D82A}">
                    <a16:rowId xmlns:a16="http://schemas.microsoft.com/office/drawing/2014/main" val="425857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- 2018-06-09 19:00:16 </a:t>
                      </a:r>
                      <a:r>
                        <a:rPr kumimoji="0" lang="es-ES" sz="1000" b="0" i="0" u="none" strike="noStrike" kern="1200" cap="none" spc="0" normalizeH="0" baseline="0" noProof="0">
                          <a:ln>
                            <a:noFill/>
                          </a:ln>
                          <a:solidFill>
                            <a:prstClr val="black"/>
                          </a:solidFill>
                          <a:effectLst/>
                          <a:uLnTx/>
                          <a:uFillTx/>
                          <a:latin typeface="+mn-lt"/>
                          <a:ea typeface="+mn-ea"/>
                          <a:cs typeface="+mn-cs"/>
                        </a:rPr>
                        <a:t>
 Río, querido Río, Cidade Maravilhosa💓
¿Quieres visitar sus maravillosas playas? Inscríbete en #ClubRGira y viaja con tu curso✈ #ClubRGira #GiraDeEstudios✨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19815</a:t>
                      </a:r>
                    </a:p>
                  </a:txBody>
                  <a:tcPr/>
                </a:tc>
                <a:extLst>
                  <a:ext uri="{0D108BD9-81ED-4DB2-BD59-A6C34878D82A}">
                    <a16:rowId xmlns:a16="http://schemas.microsoft.com/office/drawing/2014/main" val="362602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- 2018-06-08 23:21:22 </a:t>
                      </a:r>
                      <a:r>
                        <a:rPr kumimoji="0" lang="es-ES" sz="1000" b="0" i="0" u="none" strike="noStrike" kern="1200" cap="none" spc="0" normalizeH="0" baseline="0" noProof="0">
                          <a:ln>
                            <a:noFill/>
                          </a:ln>
                          <a:solidFill>
                            <a:prstClr val="black"/>
                          </a:solidFill>
                          <a:effectLst/>
                          <a:uLnTx/>
                          <a:uFillTx/>
                          <a:latin typeface="+mn-lt"/>
                          <a:ea typeface="+mn-ea"/>
                          <a:cs typeface="+mn-cs"/>
                        </a:rPr>
                        <a:t>
 Elige ser un #PapáApruebaDeTodo con estos consejos que te pueden ayudar a lograrlo día a día. ¡Míralos en Ripley.com!
*Fuente: Facultad de sicología de la Universidad del Desarrollo.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38106</a:t>
                      </a:r>
                    </a:p>
                  </a:txBody>
                  <a:tcPr/>
                </a:tc>
                <a:extLst>
                  <a:ext uri="{0D108BD9-81ED-4DB2-BD59-A6C34878D82A}">
                    <a16:rowId xmlns:a16="http://schemas.microsoft.com/office/drawing/2014/main" val="2390027081"/>
                  </a:ext>
                </a:extLst>
              </a:tr>
            </a:tbl>
          </a:graphicData>
        </a:graphic>
      </p:graphicFrame>
      <p:sp>
        <p:nvSpPr>
          <p:cNvPr id="4" name="Text Placeholder 3">
            <a:extLst>
              <a:ext uri="{FF2B5EF4-FFF2-40B4-BE49-F238E27FC236}">
                <a16:creationId xmlns:a16="http://schemas.microsoft.com/office/drawing/2014/main" id="{AF26D8DC-B612-4F45-983A-E1168FBEED1C}"/>
              </a:ext>
            </a:extLst>
          </p:cNvPr>
          <p:cNvSpPr>
            <a:spLocks noGrp="1"/>
          </p:cNvSpPr>
          <p:nvPr>
            <p:ph type="body" sz="quarter" idx="14"/>
          </p:nvPr>
        </p:nvSpPr>
        <p:spPr/>
        <p:txBody>
          <a:bodyPr/>
          <a:lstStyle/>
          <a:p>
            <a:r>
              <a:rPr lang="en-US"/>
              <a:t>06/07/2018 - 06/15/2018</a:t>
            </a:r>
          </a:p>
        </p:txBody>
      </p:sp>
    </p:spTree>
    <p:extLst>
      <p:ext uri="{BB962C8B-B14F-4D97-AF65-F5344CB8AC3E}">
        <p14:creationId xmlns:p14="http://schemas.microsoft.com/office/powerpoint/2010/main" val="1151171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BCF0-C53D-41BB-A04D-A9CDEB6A4A8B}"/>
              </a:ext>
            </a:extLst>
          </p:cNvPr>
          <p:cNvSpPr>
            <a:spLocks noGrp="1"/>
          </p:cNvSpPr>
          <p:nvPr>
            <p:ph type="title"/>
          </p:nvPr>
        </p:nvSpPr>
        <p:spPr/>
        <p:txBody>
          <a:bodyPr/>
          <a:lstStyle/>
          <a:p>
            <a:r>
              <a:rPr lang="en-US"/>
              <a:t>Instagram Posts Table | ripleychile - 6 of 7</a:t>
            </a:r>
          </a:p>
        </p:txBody>
      </p:sp>
      <p:graphicFrame>
        <p:nvGraphicFramePr>
          <p:cNvPr id="5" name="Table Placeholder 4">
            <a:extLst>
              <a:ext uri="{FF2B5EF4-FFF2-40B4-BE49-F238E27FC236}">
                <a16:creationId xmlns:a16="http://schemas.microsoft.com/office/drawing/2014/main" id="{EAAAB9AC-B768-4D5B-9AF0-00DC7FBA43CC}"/>
              </a:ext>
            </a:extLst>
          </p:cNvPr>
          <p:cNvGraphicFramePr>
            <a:graphicFrameLocks noGrp="1"/>
          </p:cNvGraphicFramePr>
          <p:nvPr>
            <p:ph type="tbl" sz="quarter" idx="13"/>
            <p:extLst>
              <p:ext uri="{D42A27DB-BD31-4B8C-83A1-F6EECF244321}">
                <p14:modId xmlns:p14="http://schemas.microsoft.com/office/powerpoint/2010/main" val="886379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55046228"/>
                    </a:ext>
                  </a:extLst>
                </a:gridCol>
                <a:gridCol w="658368">
                  <a:extLst>
                    <a:ext uri="{9D8B030D-6E8A-4147-A177-3AD203B41FA5}">
                      <a16:colId xmlns:a16="http://schemas.microsoft.com/office/drawing/2014/main" val="1779023068"/>
                    </a:ext>
                  </a:extLst>
                </a:gridCol>
                <a:gridCol w="658368">
                  <a:extLst>
                    <a:ext uri="{9D8B030D-6E8A-4147-A177-3AD203B41FA5}">
                      <a16:colId xmlns:a16="http://schemas.microsoft.com/office/drawing/2014/main" val="3175887139"/>
                    </a:ext>
                  </a:extLst>
                </a:gridCol>
                <a:gridCol w="658368">
                  <a:extLst>
                    <a:ext uri="{9D8B030D-6E8A-4147-A177-3AD203B41FA5}">
                      <a16:colId xmlns:a16="http://schemas.microsoft.com/office/drawing/2014/main" val="2225650496"/>
                    </a:ext>
                  </a:extLst>
                </a:gridCol>
                <a:gridCol w="658368">
                  <a:extLst>
                    <a:ext uri="{9D8B030D-6E8A-4147-A177-3AD203B41FA5}">
                      <a16:colId xmlns:a16="http://schemas.microsoft.com/office/drawing/2014/main" val="393944761"/>
                    </a:ext>
                  </a:extLst>
                </a:gridCol>
                <a:gridCol w="658368">
                  <a:extLst>
                    <a:ext uri="{9D8B030D-6E8A-4147-A177-3AD203B41FA5}">
                      <a16:colId xmlns:a16="http://schemas.microsoft.com/office/drawing/2014/main" val="754196570"/>
                    </a:ext>
                  </a:extLst>
                </a:gridCol>
                <a:gridCol w="658368">
                  <a:extLst>
                    <a:ext uri="{9D8B030D-6E8A-4147-A177-3AD203B41FA5}">
                      <a16:colId xmlns:a16="http://schemas.microsoft.com/office/drawing/2014/main" val="4006975082"/>
                    </a:ext>
                  </a:extLst>
                </a:gridCol>
                <a:gridCol w="658368">
                  <a:extLst>
                    <a:ext uri="{9D8B030D-6E8A-4147-A177-3AD203B41FA5}">
                      <a16:colId xmlns:a16="http://schemas.microsoft.com/office/drawing/2014/main" val="1057886122"/>
                    </a:ext>
                  </a:extLst>
                </a:gridCol>
                <a:gridCol w="658368">
                  <a:extLst>
                    <a:ext uri="{9D8B030D-6E8A-4147-A177-3AD203B41FA5}">
                      <a16:colId xmlns:a16="http://schemas.microsoft.com/office/drawing/2014/main" val="2758769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7354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ripleychile - 2018-06-08 22:47:08 </a:t>
                      </a:r>
                      <a:r>
                        <a:rPr kumimoji="0" lang="en-US" sz="1000" b="0" i="0" u="none" strike="noStrike" kern="1200" cap="none" spc="0" normalizeH="0" baseline="0" noProof="0">
                          <a:ln>
                            <a:noFill/>
                          </a:ln>
                          <a:solidFill>
                            <a:prstClr val="black"/>
                          </a:solidFill>
                          <a:effectLst/>
                          <a:uLnTx/>
                          <a:uFillTx/>
                          <a:latin typeface="+mn-lt"/>
                          <a:ea typeface="+mn-ea"/>
                          <a:cs typeface="+mn-cs"/>
                        </a:rPr>
                        <a:t>
 [SÓLO HASTA EL DOMINGO 10] Porque la ropa interior ya no es solo un complemento, no te pierdas un 40% de descuento en ropa interior mujer Calvin Klein y Tommy Hilfiger, con tarjeta Ripley.
Descuento exclusivo en tiendas:
Calvin Klein: La Serena, Nueva Valdivia Store, Mall Costanera Center, Mall Marina Arauco, Mall Costanera Puerto Montt, Mall Portal Temuco, Iquique, Talca, Rancagua, Mall Concepción, Mall Parque Arauco, Mall Alto las Condes y Crillon.
Tommy Hilfiger: Mall Costanera Puerto Montt, Mall Costanera Center, Mall Marina Arauco, Mall Parque Arauco y Mall Alto las Condes.e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18495</a:t>
                      </a:r>
                    </a:p>
                  </a:txBody>
                  <a:tcPr/>
                </a:tc>
                <a:extLst>
                  <a:ext uri="{0D108BD9-81ED-4DB2-BD59-A6C34878D82A}">
                    <a16:rowId xmlns:a16="http://schemas.microsoft.com/office/drawing/2014/main" val="381959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- 2018-06-08 22:34:10 </a:t>
                      </a:r>
                      <a:r>
                        <a:rPr kumimoji="0" lang="es-ES" sz="1000" b="0" i="0" u="none" strike="noStrike" kern="1200" cap="none" spc="0" normalizeH="0" baseline="0" noProof="0">
                          <a:ln>
                            <a:noFill/>
                          </a:ln>
                          <a:solidFill>
                            <a:prstClr val="black"/>
                          </a:solidFill>
                          <a:effectLst/>
                          <a:uLnTx/>
                          <a:uFillTx/>
                          <a:latin typeface="+mn-lt"/>
                          <a:ea typeface="+mn-ea"/>
                          <a:cs typeface="+mn-cs"/>
                        </a:rPr>
                        <a:t>
 Ser papá no es fácil, pero es una experiencia inigualablemente hermosa. Celebra a tu papá en su día con un regalo increíble, porque lo merece. Encuéntralo en Ripley y Ripley.com ¡Feliz día papá!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15797</a:t>
                      </a:r>
                    </a:p>
                  </a:txBody>
                  <a:tcPr/>
                </a:tc>
                <a:extLst>
                  <a:ext uri="{0D108BD9-81ED-4DB2-BD59-A6C34878D82A}">
                    <a16:rowId xmlns:a16="http://schemas.microsoft.com/office/drawing/2014/main" val="2925385597"/>
                  </a:ext>
                </a:extLst>
              </a:tr>
            </a:tbl>
          </a:graphicData>
        </a:graphic>
      </p:graphicFrame>
      <p:sp>
        <p:nvSpPr>
          <p:cNvPr id="4" name="Text Placeholder 3">
            <a:extLst>
              <a:ext uri="{FF2B5EF4-FFF2-40B4-BE49-F238E27FC236}">
                <a16:creationId xmlns:a16="http://schemas.microsoft.com/office/drawing/2014/main" id="{C4C0113A-5A23-45C5-BF7D-DDA7FAA79CAA}"/>
              </a:ext>
            </a:extLst>
          </p:cNvPr>
          <p:cNvSpPr>
            <a:spLocks noGrp="1"/>
          </p:cNvSpPr>
          <p:nvPr>
            <p:ph type="body" sz="quarter" idx="14"/>
          </p:nvPr>
        </p:nvSpPr>
        <p:spPr/>
        <p:txBody>
          <a:bodyPr/>
          <a:lstStyle/>
          <a:p>
            <a:r>
              <a:rPr lang="en-US"/>
              <a:t>06/07/2018 - 06/15/2018</a:t>
            </a:r>
          </a:p>
        </p:txBody>
      </p:sp>
    </p:spTree>
    <p:extLst>
      <p:ext uri="{BB962C8B-B14F-4D97-AF65-F5344CB8AC3E}">
        <p14:creationId xmlns:p14="http://schemas.microsoft.com/office/powerpoint/2010/main" val="3354562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A77CE-67EC-48F5-A5EB-38AF203212FE}"/>
              </a:ext>
            </a:extLst>
          </p:cNvPr>
          <p:cNvSpPr>
            <a:spLocks noGrp="1"/>
          </p:cNvSpPr>
          <p:nvPr>
            <p:ph type="title"/>
          </p:nvPr>
        </p:nvSpPr>
        <p:spPr/>
        <p:txBody>
          <a:bodyPr/>
          <a:lstStyle/>
          <a:p>
            <a:r>
              <a:rPr lang="en-US"/>
              <a:t>Instagram Posts Table | ripleychile - 7 of 7</a:t>
            </a:r>
          </a:p>
        </p:txBody>
      </p:sp>
      <p:graphicFrame>
        <p:nvGraphicFramePr>
          <p:cNvPr id="5" name="Table Placeholder 4">
            <a:extLst>
              <a:ext uri="{FF2B5EF4-FFF2-40B4-BE49-F238E27FC236}">
                <a16:creationId xmlns:a16="http://schemas.microsoft.com/office/drawing/2014/main" id="{BB09666B-2411-4971-B1CF-AD65D75C9434}"/>
              </a:ext>
            </a:extLst>
          </p:cNvPr>
          <p:cNvGraphicFramePr>
            <a:graphicFrameLocks noGrp="1"/>
          </p:cNvGraphicFramePr>
          <p:nvPr>
            <p:ph type="tbl" sz="quarter" idx="13"/>
            <p:extLst>
              <p:ext uri="{D42A27DB-BD31-4B8C-83A1-F6EECF244321}">
                <p14:modId xmlns:p14="http://schemas.microsoft.com/office/powerpoint/2010/main" val="1511689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47986506"/>
                    </a:ext>
                  </a:extLst>
                </a:gridCol>
                <a:gridCol w="658368">
                  <a:extLst>
                    <a:ext uri="{9D8B030D-6E8A-4147-A177-3AD203B41FA5}">
                      <a16:colId xmlns:a16="http://schemas.microsoft.com/office/drawing/2014/main" val="1161829949"/>
                    </a:ext>
                  </a:extLst>
                </a:gridCol>
                <a:gridCol w="658368">
                  <a:extLst>
                    <a:ext uri="{9D8B030D-6E8A-4147-A177-3AD203B41FA5}">
                      <a16:colId xmlns:a16="http://schemas.microsoft.com/office/drawing/2014/main" val="2655410121"/>
                    </a:ext>
                  </a:extLst>
                </a:gridCol>
                <a:gridCol w="658368">
                  <a:extLst>
                    <a:ext uri="{9D8B030D-6E8A-4147-A177-3AD203B41FA5}">
                      <a16:colId xmlns:a16="http://schemas.microsoft.com/office/drawing/2014/main" val="3235204970"/>
                    </a:ext>
                  </a:extLst>
                </a:gridCol>
                <a:gridCol w="658368">
                  <a:extLst>
                    <a:ext uri="{9D8B030D-6E8A-4147-A177-3AD203B41FA5}">
                      <a16:colId xmlns:a16="http://schemas.microsoft.com/office/drawing/2014/main" val="2590353911"/>
                    </a:ext>
                  </a:extLst>
                </a:gridCol>
                <a:gridCol w="658368">
                  <a:extLst>
                    <a:ext uri="{9D8B030D-6E8A-4147-A177-3AD203B41FA5}">
                      <a16:colId xmlns:a16="http://schemas.microsoft.com/office/drawing/2014/main" val="511128167"/>
                    </a:ext>
                  </a:extLst>
                </a:gridCol>
                <a:gridCol w="658368">
                  <a:extLst>
                    <a:ext uri="{9D8B030D-6E8A-4147-A177-3AD203B41FA5}">
                      <a16:colId xmlns:a16="http://schemas.microsoft.com/office/drawing/2014/main" val="2888242750"/>
                    </a:ext>
                  </a:extLst>
                </a:gridCol>
                <a:gridCol w="658368">
                  <a:extLst>
                    <a:ext uri="{9D8B030D-6E8A-4147-A177-3AD203B41FA5}">
                      <a16:colId xmlns:a16="http://schemas.microsoft.com/office/drawing/2014/main" val="552495033"/>
                    </a:ext>
                  </a:extLst>
                </a:gridCol>
                <a:gridCol w="658368">
                  <a:extLst>
                    <a:ext uri="{9D8B030D-6E8A-4147-A177-3AD203B41FA5}">
                      <a16:colId xmlns:a16="http://schemas.microsoft.com/office/drawing/2014/main" val="672625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881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- 2018-06-08 22:24:04 </a:t>
                      </a:r>
                      <a:r>
                        <a:rPr kumimoji="0" lang="es-ES" sz="1000" b="0" i="0" u="none" strike="noStrike" kern="1200" cap="none" spc="0" normalizeH="0" baseline="0" noProof="0">
                          <a:ln>
                            <a:noFill/>
                          </a:ln>
                          <a:solidFill>
                            <a:prstClr val="black"/>
                          </a:solidFill>
                          <a:effectLst/>
                          <a:uLnTx/>
                          <a:uFillTx/>
                          <a:latin typeface="+mn-lt"/>
                          <a:ea typeface="+mn-ea"/>
                          <a:cs typeface="+mn-cs"/>
                        </a:rPr>
                        <a:t>
 ¡Juega con las nuevas tendencias que #Oasis tiene para ti! Descubre más en Ripley y en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23553</a:t>
                      </a:r>
                    </a:p>
                  </a:txBody>
                  <a:tcPr/>
                </a:tc>
                <a:extLst>
                  <a:ext uri="{0D108BD9-81ED-4DB2-BD59-A6C34878D82A}">
                    <a16:rowId xmlns:a16="http://schemas.microsoft.com/office/drawing/2014/main" val="105028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- 2018-06-08 01:52:08 </a:t>
                      </a:r>
                      <a:r>
                        <a:rPr kumimoji="0" lang="es-ES" sz="1000" b="0" i="0" u="none" strike="noStrike" kern="1200" cap="none" spc="0" normalizeH="0" baseline="0" noProof="0">
                          <a:ln>
                            <a:noFill/>
                          </a:ln>
                          <a:solidFill>
                            <a:prstClr val="black"/>
                          </a:solidFill>
                          <a:effectLst/>
                          <a:uLnTx/>
                          <a:uFillTx/>
                          <a:latin typeface="+mn-lt"/>
                          <a:ea typeface="+mn-ea"/>
                          <a:cs typeface="+mn-cs"/>
                        </a:rPr>
                        <a:t>
 [ESPECIAL DÍA DEL PADRE] ¡Elige el mejor regalo para este día del padre y con un increíble descuento en Ripley! 😃 Encuéntralo también en Ripley.com *Descuentos vigentes del 08 al 10 de Junio de 2018. Sobre precio normal. No acumulable con otras promociones. La Promoción y entrega del beneficio es responsabilidad de Comercial ECCSA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15936</a:t>
                      </a:r>
                    </a:p>
                  </a:txBody>
                  <a:tcPr/>
                </a:tc>
                <a:extLst>
                  <a:ext uri="{0D108BD9-81ED-4DB2-BD59-A6C34878D82A}">
                    <a16:rowId xmlns:a16="http://schemas.microsoft.com/office/drawing/2014/main" val="103849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- 2018-06-07 02:49:19 </a:t>
                      </a:r>
                      <a:r>
                        <a:rPr kumimoji="0" lang="es-ES" sz="1000" b="0" i="0" u="none" strike="noStrike" kern="1200" cap="none" spc="0" normalizeH="0" baseline="0" noProof="0">
                          <a:ln>
                            <a:noFill/>
                          </a:ln>
                          <a:solidFill>
                            <a:prstClr val="black"/>
                          </a:solidFill>
                          <a:effectLst/>
                          <a:uLnTx/>
                          <a:uFillTx/>
                          <a:latin typeface="+mn-lt"/>
                          <a:ea typeface="+mn-ea"/>
                          <a:cs typeface="+mn-cs"/>
                        </a:rPr>
                        <a:t>
 ¿Alguna vez fuiste sometido a una prueba de paternidad? Bueno, llegó el momento de demostrar el increíble papá que eres. Te invitamos a realizar este test donde podrás descubrir si eres un #PapáAPruebaDeTodo. Ingresa a Ripley.com y descúbrelo.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22230</a:t>
                      </a:r>
                    </a:p>
                  </a:txBody>
                  <a:tcPr/>
                </a:tc>
                <a:extLst>
                  <a:ext uri="{0D108BD9-81ED-4DB2-BD59-A6C34878D82A}">
                    <a16:rowId xmlns:a16="http://schemas.microsoft.com/office/drawing/2014/main" val="143317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ripleychile - 2018-06-07 00:19:09 </a:t>
                      </a:r>
                      <a:r>
                        <a:rPr kumimoji="0" lang="es-ES" sz="1000" b="0" i="0" u="none" strike="noStrike" kern="1200" cap="none" spc="0" normalizeH="0" baseline="0" noProof="0">
                          <a:ln>
                            <a:noFill/>
                          </a:ln>
                          <a:solidFill>
                            <a:prstClr val="black"/>
                          </a:solidFill>
                          <a:effectLst/>
                          <a:uLnTx/>
                          <a:uFillTx/>
                          <a:latin typeface="+mn-lt"/>
                          <a:ea typeface="+mn-ea"/>
                          <a:cs typeface="+mn-cs"/>
                        </a:rPr>
                        <a:t>
 Prepara tu mejor look de invierno con la nueva colección de #Penguin. Exclusico en Ripley y en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15297</a:t>
                      </a:r>
                    </a:p>
                  </a:txBody>
                  <a:tcPr/>
                </a:tc>
                <a:extLst>
                  <a:ext uri="{0D108BD9-81ED-4DB2-BD59-A6C34878D82A}">
                    <a16:rowId xmlns:a16="http://schemas.microsoft.com/office/drawing/2014/main" val="3755626154"/>
                  </a:ext>
                </a:extLst>
              </a:tr>
            </a:tbl>
          </a:graphicData>
        </a:graphic>
      </p:graphicFrame>
      <p:sp>
        <p:nvSpPr>
          <p:cNvPr id="4" name="Text Placeholder 3">
            <a:extLst>
              <a:ext uri="{FF2B5EF4-FFF2-40B4-BE49-F238E27FC236}">
                <a16:creationId xmlns:a16="http://schemas.microsoft.com/office/drawing/2014/main" id="{EBAC16CD-2412-4348-A35A-E23D11B30AFA}"/>
              </a:ext>
            </a:extLst>
          </p:cNvPr>
          <p:cNvSpPr>
            <a:spLocks noGrp="1"/>
          </p:cNvSpPr>
          <p:nvPr>
            <p:ph type="body" sz="quarter" idx="14"/>
          </p:nvPr>
        </p:nvSpPr>
        <p:spPr/>
        <p:txBody>
          <a:bodyPr/>
          <a:lstStyle/>
          <a:p>
            <a:r>
              <a:rPr lang="en-US"/>
              <a:t>06/07/2018 - 06/15/2018</a:t>
            </a:r>
          </a:p>
        </p:txBody>
      </p:sp>
    </p:spTree>
    <p:extLst>
      <p:ext uri="{BB962C8B-B14F-4D97-AF65-F5344CB8AC3E}">
        <p14:creationId xmlns:p14="http://schemas.microsoft.com/office/powerpoint/2010/main" val="22328515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476</Words>
  <Application>Microsoft Office PowerPoint</Application>
  <PresentationFormat>On-screen Show (4:3)</PresentationFormat>
  <Paragraphs>284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Posts Table | ripleychile - 1 of 7</vt:lpstr>
      <vt:lpstr>Instagram Posts Table | ripleychile - 2 of 7</vt:lpstr>
      <vt:lpstr>Instagram Posts Table | ripleychile - 3 of 7</vt:lpstr>
      <vt:lpstr>Instagram Posts Table | ripleychile - 4 of 7</vt:lpstr>
      <vt:lpstr>Instagram Posts Table | ripleychile - 5 of 7</vt:lpstr>
      <vt:lpstr>Instagram Posts Table | ripleychile - 6 of 7</vt:lpstr>
      <vt:lpstr>Instagram Posts Table | ripleychile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ripleychile - 1 of 7</dc:title>
  <dc:creator>Administrator</dc:creator>
  <cp:lastModifiedBy>Administrator</cp:lastModifiedBy>
  <cp:revision>1</cp:revision>
  <dcterms:created xsi:type="dcterms:W3CDTF">2018-06-21T22:42:46Z</dcterms:created>
  <dcterms:modified xsi:type="dcterms:W3CDTF">2018-06-21T22:45:06Z</dcterms:modified>
</cp:coreProperties>
</file>