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B726-BB08-4AF6-A894-382F677894C5}"/>
              </a:ext>
            </a:extLst>
          </p:cNvPr>
          <p:cNvSpPr>
            <a:spLocks noGrp="1"/>
          </p:cNvSpPr>
          <p:nvPr>
            <p:ph type="title"/>
          </p:nvPr>
        </p:nvSpPr>
        <p:spPr/>
        <p:txBody>
          <a:bodyPr/>
          <a:lstStyle/>
          <a:p>
            <a:r>
              <a:rPr lang="en-US"/>
              <a:t>Facebook Published Posts Table | Arkopharma - 1 of 11</a:t>
            </a:r>
          </a:p>
        </p:txBody>
      </p:sp>
      <p:graphicFrame>
        <p:nvGraphicFramePr>
          <p:cNvPr id="5" name="Table Placeholder 4">
            <a:extLst>
              <a:ext uri="{FF2B5EF4-FFF2-40B4-BE49-F238E27FC236}">
                <a16:creationId xmlns:a16="http://schemas.microsoft.com/office/drawing/2014/main" id="{D5160A35-A1E4-43D4-88D8-5143A99962A9}"/>
              </a:ext>
            </a:extLst>
          </p:cNvPr>
          <p:cNvGraphicFramePr>
            <a:graphicFrameLocks noGrp="1"/>
          </p:cNvGraphicFramePr>
          <p:nvPr>
            <p:ph type="tbl" sz="quarter" idx="13"/>
            <p:extLst>
              <p:ext uri="{D42A27DB-BD31-4B8C-83A1-F6EECF244321}">
                <p14:modId xmlns:p14="http://schemas.microsoft.com/office/powerpoint/2010/main" val="496338752"/>
              </p:ext>
            </p:extLst>
          </p:nvPr>
        </p:nvGraphicFramePr>
        <p:xfrm>
          <a:off x="457200" y="1731963"/>
          <a:ext cx="7982714" cy="1005840"/>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62677467"/>
                    </a:ext>
                  </a:extLst>
                </a:gridCol>
                <a:gridCol w="1399033">
                  <a:extLst>
                    <a:ext uri="{9D8B030D-6E8A-4147-A177-3AD203B41FA5}">
                      <a16:colId xmlns:a16="http://schemas.microsoft.com/office/drawing/2014/main" val="1217149775"/>
                    </a:ext>
                  </a:extLst>
                </a:gridCol>
                <a:gridCol w="411480">
                  <a:extLst>
                    <a:ext uri="{9D8B030D-6E8A-4147-A177-3AD203B41FA5}">
                      <a16:colId xmlns:a16="http://schemas.microsoft.com/office/drawing/2014/main" val="3673422316"/>
                    </a:ext>
                  </a:extLst>
                </a:gridCol>
                <a:gridCol w="411480">
                  <a:extLst>
                    <a:ext uri="{9D8B030D-6E8A-4147-A177-3AD203B41FA5}">
                      <a16:colId xmlns:a16="http://schemas.microsoft.com/office/drawing/2014/main" val="1620101556"/>
                    </a:ext>
                  </a:extLst>
                </a:gridCol>
                <a:gridCol w="411480">
                  <a:extLst>
                    <a:ext uri="{9D8B030D-6E8A-4147-A177-3AD203B41FA5}">
                      <a16:colId xmlns:a16="http://schemas.microsoft.com/office/drawing/2014/main" val="1580452830"/>
                    </a:ext>
                  </a:extLst>
                </a:gridCol>
                <a:gridCol w="411480">
                  <a:extLst>
                    <a:ext uri="{9D8B030D-6E8A-4147-A177-3AD203B41FA5}">
                      <a16:colId xmlns:a16="http://schemas.microsoft.com/office/drawing/2014/main" val="1667098741"/>
                    </a:ext>
                  </a:extLst>
                </a:gridCol>
                <a:gridCol w="411480">
                  <a:extLst>
                    <a:ext uri="{9D8B030D-6E8A-4147-A177-3AD203B41FA5}">
                      <a16:colId xmlns:a16="http://schemas.microsoft.com/office/drawing/2014/main" val="2484124783"/>
                    </a:ext>
                  </a:extLst>
                </a:gridCol>
                <a:gridCol w="411480">
                  <a:extLst>
                    <a:ext uri="{9D8B030D-6E8A-4147-A177-3AD203B41FA5}">
                      <a16:colId xmlns:a16="http://schemas.microsoft.com/office/drawing/2014/main" val="2104659768"/>
                    </a:ext>
                  </a:extLst>
                </a:gridCol>
                <a:gridCol w="411480">
                  <a:extLst>
                    <a:ext uri="{9D8B030D-6E8A-4147-A177-3AD203B41FA5}">
                      <a16:colId xmlns:a16="http://schemas.microsoft.com/office/drawing/2014/main" val="2126140782"/>
                    </a:ext>
                  </a:extLst>
                </a:gridCol>
                <a:gridCol w="411480">
                  <a:extLst>
                    <a:ext uri="{9D8B030D-6E8A-4147-A177-3AD203B41FA5}">
                      <a16:colId xmlns:a16="http://schemas.microsoft.com/office/drawing/2014/main" val="3558930423"/>
                    </a:ext>
                  </a:extLst>
                </a:gridCol>
                <a:gridCol w="411480">
                  <a:extLst>
                    <a:ext uri="{9D8B030D-6E8A-4147-A177-3AD203B41FA5}">
                      <a16:colId xmlns:a16="http://schemas.microsoft.com/office/drawing/2014/main" val="2974259340"/>
                    </a:ext>
                  </a:extLst>
                </a:gridCol>
                <a:gridCol w="411480">
                  <a:extLst>
                    <a:ext uri="{9D8B030D-6E8A-4147-A177-3AD203B41FA5}">
                      <a16:colId xmlns:a16="http://schemas.microsoft.com/office/drawing/2014/main" val="2961520031"/>
                    </a:ext>
                  </a:extLst>
                </a:gridCol>
                <a:gridCol w="411480">
                  <a:extLst>
                    <a:ext uri="{9D8B030D-6E8A-4147-A177-3AD203B41FA5}">
                      <a16:colId xmlns:a16="http://schemas.microsoft.com/office/drawing/2014/main" val="363375087"/>
                    </a:ext>
                  </a:extLst>
                </a:gridCol>
                <a:gridCol w="411480">
                  <a:extLst>
                    <a:ext uri="{9D8B030D-6E8A-4147-A177-3AD203B41FA5}">
                      <a16:colId xmlns:a16="http://schemas.microsoft.com/office/drawing/2014/main" val="172807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1929905"/>
                  </a:ext>
                </a:extLst>
              </a:tr>
            </a:tbl>
          </a:graphicData>
        </a:graphic>
      </p:graphicFrame>
      <p:sp>
        <p:nvSpPr>
          <p:cNvPr id="4" name="Text Placeholder 3">
            <a:extLst>
              <a:ext uri="{FF2B5EF4-FFF2-40B4-BE49-F238E27FC236}">
                <a16:creationId xmlns:a16="http://schemas.microsoft.com/office/drawing/2014/main" id="{3A5D5CB1-89DE-475D-82CC-BD944BB10694}"/>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4132513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AC708-534E-4BB3-BD23-0B03FF7BAA99}"/>
              </a:ext>
            </a:extLst>
          </p:cNvPr>
          <p:cNvSpPr>
            <a:spLocks noGrp="1"/>
          </p:cNvSpPr>
          <p:nvPr>
            <p:ph type="title"/>
          </p:nvPr>
        </p:nvSpPr>
        <p:spPr/>
        <p:txBody>
          <a:bodyPr/>
          <a:lstStyle/>
          <a:p>
            <a:r>
              <a:rPr lang="en-US"/>
              <a:t>Facebook Published Posts Table | Arkopharma - 2 of 11</a:t>
            </a:r>
          </a:p>
        </p:txBody>
      </p:sp>
      <p:graphicFrame>
        <p:nvGraphicFramePr>
          <p:cNvPr id="5" name="Table Placeholder 4">
            <a:extLst>
              <a:ext uri="{FF2B5EF4-FFF2-40B4-BE49-F238E27FC236}">
                <a16:creationId xmlns:a16="http://schemas.microsoft.com/office/drawing/2014/main" id="{328E799F-2667-4F8E-A1A5-64768E1251F0}"/>
              </a:ext>
            </a:extLst>
          </p:cNvPr>
          <p:cNvGraphicFramePr>
            <a:graphicFrameLocks noGrp="1"/>
          </p:cNvGraphicFramePr>
          <p:nvPr>
            <p:ph type="tbl" sz="quarter" idx="13"/>
            <p:extLst>
              <p:ext uri="{D42A27DB-BD31-4B8C-83A1-F6EECF244321}">
                <p14:modId xmlns:p14="http://schemas.microsoft.com/office/powerpoint/2010/main" val="96197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053217489"/>
                    </a:ext>
                  </a:extLst>
                </a:gridCol>
                <a:gridCol w="1399033">
                  <a:extLst>
                    <a:ext uri="{9D8B030D-6E8A-4147-A177-3AD203B41FA5}">
                      <a16:colId xmlns:a16="http://schemas.microsoft.com/office/drawing/2014/main" val="4072881297"/>
                    </a:ext>
                  </a:extLst>
                </a:gridCol>
                <a:gridCol w="411480">
                  <a:extLst>
                    <a:ext uri="{9D8B030D-6E8A-4147-A177-3AD203B41FA5}">
                      <a16:colId xmlns:a16="http://schemas.microsoft.com/office/drawing/2014/main" val="4219904625"/>
                    </a:ext>
                  </a:extLst>
                </a:gridCol>
                <a:gridCol w="411480">
                  <a:extLst>
                    <a:ext uri="{9D8B030D-6E8A-4147-A177-3AD203B41FA5}">
                      <a16:colId xmlns:a16="http://schemas.microsoft.com/office/drawing/2014/main" val="3513117777"/>
                    </a:ext>
                  </a:extLst>
                </a:gridCol>
                <a:gridCol w="411480">
                  <a:extLst>
                    <a:ext uri="{9D8B030D-6E8A-4147-A177-3AD203B41FA5}">
                      <a16:colId xmlns:a16="http://schemas.microsoft.com/office/drawing/2014/main" val="327935861"/>
                    </a:ext>
                  </a:extLst>
                </a:gridCol>
                <a:gridCol w="411480">
                  <a:extLst>
                    <a:ext uri="{9D8B030D-6E8A-4147-A177-3AD203B41FA5}">
                      <a16:colId xmlns:a16="http://schemas.microsoft.com/office/drawing/2014/main" val="1414949902"/>
                    </a:ext>
                  </a:extLst>
                </a:gridCol>
                <a:gridCol w="411480">
                  <a:extLst>
                    <a:ext uri="{9D8B030D-6E8A-4147-A177-3AD203B41FA5}">
                      <a16:colId xmlns:a16="http://schemas.microsoft.com/office/drawing/2014/main" val="2922928635"/>
                    </a:ext>
                  </a:extLst>
                </a:gridCol>
                <a:gridCol w="411480">
                  <a:extLst>
                    <a:ext uri="{9D8B030D-6E8A-4147-A177-3AD203B41FA5}">
                      <a16:colId xmlns:a16="http://schemas.microsoft.com/office/drawing/2014/main" val="2334104202"/>
                    </a:ext>
                  </a:extLst>
                </a:gridCol>
                <a:gridCol w="411480">
                  <a:extLst>
                    <a:ext uri="{9D8B030D-6E8A-4147-A177-3AD203B41FA5}">
                      <a16:colId xmlns:a16="http://schemas.microsoft.com/office/drawing/2014/main" val="997550716"/>
                    </a:ext>
                  </a:extLst>
                </a:gridCol>
                <a:gridCol w="411480">
                  <a:extLst>
                    <a:ext uri="{9D8B030D-6E8A-4147-A177-3AD203B41FA5}">
                      <a16:colId xmlns:a16="http://schemas.microsoft.com/office/drawing/2014/main" val="377647610"/>
                    </a:ext>
                  </a:extLst>
                </a:gridCol>
                <a:gridCol w="411480">
                  <a:extLst>
                    <a:ext uri="{9D8B030D-6E8A-4147-A177-3AD203B41FA5}">
                      <a16:colId xmlns:a16="http://schemas.microsoft.com/office/drawing/2014/main" val="601215680"/>
                    </a:ext>
                  </a:extLst>
                </a:gridCol>
                <a:gridCol w="411480">
                  <a:extLst>
                    <a:ext uri="{9D8B030D-6E8A-4147-A177-3AD203B41FA5}">
                      <a16:colId xmlns:a16="http://schemas.microsoft.com/office/drawing/2014/main" val="602643376"/>
                    </a:ext>
                  </a:extLst>
                </a:gridCol>
                <a:gridCol w="411480">
                  <a:extLst>
                    <a:ext uri="{9D8B030D-6E8A-4147-A177-3AD203B41FA5}">
                      <a16:colId xmlns:a16="http://schemas.microsoft.com/office/drawing/2014/main" val="1850172452"/>
                    </a:ext>
                  </a:extLst>
                </a:gridCol>
                <a:gridCol w="411480">
                  <a:extLst>
                    <a:ext uri="{9D8B030D-6E8A-4147-A177-3AD203B41FA5}">
                      <a16:colId xmlns:a16="http://schemas.microsoft.com/office/drawing/2014/main" val="425058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786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- 2024-02-21 18:00:14</a:t>
                      </a:r>
                      <a:r>
                        <a:rPr kumimoji="0" lang="fr-FR" sz="1000" b="0" i="0" u="none" strike="noStrike" kern="1200" cap="none" spc="0" normalizeH="0" baseline="0" noProof="0">
                          <a:ln>
                            <a:noFill/>
                          </a:ln>
                          <a:solidFill>
                            <a:prstClr val="black"/>
                          </a:solidFill>
                          <a:effectLst/>
                          <a:uLnTx/>
                          <a:uFillTx/>
                          <a:latin typeface="Calibri"/>
                          <a:ea typeface="+mn-ea"/>
                          <a:cs typeface="+mn-cs"/>
                        </a:rPr>
                        <a:t>
 Grâce à l'expertise de notre gamme Arkorelax®🌙✨, retrouvez un sommeil réparateur naturellement ! 
😌🍃 Identifiez votre besoin et trouvez la solution qui vous convient le mieux ! 
1️⃣ Vous avez du mal à vous endormir et à rester endormi(e) toute la nuit ? Essayez Arkorelax® Sommeil Fort 8h ! Sa libération continue de mélatonine et de plantes vous garantit des nuits complètes et reposantes. 💤 
2️⃣ Pour ceux qui cherchent à réduire le temps d'endormissement, nos Arkorelax® Sommeil Gummies sont la solution parfaite ! Deux gummies sans sucre avant le coucher, et hop, grâce à la mélatonine, l'endormissement facilité est à portée de main ! 😴 
3️⃣ Et si vous êtes sujet(te) aux problèmes de sommeil occasionnels ou au décalage horaire, Arkorelax® Sommeil Flash est là pour vous ! Sa formule à absorption rapide grâce à son spray sublingual vous aide à retrouver le sommeil en un éclair grâce à la mélatonine et aux plantes. 
🚀 Restez connectés, car une nouvelle innovation est arrivée dans la gamme Arkorelax®, qui s'adapte à tous vos besoins de sommeil 😉! 
🌟 Retrouvez notre gamme en pharmacie ou parapharmacie physique et en ligne, ainsi que sur arkopharma.com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https://quintly-eu-image-storage.s3.amazonaws.com/cf3b379d83356a2a323c0942c876a242/e21bb2b792faf2b410091315a2b71d05.jpg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20/03/2024 01:19:52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45394351"/>
                  </a:ext>
                </a:extLst>
              </a:tr>
            </a:tbl>
          </a:graphicData>
        </a:graphic>
      </p:graphicFrame>
      <p:sp>
        <p:nvSpPr>
          <p:cNvPr id="4" name="Text Placeholder 3">
            <a:extLst>
              <a:ext uri="{FF2B5EF4-FFF2-40B4-BE49-F238E27FC236}">
                <a16:creationId xmlns:a16="http://schemas.microsoft.com/office/drawing/2014/main" id="{514C192E-EA8F-4AEA-B0F5-CBC3C6B6C2AF}"/>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42864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9C0C-9809-48CD-9FC4-D158FE9C9787}"/>
              </a:ext>
            </a:extLst>
          </p:cNvPr>
          <p:cNvSpPr>
            <a:spLocks noGrp="1"/>
          </p:cNvSpPr>
          <p:nvPr>
            <p:ph type="title"/>
          </p:nvPr>
        </p:nvSpPr>
        <p:spPr/>
        <p:txBody>
          <a:bodyPr/>
          <a:lstStyle/>
          <a:p>
            <a:r>
              <a:rPr lang="en-US"/>
              <a:t>Facebook Published Posts Table | Arkopharma - 3 of 11</a:t>
            </a:r>
          </a:p>
        </p:txBody>
      </p:sp>
      <p:graphicFrame>
        <p:nvGraphicFramePr>
          <p:cNvPr id="5" name="Table Placeholder 4">
            <a:extLst>
              <a:ext uri="{FF2B5EF4-FFF2-40B4-BE49-F238E27FC236}">
                <a16:creationId xmlns:a16="http://schemas.microsoft.com/office/drawing/2014/main" id="{FE8193E0-3265-4D99-8D84-502412B0532F}"/>
              </a:ext>
            </a:extLst>
          </p:cNvPr>
          <p:cNvGraphicFramePr>
            <a:graphicFrameLocks noGrp="1"/>
          </p:cNvGraphicFramePr>
          <p:nvPr>
            <p:ph type="tbl" sz="quarter" idx="13"/>
            <p:extLst>
              <p:ext uri="{D42A27DB-BD31-4B8C-83A1-F6EECF244321}">
                <p14:modId xmlns:p14="http://schemas.microsoft.com/office/powerpoint/2010/main" val="283202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9514259"/>
                    </a:ext>
                  </a:extLst>
                </a:gridCol>
                <a:gridCol w="1399033">
                  <a:extLst>
                    <a:ext uri="{9D8B030D-6E8A-4147-A177-3AD203B41FA5}">
                      <a16:colId xmlns:a16="http://schemas.microsoft.com/office/drawing/2014/main" val="1307111173"/>
                    </a:ext>
                  </a:extLst>
                </a:gridCol>
                <a:gridCol w="411480">
                  <a:extLst>
                    <a:ext uri="{9D8B030D-6E8A-4147-A177-3AD203B41FA5}">
                      <a16:colId xmlns:a16="http://schemas.microsoft.com/office/drawing/2014/main" val="372953017"/>
                    </a:ext>
                  </a:extLst>
                </a:gridCol>
                <a:gridCol w="411480">
                  <a:extLst>
                    <a:ext uri="{9D8B030D-6E8A-4147-A177-3AD203B41FA5}">
                      <a16:colId xmlns:a16="http://schemas.microsoft.com/office/drawing/2014/main" val="3098129568"/>
                    </a:ext>
                  </a:extLst>
                </a:gridCol>
                <a:gridCol w="411480">
                  <a:extLst>
                    <a:ext uri="{9D8B030D-6E8A-4147-A177-3AD203B41FA5}">
                      <a16:colId xmlns:a16="http://schemas.microsoft.com/office/drawing/2014/main" val="3801937516"/>
                    </a:ext>
                  </a:extLst>
                </a:gridCol>
                <a:gridCol w="411480">
                  <a:extLst>
                    <a:ext uri="{9D8B030D-6E8A-4147-A177-3AD203B41FA5}">
                      <a16:colId xmlns:a16="http://schemas.microsoft.com/office/drawing/2014/main" val="423989722"/>
                    </a:ext>
                  </a:extLst>
                </a:gridCol>
                <a:gridCol w="411480">
                  <a:extLst>
                    <a:ext uri="{9D8B030D-6E8A-4147-A177-3AD203B41FA5}">
                      <a16:colId xmlns:a16="http://schemas.microsoft.com/office/drawing/2014/main" val="2625592502"/>
                    </a:ext>
                  </a:extLst>
                </a:gridCol>
                <a:gridCol w="411480">
                  <a:extLst>
                    <a:ext uri="{9D8B030D-6E8A-4147-A177-3AD203B41FA5}">
                      <a16:colId xmlns:a16="http://schemas.microsoft.com/office/drawing/2014/main" val="546511037"/>
                    </a:ext>
                  </a:extLst>
                </a:gridCol>
                <a:gridCol w="411480">
                  <a:extLst>
                    <a:ext uri="{9D8B030D-6E8A-4147-A177-3AD203B41FA5}">
                      <a16:colId xmlns:a16="http://schemas.microsoft.com/office/drawing/2014/main" val="3830790056"/>
                    </a:ext>
                  </a:extLst>
                </a:gridCol>
                <a:gridCol w="411480">
                  <a:extLst>
                    <a:ext uri="{9D8B030D-6E8A-4147-A177-3AD203B41FA5}">
                      <a16:colId xmlns:a16="http://schemas.microsoft.com/office/drawing/2014/main" val="2836396399"/>
                    </a:ext>
                  </a:extLst>
                </a:gridCol>
                <a:gridCol w="411480">
                  <a:extLst>
                    <a:ext uri="{9D8B030D-6E8A-4147-A177-3AD203B41FA5}">
                      <a16:colId xmlns:a16="http://schemas.microsoft.com/office/drawing/2014/main" val="3584373485"/>
                    </a:ext>
                  </a:extLst>
                </a:gridCol>
                <a:gridCol w="411480">
                  <a:extLst>
                    <a:ext uri="{9D8B030D-6E8A-4147-A177-3AD203B41FA5}">
                      <a16:colId xmlns:a16="http://schemas.microsoft.com/office/drawing/2014/main" val="2544272088"/>
                    </a:ext>
                  </a:extLst>
                </a:gridCol>
                <a:gridCol w="411480">
                  <a:extLst>
                    <a:ext uri="{9D8B030D-6E8A-4147-A177-3AD203B41FA5}">
                      <a16:colId xmlns:a16="http://schemas.microsoft.com/office/drawing/2014/main" val="1278260390"/>
                    </a:ext>
                  </a:extLst>
                </a:gridCol>
                <a:gridCol w="411480">
                  <a:extLst>
                    <a:ext uri="{9D8B030D-6E8A-4147-A177-3AD203B41FA5}">
                      <a16:colId xmlns:a16="http://schemas.microsoft.com/office/drawing/2014/main" val="3282163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902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- 2024-02-18 11:30:04</a:t>
                      </a:r>
                      <a:r>
                        <a:rPr kumimoji="0" lang="fr-FR" sz="1000" b="0" i="0" u="none" strike="noStrike" kern="1200" cap="none" spc="0" normalizeH="0" baseline="0" noProof="0">
                          <a:ln>
                            <a:noFill/>
                          </a:ln>
                          <a:solidFill>
                            <a:prstClr val="black"/>
                          </a:solidFill>
                          <a:effectLst/>
                          <a:uLnTx/>
                          <a:uFillTx/>
                          <a:latin typeface="Calibri"/>
                          <a:ea typeface="+mn-ea"/>
                          <a:cs typeface="+mn-cs"/>
                        </a:rPr>
                        <a:t>
 ✨ Vous rêvez d'une peau lumineuse et éclatante ? Nos Arkogélules® Carotte BIO sont là pour vous ! 
Grâce à son pigment naturel, la racine de Carotte favorise l’éclat de la peau et illumine le teint même au cœur de l'hiver ! Une action de l'intérieur pour nourrir votre peau et lui redonner tout son éclat naturel. 
✨ Pour une peau au top : combinez votre routine beauté avec une cure d'Arkogélules® Carotte BIO, qui vous apportera au quotidien 1920 mg de poudre de Carotte 🌟💕 
Retrouvez-les en pharmacie et parapharmacie physique ou en ligne, ainsi que sur arkopharma.com.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https://quintly-eu-image-storage.s3.amazonaws.com/cf3b379d83356a2a323c0942c876a242/356679e7feff69e1d159125bcb54b58c.jpg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19/03/2024 07:18:55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57422376"/>
                  </a:ext>
                </a:extLst>
              </a:tr>
            </a:tbl>
          </a:graphicData>
        </a:graphic>
      </p:graphicFrame>
      <p:sp>
        <p:nvSpPr>
          <p:cNvPr id="4" name="Text Placeholder 3">
            <a:extLst>
              <a:ext uri="{FF2B5EF4-FFF2-40B4-BE49-F238E27FC236}">
                <a16:creationId xmlns:a16="http://schemas.microsoft.com/office/drawing/2014/main" id="{593C04A8-AA1E-4036-9370-AF46059EEFEF}"/>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1471894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2EBC-4081-429F-A246-743F1784E493}"/>
              </a:ext>
            </a:extLst>
          </p:cNvPr>
          <p:cNvSpPr>
            <a:spLocks noGrp="1"/>
          </p:cNvSpPr>
          <p:nvPr>
            <p:ph type="title"/>
          </p:nvPr>
        </p:nvSpPr>
        <p:spPr/>
        <p:txBody>
          <a:bodyPr/>
          <a:lstStyle/>
          <a:p>
            <a:r>
              <a:rPr lang="en-US"/>
              <a:t>Facebook Published Posts Table | Arkopharma - 4 of 11</a:t>
            </a:r>
          </a:p>
        </p:txBody>
      </p:sp>
      <p:graphicFrame>
        <p:nvGraphicFramePr>
          <p:cNvPr id="5" name="Table Placeholder 4">
            <a:extLst>
              <a:ext uri="{FF2B5EF4-FFF2-40B4-BE49-F238E27FC236}">
                <a16:creationId xmlns:a16="http://schemas.microsoft.com/office/drawing/2014/main" id="{0A8A5287-2CDA-41DE-8D90-E28697F42C49}"/>
              </a:ext>
            </a:extLst>
          </p:cNvPr>
          <p:cNvGraphicFramePr>
            <a:graphicFrameLocks noGrp="1"/>
          </p:cNvGraphicFramePr>
          <p:nvPr>
            <p:ph type="tbl" sz="quarter" idx="13"/>
            <p:extLst>
              <p:ext uri="{D42A27DB-BD31-4B8C-83A1-F6EECF244321}">
                <p14:modId xmlns:p14="http://schemas.microsoft.com/office/powerpoint/2010/main" val="1451149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25542956"/>
                    </a:ext>
                  </a:extLst>
                </a:gridCol>
                <a:gridCol w="1399033">
                  <a:extLst>
                    <a:ext uri="{9D8B030D-6E8A-4147-A177-3AD203B41FA5}">
                      <a16:colId xmlns:a16="http://schemas.microsoft.com/office/drawing/2014/main" val="237502080"/>
                    </a:ext>
                  </a:extLst>
                </a:gridCol>
                <a:gridCol w="411480">
                  <a:extLst>
                    <a:ext uri="{9D8B030D-6E8A-4147-A177-3AD203B41FA5}">
                      <a16:colId xmlns:a16="http://schemas.microsoft.com/office/drawing/2014/main" val="4194454118"/>
                    </a:ext>
                  </a:extLst>
                </a:gridCol>
                <a:gridCol w="411480">
                  <a:extLst>
                    <a:ext uri="{9D8B030D-6E8A-4147-A177-3AD203B41FA5}">
                      <a16:colId xmlns:a16="http://schemas.microsoft.com/office/drawing/2014/main" val="2954052843"/>
                    </a:ext>
                  </a:extLst>
                </a:gridCol>
                <a:gridCol w="411480">
                  <a:extLst>
                    <a:ext uri="{9D8B030D-6E8A-4147-A177-3AD203B41FA5}">
                      <a16:colId xmlns:a16="http://schemas.microsoft.com/office/drawing/2014/main" val="2241993668"/>
                    </a:ext>
                  </a:extLst>
                </a:gridCol>
                <a:gridCol w="411480">
                  <a:extLst>
                    <a:ext uri="{9D8B030D-6E8A-4147-A177-3AD203B41FA5}">
                      <a16:colId xmlns:a16="http://schemas.microsoft.com/office/drawing/2014/main" val="3294326700"/>
                    </a:ext>
                  </a:extLst>
                </a:gridCol>
                <a:gridCol w="411480">
                  <a:extLst>
                    <a:ext uri="{9D8B030D-6E8A-4147-A177-3AD203B41FA5}">
                      <a16:colId xmlns:a16="http://schemas.microsoft.com/office/drawing/2014/main" val="2698097653"/>
                    </a:ext>
                  </a:extLst>
                </a:gridCol>
                <a:gridCol w="411480">
                  <a:extLst>
                    <a:ext uri="{9D8B030D-6E8A-4147-A177-3AD203B41FA5}">
                      <a16:colId xmlns:a16="http://schemas.microsoft.com/office/drawing/2014/main" val="1979273912"/>
                    </a:ext>
                  </a:extLst>
                </a:gridCol>
                <a:gridCol w="411480">
                  <a:extLst>
                    <a:ext uri="{9D8B030D-6E8A-4147-A177-3AD203B41FA5}">
                      <a16:colId xmlns:a16="http://schemas.microsoft.com/office/drawing/2014/main" val="501732888"/>
                    </a:ext>
                  </a:extLst>
                </a:gridCol>
                <a:gridCol w="411480">
                  <a:extLst>
                    <a:ext uri="{9D8B030D-6E8A-4147-A177-3AD203B41FA5}">
                      <a16:colId xmlns:a16="http://schemas.microsoft.com/office/drawing/2014/main" val="1511965764"/>
                    </a:ext>
                  </a:extLst>
                </a:gridCol>
                <a:gridCol w="411480">
                  <a:extLst>
                    <a:ext uri="{9D8B030D-6E8A-4147-A177-3AD203B41FA5}">
                      <a16:colId xmlns:a16="http://schemas.microsoft.com/office/drawing/2014/main" val="3922586384"/>
                    </a:ext>
                  </a:extLst>
                </a:gridCol>
                <a:gridCol w="411480">
                  <a:extLst>
                    <a:ext uri="{9D8B030D-6E8A-4147-A177-3AD203B41FA5}">
                      <a16:colId xmlns:a16="http://schemas.microsoft.com/office/drawing/2014/main" val="2831919883"/>
                    </a:ext>
                  </a:extLst>
                </a:gridCol>
                <a:gridCol w="411480">
                  <a:extLst>
                    <a:ext uri="{9D8B030D-6E8A-4147-A177-3AD203B41FA5}">
                      <a16:colId xmlns:a16="http://schemas.microsoft.com/office/drawing/2014/main" val="1449783191"/>
                    </a:ext>
                  </a:extLst>
                </a:gridCol>
                <a:gridCol w="411480">
                  <a:extLst>
                    <a:ext uri="{9D8B030D-6E8A-4147-A177-3AD203B41FA5}">
                      <a16:colId xmlns:a16="http://schemas.microsoft.com/office/drawing/2014/main" val="34320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730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- 2024-02-14 11:30:08</a:t>
                      </a:r>
                      <a:r>
                        <a:rPr kumimoji="0" lang="fr-FR" sz="1000" b="0" i="0" u="none" strike="noStrike" kern="1200" cap="none" spc="0" normalizeH="0" baseline="0" noProof="0">
                          <a:ln>
                            <a:noFill/>
                          </a:ln>
                          <a:solidFill>
                            <a:prstClr val="black"/>
                          </a:solidFill>
                          <a:effectLst/>
                          <a:uLnTx/>
                          <a:uFillTx/>
                          <a:latin typeface="Calibri"/>
                          <a:ea typeface="+mn-ea"/>
                          <a:cs typeface="+mn-cs"/>
                        </a:rPr>
                        <a:t>
 💖✨ Aujourd'hui, c'est la Saint Valentin ! Que vous soyez en couple ou célibataire, célébrez l'amour et le bien-être avec nos plantes ! 
Seul(e) ou en amoureux, il y a forcément une plante qui correspond à vos besoins 😉 ! 
🚀Épicez votre Saint Valentin avec la Maca, une plante connue pour ses propriétés stimulantes et énergisantes, qui permet de stimuler la vigueur et les performances physiques et intellectuelles aussi bien chez l'homme que chez la femme. Nos Arkogélules® BIO Maca apportent 450 mg d'extrait de racine de Maca.
🚀Autre plante pour raviver la flamme de la passion : le Tribulus, qui aide à améliorer les performances sexuelles et la libido. Nos Arkogélules® BIO Tribulus apportent 750 mg d'extrait de fruit de Tribulus dont 150 mg de protodioscine, un actif réputé.
Une combinaison gagnante pour booster votre énergie et votre connexion à deux ! 
✨ Mais la Saint Valentin n'est pas réservée qu'aux couples ! Nous pouvons prendre soin de tous, comme des célibataires qui auraient le moral en berne 😉 : le Safran, une épice réputée pour ses bienfaits sur l'humeur et le moral, vous permettra de cultiver votre amour-propre et profiter de cette journée pour prendre soin de vous ! Nos Arkogélules® BIO Safran vous apportent 30 mg d'extrait de stigmates de Safran, en seulement 1 gélule. 
Retrouvez les plantes qui vous conviennent en pharmacie et parapharmacie physique ou en ligne, ainsi que sur arkopharma.com.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https://quintly-eu-image-storage.s3.amazonaws.com/cf3b379d83356a2a323c0942c876a242/4f3aee972ba0b99cf66540891c39f6fc.jpg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15/03/2024 07:21:16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29861064"/>
                  </a:ext>
                </a:extLst>
              </a:tr>
            </a:tbl>
          </a:graphicData>
        </a:graphic>
      </p:graphicFrame>
      <p:sp>
        <p:nvSpPr>
          <p:cNvPr id="4" name="Text Placeholder 3">
            <a:extLst>
              <a:ext uri="{FF2B5EF4-FFF2-40B4-BE49-F238E27FC236}">
                <a16:creationId xmlns:a16="http://schemas.microsoft.com/office/drawing/2014/main" id="{41C1BE10-6D0B-44EE-80EF-50F312A181D8}"/>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84598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96195-E85D-40EC-A363-24FEA0FB8CA4}"/>
              </a:ext>
            </a:extLst>
          </p:cNvPr>
          <p:cNvSpPr>
            <a:spLocks noGrp="1"/>
          </p:cNvSpPr>
          <p:nvPr>
            <p:ph type="title"/>
          </p:nvPr>
        </p:nvSpPr>
        <p:spPr/>
        <p:txBody>
          <a:bodyPr/>
          <a:lstStyle/>
          <a:p>
            <a:r>
              <a:rPr lang="en-US"/>
              <a:t>Facebook Published Posts Table | Arkopharma - 5 of 11</a:t>
            </a:r>
          </a:p>
        </p:txBody>
      </p:sp>
      <p:graphicFrame>
        <p:nvGraphicFramePr>
          <p:cNvPr id="5" name="Table Placeholder 4">
            <a:extLst>
              <a:ext uri="{FF2B5EF4-FFF2-40B4-BE49-F238E27FC236}">
                <a16:creationId xmlns:a16="http://schemas.microsoft.com/office/drawing/2014/main" id="{10B1FE24-5868-47A0-A2DE-4CC5D7B1A997}"/>
              </a:ext>
            </a:extLst>
          </p:cNvPr>
          <p:cNvGraphicFramePr>
            <a:graphicFrameLocks noGrp="1"/>
          </p:cNvGraphicFramePr>
          <p:nvPr>
            <p:ph type="tbl" sz="quarter" idx="13"/>
            <p:extLst>
              <p:ext uri="{D42A27DB-BD31-4B8C-83A1-F6EECF244321}">
                <p14:modId xmlns:p14="http://schemas.microsoft.com/office/powerpoint/2010/main" val="57377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21943633"/>
                    </a:ext>
                  </a:extLst>
                </a:gridCol>
                <a:gridCol w="1399033">
                  <a:extLst>
                    <a:ext uri="{9D8B030D-6E8A-4147-A177-3AD203B41FA5}">
                      <a16:colId xmlns:a16="http://schemas.microsoft.com/office/drawing/2014/main" val="1496680789"/>
                    </a:ext>
                  </a:extLst>
                </a:gridCol>
                <a:gridCol w="411480">
                  <a:extLst>
                    <a:ext uri="{9D8B030D-6E8A-4147-A177-3AD203B41FA5}">
                      <a16:colId xmlns:a16="http://schemas.microsoft.com/office/drawing/2014/main" val="3775664403"/>
                    </a:ext>
                  </a:extLst>
                </a:gridCol>
                <a:gridCol w="411480">
                  <a:extLst>
                    <a:ext uri="{9D8B030D-6E8A-4147-A177-3AD203B41FA5}">
                      <a16:colId xmlns:a16="http://schemas.microsoft.com/office/drawing/2014/main" val="2913214448"/>
                    </a:ext>
                  </a:extLst>
                </a:gridCol>
                <a:gridCol w="411480">
                  <a:extLst>
                    <a:ext uri="{9D8B030D-6E8A-4147-A177-3AD203B41FA5}">
                      <a16:colId xmlns:a16="http://schemas.microsoft.com/office/drawing/2014/main" val="3409525197"/>
                    </a:ext>
                  </a:extLst>
                </a:gridCol>
                <a:gridCol w="411480">
                  <a:extLst>
                    <a:ext uri="{9D8B030D-6E8A-4147-A177-3AD203B41FA5}">
                      <a16:colId xmlns:a16="http://schemas.microsoft.com/office/drawing/2014/main" val="3440109609"/>
                    </a:ext>
                  </a:extLst>
                </a:gridCol>
                <a:gridCol w="411480">
                  <a:extLst>
                    <a:ext uri="{9D8B030D-6E8A-4147-A177-3AD203B41FA5}">
                      <a16:colId xmlns:a16="http://schemas.microsoft.com/office/drawing/2014/main" val="2987819306"/>
                    </a:ext>
                  </a:extLst>
                </a:gridCol>
                <a:gridCol w="411480">
                  <a:extLst>
                    <a:ext uri="{9D8B030D-6E8A-4147-A177-3AD203B41FA5}">
                      <a16:colId xmlns:a16="http://schemas.microsoft.com/office/drawing/2014/main" val="1820377554"/>
                    </a:ext>
                  </a:extLst>
                </a:gridCol>
                <a:gridCol w="411480">
                  <a:extLst>
                    <a:ext uri="{9D8B030D-6E8A-4147-A177-3AD203B41FA5}">
                      <a16:colId xmlns:a16="http://schemas.microsoft.com/office/drawing/2014/main" val="2118036507"/>
                    </a:ext>
                  </a:extLst>
                </a:gridCol>
                <a:gridCol w="411480">
                  <a:extLst>
                    <a:ext uri="{9D8B030D-6E8A-4147-A177-3AD203B41FA5}">
                      <a16:colId xmlns:a16="http://schemas.microsoft.com/office/drawing/2014/main" val="2138440589"/>
                    </a:ext>
                  </a:extLst>
                </a:gridCol>
                <a:gridCol w="411480">
                  <a:extLst>
                    <a:ext uri="{9D8B030D-6E8A-4147-A177-3AD203B41FA5}">
                      <a16:colId xmlns:a16="http://schemas.microsoft.com/office/drawing/2014/main" val="3726314582"/>
                    </a:ext>
                  </a:extLst>
                </a:gridCol>
                <a:gridCol w="411480">
                  <a:extLst>
                    <a:ext uri="{9D8B030D-6E8A-4147-A177-3AD203B41FA5}">
                      <a16:colId xmlns:a16="http://schemas.microsoft.com/office/drawing/2014/main" val="3479510773"/>
                    </a:ext>
                  </a:extLst>
                </a:gridCol>
                <a:gridCol w="411480">
                  <a:extLst>
                    <a:ext uri="{9D8B030D-6E8A-4147-A177-3AD203B41FA5}">
                      <a16:colId xmlns:a16="http://schemas.microsoft.com/office/drawing/2014/main" val="3245153470"/>
                    </a:ext>
                  </a:extLst>
                </a:gridCol>
                <a:gridCol w="411480">
                  <a:extLst>
                    <a:ext uri="{9D8B030D-6E8A-4147-A177-3AD203B41FA5}">
                      <a16:colId xmlns:a16="http://schemas.microsoft.com/office/drawing/2014/main" val="385147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074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- 2024-02-09 12:30:07</a:t>
                      </a:r>
                      <a:r>
                        <a:rPr kumimoji="0" lang="fr-FR" sz="1000" b="0" i="0" u="none" strike="noStrike" kern="1200" cap="none" spc="0" normalizeH="0" baseline="0" noProof="0">
                          <a:ln>
                            <a:noFill/>
                          </a:ln>
                          <a:solidFill>
                            <a:prstClr val="black"/>
                          </a:solidFill>
                          <a:effectLst/>
                          <a:uLnTx/>
                          <a:uFillTx/>
                          <a:latin typeface="Calibri"/>
                          <a:ea typeface="+mn-ea"/>
                          <a:cs typeface="+mn-cs"/>
                        </a:rPr>
                        <a:t>
 🌟🧘‍♀️ Besoin de soutien pour faire face au surmenage et renforcer votre résistance physique et émotionnelle ? 
En cette période exigeante, nous savons à quel point il est important de prendre soin de soi. C'est pourquoi nos experts ont conçu une formule spécifique à base d'Ashwagandha, plante adaptogène réputée, pour vous aider à traverser cette période avec force et résilience ! 
💪🧠 Cette plante est reconnue en tant que tonique physique et mental, favorisant ainsi l’énergie, la force et l’endurance, et permettant de mieux gérer le stress passager et les émotions. 
Prenez soin de vous et renforcez votre résistance physique et émotionnelle avec nos Arkogélules® BIO Ashwagandha, concentrées en extrait d’Ashwagandha issu d’un procédé d’extraction breveté, apportant 30 mg de withanolides par jour 🙌
Retrouvez-les en pharmacie et parapharmacie physique ou en ligne, ainsi que sur arkopharma.com.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https://quintly-eu-image-storage.s3.amazonaws.com/cf3b379d83356a2a323c0942c876a242/1dc749018df092da0aa4b7234f523777.jpg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10/03/2024 07:15:06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20626223"/>
                  </a:ext>
                </a:extLst>
              </a:tr>
            </a:tbl>
          </a:graphicData>
        </a:graphic>
      </p:graphicFrame>
      <p:sp>
        <p:nvSpPr>
          <p:cNvPr id="4" name="Text Placeholder 3">
            <a:extLst>
              <a:ext uri="{FF2B5EF4-FFF2-40B4-BE49-F238E27FC236}">
                <a16:creationId xmlns:a16="http://schemas.microsoft.com/office/drawing/2014/main" id="{AF780570-257E-4A0C-BCF2-5E3375767C7F}"/>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2601612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EDB5-6D75-4B89-9022-02A0524D84DE}"/>
              </a:ext>
            </a:extLst>
          </p:cNvPr>
          <p:cNvSpPr>
            <a:spLocks noGrp="1"/>
          </p:cNvSpPr>
          <p:nvPr>
            <p:ph type="title"/>
          </p:nvPr>
        </p:nvSpPr>
        <p:spPr/>
        <p:txBody>
          <a:bodyPr/>
          <a:lstStyle/>
          <a:p>
            <a:r>
              <a:rPr lang="en-US"/>
              <a:t>Facebook Published Posts Table | Arkopharma - 6 of 11</a:t>
            </a:r>
          </a:p>
        </p:txBody>
      </p:sp>
      <p:graphicFrame>
        <p:nvGraphicFramePr>
          <p:cNvPr id="5" name="Table Placeholder 4">
            <a:extLst>
              <a:ext uri="{FF2B5EF4-FFF2-40B4-BE49-F238E27FC236}">
                <a16:creationId xmlns:a16="http://schemas.microsoft.com/office/drawing/2014/main" id="{8781314C-99B3-4C23-B5CA-473C104515E9}"/>
              </a:ext>
            </a:extLst>
          </p:cNvPr>
          <p:cNvGraphicFramePr>
            <a:graphicFrameLocks noGrp="1"/>
          </p:cNvGraphicFramePr>
          <p:nvPr>
            <p:ph type="tbl" sz="quarter" idx="13"/>
            <p:extLst>
              <p:ext uri="{D42A27DB-BD31-4B8C-83A1-F6EECF244321}">
                <p14:modId xmlns:p14="http://schemas.microsoft.com/office/powerpoint/2010/main" val="76735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37163636"/>
                    </a:ext>
                  </a:extLst>
                </a:gridCol>
                <a:gridCol w="1399033">
                  <a:extLst>
                    <a:ext uri="{9D8B030D-6E8A-4147-A177-3AD203B41FA5}">
                      <a16:colId xmlns:a16="http://schemas.microsoft.com/office/drawing/2014/main" val="2265024048"/>
                    </a:ext>
                  </a:extLst>
                </a:gridCol>
                <a:gridCol w="411480">
                  <a:extLst>
                    <a:ext uri="{9D8B030D-6E8A-4147-A177-3AD203B41FA5}">
                      <a16:colId xmlns:a16="http://schemas.microsoft.com/office/drawing/2014/main" val="3800766335"/>
                    </a:ext>
                  </a:extLst>
                </a:gridCol>
                <a:gridCol w="411480">
                  <a:extLst>
                    <a:ext uri="{9D8B030D-6E8A-4147-A177-3AD203B41FA5}">
                      <a16:colId xmlns:a16="http://schemas.microsoft.com/office/drawing/2014/main" val="2192383844"/>
                    </a:ext>
                  </a:extLst>
                </a:gridCol>
                <a:gridCol w="411480">
                  <a:extLst>
                    <a:ext uri="{9D8B030D-6E8A-4147-A177-3AD203B41FA5}">
                      <a16:colId xmlns:a16="http://schemas.microsoft.com/office/drawing/2014/main" val="3568606424"/>
                    </a:ext>
                  </a:extLst>
                </a:gridCol>
                <a:gridCol w="411480">
                  <a:extLst>
                    <a:ext uri="{9D8B030D-6E8A-4147-A177-3AD203B41FA5}">
                      <a16:colId xmlns:a16="http://schemas.microsoft.com/office/drawing/2014/main" val="1421045021"/>
                    </a:ext>
                  </a:extLst>
                </a:gridCol>
                <a:gridCol w="411480">
                  <a:extLst>
                    <a:ext uri="{9D8B030D-6E8A-4147-A177-3AD203B41FA5}">
                      <a16:colId xmlns:a16="http://schemas.microsoft.com/office/drawing/2014/main" val="415006973"/>
                    </a:ext>
                  </a:extLst>
                </a:gridCol>
                <a:gridCol w="411480">
                  <a:extLst>
                    <a:ext uri="{9D8B030D-6E8A-4147-A177-3AD203B41FA5}">
                      <a16:colId xmlns:a16="http://schemas.microsoft.com/office/drawing/2014/main" val="2496460192"/>
                    </a:ext>
                  </a:extLst>
                </a:gridCol>
                <a:gridCol w="411480">
                  <a:extLst>
                    <a:ext uri="{9D8B030D-6E8A-4147-A177-3AD203B41FA5}">
                      <a16:colId xmlns:a16="http://schemas.microsoft.com/office/drawing/2014/main" val="2064347071"/>
                    </a:ext>
                  </a:extLst>
                </a:gridCol>
                <a:gridCol w="411480">
                  <a:extLst>
                    <a:ext uri="{9D8B030D-6E8A-4147-A177-3AD203B41FA5}">
                      <a16:colId xmlns:a16="http://schemas.microsoft.com/office/drawing/2014/main" val="1222503007"/>
                    </a:ext>
                  </a:extLst>
                </a:gridCol>
                <a:gridCol w="411480">
                  <a:extLst>
                    <a:ext uri="{9D8B030D-6E8A-4147-A177-3AD203B41FA5}">
                      <a16:colId xmlns:a16="http://schemas.microsoft.com/office/drawing/2014/main" val="3692556351"/>
                    </a:ext>
                  </a:extLst>
                </a:gridCol>
                <a:gridCol w="411480">
                  <a:extLst>
                    <a:ext uri="{9D8B030D-6E8A-4147-A177-3AD203B41FA5}">
                      <a16:colId xmlns:a16="http://schemas.microsoft.com/office/drawing/2014/main" val="2163789354"/>
                    </a:ext>
                  </a:extLst>
                </a:gridCol>
                <a:gridCol w="411480">
                  <a:extLst>
                    <a:ext uri="{9D8B030D-6E8A-4147-A177-3AD203B41FA5}">
                      <a16:colId xmlns:a16="http://schemas.microsoft.com/office/drawing/2014/main" val="1203726288"/>
                    </a:ext>
                  </a:extLst>
                </a:gridCol>
                <a:gridCol w="411480">
                  <a:extLst>
                    <a:ext uri="{9D8B030D-6E8A-4147-A177-3AD203B41FA5}">
                      <a16:colId xmlns:a16="http://schemas.microsoft.com/office/drawing/2014/main" val="1229129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053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- 2024-01-22 19:00:00</a:t>
                      </a:r>
                      <a:r>
                        <a:rPr kumimoji="0" lang="fr-FR" sz="1000" b="0" i="0" u="none" strike="noStrike" kern="1200" cap="none" spc="0" normalizeH="0" baseline="0" noProof="0">
                          <a:ln>
                            <a:noFill/>
                          </a:ln>
                          <a:solidFill>
                            <a:prstClr val="black"/>
                          </a:solidFill>
                          <a:effectLst/>
                          <a:uLnTx/>
                          <a:uFillTx/>
                          <a:latin typeface="Calibri"/>
                          <a:ea typeface="+mn-ea"/>
                          <a:cs typeface="+mn-cs"/>
                        </a:rPr>
                        <a:t>
 ❄️ Les faibles températures et le manque de lumière naturelle sont des facteurs qui peuvent impacter le moral... 
D'ailleurs, 1 personne sur 10* reconnait que cela joue négativement sur son humeur 😞 
Votre solution sans dépendance ? Arkorelax® Moral + ! 
Sa formule aide à retrouver un équilibre émotionnel et une humeur positive grâce à l'association de la Rhodiole, du Safran et d'acides aminés précurseurs de Dopamine et Sérotonine. 
Retrouvez-le en pharmacie ou parapharmacie physique et en ligne, ainsi que sur arkopharma.com *Source : sante.lefigaro.fr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https://quintly-eu-image-storage.s3.amazonaws.com/cf3b379d83356a2a323c0942c876a242/8a0071c9d584cf0d8d0ed35292881868.jpg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19174223"/>
                  </a:ext>
                </a:extLst>
              </a:tr>
            </a:tbl>
          </a:graphicData>
        </a:graphic>
      </p:graphicFrame>
      <p:sp>
        <p:nvSpPr>
          <p:cNvPr id="4" name="Text Placeholder 3">
            <a:extLst>
              <a:ext uri="{FF2B5EF4-FFF2-40B4-BE49-F238E27FC236}">
                <a16:creationId xmlns:a16="http://schemas.microsoft.com/office/drawing/2014/main" id="{6AE73CEA-ABEB-4E18-BB2A-50A7EF2491BE}"/>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2704273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51F3-F8A6-46E3-B044-4A2FA17E8525}"/>
              </a:ext>
            </a:extLst>
          </p:cNvPr>
          <p:cNvSpPr>
            <a:spLocks noGrp="1"/>
          </p:cNvSpPr>
          <p:nvPr>
            <p:ph type="title"/>
          </p:nvPr>
        </p:nvSpPr>
        <p:spPr/>
        <p:txBody>
          <a:bodyPr/>
          <a:lstStyle/>
          <a:p>
            <a:r>
              <a:rPr lang="en-US"/>
              <a:t>Facebook Published Posts Table | Arkopharma - 7 of 11</a:t>
            </a:r>
          </a:p>
        </p:txBody>
      </p:sp>
      <p:graphicFrame>
        <p:nvGraphicFramePr>
          <p:cNvPr id="5" name="Table Placeholder 4">
            <a:extLst>
              <a:ext uri="{FF2B5EF4-FFF2-40B4-BE49-F238E27FC236}">
                <a16:creationId xmlns:a16="http://schemas.microsoft.com/office/drawing/2014/main" id="{A85114F3-030C-4F98-94AA-0393A2046C58}"/>
              </a:ext>
            </a:extLst>
          </p:cNvPr>
          <p:cNvGraphicFramePr>
            <a:graphicFrameLocks noGrp="1"/>
          </p:cNvGraphicFramePr>
          <p:nvPr>
            <p:ph type="tbl" sz="quarter" idx="13"/>
            <p:extLst>
              <p:ext uri="{D42A27DB-BD31-4B8C-83A1-F6EECF244321}">
                <p14:modId xmlns:p14="http://schemas.microsoft.com/office/powerpoint/2010/main" val="217411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052680109"/>
                    </a:ext>
                  </a:extLst>
                </a:gridCol>
                <a:gridCol w="1399033">
                  <a:extLst>
                    <a:ext uri="{9D8B030D-6E8A-4147-A177-3AD203B41FA5}">
                      <a16:colId xmlns:a16="http://schemas.microsoft.com/office/drawing/2014/main" val="2300398346"/>
                    </a:ext>
                  </a:extLst>
                </a:gridCol>
                <a:gridCol w="411480">
                  <a:extLst>
                    <a:ext uri="{9D8B030D-6E8A-4147-A177-3AD203B41FA5}">
                      <a16:colId xmlns:a16="http://schemas.microsoft.com/office/drawing/2014/main" val="3952905863"/>
                    </a:ext>
                  </a:extLst>
                </a:gridCol>
                <a:gridCol w="411480">
                  <a:extLst>
                    <a:ext uri="{9D8B030D-6E8A-4147-A177-3AD203B41FA5}">
                      <a16:colId xmlns:a16="http://schemas.microsoft.com/office/drawing/2014/main" val="3413629716"/>
                    </a:ext>
                  </a:extLst>
                </a:gridCol>
                <a:gridCol w="411480">
                  <a:extLst>
                    <a:ext uri="{9D8B030D-6E8A-4147-A177-3AD203B41FA5}">
                      <a16:colId xmlns:a16="http://schemas.microsoft.com/office/drawing/2014/main" val="2438261845"/>
                    </a:ext>
                  </a:extLst>
                </a:gridCol>
                <a:gridCol w="411480">
                  <a:extLst>
                    <a:ext uri="{9D8B030D-6E8A-4147-A177-3AD203B41FA5}">
                      <a16:colId xmlns:a16="http://schemas.microsoft.com/office/drawing/2014/main" val="1646097795"/>
                    </a:ext>
                  </a:extLst>
                </a:gridCol>
                <a:gridCol w="411480">
                  <a:extLst>
                    <a:ext uri="{9D8B030D-6E8A-4147-A177-3AD203B41FA5}">
                      <a16:colId xmlns:a16="http://schemas.microsoft.com/office/drawing/2014/main" val="1649528478"/>
                    </a:ext>
                  </a:extLst>
                </a:gridCol>
                <a:gridCol w="411480">
                  <a:extLst>
                    <a:ext uri="{9D8B030D-6E8A-4147-A177-3AD203B41FA5}">
                      <a16:colId xmlns:a16="http://schemas.microsoft.com/office/drawing/2014/main" val="2596637274"/>
                    </a:ext>
                  </a:extLst>
                </a:gridCol>
                <a:gridCol w="411480">
                  <a:extLst>
                    <a:ext uri="{9D8B030D-6E8A-4147-A177-3AD203B41FA5}">
                      <a16:colId xmlns:a16="http://schemas.microsoft.com/office/drawing/2014/main" val="2718359499"/>
                    </a:ext>
                  </a:extLst>
                </a:gridCol>
                <a:gridCol w="411480">
                  <a:extLst>
                    <a:ext uri="{9D8B030D-6E8A-4147-A177-3AD203B41FA5}">
                      <a16:colId xmlns:a16="http://schemas.microsoft.com/office/drawing/2014/main" val="2753518759"/>
                    </a:ext>
                  </a:extLst>
                </a:gridCol>
                <a:gridCol w="411480">
                  <a:extLst>
                    <a:ext uri="{9D8B030D-6E8A-4147-A177-3AD203B41FA5}">
                      <a16:colId xmlns:a16="http://schemas.microsoft.com/office/drawing/2014/main" val="790382176"/>
                    </a:ext>
                  </a:extLst>
                </a:gridCol>
                <a:gridCol w="411480">
                  <a:extLst>
                    <a:ext uri="{9D8B030D-6E8A-4147-A177-3AD203B41FA5}">
                      <a16:colId xmlns:a16="http://schemas.microsoft.com/office/drawing/2014/main" val="1066680085"/>
                    </a:ext>
                  </a:extLst>
                </a:gridCol>
                <a:gridCol w="411480">
                  <a:extLst>
                    <a:ext uri="{9D8B030D-6E8A-4147-A177-3AD203B41FA5}">
                      <a16:colId xmlns:a16="http://schemas.microsoft.com/office/drawing/2014/main" val="1125269358"/>
                    </a:ext>
                  </a:extLst>
                </a:gridCol>
                <a:gridCol w="411480">
                  <a:extLst>
                    <a:ext uri="{9D8B030D-6E8A-4147-A177-3AD203B41FA5}">
                      <a16:colId xmlns:a16="http://schemas.microsoft.com/office/drawing/2014/main" val="1257754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386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- 2024-01-18 19:00:03</a:t>
                      </a:r>
                      <a:r>
                        <a:rPr kumimoji="0" lang="fr-FR" sz="1000" b="0" i="0" u="none" strike="noStrike" kern="1200" cap="none" spc="0" normalizeH="0" baseline="0" noProof="0">
                          <a:ln>
                            <a:noFill/>
                          </a:ln>
                          <a:solidFill>
                            <a:prstClr val="black"/>
                          </a:solidFill>
                          <a:effectLst/>
                          <a:uLnTx/>
                          <a:uFillTx/>
                          <a:latin typeface="Calibri"/>
                          <a:ea typeface="+mn-ea"/>
                          <a:cs typeface="+mn-cs"/>
                        </a:rPr>
                        <a:t>
 Seuls 4 Français sur 10 déclarent avoir un bon équilibre émotionnel*... 😣 
Et vous comment évaluez-vous votre moral, sur une échelle de 1 à 10 ? 
🍃 Afin de remonter la pente, vous pouvez miser sur la Nature. À l'instar de plantes comme le Safran et la Rhodiole qui ont des propriétés reconnues sur l'humeur et l'équilibre mental. 
Retrouvez-les dans la formule de nos Arkorelax Moral+. Une solution qui a aidé 87%** de personnes à retrouver une humeur positive, sans dépendance. 
Rendez-vous en pharmacie ou parapharmacie physique et en ligne, ainsi que sur arkopharma.com 
*Source : IFOP, les Français et leur bien-être mental, Septembre 2023 
**Grâce au Safran. Etude scientifique réalisée sur 60 personnes après 4 semaines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https://quintly-eu-image-storage.s3.amazonaws.com/cf3b379d83356a2a323c0942c876a242/e2fb877c72f7c0c7a7d0e2ddc520a7ff.jpg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87167675"/>
                  </a:ext>
                </a:extLst>
              </a:tr>
            </a:tbl>
          </a:graphicData>
        </a:graphic>
      </p:graphicFrame>
      <p:sp>
        <p:nvSpPr>
          <p:cNvPr id="4" name="Text Placeholder 3">
            <a:extLst>
              <a:ext uri="{FF2B5EF4-FFF2-40B4-BE49-F238E27FC236}">
                <a16:creationId xmlns:a16="http://schemas.microsoft.com/office/drawing/2014/main" id="{EAD338E9-5BD2-4337-8946-E9BF553C74F1}"/>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271932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D385-8525-4A7B-B0A6-043AF2CA3F3D}"/>
              </a:ext>
            </a:extLst>
          </p:cNvPr>
          <p:cNvSpPr>
            <a:spLocks noGrp="1"/>
          </p:cNvSpPr>
          <p:nvPr>
            <p:ph type="title"/>
          </p:nvPr>
        </p:nvSpPr>
        <p:spPr/>
        <p:txBody>
          <a:bodyPr/>
          <a:lstStyle/>
          <a:p>
            <a:r>
              <a:rPr lang="en-US"/>
              <a:t>Facebook Published Posts Table | Arkopharma - 8 of 11</a:t>
            </a:r>
          </a:p>
        </p:txBody>
      </p:sp>
      <p:graphicFrame>
        <p:nvGraphicFramePr>
          <p:cNvPr id="5" name="Table Placeholder 4">
            <a:extLst>
              <a:ext uri="{FF2B5EF4-FFF2-40B4-BE49-F238E27FC236}">
                <a16:creationId xmlns:a16="http://schemas.microsoft.com/office/drawing/2014/main" id="{8534A8BE-A0FC-4CEF-988C-0D041C41639E}"/>
              </a:ext>
            </a:extLst>
          </p:cNvPr>
          <p:cNvGraphicFramePr>
            <a:graphicFrameLocks noGrp="1"/>
          </p:cNvGraphicFramePr>
          <p:nvPr>
            <p:ph type="tbl" sz="quarter" idx="13"/>
            <p:extLst>
              <p:ext uri="{D42A27DB-BD31-4B8C-83A1-F6EECF244321}">
                <p14:modId xmlns:p14="http://schemas.microsoft.com/office/powerpoint/2010/main" val="188410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19223343"/>
                    </a:ext>
                  </a:extLst>
                </a:gridCol>
                <a:gridCol w="1399033">
                  <a:extLst>
                    <a:ext uri="{9D8B030D-6E8A-4147-A177-3AD203B41FA5}">
                      <a16:colId xmlns:a16="http://schemas.microsoft.com/office/drawing/2014/main" val="2329110735"/>
                    </a:ext>
                  </a:extLst>
                </a:gridCol>
                <a:gridCol w="411480">
                  <a:extLst>
                    <a:ext uri="{9D8B030D-6E8A-4147-A177-3AD203B41FA5}">
                      <a16:colId xmlns:a16="http://schemas.microsoft.com/office/drawing/2014/main" val="1083645717"/>
                    </a:ext>
                  </a:extLst>
                </a:gridCol>
                <a:gridCol w="411480">
                  <a:extLst>
                    <a:ext uri="{9D8B030D-6E8A-4147-A177-3AD203B41FA5}">
                      <a16:colId xmlns:a16="http://schemas.microsoft.com/office/drawing/2014/main" val="718708981"/>
                    </a:ext>
                  </a:extLst>
                </a:gridCol>
                <a:gridCol w="411480">
                  <a:extLst>
                    <a:ext uri="{9D8B030D-6E8A-4147-A177-3AD203B41FA5}">
                      <a16:colId xmlns:a16="http://schemas.microsoft.com/office/drawing/2014/main" val="871822768"/>
                    </a:ext>
                  </a:extLst>
                </a:gridCol>
                <a:gridCol w="411480">
                  <a:extLst>
                    <a:ext uri="{9D8B030D-6E8A-4147-A177-3AD203B41FA5}">
                      <a16:colId xmlns:a16="http://schemas.microsoft.com/office/drawing/2014/main" val="4243922503"/>
                    </a:ext>
                  </a:extLst>
                </a:gridCol>
                <a:gridCol w="411480">
                  <a:extLst>
                    <a:ext uri="{9D8B030D-6E8A-4147-A177-3AD203B41FA5}">
                      <a16:colId xmlns:a16="http://schemas.microsoft.com/office/drawing/2014/main" val="2249312497"/>
                    </a:ext>
                  </a:extLst>
                </a:gridCol>
                <a:gridCol w="411480">
                  <a:extLst>
                    <a:ext uri="{9D8B030D-6E8A-4147-A177-3AD203B41FA5}">
                      <a16:colId xmlns:a16="http://schemas.microsoft.com/office/drawing/2014/main" val="190308377"/>
                    </a:ext>
                  </a:extLst>
                </a:gridCol>
                <a:gridCol w="411480">
                  <a:extLst>
                    <a:ext uri="{9D8B030D-6E8A-4147-A177-3AD203B41FA5}">
                      <a16:colId xmlns:a16="http://schemas.microsoft.com/office/drawing/2014/main" val="2664440539"/>
                    </a:ext>
                  </a:extLst>
                </a:gridCol>
                <a:gridCol w="411480">
                  <a:extLst>
                    <a:ext uri="{9D8B030D-6E8A-4147-A177-3AD203B41FA5}">
                      <a16:colId xmlns:a16="http://schemas.microsoft.com/office/drawing/2014/main" val="2234405527"/>
                    </a:ext>
                  </a:extLst>
                </a:gridCol>
                <a:gridCol w="411480">
                  <a:extLst>
                    <a:ext uri="{9D8B030D-6E8A-4147-A177-3AD203B41FA5}">
                      <a16:colId xmlns:a16="http://schemas.microsoft.com/office/drawing/2014/main" val="1934311033"/>
                    </a:ext>
                  </a:extLst>
                </a:gridCol>
                <a:gridCol w="411480">
                  <a:extLst>
                    <a:ext uri="{9D8B030D-6E8A-4147-A177-3AD203B41FA5}">
                      <a16:colId xmlns:a16="http://schemas.microsoft.com/office/drawing/2014/main" val="1231443245"/>
                    </a:ext>
                  </a:extLst>
                </a:gridCol>
                <a:gridCol w="411480">
                  <a:extLst>
                    <a:ext uri="{9D8B030D-6E8A-4147-A177-3AD203B41FA5}">
                      <a16:colId xmlns:a16="http://schemas.microsoft.com/office/drawing/2014/main" val="4093236339"/>
                    </a:ext>
                  </a:extLst>
                </a:gridCol>
                <a:gridCol w="411480">
                  <a:extLst>
                    <a:ext uri="{9D8B030D-6E8A-4147-A177-3AD203B41FA5}">
                      <a16:colId xmlns:a16="http://schemas.microsoft.com/office/drawing/2014/main" val="175551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756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- 2024-01-13 20:30:10</a:t>
                      </a:r>
                      <a:r>
                        <a:rPr kumimoji="0" lang="fr-FR" sz="1000" b="0" i="0" u="none" strike="noStrike" kern="1200" cap="none" spc="0" normalizeH="0" baseline="0" noProof="0">
                          <a:ln>
                            <a:noFill/>
                          </a:ln>
                          <a:solidFill>
                            <a:prstClr val="black"/>
                          </a:solidFill>
                          <a:effectLst/>
                          <a:uLnTx/>
                          <a:uFillTx/>
                          <a:latin typeface="Calibri"/>
                          <a:ea typeface="+mn-ea"/>
                          <a:cs typeface="+mn-cs"/>
                        </a:rPr>
                        <a:t>
 Le saviez-vous ? 🤓 
Le fruit du Chardon Marie est réputé pour contenir de la silymarine, actif reconnu de la plante pour ses propriétés hépatoprotectrices. 
🍃 Une plante à retrouver dans nos Arkogélules® BIO Chardon Marie. Un programme de 15 jours qui va vous permettre de stimuler la production de bile pour mieux digérer après un repas trop lourd ou trop copieux✌️ 
Rendez-vous en pharmacie ou parapharmacie physique et en ligne, ainsi que sur arkopharma.com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https://quintly-eu-image-storage.s3.amazonaws.com/cf3b379d83356a2a323c0942c876a242/d008b222274714426640b4d346f2165b.jpg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01772072"/>
                  </a:ext>
                </a:extLst>
              </a:tr>
            </a:tbl>
          </a:graphicData>
        </a:graphic>
      </p:graphicFrame>
      <p:sp>
        <p:nvSpPr>
          <p:cNvPr id="4" name="Text Placeholder 3">
            <a:extLst>
              <a:ext uri="{FF2B5EF4-FFF2-40B4-BE49-F238E27FC236}">
                <a16:creationId xmlns:a16="http://schemas.microsoft.com/office/drawing/2014/main" id="{AF7DBB21-16C2-4FFB-86FE-822481D2A6D9}"/>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3652973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6F41E-7E11-4F7B-B553-89A9B81CC767}"/>
              </a:ext>
            </a:extLst>
          </p:cNvPr>
          <p:cNvSpPr>
            <a:spLocks noGrp="1"/>
          </p:cNvSpPr>
          <p:nvPr>
            <p:ph type="title"/>
          </p:nvPr>
        </p:nvSpPr>
        <p:spPr/>
        <p:txBody>
          <a:bodyPr/>
          <a:lstStyle/>
          <a:p>
            <a:r>
              <a:rPr lang="en-US"/>
              <a:t>Facebook Published Posts Table | Arkopharma - 9 of 11</a:t>
            </a:r>
          </a:p>
        </p:txBody>
      </p:sp>
      <p:graphicFrame>
        <p:nvGraphicFramePr>
          <p:cNvPr id="5" name="Table Placeholder 4">
            <a:extLst>
              <a:ext uri="{FF2B5EF4-FFF2-40B4-BE49-F238E27FC236}">
                <a16:creationId xmlns:a16="http://schemas.microsoft.com/office/drawing/2014/main" id="{60A85EF9-A927-422D-B266-B960F2BB17A8}"/>
              </a:ext>
            </a:extLst>
          </p:cNvPr>
          <p:cNvGraphicFramePr>
            <a:graphicFrameLocks noGrp="1"/>
          </p:cNvGraphicFramePr>
          <p:nvPr>
            <p:ph type="tbl" sz="quarter" idx="13"/>
            <p:extLst>
              <p:ext uri="{D42A27DB-BD31-4B8C-83A1-F6EECF244321}">
                <p14:modId xmlns:p14="http://schemas.microsoft.com/office/powerpoint/2010/main" val="1179122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85747506"/>
                    </a:ext>
                  </a:extLst>
                </a:gridCol>
                <a:gridCol w="1399033">
                  <a:extLst>
                    <a:ext uri="{9D8B030D-6E8A-4147-A177-3AD203B41FA5}">
                      <a16:colId xmlns:a16="http://schemas.microsoft.com/office/drawing/2014/main" val="1768822464"/>
                    </a:ext>
                  </a:extLst>
                </a:gridCol>
                <a:gridCol w="411480">
                  <a:extLst>
                    <a:ext uri="{9D8B030D-6E8A-4147-A177-3AD203B41FA5}">
                      <a16:colId xmlns:a16="http://schemas.microsoft.com/office/drawing/2014/main" val="3618468664"/>
                    </a:ext>
                  </a:extLst>
                </a:gridCol>
                <a:gridCol w="411480">
                  <a:extLst>
                    <a:ext uri="{9D8B030D-6E8A-4147-A177-3AD203B41FA5}">
                      <a16:colId xmlns:a16="http://schemas.microsoft.com/office/drawing/2014/main" val="2453876380"/>
                    </a:ext>
                  </a:extLst>
                </a:gridCol>
                <a:gridCol w="411480">
                  <a:extLst>
                    <a:ext uri="{9D8B030D-6E8A-4147-A177-3AD203B41FA5}">
                      <a16:colId xmlns:a16="http://schemas.microsoft.com/office/drawing/2014/main" val="1622687390"/>
                    </a:ext>
                  </a:extLst>
                </a:gridCol>
                <a:gridCol w="411480">
                  <a:extLst>
                    <a:ext uri="{9D8B030D-6E8A-4147-A177-3AD203B41FA5}">
                      <a16:colId xmlns:a16="http://schemas.microsoft.com/office/drawing/2014/main" val="3774312734"/>
                    </a:ext>
                  </a:extLst>
                </a:gridCol>
                <a:gridCol w="411480">
                  <a:extLst>
                    <a:ext uri="{9D8B030D-6E8A-4147-A177-3AD203B41FA5}">
                      <a16:colId xmlns:a16="http://schemas.microsoft.com/office/drawing/2014/main" val="2899786197"/>
                    </a:ext>
                  </a:extLst>
                </a:gridCol>
                <a:gridCol w="411480">
                  <a:extLst>
                    <a:ext uri="{9D8B030D-6E8A-4147-A177-3AD203B41FA5}">
                      <a16:colId xmlns:a16="http://schemas.microsoft.com/office/drawing/2014/main" val="567820563"/>
                    </a:ext>
                  </a:extLst>
                </a:gridCol>
                <a:gridCol w="411480">
                  <a:extLst>
                    <a:ext uri="{9D8B030D-6E8A-4147-A177-3AD203B41FA5}">
                      <a16:colId xmlns:a16="http://schemas.microsoft.com/office/drawing/2014/main" val="2188809691"/>
                    </a:ext>
                  </a:extLst>
                </a:gridCol>
                <a:gridCol w="411480">
                  <a:extLst>
                    <a:ext uri="{9D8B030D-6E8A-4147-A177-3AD203B41FA5}">
                      <a16:colId xmlns:a16="http://schemas.microsoft.com/office/drawing/2014/main" val="2858177520"/>
                    </a:ext>
                  </a:extLst>
                </a:gridCol>
                <a:gridCol w="411480">
                  <a:extLst>
                    <a:ext uri="{9D8B030D-6E8A-4147-A177-3AD203B41FA5}">
                      <a16:colId xmlns:a16="http://schemas.microsoft.com/office/drawing/2014/main" val="763383113"/>
                    </a:ext>
                  </a:extLst>
                </a:gridCol>
                <a:gridCol w="411480">
                  <a:extLst>
                    <a:ext uri="{9D8B030D-6E8A-4147-A177-3AD203B41FA5}">
                      <a16:colId xmlns:a16="http://schemas.microsoft.com/office/drawing/2014/main" val="1877148964"/>
                    </a:ext>
                  </a:extLst>
                </a:gridCol>
                <a:gridCol w="411480">
                  <a:extLst>
                    <a:ext uri="{9D8B030D-6E8A-4147-A177-3AD203B41FA5}">
                      <a16:colId xmlns:a16="http://schemas.microsoft.com/office/drawing/2014/main" val="443268118"/>
                    </a:ext>
                  </a:extLst>
                </a:gridCol>
                <a:gridCol w="411480">
                  <a:extLst>
                    <a:ext uri="{9D8B030D-6E8A-4147-A177-3AD203B41FA5}">
                      <a16:colId xmlns:a16="http://schemas.microsoft.com/office/drawing/2014/main" val="124894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053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- 2024-01-10 19:00:49</a:t>
                      </a:r>
                      <a:r>
                        <a:rPr kumimoji="0" lang="fr-FR" sz="1000" b="0" i="0" u="none" strike="noStrike" kern="1200" cap="none" spc="0" normalizeH="0" baseline="0" noProof="0">
                          <a:ln>
                            <a:noFill/>
                          </a:ln>
                          <a:solidFill>
                            <a:prstClr val="black"/>
                          </a:solidFill>
                          <a:effectLst/>
                          <a:uLnTx/>
                          <a:uFillTx/>
                          <a:latin typeface="Calibri"/>
                          <a:ea typeface="+mn-ea"/>
                          <a:cs typeface="+mn-cs"/>
                        </a:rPr>
                        <a:t>
 Il y a un temps pour faire des excès, et surtout un temps pour aider votre foie à éliminer les toxines ! ✌️ 
Pour cela, misez sur nos Arkofluides® BIO Détox grâce à son complexe de plantes rigoureusement sélectionnées par nos experts en phytothérapie 🌱 
Retrouvez-le en pharmacie ou parapharmacie physique ou en ligne, ainsi que sur arkopharma.com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https://quintly-eu-image-storage.s3.amazonaws.com/cf3b379d83356a2a323c0942c876a242/9d081b7fd1bcd13bb945ed74d6c470e3.jpg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413538364"/>
                  </a:ext>
                </a:extLst>
              </a:tr>
            </a:tbl>
          </a:graphicData>
        </a:graphic>
      </p:graphicFrame>
      <p:sp>
        <p:nvSpPr>
          <p:cNvPr id="4" name="Text Placeholder 3">
            <a:extLst>
              <a:ext uri="{FF2B5EF4-FFF2-40B4-BE49-F238E27FC236}">
                <a16:creationId xmlns:a16="http://schemas.microsoft.com/office/drawing/2014/main" id="{27C9A38A-EE61-49F1-A334-46EED856E7B0}"/>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1701446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F4C6-34A8-4C04-AD50-11E8D7921400}"/>
              </a:ext>
            </a:extLst>
          </p:cNvPr>
          <p:cNvSpPr>
            <a:spLocks noGrp="1"/>
          </p:cNvSpPr>
          <p:nvPr>
            <p:ph type="title"/>
          </p:nvPr>
        </p:nvSpPr>
        <p:spPr/>
        <p:txBody>
          <a:bodyPr/>
          <a:lstStyle/>
          <a:p>
            <a:r>
              <a:rPr lang="en-US"/>
              <a:t>Facebook Published Posts Table | Arkopharma - 10 of 11</a:t>
            </a:r>
          </a:p>
        </p:txBody>
      </p:sp>
      <p:graphicFrame>
        <p:nvGraphicFramePr>
          <p:cNvPr id="5" name="Table Placeholder 4">
            <a:extLst>
              <a:ext uri="{FF2B5EF4-FFF2-40B4-BE49-F238E27FC236}">
                <a16:creationId xmlns:a16="http://schemas.microsoft.com/office/drawing/2014/main" id="{7AEA67B0-ACF8-4677-9D8B-36DD9B2340DD}"/>
              </a:ext>
            </a:extLst>
          </p:cNvPr>
          <p:cNvGraphicFramePr>
            <a:graphicFrameLocks noGrp="1"/>
          </p:cNvGraphicFramePr>
          <p:nvPr>
            <p:ph type="tbl" sz="quarter" idx="13"/>
            <p:extLst>
              <p:ext uri="{D42A27DB-BD31-4B8C-83A1-F6EECF244321}">
                <p14:modId xmlns:p14="http://schemas.microsoft.com/office/powerpoint/2010/main" val="235363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85154424"/>
                    </a:ext>
                  </a:extLst>
                </a:gridCol>
                <a:gridCol w="1399033">
                  <a:extLst>
                    <a:ext uri="{9D8B030D-6E8A-4147-A177-3AD203B41FA5}">
                      <a16:colId xmlns:a16="http://schemas.microsoft.com/office/drawing/2014/main" val="3027102092"/>
                    </a:ext>
                  </a:extLst>
                </a:gridCol>
                <a:gridCol w="411480">
                  <a:extLst>
                    <a:ext uri="{9D8B030D-6E8A-4147-A177-3AD203B41FA5}">
                      <a16:colId xmlns:a16="http://schemas.microsoft.com/office/drawing/2014/main" val="3379576227"/>
                    </a:ext>
                  </a:extLst>
                </a:gridCol>
                <a:gridCol w="411480">
                  <a:extLst>
                    <a:ext uri="{9D8B030D-6E8A-4147-A177-3AD203B41FA5}">
                      <a16:colId xmlns:a16="http://schemas.microsoft.com/office/drawing/2014/main" val="1845915637"/>
                    </a:ext>
                  </a:extLst>
                </a:gridCol>
                <a:gridCol w="411480">
                  <a:extLst>
                    <a:ext uri="{9D8B030D-6E8A-4147-A177-3AD203B41FA5}">
                      <a16:colId xmlns:a16="http://schemas.microsoft.com/office/drawing/2014/main" val="2918794157"/>
                    </a:ext>
                  </a:extLst>
                </a:gridCol>
                <a:gridCol w="411480">
                  <a:extLst>
                    <a:ext uri="{9D8B030D-6E8A-4147-A177-3AD203B41FA5}">
                      <a16:colId xmlns:a16="http://schemas.microsoft.com/office/drawing/2014/main" val="756202070"/>
                    </a:ext>
                  </a:extLst>
                </a:gridCol>
                <a:gridCol w="411480">
                  <a:extLst>
                    <a:ext uri="{9D8B030D-6E8A-4147-A177-3AD203B41FA5}">
                      <a16:colId xmlns:a16="http://schemas.microsoft.com/office/drawing/2014/main" val="443464834"/>
                    </a:ext>
                  </a:extLst>
                </a:gridCol>
                <a:gridCol w="411480">
                  <a:extLst>
                    <a:ext uri="{9D8B030D-6E8A-4147-A177-3AD203B41FA5}">
                      <a16:colId xmlns:a16="http://schemas.microsoft.com/office/drawing/2014/main" val="3116515985"/>
                    </a:ext>
                  </a:extLst>
                </a:gridCol>
                <a:gridCol w="411480">
                  <a:extLst>
                    <a:ext uri="{9D8B030D-6E8A-4147-A177-3AD203B41FA5}">
                      <a16:colId xmlns:a16="http://schemas.microsoft.com/office/drawing/2014/main" val="580724607"/>
                    </a:ext>
                  </a:extLst>
                </a:gridCol>
                <a:gridCol w="411480">
                  <a:extLst>
                    <a:ext uri="{9D8B030D-6E8A-4147-A177-3AD203B41FA5}">
                      <a16:colId xmlns:a16="http://schemas.microsoft.com/office/drawing/2014/main" val="4092347448"/>
                    </a:ext>
                  </a:extLst>
                </a:gridCol>
                <a:gridCol w="411480">
                  <a:extLst>
                    <a:ext uri="{9D8B030D-6E8A-4147-A177-3AD203B41FA5}">
                      <a16:colId xmlns:a16="http://schemas.microsoft.com/office/drawing/2014/main" val="3034923689"/>
                    </a:ext>
                  </a:extLst>
                </a:gridCol>
                <a:gridCol w="411480">
                  <a:extLst>
                    <a:ext uri="{9D8B030D-6E8A-4147-A177-3AD203B41FA5}">
                      <a16:colId xmlns:a16="http://schemas.microsoft.com/office/drawing/2014/main" val="152568145"/>
                    </a:ext>
                  </a:extLst>
                </a:gridCol>
                <a:gridCol w="411480">
                  <a:extLst>
                    <a:ext uri="{9D8B030D-6E8A-4147-A177-3AD203B41FA5}">
                      <a16:colId xmlns:a16="http://schemas.microsoft.com/office/drawing/2014/main" val="1398289604"/>
                    </a:ext>
                  </a:extLst>
                </a:gridCol>
                <a:gridCol w="411480">
                  <a:extLst>
                    <a:ext uri="{9D8B030D-6E8A-4147-A177-3AD203B41FA5}">
                      <a16:colId xmlns:a16="http://schemas.microsoft.com/office/drawing/2014/main" val="271113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327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- 2024-01-06 19:00:00</a:t>
                      </a:r>
                      <a:r>
                        <a:rPr kumimoji="0" lang="fr-FR" sz="1000" b="0" i="0" u="none" strike="noStrike" kern="1200" cap="none" spc="0" normalizeH="0" baseline="0" noProof="0">
                          <a:ln>
                            <a:noFill/>
                          </a:ln>
                          <a:solidFill>
                            <a:prstClr val="black"/>
                          </a:solidFill>
                          <a:effectLst/>
                          <a:uLnTx/>
                          <a:uFillTx/>
                          <a:latin typeface="Calibri"/>
                          <a:ea typeface="+mn-ea"/>
                          <a:cs typeface="+mn-cs"/>
                        </a:rPr>
                        <a:t>
 Vous sentez que votre foie a besoin de lever le pied après les fêtes ? 😮‍💨 
Pour l'aider dans sa fonction de drainage et d'élimination des excès, optez pour Arkofluides® BIO Détox. 
🌿 Sa formule à 100% d'origine végétale associe : 
▸ Le Pissenlit qui va faciliter l'élimination de l'eau et la purification de l'organisme 
▸ Le Sureau noir, dont les baies ont des propriétés dépuratives pour purifier l'organisme de ses déchets. 
▸ Le Radis noir, qui a une saveur caractéristique que nos experts ont réussi à marier parfaitement avec le jus de citron. 
Une synergie de plantes qui apporte un goût rafraichissant. 
Retrouvez-le en pharmacie ou parapharmacie physique et en ligne, ainsi que sur arkopharma.com pour attaquer votre programme 20 jours.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https://quintly-eu-image-storage.s3.amazonaws.com/cf3b379d83356a2a323c0942c876a242/fa15277b134ef54a0e7d586040baebb0.jpg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45870124"/>
                  </a:ext>
                </a:extLst>
              </a:tr>
            </a:tbl>
          </a:graphicData>
        </a:graphic>
      </p:graphicFrame>
      <p:sp>
        <p:nvSpPr>
          <p:cNvPr id="4" name="Text Placeholder 3">
            <a:extLst>
              <a:ext uri="{FF2B5EF4-FFF2-40B4-BE49-F238E27FC236}">
                <a16:creationId xmlns:a16="http://schemas.microsoft.com/office/drawing/2014/main" id="{3B934B3F-32E4-49AF-8733-76D8A61611A9}"/>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291068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52FB-E195-471F-A86A-EBF0737D3074}"/>
              </a:ext>
            </a:extLst>
          </p:cNvPr>
          <p:cNvSpPr>
            <a:spLocks noGrp="1"/>
          </p:cNvSpPr>
          <p:nvPr>
            <p:ph type="title"/>
          </p:nvPr>
        </p:nvSpPr>
        <p:spPr/>
        <p:txBody>
          <a:bodyPr/>
          <a:lstStyle/>
          <a:p>
            <a:r>
              <a:rPr lang="en-US"/>
              <a:t>Facebook Published Posts Table | Arkopharma - 11 of 11</a:t>
            </a:r>
          </a:p>
        </p:txBody>
      </p:sp>
      <p:graphicFrame>
        <p:nvGraphicFramePr>
          <p:cNvPr id="5" name="Table Placeholder 4">
            <a:extLst>
              <a:ext uri="{FF2B5EF4-FFF2-40B4-BE49-F238E27FC236}">
                <a16:creationId xmlns:a16="http://schemas.microsoft.com/office/drawing/2014/main" id="{965BDDAF-FC64-44B0-BD4F-F0CAA672A732}"/>
              </a:ext>
            </a:extLst>
          </p:cNvPr>
          <p:cNvGraphicFramePr>
            <a:graphicFrameLocks noGrp="1"/>
          </p:cNvGraphicFramePr>
          <p:nvPr>
            <p:ph type="tbl" sz="quarter" idx="13"/>
            <p:extLst>
              <p:ext uri="{D42A27DB-BD31-4B8C-83A1-F6EECF244321}">
                <p14:modId xmlns:p14="http://schemas.microsoft.com/office/powerpoint/2010/main" val="291448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197882498"/>
                    </a:ext>
                  </a:extLst>
                </a:gridCol>
                <a:gridCol w="1399033">
                  <a:extLst>
                    <a:ext uri="{9D8B030D-6E8A-4147-A177-3AD203B41FA5}">
                      <a16:colId xmlns:a16="http://schemas.microsoft.com/office/drawing/2014/main" val="1474962950"/>
                    </a:ext>
                  </a:extLst>
                </a:gridCol>
                <a:gridCol w="411480">
                  <a:extLst>
                    <a:ext uri="{9D8B030D-6E8A-4147-A177-3AD203B41FA5}">
                      <a16:colId xmlns:a16="http://schemas.microsoft.com/office/drawing/2014/main" val="3616056943"/>
                    </a:ext>
                  </a:extLst>
                </a:gridCol>
                <a:gridCol w="411480">
                  <a:extLst>
                    <a:ext uri="{9D8B030D-6E8A-4147-A177-3AD203B41FA5}">
                      <a16:colId xmlns:a16="http://schemas.microsoft.com/office/drawing/2014/main" val="3734984592"/>
                    </a:ext>
                  </a:extLst>
                </a:gridCol>
                <a:gridCol w="411480">
                  <a:extLst>
                    <a:ext uri="{9D8B030D-6E8A-4147-A177-3AD203B41FA5}">
                      <a16:colId xmlns:a16="http://schemas.microsoft.com/office/drawing/2014/main" val="2376768186"/>
                    </a:ext>
                  </a:extLst>
                </a:gridCol>
                <a:gridCol w="411480">
                  <a:extLst>
                    <a:ext uri="{9D8B030D-6E8A-4147-A177-3AD203B41FA5}">
                      <a16:colId xmlns:a16="http://schemas.microsoft.com/office/drawing/2014/main" val="3628824361"/>
                    </a:ext>
                  </a:extLst>
                </a:gridCol>
                <a:gridCol w="411480">
                  <a:extLst>
                    <a:ext uri="{9D8B030D-6E8A-4147-A177-3AD203B41FA5}">
                      <a16:colId xmlns:a16="http://schemas.microsoft.com/office/drawing/2014/main" val="1645122799"/>
                    </a:ext>
                  </a:extLst>
                </a:gridCol>
                <a:gridCol w="411480">
                  <a:extLst>
                    <a:ext uri="{9D8B030D-6E8A-4147-A177-3AD203B41FA5}">
                      <a16:colId xmlns:a16="http://schemas.microsoft.com/office/drawing/2014/main" val="3878045890"/>
                    </a:ext>
                  </a:extLst>
                </a:gridCol>
                <a:gridCol w="411480">
                  <a:extLst>
                    <a:ext uri="{9D8B030D-6E8A-4147-A177-3AD203B41FA5}">
                      <a16:colId xmlns:a16="http://schemas.microsoft.com/office/drawing/2014/main" val="3132779638"/>
                    </a:ext>
                  </a:extLst>
                </a:gridCol>
                <a:gridCol w="411480">
                  <a:extLst>
                    <a:ext uri="{9D8B030D-6E8A-4147-A177-3AD203B41FA5}">
                      <a16:colId xmlns:a16="http://schemas.microsoft.com/office/drawing/2014/main" val="710512887"/>
                    </a:ext>
                  </a:extLst>
                </a:gridCol>
                <a:gridCol w="411480">
                  <a:extLst>
                    <a:ext uri="{9D8B030D-6E8A-4147-A177-3AD203B41FA5}">
                      <a16:colId xmlns:a16="http://schemas.microsoft.com/office/drawing/2014/main" val="2602259772"/>
                    </a:ext>
                  </a:extLst>
                </a:gridCol>
                <a:gridCol w="411480">
                  <a:extLst>
                    <a:ext uri="{9D8B030D-6E8A-4147-A177-3AD203B41FA5}">
                      <a16:colId xmlns:a16="http://schemas.microsoft.com/office/drawing/2014/main" val="3714406619"/>
                    </a:ext>
                  </a:extLst>
                </a:gridCol>
                <a:gridCol w="411480">
                  <a:extLst>
                    <a:ext uri="{9D8B030D-6E8A-4147-A177-3AD203B41FA5}">
                      <a16:colId xmlns:a16="http://schemas.microsoft.com/office/drawing/2014/main" val="683312685"/>
                    </a:ext>
                  </a:extLst>
                </a:gridCol>
                <a:gridCol w="411480">
                  <a:extLst>
                    <a:ext uri="{9D8B030D-6E8A-4147-A177-3AD203B41FA5}">
                      <a16:colId xmlns:a16="http://schemas.microsoft.com/office/drawing/2014/main" val="3806799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2214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Arkopharma - 2024-01-02 07:30:39</a:t>
                      </a:r>
                      <a:r>
                        <a:rPr kumimoji="0" lang="fr-FR" sz="1000" b="0" i="0" u="none" strike="noStrike" kern="1200" cap="none" spc="0" normalizeH="0" baseline="0" noProof="0">
                          <a:ln>
                            <a:noFill/>
                          </a:ln>
                          <a:solidFill>
                            <a:prstClr val="black"/>
                          </a:solidFill>
                          <a:effectLst/>
                          <a:uLnTx/>
                          <a:uFillTx/>
                          <a:latin typeface="Calibri"/>
                          <a:ea typeface="+mn-ea"/>
                          <a:cs typeface="+mn-cs"/>
                        </a:rPr>
                        <a:t>
 🥁 Ça y est... Nous sommes en 2024 ! 
Nous vous souhaitons une très belle année 2024, naturellement remplie de bonheur et de joie. 
C'est également l'heure du bilan : quel mot pourrait résumer votre année 2023 ? 
Pour nous ? Innovation ! 
Et cela continue en 2024... Restez alerte tout au long de l'année pour découvrir les innovations conçues par nos experts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https://quintly-eu-image-storage.s3.amazonaws.com/cf3b379d83356a2a323c0942c876a242/62aa22bf74acaddc8bf50d83eeef0165.jpg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27/02/2024 13:53:22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13851967"/>
                  </a:ext>
                </a:extLst>
              </a:tr>
            </a:tbl>
          </a:graphicData>
        </a:graphic>
      </p:graphicFrame>
      <p:sp>
        <p:nvSpPr>
          <p:cNvPr id="4" name="Text Placeholder 3">
            <a:extLst>
              <a:ext uri="{FF2B5EF4-FFF2-40B4-BE49-F238E27FC236}">
                <a16:creationId xmlns:a16="http://schemas.microsoft.com/office/drawing/2014/main" id="{CCD61F50-7E3F-448B-8A3D-1AAE817A5E30}"/>
              </a:ext>
            </a:extLst>
          </p:cNvPr>
          <p:cNvSpPr>
            <a:spLocks noGrp="1"/>
          </p:cNvSpPr>
          <p:nvPr>
            <p:ph type="body" sz="quarter" idx="14"/>
          </p:nvPr>
        </p:nvSpPr>
        <p:spPr/>
        <p:txBody>
          <a:bodyPr/>
          <a:lstStyle/>
          <a:p>
            <a:r>
              <a:rPr lang="en-US"/>
              <a:t>01/01/2024 - 29/02/2024</a:t>
            </a:r>
          </a:p>
        </p:txBody>
      </p:sp>
    </p:spTree>
    <p:extLst>
      <p:ext uri="{BB962C8B-B14F-4D97-AF65-F5344CB8AC3E}">
        <p14:creationId xmlns:p14="http://schemas.microsoft.com/office/powerpoint/2010/main" val="35832369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2120</Words>
  <Application>Microsoft Office PowerPoint</Application>
  <PresentationFormat>On-screen Show (4:3)</PresentationFormat>
  <Paragraphs>316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Published Posts Table | Arkopharma - 1 of 11</vt:lpstr>
      <vt:lpstr>Facebook Published Posts Table | Arkopharma - 2 of 11</vt:lpstr>
      <vt:lpstr>Facebook Published Posts Table | Arkopharma - 3 of 11</vt:lpstr>
      <vt:lpstr>Facebook Published Posts Table | Arkopharma - 4 of 11</vt:lpstr>
      <vt:lpstr>Facebook Published Posts Table | Arkopharma - 5 of 11</vt:lpstr>
      <vt:lpstr>Facebook Published Posts Table | Arkopharma - 6 of 11</vt:lpstr>
      <vt:lpstr>Facebook Published Posts Table | Arkopharma - 7 of 11</vt:lpstr>
      <vt:lpstr>Facebook Published Posts Table | Arkopharma - 8 of 11</vt:lpstr>
      <vt:lpstr>Facebook Published Posts Table | Arkopharma - 9 of 11</vt:lpstr>
      <vt:lpstr>Facebook Published Posts Table | Arkopharma - 10 of 11</vt:lpstr>
      <vt:lpstr>Facebook Published Posts Table | Arkopharma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Published Posts Table | Arkopharma - 1 of 11</dc:title>
  <dc:creator>Frederik Born</dc:creator>
  <cp:lastModifiedBy>Frederik Born</cp:lastModifiedBy>
  <cp:revision>1</cp:revision>
  <dcterms:created xsi:type="dcterms:W3CDTF">2024-05-24T12:46:48Z</dcterms:created>
  <dcterms:modified xsi:type="dcterms:W3CDTF">2024-05-24T12:48:22Z</dcterms:modified>
</cp:coreProperties>
</file>