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4" r:id="rId9"/>
    <p:sldId id="265" r:id="rId10"/>
    <p:sldId id="266" r:id="rId11"/>
  </p:sldIdLst>
  <p:sldSz cx="9144000" cy="6858000" type="screen4x3"/>
  <p:notesSz cx="6858000" cy="9144000"/>
  <p:embeddedFontLst>
    <p:embeddedFont>
      <p:font typeface="Calibri" panose="020F0502020204030204" pitchFamily="34" charset="0"/>
      <p:regular r:id="rId12"/>
      <p:bold r:id="rId13"/>
      <p:italic r:id="rId14"/>
      <p:boldItalic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SYLVANIA</c:v>
                </c:pt>
              </c:strCache>
            </c:strRef>
          </c:tx>
          <c:spPr>
            <a:ln w="28575" cap="rnd">
              <a:solidFill>
                <a:schemeClr val="accent1"/>
              </a:solidFill>
              <a:round/>
            </a:ln>
            <a:effectLst/>
          </c:spPr>
          <c:marker>
            <c:symbol val="none"/>
          </c:marker>
          <c:cat>
            <c:numRef>
              <c:f>Sheet1!$A$2:$A$30</c:f>
              <c:numCache>
                <c:formatCode>m/d/yyyy</c:formatCode>
                <c:ptCount val="29"/>
                <c:pt idx="0">
                  <c:v>43149</c:v>
                </c:pt>
                <c:pt idx="1">
                  <c:v>43150</c:v>
                </c:pt>
                <c:pt idx="2">
                  <c:v>43151</c:v>
                </c:pt>
                <c:pt idx="3">
                  <c:v>43152</c:v>
                </c:pt>
                <c:pt idx="4">
                  <c:v>43153</c:v>
                </c:pt>
                <c:pt idx="5">
                  <c:v>43154</c:v>
                </c:pt>
                <c:pt idx="6">
                  <c:v>43155</c:v>
                </c:pt>
                <c:pt idx="7">
                  <c:v>43156</c:v>
                </c:pt>
                <c:pt idx="8">
                  <c:v>43157</c:v>
                </c:pt>
                <c:pt idx="9">
                  <c:v>43158</c:v>
                </c:pt>
                <c:pt idx="10">
                  <c:v>43159</c:v>
                </c:pt>
                <c:pt idx="11">
                  <c:v>43160</c:v>
                </c:pt>
                <c:pt idx="12">
                  <c:v>43161</c:v>
                </c:pt>
                <c:pt idx="13">
                  <c:v>43162</c:v>
                </c:pt>
                <c:pt idx="14">
                  <c:v>43163</c:v>
                </c:pt>
                <c:pt idx="15">
                  <c:v>43164</c:v>
                </c:pt>
                <c:pt idx="16">
                  <c:v>43165</c:v>
                </c:pt>
                <c:pt idx="17">
                  <c:v>43166</c:v>
                </c:pt>
                <c:pt idx="18">
                  <c:v>43167</c:v>
                </c:pt>
                <c:pt idx="19">
                  <c:v>43168</c:v>
                </c:pt>
                <c:pt idx="20">
                  <c:v>43169</c:v>
                </c:pt>
                <c:pt idx="21">
                  <c:v>43170</c:v>
                </c:pt>
                <c:pt idx="22">
                  <c:v>43171</c:v>
                </c:pt>
                <c:pt idx="23">
                  <c:v>43172</c:v>
                </c:pt>
                <c:pt idx="24">
                  <c:v>43173</c:v>
                </c:pt>
                <c:pt idx="25">
                  <c:v>43174</c:v>
                </c:pt>
                <c:pt idx="26">
                  <c:v>43175</c:v>
                </c:pt>
                <c:pt idx="27">
                  <c:v>43176</c:v>
                </c:pt>
                <c:pt idx="28">
                  <c:v>43177</c:v>
                </c:pt>
              </c:numCache>
            </c:numRef>
          </c:cat>
          <c:val>
            <c:numRef>
              <c:f>Sheet1!$B$2:$B$30</c:f>
              <c:numCache>
                <c:formatCode>General</c:formatCode>
                <c:ptCount val="29"/>
                <c:pt idx="0">
                  <c:v>1</c:v>
                </c:pt>
                <c:pt idx="1">
                  <c:v>1</c:v>
                </c:pt>
                <c:pt idx="2">
                  <c:v>0</c:v>
                </c:pt>
                <c:pt idx="3">
                  <c:v>1</c:v>
                </c:pt>
                <c:pt idx="4">
                  <c:v>1</c:v>
                </c:pt>
                <c:pt idx="5">
                  <c:v>1</c:v>
                </c:pt>
                <c:pt idx="6">
                  <c:v>0</c:v>
                </c:pt>
                <c:pt idx="7">
                  <c:v>0</c:v>
                </c:pt>
                <c:pt idx="8">
                  <c:v>1</c:v>
                </c:pt>
                <c:pt idx="9">
                  <c:v>0</c:v>
                </c:pt>
                <c:pt idx="10">
                  <c:v>0</c:v>
                </c:pt>
                <c:pt idx="11">
                  <c:v>1</c:v>
                </c:pt>
                <c:pt idx="12">
                  <c:v>0</c:v>
                </c:pt>
                <c:pt idx="13">
                  <c:v>0</c:v>
                </c:pt>
                <c:pt idx="14">
                  <c:v>1</c:v>
                </c:pt>
                <c:pt idx="15">
                  <c:v>0</c:v>
                </c:pt>
                <c:pt idx="16">
                  <c:v>1</c:v>
                </c:pt>
                <c:pt idx="17">
                  <c:v>0</c:v>
                </c:pt>
                <c:pt idx="18">
                  <c:v>0</c:v>
                </c:pt>
                <c:pt idx="19">
                  <c:v>0</c:v>
                </c:pt>
                <c:pt idx="20">
                  <c:v>0</c:v>
                </c:pt>
                <c:pt idx="21">
                  <c:v>1</c:v>
                </c:pt>
                <c:pt idx="22">
                  <c:v>0</c:v>
                </c:pt>
                <c:pt idx="23">
                  <c:v>1</c:v>
                </c:pt>
                <c:pt idx="24">
                  <c:v>2</c:v>
                </c:pt>
                <c:pt idx="25">
                  <c:v>0</c:v>
                </c:pt>
                <c:pt idx="26">
                  <c:v>1</c:v>
                </c:pt>
                <c:pt idx="27">
                  <c:v>1</c:v>
                </c:pt>
                <c:pt idx="28">
                  <c:v>0</c:v>
                </c:pt>
              </c:numCache>
            </c:numRef>
          </c:val>
          <c:smooth val="0"/>
          <c:extLst>
            <c:ext xmlns:c16="http://schemas.microsoft.com/office/drawing/2014/chart" uri="{C3380CC4-5D6E-409C-BE32-E72D297353CC}">
              <c16:uniqueId val="{00000000-CDAC-4E58-9632-539B4714E59D}"/>
            </c:ext>
          </c:extLst>
        </c:ser>
        <c:dLbls>
          <c:showLegendKey val="0"/>
          <c:showVal val="0"/>
          <c:showCatName val="0"/>
          <c:showSerName val="0"/>
          <c:showPercent val="0"/>
          <c:showBubbleSize val="0"/>
        </c:dLbls>
        <c:smooth val="0"/>
        <c:axId val="364668632"/>
        <c:axId val="364667320"/>
      </c:lineChart>
      <c:dateAx>
        <c:axId val="3646686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667320"/>
        <c:crosses val="autoZero"/>
        <c:auto val="1"/>
        <c:lblOffset val="100"/>
        <c:baseTimeUnit val="days"/>
      </c:dateAx>
      <c:valAx>
        <c:axId val="364667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668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SYLVANIA</c:v>
                </c:pt>
              </c:strCache>
            </c:strRef>
          </c:tx>
          <c:spPr>
            <a:solidFill>
              <a:schemeClr val="accent1"/>
            </a:solidFill>
            <a:ln>
              <a:noFill/>
            </a:ln>
            <a:effectLst/>
          </c:spPr>
          <c:invertIfNegative val="0"/>
          <c:cat>
            <c:strRef>
              <c:f>Sheet1!$A$2:$A$3</c:f>
              <c:strCache>
                <c:ptCount val="2"/>
                <c:pt idx="0">
                  <c:v>Photo</c:v>
                </c:pt>
                <c:pt idx="1">
                  <c:v>Video</c:v>
                </c:pt>
              </c:strCache>
            </c:strRef>
          </c:cat>
          <c:val>
            <c:numRef>
              <c:f>Sheet1!$B$2:$B$3</c:f>
              <c:numCache>
                <c:formatCode>General</c:formatCode>
                <c:ptCount val="2"/>
              </c:numCache>
            </c:numRef>
          </c:val>
          <c:extLst>
            <c:ext xmlns:c16="http://schemas.microsoft.com/office/drawing/2014/chart" uri="{C3380CC4-5D6E-409C-BE32-E72D297353CC}">
              <c16:uniqueId val="{00000000-7C7A-419E-BBFA-71CF4FBD2B92}"/>
            </c:ext>
          </c:extLst>
        </c:ser>
        <c:dLbls>
          <c:showLegendKey val="0"/>
          <c:showVal val="0"/>
          <c:showCatName val="0"/>
          <c:showSerName val="0"/>
          <c:showPercent val="0"/>
          <c:showBubbleSize val="0"/>
        </c:dLbls>
        <c:gapWidth val="219"/>
        <c:overlap val="-27"/>
        <c:axId val="363499808"/>
        <c:axId val="363500136"/>
      </c:barChart>
      <c:catAx>
        <c:axId val="363499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500136"/>
        <c:crosses val="autoZero"/>
        <c:auto val="1"/>
        <c:lblAlgn val="ctr"/>
        <c:lblOffset val="100"/>
        <c:noMultiLvlLbl val="0"/>
      </c:catAx>
      <c:valAx>
        <c:axId val="363500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499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Desktop</c:v>
                </c:pt>
              </c:strCache>
            </c:strRef>
          </c:tx>
          <c:spPr>
            <a:solidFill>
              <a:schemeClr val="accent1"/>
            </a:solidFill>
            <a:ln>
              <a:noFill/>
            </a:ln>
            <a:effectLst/>
          </c:spPr>
          <c:invertIfNegative val="0"/>
          <c:cat>
            <c:strRef>
              <c:f>Sheet1!$A$2</c:f>
              <c:strCache>
                <c:ptCount val="1"/>
                <c:pt idx="0">
                  <c:v>SYLVANIA</c:v>
                </c:pt>
              </c:strCache>
            </c:strRef>
          </c:cat>
          <c:val>
            <c:numRef>
              <c:f>Sheet1!$B$2</c:f>
              <c:numCache>
                <c:formatCode>General</c:formatCode>
                <c:ptCount val="1"/>
                <c:pt idx="0">
                  <c:v>15</c:v>
                </c:pt>
              </c:numCache>
            </c:numRef>
          </c:val>
          <c:extLst>
            <c:ext xmlns:c16="http://schemas.microsoft.com/office/drawing/2014/chart" uri="{C3380CC4-5D6E-409C-BE32-E72D297353CC}">
              <c16:uniqueId val="{00000000-950B-400A-B9BE-951DAE843927}"/>
            </c:ext>
          </c:extLst>
        </c:ser>
        <c:dLbls>
          <c:showLegendKey val="0"/>
          <c:showVal val="0"/>
          <c:showCatName val="0"/>
          <c:showSerName val="0"/>
          <c:showPercent val="0"/>
          <c:showBubbleSize val="0"/>
        </c:dLbls>
        <c:gapWidth val="150"/>
        <c:overlap val="100"/>
        <c:axId val="434968304"/>
        <c:axId val="434962400"/>
      </c:barChart>
      <c:catAx>
        <c:axId val="434968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962400"/>
        <c:crosses val="autoZero"/>
        <c:auto val="1"/>
        <c:lblAlgn val="ctr"/>
        <c:lblOffset val="100"/>
        <c:noMultiLvlLbl val="0"/>
      </c:catAx>
      <c:valAx>
        <c:axId val="4349624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968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3/19/2018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3/19/2018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3/19/2018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F169E-F07A-47D7-BD8F-44092A07A7C7}"/>
              </a:ext>
            </a:extLst>
          </p:cNvPr>
          <p:cNvSpPr>
            <a:spLocks noGrp="1"/>
          </p:cNvSpPr>
          <p:nvPr>
            <p:ph type="ctrTitle"/>
          </p:nvPr>
        </p:nvSpPr>
        <p:spPr/>
        <p:txBody>
          <a:bodyPr/>
          <a:lstStyle/>
          <a:p>
            <a:r>
              <a:rPr lang="en-US"/>
              <a:t>Content Optimization Benchmark</a:t>
            </a:r>
          </a:p>
        </p:txBody>
      </p:sp>
      <p:sp>
        <p:nvSpPr>
          <p:cNvPr id="3" name="Subtitle 2">
            <a:extLst>
              <a:ext uri="{FF2B5EF4-FFF2-40B4-BE49-F238E27FC236}">
                <a16:creationId xmlns:a16="http://schemas.microsoft.com/office/drawing/2014/main" id="{759173E8-1EDD-4EA4-831B-9792FFAE62C6}"/>
              </a:ext>
            </a:extLst>
          </p:cNvPr>
          <p:cNvSpPr>
            <a:spLocks noGrp="1"/>
          </p:cNvSpPr>
          <p:nvPr>
            <p:ph type="subTitle" idx="1"/>
          </p:nvPr>
        </p:nvSpPr>
        <p:spPr/>
        <p:txBody>
          <a:bodyPr/>
          <a:lstStyle/>
          <a:p>
            <a:r>
              <a:rPr lang="en-US"/>
              <a:t>Marke 360</a:t>
            </a:r>
          </a:p>
        </p:txBody>
      </p:sp>
    </p:spTree>
    <p:extLst>
      <p:ext uri="{BB962C8B-B14F-4D97-AF65-F5344CB8AC3E}">
        <p14:creationId xmlns:p14="http://schemas.microsoft.com/office/powerpoint/2010/main" val="27145709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F106E-BB09-4FBB-BA04-D77A5D6DCFC3}"/>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4FFF1482-5247-4B48-B646-C42796506D24}"/>
              </a:ext>
            </a:extLst>
          </p:cNvPr>
          <p:cNvGraphicFramePr>
            <a:graphicFrameLocks noGrp="1"/>
          </p:cNvGraphicFramePr>
          <p:nvPr>
            <p:ph type="chart" sz="quarter" idx="13"/>
            <p:extLst>
              <p:ext uri="{D42A27DB-BD31-4B8C-83A1-F6EECF244321}">
                <p14:modId xmlns:p14="http://schemas.microsoft.com/office/powerpoint/2010/main" val="36686116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B99CF77-1D00-4110-B822-F2F260930F59}"/>
              </a:ext>
            </a:extLst>
          </p:cNvPr>
          <p:cNvSpPr>
            <a:spLocks noGrp="1"/>
          </p:cNvSpPr>
          <p:nvPr>
            <p:ph type="body" sz="quarter" idx="14"/>
          </p:nvPr>
        </p:nvSpPr>
        <p:spPr/>
        <p:txBody>
          <a:bodyPr/>
          <a:lstStyle/>
          <a:p>
            <a:r>
              <a:rPr lang="en-US"/>
              <a:t>02/18/2018 - 03/18/2018</a:t>
            </a:r>
          </a:p>
        </p:txBody>
      </p:sp>
      <p:sp>
        <p:nvSpPr>
          <p:cNvPr id="5" name="Footer Placeholder 4">
            <a:extLst>
              <a:ext uri="{FF2B5EF4-FFF2-40B4-BE49-F238E27FC236}">
                <a16:creationId xmlns:a16="http://schemas.microsoft.com/office/drawing/2014/main" id="{51736C8B-FBB9-4C14-A6DB-949A7986E71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936252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33C74-5C3F-42C0-AF1D-30F97DE442D6}"/>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783AB9C0-D503-4A28-AF1F-B65432854874}"/>
              </a:ext>
            </a:extLst>
          </p:cNvPr>
          <p:cNvGraphicFramePr>
            <a:graphicFrameLocks noGrp="1"/>
          </p:cNvGraphicFramePr>
          <p:nvPr>
            <p:ph type="chart" sz="quarter" idx="13"/>
            <p:extLst>
              <p:ext uri="{D42A27DB-BD31-4B8C-83A1-F6EECF244321}">
                <p14:modId xmlns:p14="http://schemas.microsoft.com/office/powerpoint/2010/main" val="21026484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A3CC24F-790D-4527-9D06-A97E094EA9EF}"/>
              </a:ext>
            </a:extLst>
          </p:cNvPr>
          <p:cNvSpPr>
            <a:spLocks noGrp="1"/>
          </p:cNvSpPr>
          <p:nvPr>
            <p:ph type="body" sz="quarter" idx="14"/>
          </p:nvPr>
        </p:nvSpPr>
        <p:spPr/>
        <p:txBody>
          <a:bodyPr/>
          <a:lstStyle/>
          <a:p>
            <a:r>
              <a:rPr lang="en-US"/>
              <a:t>02/18/2018 - 03/18/2018</a:t>
            </a:r>
          </a:p>
        </p:txBody>
      </p:sp>
      <p:sp>
        <p:nvSpPr>
          <p:cNvPr id="5" name="Footer Placeholder 4">
            <a:extLst>
              <a:ext uri="{FF2B5EF4-FFF2-40B4-BE49-F238E27FC236}">
                <a16:creationId xmlns:a16="http://schemas.microsoft.com/office/drawing/2014/main" id="{559C3DA7-DD9B-405E-901F-0A70005A249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067968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EF7FD0-C279-41AC-8BF6-4BC394DCF834}"/>
              </a:ext>
            </a:extLst>
          </p:cNvPr>
          <p:cNvSpPr>
            <a:spLocks noGrp="1"/>
          </p:cNvSpPr>
          <p:nvPr>
            <p:ph type="title"/>
          </p:nvPr>
        </p:nvSpPr>
        <p:spPr/>
        <p:txBody>
          <a:bodyPr/>
          <a:lstStyle/>
          <a:p>
            <a:r>
              <a:rPr lang="en-US"/>
              <a:t>Facebook Own Posts Table - 1 of 6</a:t>
            </a:r>
          </a:p>
        </p:txBody>
      </p:sp>
      <p:graphicFrame>
        <p:nvGraphicFramePr>
          <p:cNvPr id="5" name="Table Placeholder 4">
            <a:extLst>
              <a:ext uri="{FF2B5EF4-FFF2-40B4-BE49-F238E27FC236}">
                <a16:creationId xmlns:a16="http://schemas.microsoft.com/office/drawing/2014/main" id="{6C04BA7C-F75C-40BD-B44F-ABEFA3A5DDF6}"/>
              </a:ext>
            </a:extLst>
          </p:cNvPr>
          <p:cNvGraphicFramePr>
            <a:graphicFrameLocks noGrp="1"/>
          </p:cNvGraphicFramePr>
          <p:nvPr>
            <p:ph type="tbl" sz="quarter" idx="13"/>
            <p:extLst>
              <p:ext uri="{D42A27DB-BD31-4B8C-83A1-F6EECF244321}">
                <p14:modId xmlns:p14="http://schemas.microsoft.com/office/powerpoint/2010/main" val="18466182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962887130"/>
                    </a:ext>
                  </a:extLst>
                </a:gridCol>
                <a:gridCol w="370332">
                  <a:extLst>
                    <a:ext uri="{9D8B030D-6E8A-4147-A177-3AD203B41FA5}">
                      <a16:colId xmlns:a16="http://schemas.microsoft.com/office/drawing/2014/main" val="2800115147"/>
                    </a:ext>
                  </a:extLst>
                </a:gridCol>
                <a:gridCol w="370332">
                  <a:extLst>
                    <a:ext uri="{9D8B030D-6E8A-4147-A177-3AD203B41FA5}">
                      <a16:colId xmlns:a16="http://schemas.microsoft.com/office/drawing/2014/main" val="1647574792"/>
                    </a:ext>
                  </a:extLst>
                </a:gridCol>
                <a:gridCol w="370332">
                  <a:extLst>
                    <a:ext uri="{9D8B030D-6E8A-4147-A177-3AD203B41FA5}">
                      <a16:colId xmlns:a16="http://schemas.microsoft.com/office/drawing/2014/main" val="3320752718"/>
                    </a:ext>
                  </a:extLst>
                </a:gridCol>
                <a:gridCol w="329184">
                  <a:extLst>
                    <a:ext uri="{9D8B030D-6E8A-4147-A177-3AD203B41FA5}">
                      <a16:colId xmlns:a16="http://schemas.microsoft.com/office/drawing/2014/main" val="1166958006"/>
                    </a:ext>
                  </a:extLst>
                </a:gridCol>
                <a:gridCol w="329184">
                  <a:extLst>
                    <a:ext uri="{9D8B030D-6E8A-4147-A177-3AD203B41FA5}">
                      <a16:colId xmlns:a16="http://schemas.microsoft.com/office/drawing/2014/main" val="71045489"/>
                    </a:ext>
                  </a:extLst>
                </a:gridCol>
                <a:gridCol w="329184">
                  <a:extLst>
                    <a:ext uri="{9D8B030D-6E8A-4147-A177-3AD203B41FA5}">
                      <a16:colId xmlns:a16="http://schemas.microsoft.com/office/drawing/2014/main" val="2172895541"/>
                    </a:ext>
                  </a:extLst>
                </a:gridCol>
                <a:gridCol w="329184">
                  <a:extLst>
                    <a:ext uri="{9D8B030D-6E8A-4147-A177-3AD203B41FA5}">
                      <a16:colId xmlns:a16="http://schemas.microsoft.com/office/drawing/2014/main" val="2479729384"/>
                    </a:ext>
                  </a:extLst>
                </a:gridCol>
                <a:gridCol w="329184">
                  <a:extLst>
                    <a:ext uri="{9D8B030D-6E8A-4147-A177-3AD203B41FA5}">
                      <a16:colId xmlns:a16="http://schemas.microsoft.com/office/drawing/2014/main" val="2236548853"/>
                    </a:ext>
                  </a:extLst>
                </a:gridCol>
                <a:gridCol w="329184">
                  <a:extLst>
                    <a:ext uri="{9D8B030D-6E8A-4147-A177-3AD203B41FA5}">
                      <a16:colId xmlns:a16="http://schemas.microsoft.com/office/drawing/2014/main" val="4081001158"/>
                    </a:ext>
                  </a:extLst>
                </a:gridCol>
                <a:gridCol w="329184">
                  <a:extLst>
                    <a:ext uri="{9D8B030D-6E8A-4147-A177-3AD203B41FA5}">
                      <a16:colId xmlns:a16="http://schemas.microsoft.com/office/drawing/2014/main" val="13890190"/>
                    </a:ext>
                  </a:extLst>
                </a:gridCol>
                <a:gridCol w="329184">
                  <a:extLst>
                    <a:ext uri="{9D8B030D-6E8A-4147-A177-3AD203B41FA5}">
                      <a16:colId xmlns:a16="http://schemas.microsoft.com/office/drawing/2014/main" val="2305975478"/>
                    </a:ext>
                  </a:extLst>
                </a:gridCol>
                <a:gridCol w="329184">
                  <a:extLst>
                    <a:ext uri="{9D8B030D-6E8A-4147-A177-3AD203B41FA5}">
                      <a16:colId xmlns:a16="http://schemas.microsoft.com/office/drawing/2014/main" val="663253054"/>
                    </a:ext>
                  </a:extLst>
                </a:gridCol>
                <a:gridCol w="370332">
                  <a:extLst>
                    <a:ext uri="{9D8B030D-6E8A-4147-A177-3AD203B41FA5}">
                      <a16:colId xmlns:a16="http://schemas.microsoft.com/office/drawing/2014/main" val="2989829751"/>
                    </a:ext>
                  </a:extLst>
                </a:gridCol>
                <a:gridCol w="370332">
                  <a:extLst>
                    <a:ext uri="{9D8B030D-6E8A-4147-A177-3AD203B41FA5}">
                      <a16:colId xmlns:a16="http://schemas.microsoft.com/office/drawing/2014/main" val="663484414"/>
                    </a:ext>
                  </a:extLst>
                </a:gridCol>
                <a:gridCol w="329184">
                  <a:extLst>
                    <a:ext uri="{9D8B030D-6E8A-4147-A177-3AD203B41FA5}">
                      <a16:colId xmlns:a16="http://schemas.microsoft.com/office/drawing/2014/main" val="2785178485"/>
                    </a:ext>
                  </a:extLst>
                </a:gridCol>
                <a:gridCol w="329184">
                  <a:extLst>
                    <a:ext uri="{9D8B030D-6E8A-4147-A177-3AD203B41FA5}">
                      <a16:colId xmlns:a16="http://schemas.microsoft.com/office/drawing/2014/main" val="1477664549"/>
                    </a:ext>
                  </a:extLst>
                </a:gridCol>
                <a:gridCol w="370332">
                  <a:extLst>
                    <a:ext uri="{9D8B030D-6E8A-4147-A177-3AD203B41FA5}">
                      <a16:colId xmlns:a16="http://schemas.microsoft.com/office/drawing/2014/main" val="40850986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81408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SYLVANIA - 2018-03-17 15:55:38</a:t>
                      </a:r>
                      <a:r>
                        <a:rPr kumimoji="0" lang="en-US" sz="1000" b="0" i="0" u="none" strike="noStrike" kern="1200" cap="none" spc="0" normalizeH="0" baseline="0" noProof="0">
                          <a:ln>
                            <a:noFill/>
                          </a:ln>
                          <a:solidFill>
                            <a:prstClr val="black"/>
                          </a:solidFill>
                          <a:effectLst/>
                          <a:uLnTx/>
                          <a:uFillTx/>
                          <a:latin typeface="+mn-lt"/>
                          <a:ea typeface="+mn-ea"/>
                          <a:cs typeface="+mn-cs"/>
                        </a:rPr>
                        <a:t>
We're getting in the #StPatricksDay spirit with our Full Color #SYLVANIASmart+ 💡s. 👍🏻 if you're feeling the luck of the Irish today 🍀 http://amzn.to/2oCXeUt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86213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SYLVANIA - 2018-03-16 18:33:16</a:t>
                      </a:r>
                      <a:r>
                        <a:rPr kumimoji="0" lang="en-US" sz="1000" b="0" i="0" u="none" strike="noStrike" kern="1200" cap="none" spc="0" normalizeH="0" baseline="0" noProof="0">
                          <a:ln>
                            <a:noFill/>
                          </a:ln>
                          <a:solidFill>
                            <a:prstClr val="black"/>
                          </a:solidFill>
                          <a:effectLst/>
                          <a:uLnTx/>
                          <a:uFillTx/>
                          <a:latin typeface="+mn-lt"/>
                          <a:ea typeface="+mn-ea"/>
                          <a:cs typeface="+mn-cs"/>
                        </a:rPr>
                        <a:t>
Nothing better than the perfect selfie lighting! Who's ready for the weekend? Happy Friday!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34400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SYLVANIA - 2018-03-14 21:48:48</a:t>
                      </a:r>
                      <a:r>
                        <a:rPr kumimoji="0" lang="en-US" sz="1000" b="0" i="0" u="none" strike="noStrike" kern="1200" cap="none" spc="0" normalizeH="0" baseline="0" noProof="0">
                          <a:ln>
                            <a:noFill/>
                          </a:ln>
                          <a:solidFill>
                            <a:prstClr val="black"/>
                          </a:solidFill>
                          <a:effectLst/>
                          <a:uLnTx/>
                          <a:uFillTx/>
                          <a:latin typeface="+mn-lt"/>
                          <a:ea typeface="+mn-ea"/>
                          <a:cs typeface="+mn-cs"/>
                        </a:rPr>
                        <a:t>
How are you celebrating Pi Day? We’re dimming our A19 smart bulbs to 3.14% with the help of Alexa. Get festive and try it for yourself! http://amzn.to/2pevhC6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4864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mn-lt"/>
                          <a:ea typeface="+mn-ea"/>
                          <a:cs typeface="+mn-cs"/>
                        </a:rPr>
                        <a:t>SYLVANIA - 2018-03-14 17:01:58</a:t>
                      </a:r>
                      <a:r>
                        <a:rPr kumimoji="0" lang="pl-PL"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52397945"/>
                  </a:ext>
                </a:extLst>
              </a:tr>
            </a:tbl>
          </a:graphicData>
        </a:graphic>
      </p:graphicFrame>
      <p:sp>
        <p:nvSpPr>
          <p:cNvPr id="4" name="Text Placeholder 3">
            <a:extLst>
              <a:ext uri="{FF2B5EF4-FFF2-40B4-BE49-F238E27FC236}">
                <a16:creationId xmlns:a16="http://schemas.microsoft.com/office/drawing/2014/main" id="{07D05223-710F-437B-95C8-8516F4DF6525}"/>
              </a:ext>
            </a:extLst>
          </p:cNvPr>
          <p:cNvSpPr>
            <a:spLocks noGrp="1"/>
          </p:cNvSpPr>
          <p:nvPr>
            <p:ph type="body" sz="quarter" idx="14"/>
          </p:nvPr>
        </p:nvSpPr>
        <p:spPr/>
        <p:txBody>
          <a:bodyPr/>
          <a:lstStyle/>
          <a:p>
            <a:r>
              <a:rPr lang="en-US"/>
              <a:t>02/18/2018 - 03/18/2018</a:t>
            </a:r>
          </a:p>
        </p:txBody>
      </p:sp>
    </p:spTree>
    <p:extLst>
      <p:ext uri="{BB962C8B-B14F-4D97-AF65-F5344CB8AC3E}">
        <p14:creationId xmlns:p14="http://schemas.microsoft.com/office/powerpoint/2010/main" val="21172694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7F35D-D746-4C88-AEDE-459DBE6786E3}"/>
              </a:ext>
            </a:extLst>
          </p:cNvPr>
          <p:cNvSpPr>
            <a:spLocks noGrp="1"/>
          </p:cNvSpPr>
          <p:nvPr>
            <p:ph type="title"/>
          </p:nvPr>
        </p:nvSpPr>
        <p:spPr/>
        <p:txBody>
          <a:bodyPr/>
          <a:lstStyle/>
          <a:p>
            <a:r>
              <a:rPr lang="en-US"/>
              <a:t>Facebook Own Posts Table - 2 of 6</a:t>
            </a:r>
          </a:p>
        </p:txBody>
      </p:sp>
      <p:graphicFrame>
        <p:nvGraphicFramePr>
          <p:cNvPr id="5" name="Table Placeholder 4">
            <a:extLst>
              <a:ext uri="{FF2B5EF4-FFF2-40B4-BE49-F238E27FC236}">
                <a16:creationId xmlns:a16="http://schemas.microsoft.com/office/drawing/2014/main" id="{E9438B7C-4A65-49CE-A8E7-FE73E15C4DE9}"/>
              </a:ext>
            </a:extLst>
          </p:cNvPr>
          <p:cNvGraphicFramePr>
            <a:graphicFrameLocks noGrp="1"/>
          </p:cNvGraphicFramePr>
          <p:nvPr>
            <p:ph type="tbl" sz="quarter" idx="13"/>
            <p:extLst>
              <p:ext uri="{D42A27DB-BD31-4B8C-83A1-F6EECF244321}">
                <p14:modId xmlns:p14="http://schemas.microsoft.com/office/powerpoint/2010/main" val="13956644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945276520"/>
                    </a:ext>
                  </a:extLst>
                </a:gridCol>
                <a:gridCol w="370332">
                  <a:extLst>
                    <a:ext uri="{9D8B030D-6E8A-4147-A177-3AD203B41FA5}">
                      <a16:colId xmlns:a16="http://schemas.microsoft.com/office/drawing/2014/main" val="3636269726"/>
                    </a:ext>
                  </a:extLst>
                </a:gridCol>
                <a:gridCol w="370332">
                  <a:extLst>
                    <a:ext uri="{9D8B030D-6E8A-4147-A177-3AD203B41FA5}">
                      <a16:colId xmlns:a16="http://schemas.microsoft.com/office/drawing/2014/main" val="3607571798"/>
                    </a:ext>
                  </a:extLst>
                </a:gridCol>
                <a:gridCol w="370332">
                  <a:extLst>
                    <a:ext uri="{9D8B030D-6E8A-4147-A177-3AD203B41FA5}">
                      <a16:colId xmlns:a16="http://schemas.microsoft.com/office/drawing/2014/main" val="784998272"/>
                    </a:ext>
                  </a:extLst>
                </a:gridCol>
                <a:gridCol w="329184">
                  <a:extLst>
                    <a:ext uri="{9D8B030D-6E8A-4147-A177-3AD203B41FA5}">
                      <a16:colId xmlns:a16="http://schemas.microsoft.com/office/drawing/2014/main" val="1029434730"/>
                    </a:ext>
                  </a:extLst>
                </a:gridCol>
                <a:gridCol w="329184">
                  <a:extLst>
                    <a:ext uri="{9D8B030D-6E8A-4147-A177-3AD203B41FA5}">
                      <a16:colId xmlns:a16="http://schemas.microsoft.com/office/drawing/2014/main" val="3099995995"/>
                    </a:ext>
                  </a:extLst>
                </a:gridCol>
                <a:gridCol w="329184">
                  <a:extLst>
                    <a:ext uri="{9D8B030D-6E8A-4147-A177-3AD203B41FA5}">
                      <a16:colId xmlns:a16="http://schemas.microsoft.com/office/drawing/2014/main" val="2326402445"/>
                    </a:ext>
                  </a:extLst>
                </a:gridCol>
                <a:gridCol w="329184">
                  <a:extLst>
                    <a:ext uri="{9D8B030D-6E8A-4147-A177-3AD203B41FA5}">
                      <a16:colId xmlns:a16="http://schemas.microsoft.com/office/drawing/2014/main" val="3394100507"/>
                    </a:ext>
                  </a:extLst>
                </a:gridCol>
                <a:gridCol w="329184">
                  <a:extLst>
                    <a:ext uri="{9D8B030D-6E8A-4147-A177-3AD203B41FA5}">
                      <a16:colId xmlns:a16="http://schemas.microsoft.com/office/drawing/2014/main" val="2626583348"/>
                    </a:ext>
                  </a:extLst>
                </a:gridCol>
                <a:gridCol w="329184">
                  <a:extLst>
                    <a:ext uri="{9D8B030D-6E8A-4147-A177-3AD203B41FA5}">
                      <a16:colId xmlns:a16="http://schemas.microsoft.com/office/drawing/2014/main" val="1997285793"/>
                    </a:ext>
                  </a:extLst>
                </a:gridCol>
                <a:gridCol w="329184">
                  <a:extLst>
                    <a:ext uri="{9D8B030D-6E8A-4147-A177-3AD203B41FA5}">
                      <a16:colId xmlns:a16="http://schemas.microsoft.com/office/drawing/2014/main" val="1410069263"/>
                    </a:ext>
                  </a:extLst>
                </a:gridCol>
                <a:gridCol w="329184">
                  <a:extLst>
                    <a:ext uri="{9D8B030D-6E8A-4147-A177-3AD203B41FA5}">
                      <a16:colId xmlns:a16="http://schemas.microsoft.com/office/drawing/2014/main" val="293234237"/>
                    </a:ext>
                  </a:extLst>
                </a:gridCol>
                <a:gridCol w="329184">
                  <a:extLst>
                    <a:ext uri="{9D8B030D-6E8A-4147-A177-3AD203B41FA5}">
                      <a16:colId xmlns:a16="http://schemas.microsoft.com/office/drawing/2014/main" val="2805689633"/>
                    </a:ext>
                  </a:extLst>
                </a:gridCol>
                <a:gridCol w="370332">
                  <a:extLst>
                    <a:ext uri="{9D8B030D-6E8A-4147-A177-3AD203B41FA5}">
                      <a16:colId xmlns:a16="http://schemas.microsoft.com/office/drawing/2014/main" val="4248851464"/>
                    </a:ext>
                  </a:extLst>
                </a:gridCol>
                <a:gridCol w="370332">
                  <a:extLst>
                    <a:ext uri="{9D8B030D-6E8A-4147-A177-3AD203B41FA5}">
                      <a16:colId xmlns:a16="http://schemas.microsoft.com/office/drawing/2014/main" val="1231642548"/>
                    </a:ext>
                  </a:extLst>
                </a:gridCol>
                <a:gridCol w="329184">
                  <a:extLst>
                    <a:ext uri="{9D8B030D-6E8A-4147-A177-3AD203B41FA5}">
                      <a16:colId xmlns:a16="http://schemas.microsoft.com/office/drawing/2014/main" val="3248682457"/>
                    </a:ext>
                  </a:extLst>
                </a:gridCol>
                <a:gridCol w="329184">
                  <a:extLst>
                    <a:ext uri="{9D8B030D-6E8A-4147-A177-3AD203B41FA5}">
                      <a16:colId xmlns:a16="http://schemas.microsoft.com/office/drawing/2014/main" val="3537233194"/>
                    </a:ext>
                  </a:extLst>
                </a:gridCol>
                <a:gridCol w="370332">
                  <a:extLst>
                    <a:ext uri="{9D8B030D-6E8A-4147-A177-3AD203B41FA5}">
                      <a16:colId xmlns:a16="http://schemas.microsoft.com/office/drawing/2014/main" val="36354657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84697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SYLVANIA - 2018-03-13 18:26:34</a:t>
                      </a:r>
                      <a:r>
                        <a:rPr kumimoji="0" lang="en-US" sz="1000" b="0" i="0" u="none" strike="noStrike" kern="1200" cap="none" spc="0" normalizeH="0" baseline="0" noProof="0">
                          <a:ln>
                            <a:noFill/>
                          </a:ln>
                          <a:solidFill>
                            <a:prstClr val="black"/>
                          </a:solidFill>
                          <a:effectLst/>
                          <a:uLnTx/>
                          <a:uFillTx/>
                          <a:latin typeface="+mn-lt"/>
                          <a:ea typeface="+mn-ea"/>
                          <a:cs typeface="+mn-cs"/>
                        </a:rPr>
                        <a:t>
#BrightIdea: who said pillows had to all be the same color/pattern? Give your room more dimension/flare by mixing them like this A+ design by @viewfrommyheels of Instagram 👌🏻 (📷 by Jessica Delaney 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45911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SYLVANIA - 2018-03-11 15:44:16</a:t>
                      </a:r>
                      <a:r>
                        <a:rPr kumimoji="0" lang="en-US" sz="1000" b="0" i="0" u="none" strike="noStrike" kern="1200" cap="none" spc="0" normalizeH="0" baseline="0" noProof="0">
                          <a:ln>
                            <a:noFill/>
                          </a:ln>
                          <a:solidFill>
                            <a:prstClr val="black"/>
                          </a:solidFill>
                          <a:effectLst/>
                          <a:uLnTx/>
                          <a:uFillTx/>
                          <a:latin typeface="+mn-lt"/>
                          <a:ea typeface="+mn-ea"/>
                          <a:cs typeface="+mn-cs"/>
                        </a:rPr>
                        <a:t>
Losing an extra hour of sleep got you like 😏? Don’t worry, we’ve got you covered…”Hey Siri, dim my lights down to 10%. I’m not ready to get up yet.” Happy #DayLightSavings  http://amzn.to/2FAy9U7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29038752"/>
                  </a:ext>
                </a:extLst>
              </a:tr>
            </a:tbl>
          </a:graphicData>
        </a:graphic>
      </p:graphicFrame>
      <p:sp>
        <p:nvSpPr>
          <p:cNvPr id="4" name="Text Placeholder 3">
            <a:extLst>
              <a:ext uri="{FF2B5EF4-FFF2-40B4-BE49-F238E27FC236}">
                <a16:creationId xmlns:a16="http://schemas.microsoft.com/office/drawing/2014/main" id="{9CA84E52-5101-4337-B349-819DC759F1FB}"/>
              </a:ext>
            </a:extLst>
          </p:cNvPr>
          <p:cNvSpPr>
            <a:spLocks noGrp="1"/>
          </p:cNvSpPr>
          <p:nvPr>
            <p:ph type="body" sz="quarter" idx="14"/>
          </p:nvPr>
        </p:nvSpPr>
        <p:spPr/>
        <p:txBody>
          <a:bodyPr/>
          <a:lstStyle/>
          <a:p>
            <a:r>
              <a:rPr lang="en-US"/>
              <a:t>02/18/2018 - 03/18/2018</a:t>
            </a:r>
          </a:p>
        </p:txBody>
      </p:sp>
    </p:spTree>
    <p:extLst>
      <p:ext uri="{BB962C8B-B14F-4D97-AF65-F5344CB8AC3E}">
        <p14:creationId xmlns:p14="http://schemas.microsoft.com/office/powerpoint/2010/main" val="23091504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C8CD53-5E9B-4893-96BF-3D76015AD167}"/>
              </a:ext>
            </a:extLst>
          </p:cNvPr>
          <p:cNvSpPr>
            <a:spLocks noGrp="1"/>
          </p:cNvSpPr>
          <p:nvPr>
            <p:ph type="title"/>
          </p:nvPr>
        </p:nvSpPr>
        <p:spPr/>
        <p:txBody>
          <a:bodyPr/>
          <a:lstStyle/>
          <a:p>
            <a:r>
              <a:rPr lang="en-US"/>
              <a:t>Facebook Own Posts Table - 3 of 6</a:t>
            </a:r>
          </a:p>
        </p:txBody>
      </p:sp>
      <p:graphicFrame>
        <p:nvGraphicFramePr>
          <p:cNvPr id="5" name="Table Placeholder 4">
            <a:extLst>
              <a:ext uri="{FF2B5EF4-FFF2-40B4-BE49-F238E27FC236}">
                <a16:creationId xmlns:a16="http://schemas.microsoft.com/office/drawing/2014/main" id="{DE499BE6-1825-44CC-9AE3-7331E3A2F7D6}"/>
              </a:ext>
            </a:extLst>
          </p:cNvPr>
          <p:cNvGraphicFramePr>
            <a:graphicFrameLocks noGrp="1"/>
          </p:cNvGraphicFramePr>
          <p:nvPr>
            <p:ph type="tbl" sz="quarter" idx="13"/>
            <p:extLst>
              <p:ext uri="{D42A27DB-BD31-4B8C-83A1-F6EECF244321}">
                <p14:modId xmlns:p14="http://schemas.microsoft.com/office/powerpoint/2010/main" val="13486026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983382216"/>
                    </a:ext>
                  </a:extLst>
                </a:gridCol>
                <a:gridCol w="370332">
                  <a:extLst>
                    <a:ext uri="{9D8B030D-6E8A-4147-A177-3AD203B41FA5}">
                      <a16:colId xmlns:a16="http://schemas.microsoft.com/office/drawing/2014/main" val="2837200947"/>
                    </a:ext>
                  </a:extLst>
                </a:gridCol>
                <a:gridCol w="370332">
                  <a:extLst>
                    <a:ext uri="{9D8B030D-6E8A-4147-A177-3AD203B41FA5}">
                      <a16:colId xmlns:a16="http://schemas.microsoft.com/office/drawing/2014/main" val="2388802216"/>
                    </a:ext>
                  </a:extLst>
                </a:gridCol>
                <a:gridCol w="370332">
                  <a:extLst>
                    <a:ext uri="{9D8B030D-6E8A-4147-A177-3AD203B41FA5}">
                      <a16:colId xmlns:a16="http://schemas.microsoft.com/office/drawing/2014/main" val="146334917"/>
                    </a:ext>
                  </a:extLst>
                </a:gridCol>
                <a:gridCol w="329184">
                  <a:extLst>
                    <a:ext uri="{9D8B030D-6E8A-4147-A177-3AD203B41FA5}">
                      <a16:colId xmlns:a16="http://schemas.microsoft.com/office/drawing/2014/main" val="1095016548"/>
                    </a:ext>
                  </a:extLst>
                </a:gridCol>
                <a:gridCol w="329184">
                  <a:extLst>
                    <a:ext uri="{9D8B030D-6E8A-4147-A177-3AD203B41FA5}">
                      <a16:colId xmlns:a16="http://schemas.microsoft.com/office/drawing/2014/main" val="1054907898"/>
                    </a:ext>
                  </a:extLst>
                </a:gridCol>
                <a:gridCol w="329184">
                  <a:extLst>
                    <a:ext uri="{9D8B030D-6E8A-4147-A177-3AD203B41FA5}">
                      <a16:colId xmlns:a16="http://schemas.microsoft.com/office/drawing/2014/main" val="1876564808"/>
                    </a:ext>
                  </a:extLst>
                </a:gridCol>
                <a:gridCol w="329184">
                  <a:extLst>
                    <a:ext uri="{9D8B030D-6E8A-4147-A177-3AD203B41FA5}">
                      <a16:colId xmlns:a16="http://schemas.microsoft.com/office/drawing/2014/main" val="1559012597"/>
                    </a:ext>
                  </a:extLst>
                </a:gridCol>
                <a:gridCol w="329184">
                  <a:extLst>
                    <a:ext uri="{9D8B030D-6E8A-4147-A177-3AD203B41FA5}">
                      <a16:colId xmlns:a16="http://schemas.microsoft.com/office/drawing/2014/main" val="3187035417"/>
                    </a:ext>
                  </a:extLst>
                </a:gridCol>
                <a:gridCol w="329184">
                  <a:extLst>
                    <a:ext uri="{9D8B030D-6E8A-4147-A177-3AD203B41FA5}">
                      <a16:colId xmlns:a16="http://schemas.microsoft.com/office/drawing/2014/main" val="2101360529"/>
                    </a:ext>
                  </a:extLst>
                </a:gridCol>
                <a:gridCol w="329184">
                  <a:extLst>
                    <a:ext uri="{9D8B030D-6E8A-4147-A177-3AD203B41FA5}">
                      <a16:colId xmlns:a16="http://schemas.microsoft.com/office/drawing/2014/main" val="1089953007"/>
                    </a:ext>
                  </a:extLst>
                </a:gridCol>
                <a:gridCol w="329184">
                  <a:extLst>
                    <a:ext uri="{9D8B030D-6E8A-4147-A177-3AD203B41FA5}">
                      <a16:colId xmlns:a16="http://schemas.microsoft.com/office/drawing/2014/main" val="3204726109"/>
                    </a:ext>
                  </a:extLst>
                </a:gridCol>
                <a:gridCol w="329184">
                  <a:extLst>
                    <a:ext uri="{9D8B030D-6E8A-4147-A177-3AD203B41FA5}">
                      <a16:colId xmlns:a16="http://schemas.microsoft.com/office/drawing/2014/main" val="1113867559"/>
                    </a:ext>
                  </a:extLst>
                </a:gridCol>
                <a:gridCol w="370332">
                  <a:extLst>
                    <a:ext uri="{9D8B030D-6E8A-4147-A177-3AD203B41FA5}">
                      <a16:colId xmlns:a16="http://schemas.microsoft.com/office/drawing/2014/main" val="2497651841"/>
                    </a:ext>
                  </a:extLst>
                </a:gridCol>
                <a:gridCol w="370332">
                  <a:extLst>
                    <a:ext uri="{9D8B030D-6E8A-4147-A177-3AD203B41FA5}">
                      <a16:colId xmlns:a16="http://schemas.microsoft.com/office/drawing/2014/main" val="1740914086"/>
                    </a:ext>
                  </a:extLst>
                </a:gridCol>
                <a:gridCol w="329184">
                  <a:extLst>
                    <a:ext uri="{9D8B030D-6E8A-4147-A177-3AD203B41FA5}">
                      <a16:colId xmlns:a16="http://schemas.microsoft.com/office/drawing/2014/main" val="2694346415"/>
                    </a:ext>
                  </a:extLst>
                </a:gridCol>
                <a:gridCol w="329184">
                  <a:extLst>
                    <a:ext uri="{9D8B030D-6E8A-4147-A177-3AD203B41FA5}">
                      <a16:colId xmlns:a16="http://schemas.microsoft.com/office/drawing/2014/main" val="1489101749"/>
                    </a:ext>
                  </a:extLst>
                </a:gridCol>
                <a:gridCol w="370332">
                  <a:extLst>
                    <a:ext uri="{9D8B030D-6E8A-4147-A177-3AD203B41FA5}">
                      <a16:colId xmlns:a16="http://schemas.microsoft.com/office/drawing/2014/main" val="7414449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01607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SYLVANIA - 2018-03-06 18:11:10</a:t>
                      </a:r>
                      <a:r>
                        <a:rPr kumimoji="0" lang="en-US" sz="1000" b="0" i="0" u="none" strike="noStrike" kern="1200" cap="none" spc="0" normalizeH="0" baseline="0" noProof="0">
                          <a:ln>
                            <a:noFill/>
                          </a:ln>
                          <a:solidFill>
                            <a:prstClr val="black"/>
                          </a:solidFill>
                          <a:effectLst/>
                          <a:uLnTx/>
                          <a:uFillTx/>
                          <a:latin typeface="+mn-lt"/>
                          <a:ea typeface="+mn-ea"/>
                          <a:cs typeface="+mn-cs"/>
                        </a:rPr>
                        <a:t>
Modern, flexible, energy efficient lighting for every room in your home! Click here for info on personalized options: http://bit.ly/2HFjmFw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78965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SYLVANIA - 2018-03-04 17:12:50</a:t>
                      </a:r>
                      <a:r>
                        <a:rPr kumimoji="0" lang="en-US" sz="1000" b="0" i="0" u="none" strike="noStrike" kern="1200" cap="none" spc="0" normalizeH="0" baseline="0" noProof="0">
                          <a:ln>
                            <a:noFill/>
                          </a:ln>
                          <a:solidFill>
                            <a:prstClr val="black"/>
                          </a:solidFill>
                          <a:effectLst/>
                          <a:uLnTx/>
                          <a:uFillTx/>
                          <a:latin typeface="+mn-lt"/>
                          <a:ea typeface="+mn-ea"/>
                          <a:cs typeface="+mn-cs"/>
                        </a:rPr>
                        <a:t>
In the spirit of the #OscarsRedCarpet tonight, our nominee for the coolest smart bulb is our SYLVANIA SMART+ @thezigbeealliance Full Color A19 LED Bulb that works with @AmazonEcho Plus, @SmartThings, and @Wink! Get yours here: http://amzn.to/2FF8tTO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08107751"/>
                  </a:ext>
                </a:extLst>
              </a:tr>
            </a:tbl>
          </a:graphicData>
        </a:graphic>
      </p:graphicFrame>
      <p:sp>
        <p:nvSpPr>
          <p:cNvPr id="4" name="Text Placeholder 3">
            <a:extLst>
              <a:ext uri="{FF2B5EF4-FFF2-40B4-BE49-F238E27FC236}">
                <a16:creationId xmlns:a16="http://schemas.microsoft.com/office/drawing/2014/main" id="{9B7FDDB1-2131-42B2-8A1C-136A39DA06B1}"/>
              </a:ext>
            </a:extLst>
          </p:cNvPr>
          <p:cNvSpPr>
            <a:spLocks noGrp="1"/>
          </p:cNvSpPr>
          <p:nvPr>
            <p:ph type="body" sz="quarter" idx="14"/>
          </p:nvPr>
        </p:nvSpPr>
        <p:spPr/>
        <p:txBody>
          <a:bodyPr/>
          <a:lstStyle/>
          <a:p>
            <a:r>
              <a:rPr lang="en-US"/>
              <a:t>02/18/2018 - 03/18/2018</a:t>
            </a:r>
          </a:p>
        </p:txBody>
      </p:sp>
    </p:spTree>
    <p:extLst>
      <p:ext uri="{BB962C8B-B14F-4D97-AF65-F5344CB8AC3E}">
        <p14:creationId xmlns:p14="http://schemas.microsoft.com/office/powerpoint/2010/main" val="38412169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A3C343-3A91-462D-AD48-85EB265F9967}"/>
              </a:ext>
            </a:extLst>
          </p:cNvPr>
          <p:cNvSpPr>
            <a:spLocks noGrp="1"/>
          </p:cNvSpPr>
          <p:nvPr>
            <p:ph type="title"/>
          </p:nvPr>
        </p:nvSpPr>
        <p:spPr/>
        <p:txBody>
          <a:bodyPr/>
          <a:lstStyle/>
          <a:p>
            <a:r>
              <a:rPr lang="en-US"/>
              <a:t>Facebook Own Posts Table - 4 of 6</a:t>
            </a:r>
          </a:p>
        </p:txBody>
      </p:sp>
      <p:graphicFrame>
        <p:nvGraphicFramePr>
          <p:cNvPr id="5" name="Table Placeholder 4">
            <a:extLst>
              <a:ext uri="{FF2B5EF4-FFF2-40B4-BE49-F238E27FC236}">
                <a16:creationId xmlns:a16="http://schemas.microsoft.com/office/drawing/2014/main" id="{1586E6C5-81A5-4729-A83B-2CEC5F80534A}"/>
              </a:ext>
            </a:extLst>
          </p:cNvPr>
          <p:cNvGraphicFramePr>
            <a:graphicFrameLocks noGrp="1"/>
          </p:cNvGraphicFramePr>
          <p:nvPr>
            <p:ph type="tbl" sz="quarter" idx="13"/>
            <p:extLst>
              <p:ext uri="{D42A27DB-BD31-4B8C-83A1-F6EECF244321}">
                <p14:modId xmlns:p14="http://schemas.microsoft.com/office/powerpoint/2010/main" val="34726715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251235781"/>
                    </a:ext>
                  </a:extLst>
                </a:gridCol>
                <a:gridCol w="370332">
                  <a:extLst>
                    <a:ext uri="{9D8B030D-6E8A-4147-A177-3AD203B41FA5}">
                      <a16:colId xmlns:a16="http://schemas.microsoft.com/office/drawing/2014/main" val="2724364536"/>
                    </a:ext>
                  </a:extLst>
                </a:gridCol>
                <a:gridCol w="370332">
                  <a:extLst>
                    <a:ext uri="{9D8B030D-6E8A-4147-A177-3AD203B41FA5}">
                      <a16:colId xmlns:a16="http://schemas.microsoft.com/office/drawing/2014/main" val="1259773764"/>
                    </a:ext>
                  </a:extLst>
                </a:gridCol>
                <a:gridCol w="370332">
                  <a:extLst>
                    <a:ext uri="{9D8B030D-6E8A-4147-A177-3AD203B41FA5}">
                      <a16:colId xmlns:a16="http://schemas.microsoft.com/office/drawing/2014/main" val="1052426457"/>
                    </a:ext>
                  </a:extLst>
                </a:gridCol>
                <a:gridCol w="329184">
                  <a:extLst>
                    <a:ext uri="{9D8B030D-6E8A-4147-A177-3AD203B41FA5}">
                      <a16:colId xmlns:a16="http://schemas.microsoft.com/office/drawing/2014/main" val="3188373456"/>
                    </a:ext>
                  </a:extLst>
                </a:gridCol>
                <a:gridCol w="329184">
                  <a:extLst>
                    <a:ext uri="{9D8B030D-6E8A-4147-A177-3AD203B41FA5}">
                      <a16:colId xmlns:a16="http://schemas.microsoft.com/office/drawing/2014/main" val="114016471"/>
                    </a:ext>
                  </a:extLst>
                </a:gridCol>
                <a:gridCol w="329184">
                  <a:extLst>
                    <a:ext uri="{9D8B030D-6E8A-4147-A177-3AD203B41FA5}">
                      <a16:colId xmlns:a16="http://schemas.microsoft.com/office/drawing/2014/main" val="446359955"/>
                    </a:ext>
                  </a:extLst>
                </a:gridCol>
                <a:gridCol w="329184">
                  <a:extLst>
                    <a:ext uri="{9D8B030D-6E8A-4147-A177-3AD203B41FA5}">
                      <a16:colId xmlns:a16="http://schemas.microsoft.com/office/drawing/2014/main" val="1926617276"/>
                    </a:ext>
                  </a:extLst>
                </a:gridCol>
                <a:gridCol w="329184">
                  <a:extLst>
                    <a:ext uri="{9D8B030D-6E8A-4147-A177-3AD203B41FA5}">
                      <a16:colId xmlns:a16="http://schemas.microsoft.com/office/drawing/2014/main" val="4001193187"/>
                    </a:ext>
                  </a:extLst>
                </a:gridCol>
                <a:gridCol w="329184">
                  <a:extLst>
                    <a:ext uri="{9D8B030D-6E8A-4147-A177-3AD203B41FA5}">
                      <a16:colId xmlns:a16="http://schemas.microsoft.com/office/drawing/2014/main" val="2360326717"/>
                    </a:ext>
                  </a:extLst>
                </a:gridCol>
                <a:gridCol w="329184">
                  <a:extLst>
                    <a:ext uri="{9D8B030D-6E8A-4147-A177-3AD203B41FA5}">
                      <a16:colId xmlns:a16="http://schemas.microsoft.com/office/drawing/2014/main" val="570543324"/>
                    </a:ext>
                  </a:extLst>
                </a:gridCol>
                <a:gridCol w="329184">
                  <a:extLst>
                    <a:ext uri="{9D8B030D-6E8A-4147-A177-3AD203B41FA5}">
                      <a16:colId xmlns:a16="http://schemas.microsoft.com/office/drawing/2014/main" val="873015928"/>
                    </a:ext>
                  </a:extLst>
                </a:gridCol>
                <a:gridCol w="329184">
                  <a:extLst>
                    <a:ext uri="{9D8B030D-6E8A-4147-A177-3AD203B41FA5}">
                      <a16:colId xmlns:a16="http://schemas.microsoft.com/office/drawing/2014/main" val="3520188803"/>
                    </a:ext>
                  </a:extLst>
                </a:gridCol>
                <a:gridCol w="370332">
                  <a:extLst>
                    <a:ext uri="{9D8B030D-6E8A-4147-A177-3AD203B41FA5}">
                      <a16:colId xmlns:a16="http://schemas.microsoft.com/office/drawing/2014/main" val="2975256671"/>
                    </a:ext>
                  </a:extLst>
                </a:gridCol>
                <a:gridCol w="370332">
                  <a:extLst>
                    <a:ext uri="{9D8B030D-6E8A-4147-A177-3AD203B41FA5}">
                      <a16:colId xmlns:a16="http://schemas.microsoft.com/office/drawing/2014/main" val="3038496051"/>
                    </a:ext>
                  </a:extLst>
                </a:gridCol>
                <a:gridCol w="329184">
                  <a:extLst>
                    <a:ext uri="{9D8B030D-6E8A-4147-A177-3AD203B41FA5}">
                      <a16:colId xmlns:a16="http://schemas.microsoft.com/office/drawing/2014/main" val="2705596349"/>
                    </a:ext>
                  </a:extLst>
                </a:gridCol>
                <a:gridCol w="329184">
                  <a:extLst>
                    <a:ext uri="{9D8B030D-6E8A-4147-A177-3AD203B41FA5}">
                      <a16:colId xmlns:a16="http://schemas.microsoft.com/office/drawing/2014/main" val="718863433"/>
                    </a:ext>
                  </a:extLst>
                </a:gridCol>
                <a:gridCol w="370332">
                  <a:extLst>
                    <a:ext uri="{9D8B030D-6E8A-4147-A177-3AD203B41FA5}">
                      <a16:colId xmlns:a16="http://schemas.microsoft.com/office/drawing/2014/main" val="32451722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519451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SYLVANIA - 2018-03-01 21:28:36</a:t>
                      </a:r>
                      <a:r>
                        <a:rPr kumimoji="0" lang="en-US" sz="1000" b="0" i="0" u="none" strike="noStrike" kern="1200" cap="none" spc="0" normalizeH="0" baseline="0" noProof="0">
                          <a:ln>
                            <a:noFill/>
                          </a:ln>
                          <a:solidFill>
                            <a:prstClr val="black"/>
                          </a:solidFill>
                          <a:effectLst/>
                          <a:uLnTx/>
                          <a:uFillTx/>
                          <a:latin typeface="+mn-lt"/>
                          <a:ea typeface="+mn-ea"/>
                          <a:cs typeface="+mn-cs"/>
                        </a:rPr>
                        <a:t>
#BrightIdea: Try brightening up your home workspace by surrounding yourself with beautiful things like greenery and hanging plants. 🌿🌱(📷: @annabelletaylor.co of 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72049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SYLVANIA - 2018-02-26 22:07:05</a:t>
                      </a:r>
                      <a:r>
                        <a:rPr kumimoji="0" lang="en-US" sz="1000" b="0" i="0" u="none" strike="noStrike" kern="1200" cap="none" spc="0" normalizeH="0" baseline="0" noProof="0">
                          <a:ln>
                            <a:noFill/>
                          </a:ln>
                          <a:solidFill>
                            <a:prstClr val="black"/>
                          </a:solidFill>
                          <a:effectLst/>
                          <a:uLnTx/>
                          <a:uFillTx/>
                          <a:latin typeface="+mn-lt"/>
                          <a:ea typeface="+mn-ea"/>
                          <a:cs typeface="+mn-cs"/>
                        </a:rPr>
                        <a:t>
Catching the sunrise. Yoga. Meditation. What do you do in the morning to help start your day off on the right track?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97791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SYLVANIA - 2018-02-23 20:56:42</a:t>
                      </a:r>
                      <a:r>
                        <a:rPr kumimoji="0" lang="en-US" sz="1000" b="0" i="0" u="none" strike="noStrike" kern="1200" cap="none" spc="0" normalizeH="0" baseline="0" noProof="0">
                          <a:ln>
                            <a:noFill/>
                          </a:ln>
                          <a:solidFill>
                            <a:prstClr val="black"/>
                          </a:solidFill>
                          <a:effectLst/>
                          <a:uLnTx/>
                          <a:uFillTx/>
                          <a:latin typeface="+mn-lt"/>
                          <a:ea typeface="+mn-ea"/>
                          <a:cs typeface="+mn-cs"/>
                        </a:rPr>
                        <a:t>
TIP: Position a task light (like a lamp) to the side or behind your reading spot vs. overhead to give you the most visual comfort so you can keep turning those pages! More lighting tips via Fox News: http://fxn.ws/2n43xC1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70490825"/>
                  </a:ext>
                </a:extLst>
              </a:tr>
            </a:tbl>
          </a:graphicData>
        </a:graphic>
      </p:graphicFrame>
      <p:sp>
        <p:nvSpPr>
          <p:cNvPr id="4" name="Text Placeholder 3">
            <a:extLst>
              <a:ext uri="{FF2B5EF4-FFF2-40B4-BE49-F238E27FC236}">
                <a16:creationId xmlns:a16="http://schemas.microsoft.com/office/drawing/2014/main" id="{5FCF480F-2C4C-445D-BD59-D6476584F570}"/>
              </a:ext>
            </a:extLst>
          </p:cNvPr>
          <p:cNvSpPr>
            <a:spLocks noGrp="1"/>
          </p:cNvSpPr>
          <p:nvPr>
            <p:ph type="body" sz="quarter" idx="14"/>
          </p:nvPr>
        </p:nvSpPr>
        <p:spPr/>
        <p:txBody>
          <a:bodyPr/>
          <a:lstStyle/>
          <a:p>
            <a:r>
              <a:rPr lang="en-US"/>
              <a:t>02/18/2018 - 03/18/2018</a:t>
            </a:r>
          </a:p>
        </p:txBody>
      </p:sp>
    </p:spTree>
    <p:extLst>
      <p:ext uri="{BB962C8B-B14F-4D97-AF65-F5344CB8AC3E}">
        <p14:creationId xmlns:p14="http://schemas.microsoft.com/office/powerpoint/2010/main" val="39308691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343C21-78BA-4B23-9FC2-AD105D7A5FFF}"/>
              </a:ext>
            </a:extLst>
          </p:cNvPr>
          <p:cNvSpPr>
            <a:spLocks noGrp="1"/>
          </p:cNvSpPr>
          <p:nvPr>
            <p:ph type="title"/>
          </p:nvPr>
        </p:nvSpPr>
        <p:spPr/>
        <p:txBody>
          <a:bodyPr/>
          <a:lstStyle/>
          <a:p>
            <a:r>
              <a:rPr lang="en-US"/>
              <a:t>Facebook Own Posts Table - 5 of 6</a:t>
            </a:r>
          </a:p>
        </p:txBody>
      </p:sp>
      <p:graphicFrame>
        <p:nvGraphicFramePr>
          <p:cNvPr id="5" name="Table Placeholder 4">
            <a:extLst>
              <a:ext uri="{FF2B5EF4-FFF2-40B4-BE49-F238E27FC236}">
                <a16:creationId xmlns:a16="http://schemas.microsoft.com/office/drawing/2014/main" id="{FD1C740B-CA73-4E6E-AA4F-E91B78C270E1}"/>
              </a:ext>
            </a:extLst>
          </p:cNvPr>
          <p:cNvGraphicFramePr>
            <a:graphicFrameLocks noGrp="1"/>
          </p:cNvGraphicFramePr>
          <p:nvPr>
            <p:ph type="tbl" sz="quarter" idx="13"/>
            <p:extLst>
              <p:ext uri="{D42A27DB-BD31-4B8C-83A1-F6EECF244321}">
                <p14:modId xmlns:p14="http://schemas.microsoft.com/office/powerpoint/2010/main" val="32389843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73448120"/>
                    </a:ext>
                  </a:extLst>
                </a:gridCol>
                <a:gridCol w="370332">
                  <a:extLst>
                    <a:ext uri="{9D8B030D-6E8A-4147-A177-3AD203B41FA5}">
                      <a16:colId xmlns:a16="http://schemas.microsoft.com/office/drawing/2014/main" val="1106031556"/>
                    </a:ext>
                  </a:extLst>
                </a:gridCol>
                <a:gridCol w="370332">
                  <a:extLst>
                    <a:ext uri="{9D8B030D-6E8A-4147-A177-3AD203B41FA5}">
                      <a16:colId xmlns:a16="http://schemas.microsoft.com/office/drawing/2014/main" val="3486006950"/>
                    </a:ext>
                  </a:extLst>
                </a:gridCol>
                <a:gridCol w="370332">
                  <a:extLst>
                    <a:ext uri="{9D8B030D-6E8A-4147-A177-3AD203B41FA5}">
                      <a16:colId xmlns:a16="http://schemas.microsoft.com/office/drawing/2014/main" val="3576325341"/>
                    </a:ext>
                  </a:extLst>
                </a:gridCol>
                <a:gridCol w="329184">
                  <a:extLst>
                    <a:ext uri="{9D8B030D-6E8A-4147-A177-3AD203B41FA5}">
                      <a16:colId xmlns:a16="http://schemas.microsoft.com/office/drawing/2014/main" val="1370328504"/>
                    </a:ext>
                  </a:extLst>
                </a:gridCol>
                <a:gridCol w="329184">
                  <a:extLst>
                    <a:ext uri="{9D8B030D-6E8A-4147-A177-3AD203B41FA5}">
                      <a16:colId xmlns:a16="http://schemas.microsoft.com/office/drawing/2014/main" val="1978924065"/>
                    </a:ext>
                  </a:extLst>
                </a:gridCol>
                <a:gridCol w="329184">
                  <a:extLst>
                    <a:ext uri="{9D8B030D-6E8A-4147-A177-3AD203B41FA5}">
                      <a16:colId xmlns:a16="http://schemas.microsoft.com/office/drawing/2014/main" val="3950229819"/>
                    </a:ext>
                  </a:extLst>
                </a:gridCol>
                <a:gridCol w="329184">
                  <a:extLst>
                    <a:ext uri="{9D8B030D-6E8A-4147-A177-3AD203B41FA5}">
                      <a16:colId xmlns:a16="http://schemas.microsoft.com/office/drawing/2014/main" val="1098911550"/>
                    </a:ext>
                  </a:extLst>
                </a:gridCol>
                <a:gridCol w="329184">
                  <a:extLst>
                    <a:ext uri="{9D8B030D-6E8A-4147-A177-3AD203B41FA5}">
                      <a16:colId xmlns:a16="http://schemas.microsoft.com/office/drawing/2014/main" val="1032667525"/>
                    </a:ext>
                  </a:extLst>
                </a:gridCol>
                <a:gridCol w="329184">
                  <a:extLst>
                    <a:ext uri="{9D8B030D-6E8A-4147-A177-3AD203B41FA5}">
                      <a16:colId xmlns:a16="http://schemas.microsoft.com/office/drawing/2014/main" val="578609182"/>
                    </a:ext>
                  </a:extLst>
                </a:gridCol>
                <a:gridCol w="329184">
                  <a:extLst>
                    <a:ext uri="{9D8B030D-6E8A-4147-A177-3AD203B41FA5}">
                      <a16:colId xmlns:a16="http://schemas.microsoft.com/office/drawing/2014/main" val="3405900096"/>
                    </a:ext>
                  </a:extLst>
                </a:gridCol>
                <a:gridCol w="329184">
                  <a:extLst>
                    <a:ext uri="{9D8B030D-6E8A-4147-A177-3AD203B41FA5}">
                      <a16:colId xmlns:a16="http://schemas.microsoft.com/office/drawing/2014/main" val="2885447005"/>
                    </a:ext>
                  </a:extLst>
                </a:gridCol>
                <a:gridCol w="329184">
                  <a:extLst>
                    <a:ext uri="{9D8B030D-6E8A-4147-A177-3AD203B41FA5}">
                      <a16:colId xmlns:a16="http://schemas.microsoft.com/office/drawing/2014/main" val="1180211422"/>
                    </a:ext>
                  </a:extLst>
                </a:gridCol>
                <a:gridCol w="370332">
                  <a:extLst>
                    <a:ext uri="{9D8B030D-6E8A-4147-A177-3AD203B41FA5}">
                      <a16:colId xmlns:a16="http://schemas.microsoft.com/office/drawing/2014/main" val="3318052918"/>
                    </a:ext>
                  </a:extLst>
                </a:gridCol>
                <a:gridCol w="370332">
                  <a:extLst>
                    <a:ext uri="{9D8B030D-6E8A-4147-A177-3AD203B41FA5}">
                      <a16:colId xmlns:a16="http://schemas.microsoft.com/office/drawing/2014/main" val="277212456"/>
                    </a:ext>
                  </a:extLst>
                </a:gridCol>
                <a:gridCol w="329184">
                  <a:extLst>
                    <a:ext uri="{9D8B030D-6E8A-4147-A177-3AD203B41FA5}">
                      <a16:colId xmlns:a16="http://schemas.microsoft.com/office/drawing/2014/main" val="3364136246"/>
                    </a:ext>
                  </a:extLst>
                </a:gridCol>
                <a:gridCol w="329184">
                  <a:extLst>
                    <a:ext uri="{9D8B030D-6E8A-4147-A177-3AD203B41FA5}">
                      <a16:colId xmlns:a16="http://schemas.microsoft.com/office/drawing/2014/main" val="2395830043"/>
                    </a:ext>
                  </a:extLst>
                </a:gridCol>
                <a:gridCol w="370332">
                  <a:extLst>
                    <a:ext uri="{9D8B030D-6E8A-4147-A177-3AD203B41FA5}">
                      <a16:colId xmlns:a16="http://schemas.microsoft.com/office/drawing/2014/main" val="26220881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12022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SYLVANIA - 2018-02-22 13:56:58</a:t>
                      </a:r>
                      <a:r>
                        <a:rPr kumimoji="0" lang="en-US" sz="1000" b="0" i="0" u="none" strike="noStrike" kern="1200" cap="none" spc="0" normalizeH="0" baseline="0" noProof="0">
                          <a:ln>
                            <a:noFill/>
                          </a:ln>
                          <a:solidFill>
                            <a:prstClr val="black"/>
                          </a:solidFill>
                          <a:effectLst/>
                          <a:uLnTx/>
                          <a:uFillTx/>
                          <a:latin typeface="+mn-lt"/>
                          <a:ea typeface="+mn-ea"/>
                          <a:cs typeface="+mn-cs"/>
                        </a:rPr>
                        <a:t>
Attention LIGHTIFY and Alexa users: the previous LIGHTIFY Alexa Skill will expire on February 28. Here's how to integrate the new skill for continuous, uninterrupted use: http://bit.ly/2H2p1Fn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18663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SYLVANIA - 2018-02-21 14:29:50</a:t>
                      </a:r>
                      <a:r>
                        <a:rPr kumimoji="0" lang="en-US" sz="1000" b="0" i="0" u="none" strike="noStrike" kern="1200" cap="none" spc="0" normalizeH="0" baseline="0" noProof="0">
                          <a:ln>
                            <a:noFill/>
                          </a:ln>
                          <a:solidFill>
                            <a:prstClr val="black"/>
                          </a:solidFill>
                          <a:effectLst/>
                          <a:uLnTx/>
                          <a:uFillTx/>
                          <a:latin typeface="+mn-lt"/>
                          <a:ea typeface="+mn-ea"/>
                          <a:cs typeface="+mn-cs"/>
                        </a:rPr>
                        <a:t>
We're dreaming of summer looking at this beach view 😍 Also...this kitchen = goals! Kudos to The Artisans Group 👍🏻 📷: Poppi 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95679160"/>
                  </a:ext>
                </a:extLst>
              </a:tr>
            </a:tbl>
          </a:graphicData>
        </a:graphic>
      </p:graphicFrame>
      <p:sp>
        <p:nvSpPr>
          <p:cNvPr id="4" name="Text Placeholder 3">
            <a:extLst>
              <a:ext uri="{FF2B5EF4-FFF2-40B4-BE49-F238E27FC236}">
                <a16:creationId xmlns:a16="http://schemas.microsoft.com/office/drawing/2014/main" id="{8921C719-FD14-4CE2-B35B-C4FAD5C91985}"/>
              </a:ext>
            </a:extLst>
          </p:cNvPr>
          <p:cNvSpPr>
            <a:spLocks noGrp="1"/>
          </p:cNvSpPr>
          <p:nvPr>
            <p:ph type="body" sz="quarter" idx="14"/>
          </p:nvPr>
        </p:nvSpPr>
        <p:spPr/>
        <p:txBody>
          <a:bodyPr/>
          <a:lstStyle/>
          <a:p>
            <a:r>
              <a:rPr lang="en-US"/>
              <a:t>02/18/2018 - 03/18/2018</a:t>
            </a:r>
          </a:p>
        </p:txBody>
      </p:sp>
    </p:spTree>
    <p:extLst>
      <p:ext uri="{BB962C8B-B14F-4D97-AF65-F5344CB8AC3E}">
        <p14:creationId xmlns:p14="http://schemas.microsoft.com/office/powerpoint/2010/main" val="31708680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26EA5-3B8C-4BC0-B40E-14BEE2FE21D5}"/>
              </a:ext>
            </a:extLst>
          </p:cNvPr>
          <p:cNvSpPr>
            <a:spLocks noGrp="1"/>
          </p:cNvSpPr>
          <p:nvPr>
            <p:ph type="title"/>
          </p:nvPr>
        </p:nvSpPr>
        <p:spPr/>
        <p:txBody>
          <a:bodyPr/>
          <a:lstStyle/>
          <a:p>
            <a:r>
              <a:rPr lang="en-US"/>
              <a:t>Facebook Own Posts Table - 6 of 6</a:t>
            </a:r>
          </a:p>
        </p:txBody>
      </p:sp>
      <p:graphicFrame>
        <p:nvGraphicFramePr>
          <p:cNvPr id="5" name="Table Placeholder 4">
            <a:extLst>
              <a:ext uri="{FF2B5EF4-FFF2-40B4-BE49-F238E27FC236}">
                <a16:creationId xmlns:a16="http://schemas.microsoft.com/office/drawing/2014/main" id="{2D657D19-E1C1-45CB-8690-EEF95E202BE5}"/>
              </a:ext>
            </a:extLst>
          </p:cNvPr>
          <p:cNvGraphicFramePr>
            <a:graphicFrameLocks noGrp="1"/>
          </p:cNvGraphicFramePr>
          <p:nvPr>
            <p:ph type="tbl" sz="quarter" idx="13"/>
            <p:extLst>
              <p:ext uri="{D42A27DB-BD31-4B8C-83A1-F6EECF244321}">
                <p14:modId xmlns:p14="http://schemas.microsoft.com/office/powerpoint/2010/main" val="30226663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301255348"/>
                    </a:ext>
                  </a:extLst>
                </a:gridCol>
                <a:gridCol w="370332">
                  <a:extLst>
                    <a:ext uri="{9D8B030D-6E8A-4147-A177-3AD203B41FA5}">
                      <a16:colId xmlns:a16="http://schemas.microsoft.com/office/drawing/2014/main" val="2262152107"/>
                    </a:ext>
                  </a:extLst>
                </a:gridCol>
                <a:gridCol w="370332">
                  <a:extLst>
                    <a:ext uri="{9D8B030D-6E8A-4147-A177-3AD203B41FA5}">
                      <a16:colId xmlns:a16="http://schemas.microsoft.com/office/drawing/2014/main" val="3588933115"/>
                    </a:ext>
                  </a:extLst>
                </a:gridCol>
                <a:gridCol w="370332">
                  <a:extLst>
                    <a:ext uri="{9D8B030D-6E8A-4147-A177-3AD203B41FA5}">
                      <a16:colId xmlns:a16="http://schemas.microsoft.com/office/drawing/2014/main" val="1051986195"/>
                    </a:ext>
                  </a:extLst>
                </a:gridCol>
                <a:gridCol w="329184">
                  <a:extLst>
                    <a:ext uri="{9D8B030D-6E8A-4147-A177-3AD203B41FA5}">
                      <a16:colId xmlns:a16="http://schemas.microsoft.com/office/drawing/2014/main" val="3083092062"/>
                    </a:ext>
                  </a:extLst>
                </a:gridCol>
                <a:gridCol w="329184">
                  <a:extLst>
                    <a:ext uri="{9D8B030D-6E8A-4147-A177-3AD203B41FA5}">
                      <a16:colId xmlns:a16="http://schemas.microsoft.com/office/drawing/2014/main" val="3878857479"/>
                    </a:ext>
                  </a:extLst>
                </a:gridCol>
                <a:gridCol w="329184">
                  <a:extLst>
                    <a:ext uri="{9D8B030D-6E8A-4147-A177-3AD203B41FA5}">
                      <a16:colId xmlns:a16="http://schemas.microsoft.com/office/drawing/2014/main" val="3926288170"/>
                    </a:ext>
                  </a:extLst>
                </a:gridCol>
                <a:gridCol w="329184">
                  <a:extLst>
                    <a:ext uri="{9D8B030D-6E8A-4147-A177-3AD203B41FA5}">
                      <a16:colId xmlns:a16="http://schemas.microsoft.com/office/drawing/2014/main" val="1190400688"/>
                    </a:ext>
                  </a:extLst>
                </a:gridCol>
                <a:gridCol w="329184">
                  <a:extLst>
                    <a:ext uri="{9D8B030D-6E8A-4147-A177-3AD203B41FA5}">
                      <a16:colId xmlns:a16="http://schemas.microsoft.com/office/drawing/2014/main" val="475259940"/>
                    </a:ext>
                  </a:extLst>
                </a:gridCol>
                <a:gridCol w="329184">
                  <a:extLst>
                    <a:ext uri="{9D8B030D-6E8A-4147-A177-3AD203B41FA5}">
                      <a16:colId xmlns:a16="http://schemas.microsoft.com/office/drawing/2014/main" val="1194241049"/>
                    </a:ext>
                  </a:extLst>
                </a:gridCol>
                <a:gridCol w="329184">
                  <a:extLst>
                    <a:ext uri="{9D8B030D-6E8A-4147-A177-3AD203B41FA5}">
                      <a16:colId xmlns:a16="http://schemas.microsoft.com/office/drawing/2014/main" val="3955912841"/>
                    </a:ext>
                  </a:extLst>
                </a:gridCol>
                <a:gridCol w="329184">
                  <a:extLst>
                    <a:ext uri="{9D8B030D-6E8A-4147-A177-3AD203B41FA5}">
                      <a16:colId xmlns:a16="http://schemas.microsoft.com/office/drawing/2014/main" val="186912564"/>
                    </a:ext>
                  </a:extLst>
                </a:gridCol>
                <a:gridCol w="329184">
                  <a:extLst>
                    <a:ext uri="{9D8B030D-6E8A-4147-A177-3AD203B41FA5}">
                      <a16:colId xmlns:a16="http://schemas.microsoft.com/office/drawing/2014/main" val="1048668653"/>
                    </a:ext>
                  </a:extLst>
                </a:gridCol>
                <a:gridCol w="370332">
                  <a:extLst>
                    <a:ext uri="{9D8B030D-6E8A-4147-A177-3AD203B41FA5}">
                      <a16:colId xmlns:a16="http://schemas.microsoft.com/office/drawing/2014/main" val="2108920023"/>
                    </a:ext>
                  </a:extLst>
                </a:gridCol>
                <a:gridCol w="370332">
                  <a:extLst>
                    <a:ext uri="{9D8B030D-6E8A-4147-A177-3AD203B41FA5}">
                      <a16:colId xmlns:a16="http://schemas.microsoft.com/office/drawing/2014/main" val="2616943423"/>
                    </a:ext>
                  </a:extLst>
                </a:gridCol>
                <a:gridCol w="329184">
                  <a:extLst>
                    <a:ext uri="{9D8B030D-6E8A-4147-A177-3AD203B41FA5}">
                      <a16:colId xmlns:a16="http://schemas.microsoft.com/office/drawing/2014/main" val="4003328984"/>
                    </a:ext>
                  </a:extLst>
                </a:gridCol>
                <a:gridCol w="329184">
                  <a:extLst>
                    <a:ext uri="{9D8B030D-6E8A-4147-A177-3AD203B41FA5}">
                      <a16:colId xmlns:a16="http://schemas.microsoft.com/office/drawing/2014/main" val="3162020942"/>
                    </a:ext>
                  </a:extLst>
                </a:gridCol>
                <a:gridCol w="370332">
                  <a:extLst>
                    <a:ext uri="{9D8B030D-6E8A-4147-A177-3AD203B41FA5}">
                      <a16:colId xmlns:a16="http://schemas.microsoft.com/office/drawing/2014/main" val="31518594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51291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SYLVANIA - 2018-02-19 15:15:08</a:t>
                      </a:r>
                      <a:r>
                        <a:rPr kumimoji="0" lang="en-US" sz="1000" b="0" i="0" u="none" strike="noStrike" kern="1200" cap="none" spc="0" normalizeH="0" baseline="0" noProof="0">
                          <a:ln>
                            <a:noFill/>
                          </a:ln>
                          <a:solidFill>
                            <a:prstClr val="black"/>
                          </a:solidFill>
                          <a:effectLst/>
                          <a:uLnTx/>
                          <a:uFillTx/>
                          <a:latin typeface="+mn-lt"/>
                          <a:ea typeface="+mn-ea"/>
                          <a:cs typeface="+mn-cs"/>
                        </a:rPr>
                        <a:t>
#DYK George W. Bush's White House requested that the National Christmas Tree be more energy efficient. In 2007, LED lights were used for the first time to light the tree. In 2008, the tree display reduced its energy use by half from the year before. #PresidentsDay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43102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SYLVANIA - 2018-02-18 18:29:12</a:t>
                      </a:r>
                      <a:r>
                        <a:rPr kumimoji="0" lang="en-US" sz="1000" b="0" i="0" u="none" strike="noStrike" kern="1200" cap="none" spc="0" normalizeH="0" baseline="0" noProof="0">
                          <a:ln>
                            <a:noFill/>
                          </a:ln>
                          <a:solidFill>
                            <a:prstClr val="black"/>
                          </a:solidFill>
                          <a:effectLst/>
                          <a:uLnTx/>
                          <a:uFillTx/>
                          <a:latin typeface="+mn-lt"/>
                          <a:ea typeface="+mn-ea"/>
                          <a:cs typeface="+mn-cs"/>
                        </a:rPr>
                        <a:t>
#DYK In 1993, Bill Clinton took significant steps to make the White House more energy efficient, including changing out incandescent light bulbs for CFLs, replacing windows with double-paned glass and installing a more efficient HVAC system.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02018750"/>
                  </a:ext>
                </a:extLst>
              </a:tr>
            </a:tbl>
          </a:graphicData>
        </a:graphic>
      </p:graphicFrame>
      <p:sp>
        <p:nvSpPr>
          <p:cNvPr id="4" name="Text Placeholder 3">
            <a:extLst>
              <a:ext uri="{FF2B5EF4-FFF2-40B4-BE49-F238E27FC236}">
                <a16:creationId xmlns:a16="http://schemas.microsoft.com/office/drawing/2014/main" id="{C484A68E-59B7-4CD2-B30E-0C8F921B0FC0}"/>
              </a:ext>
            </a:extLst>
          </p:cNvPr>
          <p:cNvSpPr>
            <a:spLocks noGrp="1"/>
          </p:cNvSpPr>
          <p:nvPr>
            <p:ph type="body" sz="quarter" idx="14"/>
          </p:nvPr>
        </p:nvSpPr>
        <p:spPr/>
        <p:txBody>
          <a:bodyPr/>
          <a:lstStyle/>
          <a:p>
            <a:r>
              <a:rPr lang="en-US"/>
              <a:t>02/18/2018 - 03/18/2018</a:t>
            </a:r>
          </a:p>
        </p:txBody>
      </p:sp>
    </p:spTree>
    <p:extLst>
      <p:ext uri="{BB962C8B-B14F-4D97-AF65-F5344CB8AC3E}">
        <p14:creationId xmlns:p14="http://schemas.microsoft.com/office/powerpoint/2010/main" val="25704105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A94C46-15DE-4746-AC7E-8B8DD00833BB}"/>
              </a:ext>
            </a:extLst>
          </p:cNvPr>
          <p:cNvSpPr>
            <a:spLocks noGrp="1"/>
          </p:cNvSpPr>
          <p:nvPr>
            <p:ph type="title"/>
          </p:nvPr>
        </p:nvSpPr>
        <p:spPr/>
        <p:txBody>
          <a:bodyPr/>
          <a:lstStyle/>
          <a:p>
            <a:r>
              <a:rPr lang="en-US"/>
              <a:t>Facebook Own Posts App Usage</a:t>
            </a:r>
          </a:p>
        </p:txBody>
      </p:sp>
      <p:graphicFrame>
        <p:nvGraphicFramePr>
          <p:cNvPr id="6" name="Chart Placeholder 5">
            <a:extLst>
              <a:ext uri="{FF2B5EF4-FFF2-40B4-BE49-F238E27FC236}">
                <a16:creationId xmlns:a16="http://schemas.microsoft.com/office/drawing/2014/main" id="{02E72B84-724D-4E69-96DE-3BE914119E41}"/>
              </a:ext>
            </a:extLst>
          </p:cNvPr>
          <p:cNvGraphicFramePr>
            <a:graphicFrameLocks noGrp="1"/>
          </p:cNvGraphicFramePr>
          <p:nvPr>
            <p:ph type="chart" sz="quarter" idx="13"/>
            <p:extLst>
              <p:ext uri="{D42A27DB-BD31-4B8C-83A1-F6EECF244321}">
                <p14:modId xmlns:p14="http://schemas.microsoft.com/office/powerpoint/2010/main" val="26357631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E7EFD22-1D93-403A-B88C-800CFC5F55AA}"/>
              </a:ext>
            </a:extLst>
          </p:cNvPr>
          <p:cNvSpPr>
            <a:spLocks noGrp="1"/>
          </p:cNvSpPr>
          <p:nvPr>
            <p:ph type="body" sz="quarter" idx="14"/>
          </p:nvPr>
        </p:nvSpPr>
        <p:spPr/>
        <p:txBody>
          <a:bodyPr/>
          <a:lstStyle/>
          <a:p>
            <a:r>
              <a:rPr lang="en-US"/>
              <a:t>02/18/2018 - 03/18/2018</a:t>
            </a:r>
          </a:p>
        </p:txBody>
      </p:sp>
      <p:sp>
        <p:nvSpPr>
          <p:cNvPr id="5" name="Footer Placeholder 4">
            <a:extLst>
              <a:ext uri="{FF2B5EF4-FFF2-40B4-BE49-F238E27FC236}">
                <a16:creationId xmlns:a16="http://schemas.microsoft.com/office/drawing/2014/main" id="{F77CA7B8-1ED4-4501-8DC2-A6F0CB8FA65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3122423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628</Words>
  <Application>Microsoft Office PowerPoint</Application>
  <PresentationFormat>On-screen Show (4:3)</PresentationFormat>
  <Paragraphs>401</Paragraphs>
  <Slides>10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Calibri</vt:lpstr>
      <vt:lpstr>Arial</vt:lpstr>
      <vt:lpstr>quintly_template</vt:lpstr>
      <vt:lpstr>Content Optimization Benchmark</vt:lpstr>
      <vt:lpstr>Facebook Own Posts</vt:lpstr>
      <vt:lpstr>Facebook Interaction Rate By Post Type</vt:lpstr>
      <vt:lpstr>Facebook Own Posts Table - 1 of 6</vt:lpstr>
      <vt:lpstr>Facebook Own Posts Table - 2 of 6</vt:lpstr>
      <vt:lpstr>Facebook Own Posts Table - 3 of 6</vt:lpstr>
      <vt:lpstr>Facebook Own Posts Table - 4 of 6</vt:lpstr>
      <vt:lpstr>Facebook Own Posts Table - 5 of 6</vt:lpstr>
      <vt:lpstr>Facebook Own Posts Table - 6 of 6</vt:lpstr>
      <vt:lpstr>Facebook Own Posts App Usage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Content Optimization Benchmark</dc:title>
  <dc:creator>Administrator</dc:creator>
  <cp:lastModifiedBy>Administrator</cp:lastModifiedBy>
  <cp:revision>1</cp:revision>
  <dcterms:created xsi:type="dcterms:W3CDTF">2018-03-19T02:19:23Z</dcterms:created>
  <dcterms:modified xsi:type="dcterms:W3CDTF">2018-03-19T02:19:53Z</dcterms:modified>
</cp:coreProperties>
</file>