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Carlos Alvarado Quesada</c:v>
                </c:pt>
              </c:strCache>
            </c:strRef>
          </c:tx>
          <c:spPr>
            <a:ln w="28575" cap="rnd">
              <a:solidFill>
                <a:schemeClr val="accent1"/>
              </a:solidFill>
              <a:round/>
            </a:ln>
            <a:effectLst/>
          </c:spPr>
          <c:marker>
            <c:symbol val="none"/>
          </c:marker>
          <c:cat>
            <c:numRef>
              <c:f>Sheet1!$A$2:$A$16</c:f>
              <c:numCache>
                <c:formatCode>m/d/yyyy</c:formatCode>
                <c:ptCount val="15"/>
                <c:pt idx="0">
                  <c:v>43161</c:v>
                </c:pt>
                <c:pt idx="1">
                  <c:v>43162</c:v>
                </c:pt>
                <c:pt idx="2">
                  <c:v>43163</c:v>
                </c:pt>
                <c:pt idx="3">
                  <c:v>43164</c:v>
                </c:pt>
                <c:pt idx="4">
                  <c:v>43165</c:v>
                </c:pt>
                <c:pt idx="5">
                  <c:v>43166</c:v>
                </c:pt>
                <c:pt idx="6">
                  <c:v>43167</c:v>
                </c:pt>
                <c:pt idx="7">
                  <c:v>43168</c:v>
                </c:pt>
                <c:pt idx="8">
                  <c:v>43169</c:v>
                </c:pt>
                <c:pt idx="9">
                  <c:v>43170</c:v>
                </c:pt>
                <c:pt idx="10">
                  <c:v>43171</c:v>
                </c:pt>
                <c:pt idx="11">
                  <c:v>43172</c:v>
                </c:pt>
                <c:pt idx="12">
                  <c:v>43173</c:v>
                </c:pt>
                <c:pt idx="13">
                  <c:v>43174</c:v>
                </c:pt>
                <c:pt idx="14">
                  <c:v>43175</c:v>
                </c:pt>
              </c:numCache>
            </c:numRef>
          </c:cat>
          <c:val>
            <c:numRef>
              <c:f>Sheet1!$B$2:$B$16</c:f>
              <c:numCache>
                <c:formatCode>General</c:formatCode>
                <c:ptCount val="15"/>
                <c:pt idx="0">
                  <c:v>9</c:v>
                </c:pt>
                <c:pt idx="1">
                  <c:v>13</c:v>
                </c:pt>
                <c:pt idx="2">
                  <c:v>11</c:v>
                </c:pt>
                <c:pt idx="3">
                  <c:v>10</c:v>
                </c:pt>
                <c:pt idx="4">
                  <c:v>15</c:v>
                </c:pt>
                <c:pt idx="5">
                  <c:v>14</c:v>
                </c:pt>
                <c:pt idx="6">
                  <c:v>16</c:v>
                </c:pt>
                <c:pt idx="7">
                  <c:v>26</c:v>
                </c:pt>
                <c:pt idx="8">
                  <c:v>12</c:v>
                </c:pt>
                <c:pt idx="9">
                  <c:v>12</c:v>
                </c:pt>
                <c:pt idx="10">
                  <c:v>18</c:v>
                </c:pt>
                <c:pt idx="11">
                  <c:v>21</c:v>
                </c:pt>
                <c:pt idx="12">
                  <c:v>21</c:v>
                </c:pt>
                <c:pt idx="13">
                  <c:v>17</c:v>
                </c:pt>
                <c:pt idx="14">
                  <c:v>14</c:v>
                </c:pt>
              </c:numCache>
            </c:numRef>
          </c:val>
          <c:smooth val="0"/>
          <c:extLst>
            <c:ext xmlns:c16="http://schemas.microsoft.com/office/drawing/2014/chart" uri="{C3380CC4-5D6E-409C-BE32-E72D297353CC}">
              <c16:uniqueId val="{00000000-FB29-4489-9C46-E23C6C5BC5A2}"/>
            </c:ext>
          </c:extLst>
        </c:ser>
        <c:ser>
          <c:idx val="1"/>
          <c:order val="1"/>
          <c:tx>
            <c:strRef>
              <c:f>Sheet1!$C$1</c:f>
              <c:strCache>
                <c:ptCount val="1"/>
                <c:pt idx="0">
                  <c:v>Fabricio Alvarado Presidente</c:v>
                </c:pt>
              </c:strCache>
            </c:strRef>
          </c:tx>
          <c:spPr>
            <a:ln w="28575" cap="rnd">
              <a:solidFill>
                <a:schemeClr val="accent2"/>
              </a:solidFill>
              <a:round/>
            </a:ln>
            <a:effectLst/>
          </c:spPr>
          <c:marker>
            <c:symbol val="none"/>
          </c:marker>
          <c:cat>
            <c:numRef>
              <c:f>Sheet1!$A$2:$A$16</c:f>
              <c:numCache>
                <c:formatCode>m/d/yyyy</c:formatCode>
                <c:ptCount val="15"/>
                <c:pt idx="0">
                  <c:v>43161</c:v>
                </c:pt>
                <c:pt idx="1">
                  <c:v>43162</c:v>
                </c:pt>
                <c:pt idx="2">
                  <c:v>43163</c:v>
                </c:pt>
                <c:pt idx="3">
                  <c:v>43164</c:v>
                </c:pt>
                <c:pt idx="4">
                  <c:v>43165</c:v>
                </c:pt>
                <c:pt idx="5">
                  <c:v>43166</c:v>
                </c:pt>
                <c:pt idx="6">
                  <c:v>43167</c:v>
                </c:pt>
                <c:pt idx="7">
                  <c:v>43168</c:v>
                </c:pt>
                <c:pt idx="8">
                  <c:v>43169</c:v>
                </c:pt>
                <c:pt idx="9">
                  <c:v>43170</c:v>
                </c:pt>
                <c:pt idx="10">
                  <c:v>43171</c:v>
                </c:pt>
                <c:pt idx="11">
                  <c:v>43172</c:v>
                </c:pt>
                <c:pt idx="12">
                  <c:v>43173</c:v>
                </c:pt>
                <c:pt idx="13">
                  <c:v>43174</c:v>
                </c:pt>
                <c:pt idx="14">
                  <c:v>43175</c:v>
                </c:pt>
              </c:numCache>
            </c:numRef>
          </c:cat>
          <c:val>
            <c:numRef>
              <c:f>Sheet1!$C$2:$C$16</c:f>
              <c:numCache>
                <c:formatCode>General</c:formatCode>
                <c:ptCount val="15"/>
                <c:pt idx="0">
                  <c:v>4</c:v>
                </c:pt>
                <c:pt idx="1">
                  <c:v>6</c:v>
                </c:pt>
                <c:pt idx="2">
                  <c:v>4</c:v>
                </c:pt>
                <c:pt idx="3">
                  <c:v>5</c:v>
                </c:pt>
                <c:pt idx="4">
                  <c:v>4</c:v>
                </c:pt>
                <c:pt idx="5">
                  <c:v>4</c:v>
                </c:pt>
                <c:pt idx="6">
                  <c:v>7</c:v>
                </c:pt>
                <c:pt idx="7">
                  <c:v>6</c:v>
                </c:pt>
                <c:pt idx="8">
                  <c:v>5</c:v>
                </c:pt>
                <c:pt idx="9">
                  <c:v>6</c:v>
                </c:pt>
                <c:pt idx="10">
                  <c:v>5</c:v>
                </c:pt>
                <c:pt idx="11">
                  <c:v>7</c:v>
                </c:pt>
                <c:pt idx="12">
                  <c:v>8</c:v>
                </c:pt>
                <c:pt idx="13">
                  <c:v>5</c:v>
                </c:pt>
                <c:pt idx="14">
                  <c:v>6</c:v>
                </c:pt>
              </c:numCache>
            </c:numRef>
          </c:val>
          <c:smooth val="0"/>
          <c:extLst>
            <c:ext xmlns:c16="http://schemas.microsoft.com/office/drawing/2014/chart" uri="{C3380CC4-5D6E-409C-BE32-E72D297353CC}">
              <c16:uniqueId val="{00000001-FB29-4489-9C46-E23C6C5BC5A2}"/>
            </c:ext>
          </c:extLst>
        </c:ser>
        <c:dLbls>
          <c:showLegendKey val="0"/>
          <c:showVal val="0"/>
          <c:showCatName val="0"/>
          <c:showSerName val="0"/>
          <c:showPercent val="0"/>
          <c:showBubbleSize val="0"/>
        </c:dLbls>
        <c:smooth val="0"/>
        <c:axId val="280520264"/>
        <c:axId val="280520592"/>
      </c:lineChart>
      <c:dateAx>
        <c:axId val="280520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20592"/>
        <c:crosses val="autoZero"/>
        <c:auto val="1"/>
        <c:lblOffset val="100"/>
        <c:baseTimeUnit val="days"/>
      </c:dateAx>
      <c:valAx>
        <c:axId val="28052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2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Carlos Alvarado Quesada</c:v>
                </c:pt>
              </c:strCache>
            </c:strRef>
          </c:tx>
          <c:spPr>
            <a:solidFill>
              <a:schemeClr val="accent1"/>
            </a:solidFill>
            <a:ln>
              <a:noFill/>
            </a:ln>
            <a:effectLst/>
          </c:spPr>
          <c:invertIfNegative val="0"/>
          <c:cat>
            <c:strRef>
              <c:f>Sheet1!$A$2:$A$8</c:f>
              <c:strCache>
                <c:ptCount val="7"/>
                <c:pt idx="0">
                  <c:v>Event</c:v>
                </c:pt>
                <c:pt idx="1">
                  <c:v>Link</c:v>
                </c:pt>
                <c:pt idx="2">
                  <c:v>Live Video</c:v>
                </c:pt>
                <c:pt idx="3">
                  <c:v>Photo</c:v>
                </c:pt>
                <c:pt idx="4">
                  <c:v>Status</c:v>
                </c:pt>
                <c:pt idx="5">
                  <c:v>Video</c:v>
                </c:pt>
                <c:pt idx="6">
                  <c:v>YouTube Video</c:v>
                </c:pt>
              </c:strCache>
            </c:strRef>
          </c:cat>
          <c:val>
            <c:numRef>
              <c:f>Sheet1!$B$2:$B$8</c:f>
              <c:numCache>
                <c:formatCode>General</c:formatCode>
                <c:ptCount val="7"/>
                <c:pt idx="0">
                  <c:v>0.14188390293339001</c:v>
                </c:pt>
                <c:pt idx="1">
                  <c:v>1.3235254984257001</c:v>
                </c:pt>
                <c:pt idx="2">
                  <c:v>1.5545075866214999</c:v>
                </c:pt>
                <c:pt idx="3">
                  <c:v>1.6625444804399001</c:v>
                </c:pt>
                <c:pt idx="4">
                  <c:v>1.5224330694493</c:v>
                </c:pt>
                <c:pt idx="5">
                  <c:v>2.1557615398053001</c:v>
                </c:pt>
                <c:pt idx="6">
                  <c:v>0.47738619243154001</c:v>
                </c:pt>
              </c:numCache>
            </c:numRef>
          </c:val>
          <c:extLst>
            <c:ext xmlns:c16="http://schemas.microsoft.com/office/drawing/2014/chart" uri="{C3380CC4-5D6E-409C-BE32-E72D297353CC}">
              <c16:uniqueId val="{00000000-F016-4430-9638-82FFD0B798FA}"/>
            </c:ext>
          </c:extLst>
        </c:ser>
        <c:ser>
          <c:idx val="1"/>
          <c:order val="1"/>
          <c:tx>
            <c:strRef>
              <c:f>Sheet1!$C$1</c:f>
              <c:strCache>
                <c:ptCount val="1"/>
                <c:pt idx="0">
                  <c:v>Fabricio Alvarado Presidente</c:v>
                </c:pt>
              </c:strCache>
            </c:strRef>
          </c:tx>
          <c:spPr>
            <a:solidFill>
              <a:schemeClr val="accent2"/>
            </a:solidFill>
            <a:ln>
              <a:noFill/>
            </a:ln>
            <a:effectLst/>
          </c:spPr>
          <c:invertIfNegative val="0"/>
          <c:cat>
            <c:strRef>
              <c:f>Sheet1!$A$2:$A$8</c:f>
              <c:strCache>
                <c:ptCount val="7"/>
                <c:pt idx="0">
                  <c:v>Event</c:v>
                </c:pt>
                <c:pt idx="1">
                  <c:v>Link</c:v>
                </c:pt>
                <c:pt idx="2">
                  <c:v>Live Video</c:v>
                </c:pt>
                <c:pt idx="3">
                  <c:v>Photo</c:v>
                </c:pt>
                <c:pt idx="4">
                  <c:v>Status</c:v>
                </c:pt>
                <c:pt idx="5">
                  <c:v>Video</c:v>
                </c:pt>
                <c:pt idx="6">
                  <c:v>YouTube Video</c:v>
                </c:pt>
              </c:strCache>
            </c:strRef>
          </c:cat>
          <c:val>
            <c:numRef>
              <c:f>Sheet1!$C$2:$C$8</c:f>
              <c:numCache>
                <c:formatCode>General</c:formatCode>
                <c:ptCount val="7"/>
                <c:pt idx="0">
                  <c:v>0</c:v>
                </c:pt>
                <c:pt idx="1">
                  <c:v>1.6590363092464999</c:v>
                </c:pt>
                <c:pt idx="2">
                  <c:v>3.8289820372116998</c:v>
                </c:pt>
                <c:pt idx="3">
                  <c:v>3.7965804721037002</c:v>
                </c:pt>
                <c:pt idx="4">
                  <c:v>0</c:v>
                </c:pt>
                <c:pt idx="5">
                  <c:v>2.8344793868793001</c:v>
                </c:pt>
                <c:pt idx="6">
                  <c:v>0</c:v>
                </c:pt>
              </c:numCache>
            </c:numRef>
          </c:val>
          <c:extLst>
            <c:ext xmlns:c16="http://schemas.microsoft.com/office/drawing/2014/chart" uri="{C3380CC4-5D6E-409C-BE32-E72D297353CC}">
              <c16:uniqueId val="{00000001-F016-4430-9638-82FFD0B798FA}"/>
            </c:ext>
          </c:extLst>
        </c:ser>
        <c:dLbls>
          <c:showLegendKey val="0"/>
          <c:showVal val="0"/>
          <c:showCatName val="0"/>
          <c:showSerName val="0"/>
          <c:showPercent val="0"/>
          <c:showBubbleSize val="0"/>
        </c:dLbls>
        <c:gapWidth val="219"/>
        <c:overlap val="-27"/>
        <c:axId val="282498136"/>
        <c:axId val="282498464"/>
      </c:barChart>
      <c:catAx>
        <c:axId val="282498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498464"/>
        <c:crosses val="autoZero"/>
        <c:auto val="1"/>
        <c:lblAlgn val="ctr"/>
        <c:lblOffset val="100"/>
        <c:noMultiLvlLbl val="0"/>
      </c:catAx>
      <c:valAx>
        <c:axId val="28249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49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Sheet1!$A$2:$A$3</c:f>
              <c:strCache>
                <c:ptCount val="2"/>
                <c:pt idx="0">
                  <c:v>Carlos Alvarado Quesada</c:v>
                </c:pt>
                <c:pt idx="1">
                  <c:v>Fabricio Alvarado Presidente</c:v>
                </c:pt>
              </c:strCache>
            </c:strRef>
          </c:cat>
          <c:val>
            <c:numRef>
              <c:f>Sheet1!$B$2:$B$3</c:f>
              <c:numCache>
                <c:formatCode>General</c:formatCode>
                <c:ptCount val="2"/>
                <c:pt idx="0">
                  <c:v>229</c:v>
                </c:pt>
                <c:pt idx="1">
                  <c:v>82</c:v>
                </c:pt>
              </c:numCache>
            </c:numRef>
          </c:val>
          <c:extLst>
            <c:ext xmlns:c16="http://schemas.microsoft.com/office/drawing/2014/chart" uri="{C3380CC4-5D6E-409C-BE32-E72D297353CC}">
              <c16:uniqueId val="{00000000-155B-4931-9C11-776308B7178E}"/>
            </c:ext>
          </c:extLst>
        </c:ser>
        <c:dLbls>
          <c:showLegendKey val="0"/>
          <c:showVal val="0"/>
          <c:showCatName val="0"/>
          <c:showSerName val="0"/>
          <c:showPercent val="0"/>
          <c:showBubbleSize val="0"/>
        </c:dLbls>
        <c:gapWidth val="150"/>
        <c:overlap val="100"/>
        <c:axId val="224624576"/>
        <c:axId val="224625232"/>
      </c:barChart>
      <c:catAx>
        <c:axId val="224624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625232"/>
        <c:crosses val="autoZero"/>
        <c:auto val="1"/>
        <c:lblAlgn val="ctr"/>
        <c:lblOffset val="100"/>
        <c:noMultiLvlLbl val="0"/>
      </c:catAx>
      <c:valAx>
        <c:axId val="224625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462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4E777-6D3A-4489-A188-F27AEEA5DDA8}"/>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BC08B062-68E7-48E6-9645-5FCD23A762C7}"/>
              </a:ext>
            </a:extLst>
          </p:cNvPr>
          <p:cNvSpPr>
            <a:spLocks noGrp="1"/>
          </p:cNvSpPr>
          <p:nvPr>
            <p:ph type="subTitle" idx="1"/>
          </p:nvPr>
        </p:nvSpPr>
        <p:spPr/>
        <p:txBody>
          <a:bodyPr/>
          <a:lstStyle/>
          <a:p>
            <a:r>
              <a:rPr lang="en-US"/>
              <a:t>Esmagia</a:t>
            </a:r>
          </a:p>
        </p:txBody>
      </p:sp>
    </p:spTree>
    <p:extLst>
      <p:ext uri="{BB962C8B-B14F-4D97-AF65-F5344CB8AC3E}">
        <p14:creationId xmlns:p14="http://schemas.microsoft.com/office/powerpoint/2010/main" val="4251509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3D792-D1E5-44EB-9DBD-DC40BEEE8300}"/>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675DF397-DD39-4BEF-86A4-865D552E065B}"/>
              </a:ext>
            </a:extLst>
          </p:cNvPr>
          <p:cNvGraphicFramePr>
            <a:graphicFrameLocks noGrp="1"/>
          </p:cNvGraphicFramePr>
          <p:nvPr>
            <p:ph type="chart" sz="quarter" idx="13"/>
            <p:extLst>
              <p:ext uri="{D42A27DB-BD31-4B8C-83A1-F6EECF244321}">
                <p14:modId xmlns:p14="http://schemas.microsoft.com/office/powerpoint/2010/main" val="624631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05A30D-992D-4145-9C22-640C15F2404F}"/>
              </a:ext>
            </a:extLst>
          </p:cNvPr>
          <p:cNvSpPr>
            <a:spLocks noGrp="1"/>
          </p:cNvSpPr>
          <p:nvPr>
            <p:ph type="body" sz="quarter" idx="14"/>
          </p:nvPr>
        </p:nvSpPr>
        <p:spPr/>
        <p:txBody>
          <a:bodyPr/>
          <a:lstStyle/>
          <a:p>
            <a:r>
              <a:rPr lang="en-US"/>
              <a:t>03/02/2018 - 03/16/2018</a:t>
            </a:r>
          </a:p>
        </p:txBody>
      </p:sp>
      <p:sp>
        <p:nvSpPr>
          <p:cNvPr id="5" name="Footer Placeholder 4">
            <a:extLst>
              <a:ext uri="{FF2B5EF4-FFF2-40B4-BE49-F238E27FC236}">
                <a16:creationId xmlns:a16="http://schemas.microsoft.com/office/drawing/2014/main" id="{2A7003A6-177F-4AE9-8493-EA353889A7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7976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AFC52-6B45-4850-8FCD-73A36DE5AA33}"/>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79B68428-A788-48BB-B4A0-CC113E132125}"/>
              </a:ext>
            </a:extLst>
          </p:cNvPr>
          <p:cNvGraphicFramePr>
            <a:graphicFrameLocks noGrp="1"/>
          </p:cNvGraphicFramePr>
          <p:nvPr>
            <p:ph type="chart" sz="quarter" idx="13"/>
            <p:extLst>
              <p:ext uri="{D42A27DB-BD31-4B8C-83A1-F6EECF244321}">
                <p14:modId xmlns:p14="http://schemas.microsoft.com/office/powerpoint/2010/main" val="2927538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B1B451-4731-4025-B923-E4BBF25A92F0}"/>
              </a:ext>
            </a:extLst>
          </p:cNvPr>
          <p:cNvSpPr>
            <a:spLocks noGrp="1"/>
          </p:cNvSpPr>
          <p:nvPr>
            <p:ph type="body" sz="quarter" idx="14"/>
          </p:nvPr>
        </p:nvSpPr>
        <p:spPr/>
        <p:txBody>
          <a:bodyPr/>
          <a:lstStyle/>
          <a:p>
            <a:r>
              <a:rPr lang="en-US"/>
              <a:t>03/02/2018 - 03/16/2018</a:t>
            </a:r>
          </a:p>
        </p:txBody>
      </p:sp>
      <p:sp>
        <p:nvSpPr>
          <p:cNvPr id="5" name="Footer Placeholder 4">
            <a:extLst>
              <a:ext uri="{FF2B5EF4-FFF2-40B4-BE49-F238E27FC236}">
                <a16:creationId xmlns:a16="http://schemas.microsoft.com/office/drawing/2014/main" id="{B8C886F5-FC5E-4B1D-82D7-A223106F6D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37508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94E79-7216-4FBB-8C32-85E21DFFB142}"/>
              </a:ext>
            </a:extLst>
          </p:cNvPr>
          <p:cNvSpPr>
            <a:spLocks noGrp="1"/>
          </p:cNvSpPr>
          <p:nvPr>
            <p:ph type="title"/>
          </p:nvPr>
        </p:nvSpPr>
        <p:spPr/>
        <p:txBody>
          <a:bodyPr/>
          <a:lstStyle/>
          <a:p>
            <a:r>
              <a:rPr lang="en-US"/>
              <a:t>Facebook Own Posts Table - 1 of 15</a:t>
            </a:r>
          </a:p>
        </p:txBody>
      </p:sp>
      <p:graphicFrame>
        <p:nvGraphicFramePr>
          <p:cNvPr id="5" name="Table Placeholder 4">
            <a:extLst>
              <a:ext uri="{FF2B5EF4-FFF2-40B4-BE49-F238E27FC236}">
                <a16:creationId xmlns:a16="http://schemas.microsoft.com/office/drawing/2014/main" id="{36279AC9-BE41-4BEF-8CB7-E3CAE67E72EB}"/>
              </a:ext>
            </a:extLst>
          </p:cNvPr>
          <p:cNvGraphicFramePr>
            <a:graphicFrameLocks noGrp="1"/>
          </p:cNvGraphicFramePr>
          <p:nvPr>
            <p:ph type="tbl" sz="quarter" idx="13"/>
            <p:extLst>
              <p:ext uri="{D42A27DB-BD31-4B8C-83A1-F6EECF244321}">
                <p14:modId xmlns:p14="http://schemas.microsoft.com/office/powerpoint/2010/main" val="365936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62239844"/>
                    </a:ext>
                  </a:extLst>
                </a:gridCol>
                <a:gridCol w="370332">
                  <a:extLst>
                    <a:ext uri="{9D8B030D-6E8A-4147-A177-3AD203B41FA5}">
                      <a16:colId xmlns:a16="http://schemas.microsoft.com/office/drawing/2014/main" val="4189524999"/>
                    </a:ext>
                  </a:extLst>
                </a:gridCol>
                <a:gridCol w="370332">
                  <a:extLst>
                    <a:ext uri="{9D8B030D-6E8A-4147-A177-3AD203B41FA5}">
                      <a16:colId xmlns:a16="http://schemas.microsoft.com/office/drawing/2014/main" val="2182221433"/>
                    </a:ext>
                  </a:extLst>
                </a:gridCol>
                <a:gridCol w="370332">
                  <a:extLst>
                    <a:ext uri="{9D8B030D-6E8A-4147-A177-3AD203B41FA5}">
                      <a16:colId xmlns:a16="http://schemas.microsoft.com/office/drawing/2014/main" val="690801120"/>
                    </a:ext>
                  </a:extLst>
                </a:gridCol>
                <a:gridCol w="329184">
                  <a:extLst>
                    <a:ext uri="{9D8B030D-6E8A-4147-A177-3AD203B41FA5}">
                      <a16:colId xmlns:a16="http://schemas.microsoft.com/office/drawing/2014/main" val="1335745674"/>
                    </a:ext>
                  </a:extLst>
                </a:gridCol>
                <a:gridCol w="329184">
                  <a:extLst>
                    <a:ext uri="{9D8B030D-6E8A-4147-A177-3AD203B41FA5}">
                      <a16:colId xmlns:a16="http://schemas.microsoft.com/office/drawing/2014/main" val="2503073064"/>
                    </a:ext>
                  </a:extLst>
                </a:gridCol>
                <a:gridCol w="329184">
                  <a:extLst>
                    <a:ext uri="{9D8B030D-6E8A-4147-A177-3AD203B41FA5}">
                      <a16:colId xmlns:a16="http://schemas.microsoft.com/office/drawing/2014/main" val="1821573506"/>
                    </a:ext>
                  </a:extLst>
                </a:gridCol>
                <a:gridCol w="329184">
                  <a:extLst>
                    <a:ext uri="{9D8B030D-6E8A-4147-A177-3AD203B41FA5}">
                      <a16:colId xmlns:a16="http://schemas.microsoft.com/office/drawing/2014/main" val="2501775575"/>
                    </a:ext>
                  </a:extLst>
                </a:gridCol>
                <a:gridCol w="329184">
                  <a:extLst>
                    <a:ext uri="{9D8B030D-6E8A-4147-A177-3AD203B41FA5}">
                      <a16:colId xmlns:a16="http://schemas.microsoft.com/office/drawing/2014/main" val="2998468791"/>
                    </a:ext>
                  </a:extLst>
                </a:gridCol>
                <a:gridCol w="329184">
                  <a:extLst>
                    <a:ext uri="{9D8B030D-6E8A-4147-A177-3AD203B41FA5}">
                      <a16:colId xmlns:a16="http://schemas.microsoft.com/office/drawing/2014/main" val="2005140105"/>
                    </a:ext>
                  </a:extLst>
                </a:gridCol>
                <a:gridCol w="329184">
                  <a:extLst>
                    <a:ext uri="{9D8B030D-6E8A-4147-A177-3AD203B41FA5}">
                      <a16:colId xmlns:a16="http://schemas.microsoft.com/office/drawing/2014/main" val="118124485"/>
                    </a:ext>
                  </a:extLst>
                </a:gridCol>
                <a:gridCol w="329184">
                  <a:extLst>
                    <a:ext uri="{9D8B030D-6E8A-4147-A177-3AD203B41FA5}">
                      <a16:colId xmlns:a16="http://schemas.microsoft.com/office/drawing/2014/main" val="3660273867"/>
                    </a:ext>
                  </a:extLst>
                </a:gridCol>
                <a:gridCol w="329184">
                  <a:extLst>
                    <a:ext uri="{9D8B030D-6E8A-4147-A177-3AD203B41FA5}">
                      <a16:colId xmlns:a16="http://schemas.microsoft.com/office/drawing/2014/main" val="1515150823"/>
                    </a:ext>
                  </a:extLst>
                </a:gridCol>
                <a:gridCol w="370332">
                  <a:extLst>
                    <a:ext uri="{9D8B030D-6E8A-4147-A177-3AD203B41FA5}">
                      <a16:colId xmlns:a16="http://schemas.microsoft.com/office/drawing/2014/main" val="2322860165"/>
                    </a:ext>
                  </a:extLst>
                </a:gridCol>
                <a:gridCol w="370332">
                  <a:extLst>
                    <a:ext uri="{9D8B030D-6E8A-4147-A177-3AD203B41FA5}">
                      <a16:colId xmlns:a16="http://schemas.microsoft.com/office/drawing/2014/main" val="1329745372"/>
                    </a:ext>
                  </a:extLst>
                </a:gridCol>
                <a:gridCol w="329184">
                  <a:extLst>
                    <a:ext uri="{9D8B030D-6E8A-4147-A177-3AD203B41FA5}">
                      <a16:colId xmlns:a16="http://schemas.microsoft.com/office/drawing/2014/main" val="3349817658"/>
                    </a:ext>
                  </a:extLst>
                </a:gridCol>
                <a:gridCol w="329184">
                  <a:extLst>
                    <a:ext uri="{9D8B030D-6E8A-4147-A177-3AD203B41FA5}">
                      <a16:colId xmlns:a16="http://schemas.microsoft.com/office/drawing/2014/main" val="296386926"/>
                    </a:ext>
                  </a:extLst>
                </a:gridCol>
                <a:gridCol w="370332">
                  <a:extLst>
                    <a:ext uri="{9D8B030D-6E8A-4147-A177-3AD203B41FA5}">
                      <a16:colId xmlns:a16="http://schemas.microsoft.com/office/drawing/2014/main" val="1114721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962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- 2018-03-16 23:30:00</a:t>
                      </a:r>
                      <a:r>
                        <a:rPr kumimoji="0" lang="es-ES" sz="1000" b="0" i="0" u="none" strike="noStrike" kern="1200" cap="none" spc="0" normalizeH="0" baseline="0" noProof="0">
                          <a:ln>
                            <a:noFill/>
                          </a:ln>
                          <a:solidFill>
                            <a:prstClr val="black"/>
                          </a:solidFill>
                          <a:effectLst/>
                          <a:uLnTx/>
                          <a:uFillTx/>
                          <a:latin typeface="+mn-lt"/>
                          <a:ea typeface="+mn-ea"/>
                          <a:cs typeface="+mn-cs"/>
                        </a:rPr>
                        <a:t>
Ayer hicimos historia en un Encuentro Ciudadano con dirigentes del PUSC. Nuestro Gobierno Nacional va por nuestro país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9666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- 2018-03-16 23:00:00</a:t>
                      </a:r>
                      <a:r>
                        <a:rPr kumimoji="0" lang="es-ES" sz="1000" b="0" i="0" u="none" strike="noStrike" kern="1200" cap="none" spc="0" normalizeH="0" baseline="0" noProof="0">
                          <a:ln>
                            <a:noFill/>
                          </a:ln>
                          <a:solidFill>
                            <a:prstClr val="black"/>
                          </a:solidFill>
                          <a:effectLst/>
                          <a:uLnTx/>
                          <a:uFillTx/>
                          <a:latin typeface="+mn-lt"/>
                          <a:ea typeface="+mn-ea"/>
                          <a:cs typeface="+mn-cs"/>
                        </a:rPr>
                        <a:t>
Cuando decidamos qué es lo mejor para Costa Rica, lo debemos hacer con amor en nuestro corazón #ConvencéAUno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0550652"/>
                  </a:ext>
                </a:extLst>
              </a:tr>
            </a:tbl>
          </a:graphicData>
        </a:graphic>
      </p:graphicFrame>
      <p:sp>
        <p:nvSpPr>
          <p:cNvPr id="4" name="Text Placeholder 3">
            <a:extLst>
              <a:ext uri="{FF2B5EF4-FFF2-40B4-BE49-F238E27FC236}">
                <a16:creationId xmlns:a16="http://schemas.microsoft.com/office/drawing/2014/main" id="{C18CFDE7-1104-422D-BE82-F5A03033EF35}"/>
              </a:ext>
            </a:extLst>
          </p:cNvPr>
          <p:cNvSpPr>
            <a:spLocks noGrp="1"/>
          </p:cNvSpPr>
          <p:nvPr>
            <p:ph type="body" sz="quarter" idx="14"/>
          </p:nvPr>
        </p:nvSpPr>
        <p:spPr/>
        <p:txBody>
          <a:bodyPr/>
          <a:lstStyle/>
          <a:p>
            <a:r>
              <a:rPr lang="en-US"/>
              <a:t>03/02/2018 - 03/16/2018</a:t>
            </a:r>
          </a:p>
        </p:txBody>
      </p:sp>
    </p:spTree>
    <p:extLst>
      <p:ext uri="{BB962C8B-B14F-4D97-AF65-F5344CB8AC3E}">
        <p14:creationId xmlns:p14="http://schemas.microsoft.com/office/powerpoint/2010/main" val="3517629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25BE4-5DD7-4B54-8A31-7B1C5275EE9B}"/>
              </a:ext>
            </a:extLst>
          </p:cNvPr>
          <p:cNvSpPr>
            <a:spLocks noGrp="1"/>
          </p:cNvSpPr>
          <p:nvPr>
            <p:ph type="title"/>
          </p:nvPr>
        </p:nvSpPr>
        <p:spPr/>
        <p:txBody>
          <a:bodyPr/>
          <a:lstStyle/>
          <a:p>
            <a:r>
              <a:rPr lang="en-US"/>
              <a:t>Facebook Own Posts Table - 2 of 15</a:t>
            </a:r>
          </a:p>
        </p:txBody>
      </p:sp>
      <p:graphicFrame>
        <p:nvGraphicFramePr>
          <p:cNvPr id="5" name="Table Placeholder 4">
            <a:extLst>
              <a:ext uri="{FF2B5EF4-FFF2-40B4-BE49-F238E27FC236}">
                <a16:creationId xmlns:a16="http://schemas.microsoft.com/office/drawing/2014/main" id="{ABDE22F2-12C0-4EDB-ABDC-F655507C4862}"/>
              </a:ext>
            </a:extLst>
          </p:cNvPr>
          <p:cNvGraphicFramePr>
            <a:graphicFrameLocks noGrp="1"/>
          </p:cNvGraphicFramePr>
          <p:nvPr>
            <p:ph type="tbl" sz="quarter" idx="13"/>
            <p:extLst>
              <p:ext uri="{D42A27DB-BD31-4B8C-83A1-F6EECF244321}">
                <p14:modId xmlns:p14="http://schemas.microsoft.com/office/powerpoint/2010/main" val="851723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59813230"/>
                    </a:ext>
                  </a:extLst>
                </a:gridCol>
                <a:gridCol w="370332">
                  <a:extLst>
                    <a:ext uri="{9D8B030D-6E8A-4147-A177-3AD203B41FA5}">
                      <a16:colId xmlns:a16="http://schemas.microsoft.com/office/drawing/2014/main" val="382264973"/>
                    </a:ext>
                  </a:extLst>
                </a:gridCol>
                <a:gridCol w="370332">
                  <a:extLst>
                    <a:ext uri="{9D8B030D-6E8A-4147-A177-3AD203B41FA5}">
                      <a16:colId xmlns:a16="http://schemas.microsoft.com/office/drawing/2014/main" val="1125442826"/>
                    </a:ext>
                  </a:extLst>
                </a:gridCol>
                <a:gridCol w="370332">
                  <a:extLst>
                    <a:ext uri="{9D8B030D-6E8A-4147-A177-3AD203B41FA5}">
                      <a16:colId xmlns:a16="http://schemas.microsoft.com/office/drawing/2014/main" val="545354381"/>
                    </a:ext>
                  </a:extLst>
                </a:gridCol>
                <a:gridCol w="329184">
                  <a:extLst>
                    <a:ext uri="{9D8B030D-6E8A-4147-A177-3AD203B41FA5}">
                      <a16:colId xmlns:a16="http://schemas.microsoft.com/office/drawing/2014/main" val="4159260585"/>
                    </a:ext>
                  </a:extLst>
                </a:gridCol>
                <a:gridCol w="329184">
                  <a:extLst>
                    <a:ext uri="{9D8B030D-6E8A-4147-A177-3AD203B41FA5}">
                      <a16:colId xmlns:a16="http://schemas.microsoft.com/office/drawing/2014/main" val="3535762118"/>
                    </a:ext>
                  </a:extLst>
                </a:gridCol>
                <a:gridCol w="329184">
                  <a:extLst>
                    <a:ext uri="{9D8B030D-6E8A-4147-A177-3AD203B41FA5}">
                      <a16:colId xmlns:a16="http://schemas.microsoft.com/office/drawing/2014/main" val="756763877"/>
                    </a:ext>
                  </a:extLst>
                </a:gridCol>
                <a:gridCol w="329184">
                  <a:extLst>
                    <a:ext uri="{9D8B030D-6E8A-4147-A177-3AD203B41FA5}">
                      <a16:colId xmlns:a16="http://schemas.microsoft.com/office/drawing/2014/main" val="272656632"/>
                    </a:ext>
                  </a:extLst>
                </a:gridCol>
                <a:gridCol w="329184">
                  <a:extLst>
                    <a:ext uri="{9D8B030D-6E8A-4147-A177-3AD203B41FA5}">
                      <a16:colId xmlns:a16="http://schemas.microsoft.com/office/drawing/2014/main" val="2381735764"/>
                    </a:ext>
                  </a:extLst>
                </a:gridCol>
                <a:gridCol w="329184">
                  <a:extLst>
                    <a:ext uri="{9D8B030D-6E8A-4147-A177-3AD203B41FA5}">
                      <a16:colId xmlns:a16="http://schemas.microsoft.com/office/drawing/2014/main" val="2783300348"/>
                    </a:ext>
                  </a:extLst>
                </a:gridCol>
                <a:gridCol w="329184">
                  <a:extLst>
                    <a:ext uri="{9D8B030D-6E8A-4147-A177-3AD203B41FA5}">
                      <a16:colId xmlns:a16="http://schemas.microsoft.com/office/drawing/2014/main" val="4058586931"/>
                    </a:ext>
                  </a:extLst>
                </a:gridCol>
                <a:gridCol w="329184">
                  <a:extLst>
                    <a:ext uri="{9D8B030D-6E8A-4147-A177-3AD203B41FA5}">
                      <a16:colId xmlns:a16="http://schemas.microsoft.com/office/drawing/2014/main" val="3796466825"/>
                    </a:ext>
                  </a:extLst>
                </a:gridCol>
                <a:gridCol w="329184">
                  <a:extLst>
                    <a:ext uri="{9D8B030D-6E8A-4147-A177-3AD203B41FA5}">
                      <a16:colId xmlns:a16="http://schemas.microsoft.com/office/drawing/2014/main" val="12816838"/>
                    </a:ext>
                  </a:extLst>
                </a:gridCol>
                <a:gridCol w="370332">
                  <a:extLst>
                    <a:ext uri="{9D8B030D-6E8A-4147-A177-3AD203B41FA5}">
                      <a16:colId xmlns:a16="http://schemas.microsoft.com/office/drawing/2014/main" val="1830318098"/>
                    </a:ext>
                  </a:extLst>
                </a:gridCol>
                <a:gridCol w="370332">
                  <a:extLst>
                    <a:ext uri="{9D8B030D-6E8A-4147-A177-3AD203B41FA5}">
                      <a16:colId xmlns:a16="http://schemas.microsoft.com/office/drawing/2014/main" val="143684833"/>
                    </a:ext>
                  </a:extLst>
                </a:gridCol>
                <a:gridCol w="329184">
                  <a:extLst>
                    <a:ext uri="{9D8B030D-6E8A-4147-A177-3AD203B41FA5}">
                      <a16:colId xmlns:a16="http://schemas.microsoft.com/office/drawing/2014/main" val="349538355"/>
                    </a:ext>
                  </a:extLst>
                </a:gridCol>
                <a:gridCol w="329184">
                  <a:extLst>
                    <a:ext uri="{9D8B030D-6E8A-4147-A177-3AD203B41FA5}">
                      <a16:colId xmlns:a16="http://schemas.microsoft.com/office/drawing/2014/main" val="3983729365"/>
                    </a:ext>
                  </a:extLst>
                </a:gridCol>
                <a:gridCol w="370332">
                  <a:extLst>
                    <a:ext uri="{9D8B030D-6E8A-4147-A177-3AD203B41FA5}">
                      <a16:colId xmlns:a16="http://schemas.microsoft.com/office/drawing/2014/main" val="4206672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1810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- 2018-03-16 22:35:10</a:t>
                      </a:r>
                      <a:r>
                        <a:rPr kumimoji="0" lang="es-ES" sz="1000" b="0" i="0" u="none" strike="noStrike" kern="1200" cap="none" spc="0" normalizeH="0" baseline="0" noProof="0">
                          <a:ln>
                            <a:noFill/>
                          </a:ln>
                          <a:solidFill>
                            <a:prstClr val="black"/>
                          </a:solidFill>
                          <a:effectLst/>
                          <a:uLnTx/>
                          <a:uFillTx/>
                          <a:latin typeface="+mn-lt"/>
                          <a:ea typeface="+mn-ea"/>
                          <a:cs typeface="+mn-cs"/>
                        </a:rPr>
                        <a:t>
En compañía de Epsy Campbell, André Garnier, Sol Echeverría y Diana Posada, nos reunimos con CINDE, la Agencia de Promoción de Inversiones en Costa Rica. 
Compartimos y coincidimos en muchas de nuestras visiones al respecto de competitividad, generación de empleo, capacitación, reforma del INA y fortalecimiento de la marca país que tanto nos representa.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7222889"/>
                  </a:ext>
                </a:extLst>
              </a:tr>
            </a:tbl>
          </a:graphicData>
        </a:graphic>
      </p:graphicFrame>
      <p:sp>
        <p:nvSpPr>
          <p:cNvPr id="4" name="Text Placeholder 3">
            <a:extLst>
              <a:ext uri="{FF2B5EF4-FFF2-40B4-BE49-F238E27FC236}">
                <a16:creationId xmlns:a16="http://schemas.microsoft.com/office/drawing/2014/main" id="{74586996-AE13-47B3-865E-68CB05070372}"/>
              </a:ext>
            </a:extLst>
          </p:cNvPr>
          <p:cNvSpPr>
            <a:spLocks noGrp="1"/>
          </p:cNvSpPr>
          <p:nvPr>
            <p:ph type="body" sz="quarter" idx="14"/>
          </p:nvPr>
        </p:nvSpPr>
        <p:spPr/>
        <p:txBody>
          <a:bodyPr/>
          <a:lstStyle/>
          <a:p>
            <a:r>
              <a:rPr lang="en-US"/>
              <a:t>03/02/2018 - 03/16/2018</a:t>
            </a:r>
          </a:p>
        </p:txBody>
      </p:sp>
    </p:spTree>
    <p:extLst>
      <p:ext uri="{BB962C8B-B14F-4D97-AF65-F5344CB8AC3E}">
        <p14:creationId xmlns:p14="http://schemas.microsoft.com/office/powerpoint/2010/main" val="324488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AFD17-7FE9-4DEF-9499-2EDB59958B85}"/>
              </a:ext>
            </a:extLst>
          </p:cNvPr>
          <p:cNvSpPr>
            <a:spLocks noGrp="1"/>
          </p:cNvSpPr>
          <p:nvPr>
            <p:ph type="title"/>
          </p:nvPr>
        </p:nvSpPr>
        <p:spPr/>
        <p:txBody>
          <a:bodyPr/>
          <a:lstStyle/>
          <a:p>
            <a:r>
              <a:rPr lang="en-US"/>
              <a:t>Facebook Own Posts Table - 3 of 15</a:t>
            </a:r>
          </a:p>
        </p:txBody>
      </p:sp>
      <p:graphicFrame>
        <p:nvGraphicFramePr>
          <p:cNvPr id="5" name="Table Placeholder 4">
            <a:extLst>
              <a:ext uri="{FF2B5EF4-FFF2-40B4-BE49-F238E27FC236}">
                <a16:creationId xmlns:a16="http://schemas.microsoft.com/office/drawing/2014/main" id="{88E926E0-0254-4CEA-9E5C-0FA8EB41C390}"/>
              </a:ext>
            </a:extLst>
          </p:cNvPr>
          <p:cNvGraphicFramePr>
            <a:graphicFrameLocks noGrp="1"/>
          </p:cNvGraphicFramePr>
          <p:nvPr>
            <p:ph type="tbl" sz="quarter" idx="13"/>
            <p:extLst>
              <p:ext uri="{D42A27DB-BD31-4B8C-83A1-F6EECF244321}">
                <p14:modId xmlns:p14="http://schemas.microsoft.com/office/powerpoint/2010/main" val="1280817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67518990"/>
                    </a:ext>
                  </a:extLst>
                </a:gridCol>
                <a:gridCol w="370332">
                  <a:extLst>
                    <a:ext uri="{9D8B030D-6E8A-4147-A177-3AD203B41FA5}">
                      <a16:colId xmlns:a16="http://schemas.microsoft.com/office/drawing/2014/main" val="2469151643"/>
                    </a:ext>
                  </a:extLst>
                </a:gridCol>
                <a:gridCol w="370332">
                  <a:extLst>
                    <a:ext uri="{9D8B030D-6E8A-4147-A177-3AD203B41FA5}">
                      <a16:colId xmlns:a16="http://schemas.microsoft.com/office/drawing/2014/main" val="2171457929"/>
                    </a:ext>
                  </a:extLst>
                </a:gridCol>
                <a:gridCol w="370332">
                  <a:extLst>
                    <a:ext uri="{9D8B030D-6E8A-4147-A177-3AD203B41FA5}">
                      <a16:colId xmlns:a16="http://schemas.microsoft.com/office/drawing/2014/main" val="2231435147"/>
                    </a:ext>
                  </a:extLst>
                </a:gridCol>
                <a:gridCol w="329184">
                  <a:extLst>
                    <a:ext uri="{9D8B030D-6E8A-4147-A177-3AD203B41FA5}">
                      <a16:colId xmlns:a16="http://schemas.microsoft.com/office/drawing/2014/main" val="3746699070"/>
                    </a:ext>
                  </a:extLst>
                </a:gridCol>
                <a:gridCol w="329184">
                  <a:extLst>
                    <a:ext uri="{9D8B030D-6E8A-4147-A177-3AD203B41FA5}">
                      <a16:colId xmlns:a16="http://schemas.microsoft.com/office/drawing/2014/main" val="2866086379"/>
                    </a:ext>
                  </a:extLst>
                </a:gridCol>
                <a:gridCol w="329184">
                  <a:extLst>
                    <a:ext uri="{9D8B030D-6E8A-4147-A177-3AD203B41FA5}">
                      <a16:colId xmlns:a16="http://schemas.microsoft.com/office/drawing/2014/main" val="334593021"/>
                    </a:ext>
                  </a:extLst>
                </a:gridCol>
                <a:gridCol w="329184">
                  <a:extLst>
                    <a:ext uri="{9D8B030D-6E8A-4147-A177-3AD203B41FA5}">
                      <a16:colId xmlns:a16="http://schemas.microsoft.com/office/drawing/2014/main" val="3988319110"/>
                    </a:ext>
                  </a:extLst>
                </a:gridCol>
                <a:gridCol w="329184">
                  <a:extLst>
                    <a:ext uri="{9D8B030D-6E8A-4147-A177-3AD203B41FA5}">
                      <a16:colId xmlns:a16="http://schemas.microsoft.com/office/drawing/2014/main" val="3793429751"/>
                    </a:ext>
                  </a:extLst>
                </a:gridCol>
                <a:gridCol w="329184">
                  <a:extLst>
                    <a:ext uri="{9D8B030D-6E8A-4147-A177-3AD203B41FA5}">
                      <a16:colId xmlns:a16="http://schemas.microsoft.com/office/drawing/2014/main" val="3705505706"/>
                    </a:ext>
                  </a:extLst>
                </a:gridCol>
                <a:gridCol w="329184">
                  <a:extLst>
                    <a:ext uri="{9D8B030D-6E8A-4147-A177-3AD203B41FA5}">
                      <a16:colId xmlns:a16="http://schemas.microsoft.com/office/drawing/2014/main" val="3043811181"/>
                    </a:ext>
                  </a:extLst>
                </a:gridCol>
                <a:gridCol w="329184">
                  <a:extLst>
                    <a:ext uri="{9D8B030D-6E8A-4147-A177-3AD203B41FA5}">
                      <a16:colId xmlns:a16="http://schemas.microsoft.com/office/drawing/2014/main" val="2081735772"/>
                    </a:ext>
                  </a:extLst>
                </a:gridCol>
                <a:gridCol w="329184">
                  <a:extLst>
                    <a:ext uri="{9D8B030D-6E8A-4147-A177-3AD203B41FA5}">
                      <a16:colId xmlns:a16="http://schemas.microsoft.com/office/drawing/2014/main" val="1774790235"/>
                    </a:ext>
                  </a:extLst>
                </a:gridCol>
                <a:gridCol w="370332">
                  <a:extLst>
                    <a:ext uri="{9D8B030D-6E8A-4147-A177-3AD203B41FA5}">
                      <a16:colId xmlns:a16="http://schemas.microsoft.com/office/drawing/2014/main" val="1182172817"/>
                    </a:ext>
                  </a:extLst>
                </a:gridCol>
                <a:gridCol w="370332">
                  <a:extLst>
                    <a:ext uri="{9D8B030D-6E8A-4147-A177-3AD203B41FA5}">
                      <a16:colId xmlns:a16="http://schemas.microsoft.com/office/drawing/2014/main" val="3960197731"/>
                    </a:ext>
                  </a:extLst>
                </a:gridCol>
                <a:gridCol w="329184">
                  <a:extLst>
                    <a:ext uri="{9D8B030D-6E8A-4147-A177-3AD203B41FA5}">
                      <a16:colId xmlns:a16="http://schemas.microsoft.com/office/drawing/2014/main" val="1411685797"/>
                    </a:ext>
                  </a:extLst>
                </a:gridCol>
                <a:gridCol w="329184">
                  <a:extLst>
                    <a:ext uri="{9D8B030D-6E8A-4147-A177-3AD203B41FA5}">
                      <a16:colId xmlns:a16="http://schemas.microsoft.com/office/drawing/2014/main" val="1557882597"/>
                    </a:ext>
                  </a:extLst>
                </a:gridCol>
                <a:gridCol w="370332">
                  <a:extLst>
                    <a:ext uri="{9D8B030D-6E8A-4147-A177-3AD203B41FA5}">
                      <a16:colId xmlns:a16="http://schemas.microsoft.com/office/drawing/2014/main" val="1958225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218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- 2018-03-16 22:06:34</a:t>
                      </a:r>
                      <a:r>
                        <a:rPr kumimoji="0" lang="es-ES" sz="1000" b="0" i="0" u="none" strike="noStrike" kern="1200" cap="none" spc="0" normalizeH="0" baseline="0" noProof="0">
                          <a:ln>
                            <a:noFill/>
                          </a:ln>
                          <a:solidFill>
                            <a:prstClr val="black"/>
                          </a:solidFill>
                          <a:effectLst/>
                          <a:uLnTx/>
                          <a:uFillTx/>
                          <a:latin typeface="+mn-lt"/>
                          <a:ea typeface="+mn-ea"/>
                          <a:cs typeface="+mn-cs"/>
                        </a:rPr>
                        <a:t>
¡Por Costa Rica cada día somos más! #EsPorCostaRica #ConvencéAUno
Pueden poner su apoyo en la foto de perfil a través del siguiente enlace: http://bit.ly/es-por-cr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3597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- 2018-03-16 21:43:53</a:t>
                      </a:r>
                      <a:r>
                        <a:rPr kumimoji="0" lang="es-ES" sz="1000" b="0" i="0" u="none" strike="noStrike" kern="1200" cap="none" spc="0" normalizeH="0" baseline="0" noProof="0">
                          <a:ln>
                            <a:noFill/>
                          </a:ln>
                          <a:solidFill>
                            <a:prstClr val="black"/>
                          </a:solidFill>
                          <a:effectLst/>
                          <a:uLnTx/>
                          <a:uFillTx/>
                          <a:latin typeface="+mn-lt"/>
                          <a:ea typeface="+mn-ea"/>
                          <a:cs typeface="+mn-cs"/>
                        </a:rPr>
                        <a:t>
¡Por Costa Rica cada día somos más! #EsPorCostaRica #ConvencéAUno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8634043"/>
                  </a:ext>
                </a:extLst>
              </a:tr>
            </a:tbl>
          </a:graphicData>
        </a:graphic>
      </p:graphicFrame>
      <p:sp>
        <p:nvSpPr>
          <p:cNvPr id="4" name="Text Placeholder 3">
            <a:extLst>
              <a:ext uri="{FF2B5EF4-FFF2-40B4-BE49-F238E27FC236}">
                <a16:creationId xmlns:a16="http://schemas.microsoft.com/office/drawing/2014/main" id="{B4DAFF3A-9E24-4F6A-881C-CA004F853EDA}"/>
              </a:ext>
            </a:extLst>
          </p:cNvPr>
          <p:cNvSpPr>
            <a:spLocks noGrp="1"/>
          </p:cNvSpPr>
          <p:nvPr>
            <p:ph type="body" sz="quarter" idx="14"/>
          </p:nvPr>
        </p:nvSpPr>
        <p:spPr/>
        <p:txBody>
          <a:bodyPr/>
          <a:lstStyle/>
          <a:p>
            <a:r>
              <a:rPr lang="en-US"/>
              <a:t>03/02/2018 - 03/16/2018</a:t>
            </a:r>
          </a:p>
        </p:txBody>
      </p:sp>
    </p:spTree>
    <p:extLst>
      <p:ext uri="{BB962C8B-B14F-4D97-AF65-F5344CB8AC3E}">
        <p14:creationId xmlns:p14="http://schemas.microsoft.com/office/powerpoint/2010/main" val="3865371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ED7B6-1F89-4D8B-8A53-9B9AFD656E9D}"/>
              </a:ext>
            </a:extLst>
          </p:cNvPr>
          <p:cNvSpPr>
            <a:spLocks noGrp="1"/>
          </p:cNvSpPr>
          <p:nvPr>
            <p:ph type="title"/>
          </p:nvPr>
        </p:nvSpPr>
        <p:spPr/>
        <p:txBody>
          <a:bodyPr/>
          <a:lstStyle/>
          <a:p>
            <a:r>
              <a:rPr lang="en-US"/>
              <a:t>Facebook Own Posts Table - 4 of 15</a:t>
            </a:r>
          </a:p>
        </p:txBody>
      </p:sp>
      <p:graphicFrame>
        <p:nvGraphicFramePr>
          <p:cNvPr id="5" name="Table Placeholder 4">
            <a:extLst>
              <a:ext uri="{FF2B5EF4-FFF2-40B4-BE49-F238E27FC236}">
                <a16:creationId xmlns:a16="http://schemas.microsoft.com/office/drawing/2014/main" id="{A0228A3A-7FDF-4128-B442-93A3B084E9B4}"/>
              </a:ext>
            </a:extLst>
          </p:cNvPr>
          <p:cNvGraphicFramePr>
            <a:graphicFrameLocks noGrp="1"/>
          </p:cNvGraphicFramePr>
          <p:nvPr>
            <p:ph type="tbl" sz="quarter" idx="13"/>
            <p:extLst>
              <p:ext uri="{D42A27DB-BD31-4B8C-83A1-F6EECF244321}">
                <p14:modId xmlns:p14="http://schemas.microsoft.com/office/powerpoint/2010/main" val="816464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88924754"/>
                    </a:ext>
                  </a:extLst>
                </a:gridCol>
                <a:gridCol w="370332">
                  <a:extLst>
                    <a:ext uri="{9D8B030D-6E8A-4147-A177-3AD203B41FA5}">
                      <a16:colId xmlns:a16="http://schemas.microsoft.com/office/drawing/2014/main" val="1998169525"/>
                    </a:ext>
                  </a:extLst>
                </a:gridCol>
                <a:gridCol w="370332">
                  <a:extLst>
                    <a:ext uri="{9D8B030D-6E8A-4147-A177-3AD203B41FA5}">
                      <a16:colId xmlns:a16="http://schemas.microsoft.com/office/drawing/2014/main" val="3965169931"/>
                    </a:ext>
                  </a:extLst>
                </a:gridCol>
                <a:gridCol w="370332">
                  <a:extLst>
                    <a:ext uri="{9D8B030D-6E8A-4147-A177-3AD203B41FA5}">
                      <a16:colId xmlns:a16="http://schemas.microsoft.com/office/drawing/2014/main" val="856584881"/>
                    </a:ext>
                  </a:extLst>
                </a:gridCol>
                <a:gridCol w="329184">
                  <a:extLst>
                    <a:ext uri="{9D8B030D-6E8A-4147-A177-3AD203B41FA5}">
                      <a16:colId xmlns:a16="http://schemas.microsoft.com/office/drawing/2014/main" val="2136661163"/>
                    </a:ext>
                  </a:extLst>
                </a:gridCol>
                <a:gridCol w="329184">
                  <a:extLst>
                    <a:ext uri="{9D8B030D-6E8A-4147-A177-3AD203B41FA5}">
                      <a16:colId xmlns:a16="http://schemas.microsoft.com/office/drawing/2014/main" val="3179503129"/>
                    </a:ext>
                  </a:extLst>
                </a:gridCol>
                <a:gridCol w="329184">
                  <a:extLst>
                    <a:ext uri="{9D8B030D-6E8A-4147-A177-3AD203B41FA5}">
                      <a16:colId xmlns:a16="http://schemas.microsoft.com/office/drawing/2014/main" val="2532263642"/>
                    </a:ext>
                  </a:extLst>
                </a:gridCol>
                <a:gridCol w="329184">
                  <a:extLst>
                    <a:ext uri="{9D8B030D-6E8A-4147-A177-3AD203B41FA5}">
                      <a16:colId xmlns:a16="http://schemas.microsoft.com/office/drawing/2014/main" val="4135580848"/>
                    </a:ext>
                  </a:extLst>
                </a:gridCol>
                <a:gridCol w="329184">
                  <a:extLst>
                    <a:ext uri="{9D8B030D-6E8A-4147-A177-3AD203B41FA5}">
                      <a16:colId xmlns:a16="http://schemas.microsoft.com/office/drawing/2014/main" val="2841773090"/>
                    </a:ext>
                  </a:extLst>
                </a:gridCol>
                <a:gridCol w="329184">
                  <a:extLst>
                    <a:ext uri="{9D8B030D-6E8A-4147-A177-3AD203B41FA5}">
                      <a16:colId xmlns:a16="http://schemas.microsoft.com/office/drawing/2014/main" val="494065212"/>
                    </a:ext>
                  </a:extLst>
                </a:gridCol>
                <a:gridCol w="329184">
                  <a:extLst>
                    <a:ext uri="{9D8B030D-6E8A-4147-A177-3AD203B41FA5}">
                      <a16:colId xmlns:a16="http://schemas.microsoft.com/office/drawing/2014/main" val="3677321111"/>
                    </a:ext>
                  </a:extLst>
                </a:gridCol>
                <a:gridCol w="329184">
                  <a:extLst>
                    <a:ext uri="{9D8B030D-6E8A-4147-A177-3AD203B41FA5}">
                      <a16:colId xmlns:a16="http://schemas.microsoft.com/office/drawing/2014/main" val="2270706767"/>
                    </a:ext>
                  </a:extLst>
                </a:gridCol>
                <a:gridCol w="329184">
                  <a:extLst>
                    <a:ext uri="{9D8B030D-6E8A-4147-A177-3AD203B41FA5}">
                      <a16:colId xmlns:a16="http://schemas.microsoft.com/office/drawing/2014/main" val="3233343964"/>
                    </a:ext>
                  </a:extLst>
                </a:gridCol>
                <a:gridCol w="370332">
                  <a:extLst>
                    <a:ext uri="{9D8B030D-6E8A-4147-A177-3AD203B41FA5}">
                      <a16:colId xmlns:a16="http://schemas.microsoft.com/office/drawing/2014/main" val="3854246050"/>
                    </a:ext>
                  </a:extLst>
                </a:gridCol>
                <a:gridCol w="370332">
                  <a:extLst>
                    <a:ext uri="{9D8B030D-6E8A-4147-A177-3AD203B41FA5}">
                      <a16:colId xmlns:a16="http://schemas.microsoft.com/office/drawing/2014/main" val="3133583872"/>
                    </a:ext>
                  </a:extLst>
                </a:gridCol>
                <a:gridCol w="329184">
                  <a:extLst>
                    <a:ext uri="{9D8B030D-6E8A-4147-A177-3AD203B41FA5}">
                      <a16:colId xmlns:a16="http://schemas.microsoft.com/office/drawing/2014/main" val="70943497"/>
                    </a:ext>
                  </a:extLst>
                </a:gridCol>
                <a:gridCol w="329184">
                  <a:extLst>
                    <a:ext uri="{9D8B030D-6E8A-4147-A177-3AD203B41FA5}">
                      <a16:colId xmlns:a16="http://schemas.microsoft.com/office/drawing/2014/main" val="2855440992"/>
                    </a:ext>
                  </a:extLst>
                </a:gridCol>
                <a:gridCol w="370332">
                  <a:extLst>
                    <a:ext uri="{9D8B030D-6E8A-4147-A177-3AD203B41FA5}">
                      <a16:colId xmlns:a16="http://schemas.microsoft.com/office/drawing/2014/main" val="681913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2386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- 2018-03-16 21:31:33</a:t>
                      </a:r>
                      <a:r>
                        <a:rPr kumimoji="0" lang="es-ES" sz="1000" b="0" i="0" u="none" strike="noStrike" kern="1200" cap="none" spc="0" normalizeH="0" baseline="0" noProof="0">
                          <a:ln>
                            <a:noFill/>
                          </a:ln>
                          <a:solidFill>
                            <a:prstClr val="black"/>
                          </a:solidFill>
                          <a:effectLst/>
                          <a:uLnTx/>
                          <a:uFillTx/>
                          <a:latin typeface="+mn-lt"/>
                          <a:ea typeface="+mn-ea"/>
                          <a:cs typeface="+mn-cs"/>
                        </a:rPr>
                        <a:t>
Todos los días recibimos sus muestras de apoyo, al igual que la gente que ha donado su tiempo, hecho sus propias banderas, sus propias camisas, hoy nos regalaron esta hermosa canción: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2906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Carlos Alvarado Quesada - 2018-03-16 21:00:00</a:t>
                      </a:r>
                      <a:r>
                        <a:rPr kumimoji="0" lang="en-US" sz="1000" b="0" i="0" u="none" strike="noStrike" kern="1200" cap="none" spc="0" normalizeH="0" baseline="0" noProof="0">
                          <a:ln>
                            <a:noFill/>
                          </a:ln>
                          <a:solidFill>
                            <a:prstClr val="black"/>
                          </a:solidFill>
                          <a:effectLst/>
                          <a:uLnTx/>
                          <a:uFillTx/>
                          <a:latin typeface="+mn-lt"/>
                          <a:ea typeface="+mn-ea"/>
                          <a:cs typeface="+mn-cs"/>
                        </a:rPr>
                        <a:t>
"Los costarricenses no tenemos tiempo para odiarnos" Rodolfo Piza #ConvencéAUno #EsPorCostaRica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0497206"/>
                  </a:ext>
                </a:extLst>
              </a:tr>
            </a:tbl>
          </a:graphicData>
        </a:graphic>
      </p:graphicFrame>
      <p:sp>
        <p:nvSpPr>
          <p:cNvPr id="4" name="Text Placeholder 3">
            <a:extLst>
              <a:ext uri="{FF2B5EF4-FFF2-40B4-BE49-F238E27FC236}">
                <a16:creationId xmlns:a16="http://schemas.microsoft.com/office/drawing/2014/main" id="{86B22016-9039-4D4F-B065-D27257F883D2}"/>
              </a:ext>
            </a:extLst>
          </p:cNvPr>
          <p:cNvSpPr>
            <a:spLocks noGrp="1"/>
          </p:cNvSpPr>
          <p:nvPr>
            <p:ph type="body" sz="quarter" idx="14"/>
          </p:nvPr>
        </p:nvSpPr>
        <p:spPr/>
        <p:txBody>
          <a:bodyPr/>
          <a:lstStyle/>
          <a:p>
            <a:r>
              <a:rPr lang="en-US"/>
              <a:t>03/02/2018 - 03/16/2018</a:t>
            </a:r>
          </a:p>
        </p:txBody>
      </p:sp>
    </p:spTree>
    <p:extLst>
      <p:ext uri="{BB962C8B-B14F-4D97-AF65-F5344CB8AC3E}">
        <p14:creationId xmlns:p14="http://schemas.microsoft.com/office/powerpoint/2010/main" val="3709081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AD959-87B8-47BD-9E36-DE2052AE554C}"/>
              </a:ext>
            </a:extLst>
          </p:cNvPr>
          <p:cNvSpPr>
            <a:spLocks noGrp="1"/>
          </p:cNvSpPr>
          <p:nvPr>
            <p:ph type="title"/>
          </p:nvPr>
        </p:nvSpPr>
        <p:spPr/>
        <p:txBody>
          <a:bodyPr/>
          <a:lstStyle/>
          <a:p>
            <a:r>
              <a:rPr lang="en-US"/>
              <a:t>Facebook Own Posts Table - 5 of 15</a:t>
            </a:r>
          </a:p>
        </p:txBody>
      </p:sp>
      <p:graphicFrame>
        <p:nvGraphicFramePr>
          <p:cNvPr id="5" name="Table Placeholder 4">
            <a:extLst>
              <a:ext uri="{FF2B5EF4-FFF2-40B4-BE49-F238E27FC236}">
                <a16:creationId xmlns:a16="http://schemas.microsoft.com/office/drawing/2014/main" id="{306A17D1-10DB-417F-A44D-5BC9E400B553}"/>
              </a:ext>
            </a:extLst>
          </p:cNvPr>
          <p:cNvGraphicFramePr>
            <a:graphicFrameLocks noGrp="1"/>
          </p:cNvGraphicFramePr>
          <p:nvPr>
            <p:ph type="tbl" sz="quarter" idx="13"/>
            <p:extLst>
              <p:ext uri="{D42A27DB-BD31-4B8C-83A1-F6EECF244321}">
                <p14:modId xmlns:p14="http://schemas.microsoft.com/office/powerpoint/2010/main" val="748343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7434835"/>
                    </a:ext>
                  </a:extLst>
                </a:gridCol>
                <a:gridCol w="370332">
                  <a:extLst>
                    <a:ext uri="{9D8B030D-6E8A-4147-A177-3AD203B41FA5}">
                      <a16:colId xmlns:a16="http://schemas.microsoft.com/office/drawing/2014/main" val="1005001079"/>
                    </a:ext>
                  </a:extLst>
                </a:gridCol>
                <a:gridCol w="370332">
                  <a:extLst>
                    <a:ext uri="{9D8B030D-6E8A-4147-A177-3AD203B41FA5}">
                      <a16:colId xmlns:a16="http://schemas.microsoft.com/office/drawing/2014/main" val="3330651723"/>
                    </a:ext>
                  </a:extLst>
                </a:gridCol>
                <a:gridCol w="370332">
                  <a:extLst>
                    <a:ext uri="{9D8B030D-6E8A-4147-A177-3AD203B41FA5}">
                      <a16:colId xmlns:a16="http://schemas.microsoft.com/office/drawing/2014/main" val="2107168664"/>
                    </a:ext>
                  </a:extLst>
                </a:gridCol>
                <a:gridCol w="329184">
                  <a:extLst>
                    <a:ext uri="{9D8B030D-6E8A-4147-A177-3AD203B41FA5}">
                      <a16:colId xmlns:a16="http://schemas.microsoft.com/office/drawing/2014/main" val="128677557"/>
                    </a:ext>
                  </a:extLst>
                </a:gridCol>
                <a:gridCol w="329184">
                  <a:extLst>
                    <a:ext uri="{9D8B030D-6E8A-4147-A177-3AD203B41FA5}">
                      <a16:colId xmlns:a16="http://schemas.microsoft.com/office/drawing/2014/main" val="1727021313"/>
                    </a:ext>
                  </a:extLst>
                </a:gridCol>
                <a:gridCol w="329184">
                  <a:extLst>
                    <a:ext uri="{9D8B030D-6E8A-4147-A177-3AD203B41FA5}">
                      <a16:colId xmlns:a16="http://schemas.microsoft.com/office/drawing/2014/main" val="1149371411"/>
                    </a:ext>
                  </a:extLst>
                </a:gridCol>
                <a:gridCol w="329184">
                  <a:extLst>
                    <a:ext uri="{9D8B030D-6E8A-4147-A177-3AD203B41FA5}">
                      <a16:colId xmlns:a16="http://schemas.microsoft.com/office/drawing/2014/main" val="505534439"/>
                    </a:ext>
                  </a:extLst>
                </a:gridCol>
                <a:gridCol w="329184">
                  <a:extLst>
                    <a:ext uri="{9D8B030D-6E8A-4147-A177-3AD203B41FA5}">
                      <a16:colId xmlns:a16="http://schemas.microsoft.com/office/drawing/2014/main" val="330997688"/>
                    </a:ext>
                  </a:extLst>
                </a:gridCol>
                <a:gridCol w="329184">
                  <a:extLst>
                    <a:ext uri="{9D8B030D-6E8A-4147-A177-3AD203B41FA5}">
                      <a16:colId xmlns:a16="http://schemas.microsoft.com/office/drawing/2014/main" val="4105335269"/>
                    </a:ext>
                  </a:extLst>
                </a:gridCol>
                <a:gridCol w="329184">
                  <a:extLst>
                    <a:ext uri="{9D8B030D-6E8A-4147-A177-3AD203B41FA5}">
                      <a16:colId xmlns:a16="http://schemas.microsoft.com/office/drawing/2014/main" val="2955383994"/>
                    </a:ext>
                  </a:extLst>
                </a:gridCol>
                <a:gridCol w="329184">
                  <a:extLst>
                    <a:ext uri="{9D8B030D-6E8A-4147-A177-3AD203B41FA5}">
                      <a16:colId xmlns:a16="http://schemas.microsoft.com/office/drawing/2014/main" val="557816013"/>
                    </a:ext>
                  </a:extLst>
                </a:gridCol>
                <a:gridCol w="329184">
                  <a:extLst>
                    <a:ext uri="{9D8B030D-6E8A-4147-A177-3AD203B41FA5}">
                      <a16:colId xmlns:a16="http://schemas.microsoft.com/office/drawing/2014/main" val="420306029"/>
                    </a:ext>
                  </a:extLst>
                </a:gridCol>
                <a:gridCol w="370332">
                  <a:extLst>
                    <a:ext uri="{9D8B030D-6E8A-4147-A177-3AD203B41FA5}">
                      <a16:colId xmlns:a16="http://schemas.microsoft.com/office/drawing/2014/main" val="4021302451"/>
                    </a:ext>
                  </a:extLst>
                </a:gridCol>
                <a:gridCol w="370332">
                  <a:extLst>
                    <a:ext uri="{9D8B030D-6E8A-4147-A177-3AD203B41FA5}">
                      <a16:colId xmlns:a16="http://schemas.microsoft.com/office/drawing/2014/main" val="2127907998"/>
                    </a:ext>
                  </a:extLst>
                </a:gridCol>
                <a:gridCol w="329184">
                  <a:extLst>
                    <a:ext uri="{9D8B030D-6E8A-4147-A177-3AD203B41FA5}">
                      <a16:colId xmlns:a16="http://schemas.microsoft.com/office/drawing/2014/main" val="3591533638"/>
                    </a:ext>
                  </a:extLst>
                </a:gridCol>
                <a:gridCol w="329184">
                  <a:extLst>
                    <a:ext uri="{9D8B030D-6E8A-4147-A177-3AD203B41FA5}">
                      <a16:colId xmlns:a16="http://schemas.microsoft.com/office/drawing/2014/main" val="1775111800"/>
                    </a:ext>
                  </a:extLst>
                </a:gridCol>
                <a:gridCol w="370332">
                  <a:extLst>
                    <a:ext uri="{9D8B030D-6E8A-4147-A177-3AD203B41FA5}">
                      <a16:colId xmlns:a16="http://schemas.microsoft.com/office/drawing/2014/main" val="2240278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6090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- 2018-03-16 20:32:09</a:t>
                      </a:r>
                      <a:r>
                        <a:rPr kumimoji="0" lang="es-ES" sz="1000" b="0" i="0" u="none" strike="noStrike" kern="1200" cap="none" spc="0" normalizeH="0" baseline="0" noProof="0">
                          <a:ln>
                            <a:noFill/>
                          </a:ln>
                          <a:solidFill>
                            <a:prstClr val="black"/>
                          </a:solidFill>
                          <a:effectLst/>
                          <a:uLnTx/>
                          <a:uFillTx/>
                          <a:latin typeface="+mn-lt"/>
                          <a:ea typeface="+mn-ea"/>
                          <a:cs typeface="+mn-cs"/>
                        </a:rPr>
                        <a:t>
Nos sentimos muy honrados de tener el apoyo de Dyalá Jiménez Figueres al Acuerdo Nacional construido junto a don Rodolfo Piza. Los mejores momentos de nuestra historia han sido de la mano de grandes acuerdos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7096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- 2018-03-16 19:48:19</a:t>
                      </a:r>
                      <a:r>
                        <a:rPr kumimoji="0" lang="es-ES" sz="1000" b="0" i="0" u="none" strike="noStrike" kern="1200" cap="none" spc="0" normalizeH="0" baseline="0" noProof="0">
                          <a:ln>
                            <a:noFill/>
                          </a:ln>
                          <a:solidFill>
                            <a:prstClr val="black"/>
                          </a:solidFill>
                          <a:effectLst/>
                          <a:uLnTx/>
                          <a:uFillTx/>
                          <a:latin typeface="+mn-lt"/>
                          <a:ea typeface="+mn-ea"/>
                          <a:cs typeface="+mn-cs"/>
                        </a:rPr>
                        <a:t>
En el ánimo de construir, sé que tenemos que llegar a acuerdos. ¿Verdad, Rodolfo Piza?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0346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- 2018-03-16 19:00:00</a:t>
                      </a:r>
                      <a:r>
                        <a:rPr kumimoji="0" lang="es-ES" sz="1000" b="0" i="0" u="none" strike="noStrike" kern="1200" cap="none" spc="0" normalizeH="0" baseline="0" noProof="0">
                          <a:ln>
                            <a:noFill/>
                          </a:ln>
                          <a:solidFill>
                            <a:prstClr val="black"/>
                          </a:solidFill>
                          <a:effectLst/>
                          <a:uLnTx/>
                          <a:uFillTx/>
                          <a:latin typeface="+mn-lt"/>
                          <a:ea typeface="+mn-ea"/>
                          <a:cs typeface="+mn-cs"/>
                        </a:rPr>
                        <a:t>
Presentamos el mejor  equipo de Infraestructura para reconstruir el país. #ManosLimpias #HagámosloJuntos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9188419"/>
                  </a:ext>
                </a:extLst>
              </a:tr>
            </a:tbl>
          </a:graphicData>
        </a:graphic>
      </p:graphicFrame>
      <p:sp>
        <p:nvSpPr>
          <p:cNvPr id="4" name="Text Placeholder 3">
            <a:extLst>
              <a:ext uri="{FF2B5EF4-FFF2-40B4-BE49-F238E27FC236}">
                <a16:creationId xmlns:a16="http://schemas.microsoft.com/office/drawing/2014/main" id="{DE4942B4-6F55-47A0-92F5-966FCC4983D5}"/>
              </a:ext>
            </a:extLst>
          </p:cNvPr>
          <p:cNvSpPr>
            <a:spLocks noGrp="1"/>
          </p:cNvSpPr>
          <p:nvPr>
            <p:ph type="body" sz="quarter" idx="14"/>
          </p:nvPr>
        </p:nvSpPr>
        <p:spPr/>
        <p:txBody>
          <a:bodyPr/>
          <a:lstStyle/>
          <a:p>
            <a:r>
              <a:rPr lang="en-US"/>
              <a:t>03/02/2018 - 03/16/2018</a:t>
            </a:r>
          </a:p>
        </p:txBody>
      </p:sp>
    </p:spTree>
    <p:extLst>
      <p:ext uri="{BB962C8B-B14F-4D97-AF65-F5344CB8AC3E}">
        <p14:creationId xmlns:p14="http://schemas.microsoft.com/office/powerpoint/2010/main" val="1987968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21A78-BA2F-44E9-874B-34A9D04675E7}"/>
              </a:ext>
            </a:extLst>
          </p:cNvPr>
          <p:cNvSpPr>
            <a:spLocks noGrp="1"/>
          </p:cNvSpPr>
          <p:nvPr>
            <p:ph type="title"/>
          </p:nvPr>
        </p:nvSpPr>
        <p:spPr/>
        <p:txBody>
          <a:bodyPr/>
          <a:lstStyle/>
          <a:p>
            <a:r>
              <a:rPr lang="en-US"/>
              <a:t>Facebook Own Posts Table - 6 of 15</a:t>
            </a:r>
          </a:p>
        </p:txBody>
      </p:sp>
      <p:graphicFrame>
        <p:nvGraphicFramePr>
          <p:cNvPr id="5" name="Table Placeholder 4">
            <a:extLst>
              <a:ext uri="{FF2B5EF4-FFF2-40B4-BE49-F238E27FC236}">
                <a16:creationId xmlns:a16="http://schemas.microsoft.com/office/drawing/2014/main" id="{C88D9BB9-476F-4422-876A-9B320D83FC68}"/>
              </a:ext>
            </a:extLst>
          </p:cNvPr>
          <p:cNvGraphicFramePr>
            <a:graphicFrameLocks noGrp="1"/>
          </p:cNvGraphicFramePr>
          <p:nvPr>
            <p:ph type="tbl" sz="quarter" idx="13"/>
            <p:extLst>
              <p:ext uri="{D42A27DB-BD31-4B8C-83A1-F6EECF244321}">
                <p14:modId xmlns:p14="http://schemas.microsoft.com/office/powerpoint/2010/main" val="3833406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5619"/>
                    </a:ext>
                  </a:extLst>
                </a:gridCol>
                <a:gridCol w="370332">
                  <a:extLst>
                    <a:ext uri="{9D8B030D-6E8A-4147-A177-3AD203B41FA5}">
                      <a16:colId xmlns:a16="http://schemas.microsoft.com/office/drawing/2014/main" val="1395866193"/>
                    </a:ext>
                  </a:extLst>
                </a:gridCol>
                <a:gridCol w="370332">
                  <a:extLst>
                    <a:ext uri="{9D8B030D-6E8A-4147-A177-3AD203B41FA5}">
                      <a16:colId xmlns:a16="http://schemas.microsoft.com/office/drawing/2014/main" val="861831449"/>
                    </a:ext>
                  </a:extLst>
                </a:gridCol>
                <a:gridCol w="370332">
                  <a:extLst>
                    <a:ext uri="{9D8B030D-6E8A-4147-A177-3AD203B41FA5}">
                      <a16:colId xmlns:a16="http://schemas.microsoft.com/office/drawing/2014/main" val="2542919933"/>
                    </a:ext>
                  </a:extLst>
                </a:gridCol>
                <a:gridCol w="329184">
                  <a:extLst>
                    <a:ext uri="{9D8B030D-6E8A-4147-A177-3AD203B41FA5}">
                      <a16:colId xmlns:a16="http://schemas.microsoft.com/office/drawing/2014/main" val="3920281815"/>
                    </a:ext>
                  </a:extLst>
                </a:gridCol>
                <a:gridCol w="329184">
                  <a:extLst>
                    <a:ext uri="{9D8B030D-6E8A-4147-A177-3AD203B41FA5}">
                      <a16:colId xmlns:a16="http://schemas.microsoft.com/office/drawing/2014/main" val="725777061"/>
                    </a:ext>
                  </a:extLst>
                </a:gridCol>
                <a:gridCol w="329184">
                  <a:extLst>
                    <a:ext uri="{9D8B030D-6E8A-4147-A177-3AD203B41FA5}">
                      <a16:colId xmlns:a16="http://schemas.microsoft.com/office/drawing/2014/main" val="1415609373"/>
                    </a:ext>
                  </a:extLst>
                </a:gridCol>
                <a:gridCol w="329184">
                  <a:extLst>
                    <a:ext uri="{9D8B030D-6E8A-4147-A177-3AD203B41FA5}">
                      <a16:colId xmlns:a16="http://schemas.microsoft.com/office/drawing/2014/main" val="2834738016"/>
                    </a:ext>
                  </a:extLst>
                </a:gridCol>
                <a:gridCol w="329184">
                  <a:extLst>
                    <a:ext uri="{9D8B030D-6E8A-4147-A177-3AD203B41FA5}">
                      <a16:colId xmlns:a16="http://schemas.microsoft.com/office/drawing/2014/main" val="3073174730"/>
                    </a:ext>
                  </a:extLst>
                </a:gridCol>
                <a:gridCol w="329184">
                  <a:extLst>
                    <a:ext uri="{9D8B030D-6E8A-4147-A177-3AD203B41FA5}">
                      <a16:colId xmlns:a16="http://schemas.microsoft.com/office/drawing/2014/main" val="3386473487"/>
                    </a:ext>
                  </a:extLst>
                </a:gridCol>
                <a:gridCol w="329184">
                  <a:extLst>
                    <a:ext uri="{9D8B030D-6E8A-4147-A177-3AD203B41FA5}">
                      <a16:colId xmlns:a16="http://schemas.microsoft.com/office/drawing/2014/main" val="2790787011"/>
                    </a:ext>
                  </a:extLst>
                </a:gridCol>
                <a:gridCol w="329184">
                  <a:extLst>
                    <a:ext uri="{9D8B030D-6E8A-4147-A177-3AD203B41FA5}">
                      <a16:colId xmlns:a16="http://schemas.microsoft.com/office/drawing/2014/main" val="4150201476"/>
                    </a:ext>
                  </a:extLst>
                </a:gridCol>
                <a:gridCol w="329184">
                  <a:extLst>
                    <a:ext uri="{9D8B030D-6E8A-4147-A177-3AD203B41FA5}">
                      <a16:colId xmlns:a16="http://schemas.microsoft.com/office/drawing/2014/main" val="3454272209"/>
                    </a:ext>
                  </a:extLst>
                </a:gridCol>
                <a:gridCol w="370332">
                  <a:extLst>
                    <a:ext uri="{9D8B030D-6E8A-4147-A177-3AD203B41FA5}">
                      <a16:colId xmlns:a16="http://schemas.microsoft.com/office/drawing/2014/main" val="4179141734"/>
                    </a:ext>
                  </a:extLst>
                </a:gridCol>
                <a:gridCol w="370332">
                  <a:extLst>
                    <a:ext uri="{9D8B030D-6E8A-4147-A177-3AD203B41FA5}">
                      <a16:colId xmlns:a16="http://schemas.microsoft.com/office/drawing/2014/main" val="1675726403"/>
                    </a:ext>
                  </a:extLst>
                </a:gridCol>
                <a:gridCol w="329184">
                  <a:extLst>
                    <a:ext uri="{9D8B030D-6E8A-4147-A177-3AD203B41FA5}">
                      <a16:colId xmlns:a16="http://schemas.microsoft.com/office/drawing/2014/main" val="782116325"/>
                    </a:ext>
                  </a:extLst>
                </a:gridCol>
                <a:gridCol w="329184">
                  <a:extLst>
                    <a:ext uri="{9D8B030D-6E8A-4147-A177-3AD203B41FA5}">
                      <a16:colId xmlns:a16="http://schemas.microsoft.com/office/drawing/2014/main" val="2176157349"/>
                    </a:ext>
                  </a:extLst>
                </a:gridCol>
                <a:gridCol w="370332">
                  <a:extLst>
                    <a:ext uri="{9D8B030D-6E8A-4147-A177-3AD203B41FA5}">
                      <a16:colId xmlns:a16="http://schemas.microsoft.com/office/drawing/2014/main" val="1596041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8216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- 2018-03-16 18:42:41</a:t>
                      </a:r>
                      <a:r>
                        <a:rPr kumimoji="0" lang="es-ES" sz="1000" b="0" i="0" u="none" strike="noStrike" kern="1200" cap="none" spc="0" normalizeH="0" baseline="0" noProof="0">
                          <a:ln>
                            <a:noFill/>
                          </a:ln>
                          <a:solidFill>
                            <a:prstClr val="black"/>
                          </a:solidFill>
                          <a:effectLst/>
                          <a:uLnTx/>
                          <a:uFillTx/>
                          <a:latin typeface="+mn-lt"/>
                          <a:ea typeface="+mn-ea"/>
                          <a:cs typeface="+mn-cs"/>
                        </a:rPr>
                        <a:t>
Ella nos llenó de alegría en la primera ronda, cuando muchos no creían en nosotros. Hoy nos vuelve a sacar una gran sonrisa con esta canción que compuso junto al cantautor Luis Ángel Castro. ¡Fijate que lejos llegamos, Ardelia!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0737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- 2018-03-16 15:14:27</a:t>
                      </a:r>
                      <a:r>
                        <a:rPr kumimoji="0" lang="es-ES" sz="1000" b="0" i="0" u="none" strike="noStrike" kern="1200" cap="none" spc="0" normalizeH="0" baseline="0" noProof="0">
                          <a:ln>
                            <a:noFill/>
                          </a:ln>
                          <a:solidFill>
                            <a:prstClr val="black"/>
                          </a:solidFill>
                          <a:effectLst/>
                          <a:uLnTx/>
                          <a:uFillTx/>
                          <a:latin typeface="+mn-lt"/>
                          <a:ea typeface="+mn-ea"/>
                          <a:cs typeface="+mn-cs"/>
                        </a:rPr>
                        <a:t>
En nuestro gobierno el turismo tendrá el lugar que merece como motor del desarrollo económico de Costa Rica, y como reflejo de una marca país que reconoce nuestra sostenibilidad ambiental, nuestra paz social, nuestro compromiso con la Democracia y nuestro respeto a los Derechos Humanos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2090297"/>
                  </a:ext>
                </a:extLst>
              </a:tr>
            </a:tbl>
          </a:graphicData>
        </a:graphic>
      </p:graphicFrame>
      <p:sp>
        <p:nvSpPr>
          <p:cNvPr id="4" name="Text Placeholder 3">
            <a:extLst>
              <a:ext uri="{FF2B5EF4-FFF2-40B4-BE49-F238E27FC236}">
                <a16:creationId xmlns:a16="http://schemas.microsoft.com/office/drawing/2014/main" id="{549D9FCC-573A-4447-B9C1-790AB929ACCD}"/>
              </a:ext>
            </a:extLst>
          </p:cNvPr>
          <p:cNvSpPr>
            <a:spLocks noGrp="1"/>
          </p:cNvSpPr>
          <p:nvPr>
            <p:ph type="body" sz="quarter" idx="14"/>
          </p:nvPr>
        </p:nvSpPr>
        <p:spPr/>
        <p:txBody>
          <a:bodyPr/>
          <a:lstStyle/>
          <a:p>
            <a:r>
              <a:rPr lang="en-US"/>
              <a:t>03/02/2018 - 03/16/2018</a:t>
            </a:r>
          </a:p>
        </p:txBody>
      </p:sp>
    </p:spTree>
    <p:extLst>
      <p:ext uri="{BB962C8B-B14F-4D97-AF65-F5344CB8AC3E}">
        <p14:creationId xmlns:p14="http://schemas.microsoft.com/office/powerpoint/2010/main" val="2418470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26304-4A89-4126-8ED0-700E25345CC2}"/>
              </a:ext>
            </a:extLst>
          </p:cNvPr>
          <p:cNvSpPr>
            <a:spLocks noGrp="1"/>
          </p:cNvSpPr>
          <p:nvPr>
            <p:ph type="title"/>
          </p:nvPr>
        </p:nvSpPr>
        <p:spPr/>
        <p:txBody>
          <a:bodyPr/>
          <a:lstStyle/>
          <a:p>
            <a:r>
              <a:rPr lang="en-US"/>
              <a:t>Facebook Own Posts Table - 7 of 15</a:t>
            </a:r>
          </a:p>
        </p:txBody>
      </p:sp>
      <p:graphicFrame>
        <p:nvGraphicFramePr>
          <p:cNvPr id="5" name="Table Placeholder 4">
            <a:extLst>
              <a:ext uri="{FF2B5EF4-FFF2-40B4-BE49-F238E27FC236}">
                <a16:creationId xmlns:a16="http://schemas.microsoft.com/office/drawing/2014/main" id="{5BC90854-392F-428F-A4C1-03C88D418340}"/>
              </a:ext>
            </a:extLst>
          </p:cNvPr>
          <p:cNvGraphicFramePr>
            <a:graphicFrameLocks noGrp="1"/>
          </p:cNvGraphicFramePr>
          <p:nvPr>
            <p:ph type="tbl" sz="quarter" idx="13"/>
            <p:extLst>
              <p:ext uri="{D42A27DB-BD31-4B8C-83A1-F6EECF244321}">
                <p14:modId xmlns:p14="http://schemas.microsoft.com/office/powerpoint/2010/main" val="1011640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18793142"/>
                    </a:ext>
                  </a:extLst>
                </a:gridCol>
                <a:gridCol w="370332">
                  <a:extLst>
                    <a:ext uri="{9D8B030D-6E8A-4147-A177-3AD203B41FA5}">
                      <a16:colId xmlns:a16="http://schemas.microsoft.com/office/drawing/2014/main" val="2520707569"/>
                    </a:ext>
                  </a:extLst>
                </a:gridCol>
                <a:gridCol w="370332">
                  <a:extLst>
                    <a:ext uri="{9D8B030D-6E8A-4147-A177-3AD203B41FA5}">
                      <a16:colId xmlns:a16="http://schemas.microsoft.com/office/drawing/2014/main" val="1310078637"/>
                    </a:ext>
                  </a:extLst>
                </a:gridCol>
                <a:gridCol w="370332">
                  <a:extLst>
                    <a:ext uri="{9D8B030D-6E8A-4147-A177-3AD203B41FA5}">
                      <a16:colId xmlns:a16="http://schemas.microsoft.com/office/drawing/2014/main" val="1069507694"/>
                    </a:ext>
                  </a:extLst>
                </a:gridCol>
                <a:gridCol w="329184">
                  <a:extLst>
                    <a:ext uri="{9D8B030D-6E8A-4147-A177-3AD203B41FA5}">
                      <a16:colId xmlns:a16="http://schemas.microsoft.com/office/drawing/2014/main" val="25551727"/>
                    </a:ext>
                  </a:extLst>
                </a:gridCol>
                <a:gridCol w="329184">
                  <a:extLst>
                    <a:ext uri="{9D8B030D-6E8A-4147-A177-3AD203B41FA5}">
                      <a16:colId xmlns:a16="http://schemas.microsoft.com/office/drawing/2014/main" val="2367564955"/>
                    </a:ext>
                  </a:extLst>
                </a:gridCol>
                <a:gridCol w="329184">
                  <a:extLst>
                    <a:ext uri="{9D8B030D-6E8A-4147-A177-3AD203B41FA5}">
                      <a16:colId xmlns:a16="http://schemas.microsoft.com/office/drawing/2014/main" val="1261188167"/>
                    </a:ext>
                  </a:extLst>
                </a:gridCol>
                <a:gridCol w="329184">
                  <a:extLst>
                    <a:ext uri="{9D8B030D-6E8A-4147-A177-3AD203B41FA5}">
                      <a16:colId xmlns:a16="http://schemas.microsoft.com/office/drawing/2014/main" val="2890077684"/>
                    </a:ext>
                  </a:extLst>
                </a:gridCol>
                <a:gridCol w="329184">
                  <a:extLst>
                    <a:ext uri="{9D8B030D-6E8A-4147-A177-3AD203B41FA5}">
                      <a16:colId xmlns:a16="http://schemas.microsoft.com/office/drawing/2014/main" val="3373342050"/>
                    </a:ext>
                  </a:extLst>
                </a:gridCol>
                <a:gridCol w="329184">
                  <a:extLst>
                    <a:ext uri="{9D8B030D-6E8A-4147-A177-3AD203B41FA5}">
                      <a16:colId xmlns:a16="http://schemas.microsoft.com/office/drawing/2014/main" val="2790489195"/>
                    </a:ext>
                  </a:extLst>
                </a:gridCol>
                <a:gridCol w="329184">
                  <a:extLst>
                    <a:ext uri="{9D8B030D-6E8A-4147-A177-3AD203B41FA5}">
                      <a16:colId xmlns:a16="http://schemas.microsoft.com/office/drawing/2014/main" val="2053581619"/>
                    </a:ext>
                  </a:extLst>
                </a:gridCol>
                <a:gridCol w="329184">
                  <a:extLst>
                    <a:ext uri="{9D8B030D-6E8A-4147-A177-3AD203B41FA5}">
                      <a16:colId xmlns:a16="http://schemas.microsoft.com/office/drawing/2014/main" val="1157878109"/>
                    </a:ext>
                  </a:extLst>
                </a:gridCol>
                <a:gridCol w="329184">
                  <a:extLst>
                    <a:ext uri="{9D8B030D-6E8A-4147-A177-3AD203B41FA5}">
                      <a16:colId xmlns:a16="http://schemas.microsoft.com/office/drawing/2014/main" val="3241883899"/>
                    </a:ext>
                  </a:extLst>
                </a:gridCol>
                <a:gridCol w="370332">
                  <a:extLst>
                    <a:ext uri="{9D8B030D-6E8A-4147-A177-3AD203B41FA5}">
                      <a16:colId xmlns:a16="http://schemas.microsoft.com/office/drawing/2014/main" val="1234375256"/>
                    </a:ext>
                  </a:extLst>
                </a:gridCol>
                <a:gridCol w="370332">
                  <a:extLst>
                    <a:ext uri="{9D8B030D-6E8A-4147-A177-3AD203B41FA5}">
                      <a16:colId xmlns:a16="http://schemas.microsoft.com/office/drawing/2014/main" val="4051572468"/>
                    </a:ext>
                  </a:extLst>
                </a:gridCol>
                <a:gridCol w="329184">
                  <a:extLst>
                    <a:ext uri="{9D8B030D-6E8A-4147-A177-3AD203B41FA5}">
                      <a16:colId xmlns:a16="http://schemas.microsoft.com/office/drawing/2014/main" val="3971917347"/>
                    </a:ext>
                  </a:extLst>
                </a:gridCol>
                <a:gridCol w="329184">
                  <a:extLst>
                    <a:ext uri="{9D8B030D-6E8A-4147-A177-3AD203B41FA5}">
                      <a16:colId xmlns:a16="http://schemas.microsoft.com/office/drawing/2014/main" val="221116158"/>
                    </a:ext>
                  </a:extLst>
                </a:gridCol>
                <a:gridCol w="370332">
                  <a:extLst>
                    <a:ext uri="{9D8B030D-6E8A-4147-A177-3AD203B41FA5}">
                      <a16:colId xmlns:a16="http://schemas.microsoft.com/office/drawing/2014/main" val="2532603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5335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- 2018-03-16 14:00:00</a:t>
                      </a:r>
                      <a:r>
                        <a:rPr kumimoji="0" lang="es-ES" sz="1000" b="0" i="0" u="none" strike="noStrike" kern="1200" cap="none" spc="0" normalizeH="0" baseline="0" noProof="0">
                          <a:ln>
                            <a:noFill/>
                          </a:ln>
                          <a:solidFill>
                            <a:prstClr val="black"/>
                          </a:solidFill>
                          <a:effectLst/>
                          <a:uLnTx/>
                          <a:uFillTx/>
                          <a:latin typeface="+mn-lt"/>
                          <a:ea typeface="+mn-ea"/>
                          <a:cs typeface="+mn-cs"/>
                        </a:rPr>
                        <a:t>
De mano de la experiencia, ellos nos enseñaron el amor a la familia, la patria y los valores. #HagámosloJuntos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80953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- 2018-03-16 04:00:36</a:t>
                      </a:r>
                      <a:r>
                        <a:rPr kumimoji="0" lang="es-ES" sz="1000" b="0" i="0" u="none" strike="noStrike" kern="1200" cap="none" spc="0" normalizeH="0" baseline="0" noProof="0">
                          <a:ln>
                            <a:noFill/>
                          </a:ln>
                          <a:solidFill>
                            <a:prstClr val="black"/>
                          </a:solidFill>
                          <a:effectLst/>
                          <a:uLnTx/>
                          <a:uFillTx/>
                          <a:latin typeface="+mn-lt"/>
                          <a:ea typeface="+mn-ea"/>
                          <a:cs typeface="+mn-cs"/>
                        </a:rPr>
                        <a:t>
Seguimos con la #CaravanaDelSol ahora en Cartago. ¡Nos vemos, para seguir demostrando que creemos en la familia y los valores que nos caracterizan! #FabricioPresidente #ConLasManosLimpias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3715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Carlos Alvarado Quesada - 2018-03-16 03:33:02</a:t>
                      </a:r>
                      <a:r>
                        <a:rPr kumimoji="0" lang="en-US" sz="1000" b="0" i="0" u="none" strike="noStrike" kern="1200" cap="none" spc="0" normalizeH="0" baseline="0" noProof="0">
                          <a:ln>
                            <a:noFill/>
                          </a:ln>
                          <a:solidFill>
                            <a:prstClr val="black"/>
                          </a:solidFill>
                          <a:effectLst/>
                          <a:uLnTx/>
                          <a:uFillTx/>
                          <a:latin typeface="+mn-lt"/>
                          <a:ea typeface="+mn-ea"/>
                          <a:cs typeface="+mn-cs"/>
                        </a:rPr>
                        <a:t>
¡Por lo que nos une, vamos a ganar! #EsPorCostaRica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3888357"/>
                  </a:ext>
                </a:extLst>
              </a:tr>
            </a:tbl>
          </a:graphicData>
        </a:graphic>
      </p:graphicFrame>
      <p:sp>
        <p:nvSpPr>
          <p:cNvPr id="4" name="Text Placeholder 3">
            <a:extLst>
              <a:ext uri="{FF2B5EF4-FFF2-40B4-BE49-F238E27FC236}">
                <a16:creationId xmlns:a16="http://schemas.microsoft.com/office/drawing/2014/main" id="{0CFCA89E-7EFD-4B9B-BDA9-D2AFBB79B10F}"/>
              </a:ext>
            </a:extLst>
          </p:cNvPr>
          <p:cNvSpPr>
            <a:spLocks noGrp="1"/>
          </p:cNvSpPr>
          <p:nvPr>
            <p:ph type="body" sz="quarter" idx="14"/>
          </p:nvPr>
        </p:nvSpPr>
        <p:spPr/>
        <p:txBody>
          <a:bodyPr/>
          <a:lstStyle/>
          <a:p>
            <a:r>
              <a:rPr lang="en-US"/>
              <a:t>03/02/2018 - 03/16/2018</a:t>
            </a:r>
          </a:p>
        </p:txBody>
      </p:sp>
    </p:spTree>
    <p:extLst>
      <p:ext uri="{BB962C8B-B14F-4D97-AF65-F5344CB8AC3E}">
        <p14:creationId xmlns:p14="http://schemas.microsoft.com/office/powerpoint/2010/main" val="1242988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9624F-038A-4196-8F4C-50833A90644C}"/>
              </a:ext>
            </a:extLst>
          </p:cNvPr>
          <p:cNvSpPr>
            <a:spLocks noGrp="1"/>
          </p:cNvSpPr>
          <p:nvPr>
            <p:ph type="title"/>
          </p:nvPr>
        </p:nvSpPr>
        <p:spPr/>
        <p:txBody>
          <a:bodyPr/>
          <a:lstStyle/>
          <a:p>
            <a:r>
              <a:rPr lang="en-US"/>
              <a:t>Facebook Own Posts Table - 8 of 15</a:t>
            </a:r>
          </a:p>
        </p:txBody>
      </p:sp>
      <p:graphicFrame>
        <p:nvGraphicFramePr>
          <p:cNvPr id="5" name="Table Placeholder 4">
            <a:extLst>
              <a:ext uri="{FF2B5EF4-FFF2-40B4-BE49-F238E27FC236}">
                <a16:creationId xmlns:a16="http://schemas.microsoft.com/office/drawing/2014/main" id="{87A015B2-3BDE-41C2-A64C-04F6E2D7BB02}"/>
              </a:ext>
            </a:extLst>
          </p:cNvPr>
          <p:cNvGraphicFramePr>
            <a:graphicFrameLocks noGrp="1"/>
          </p:cNvGraphicFramePr>
          <p:nvPr>
            <p:ph type="tbl" sz="quarter" idx="13"/>
            <p:extLst>
              <p:ext uri="{D42A27DB-BD31-4B8C-83A1-F6EECF244321}">
                <p14:modId xmlns:p14="http://schemas.microsoft.com/office/powerpoint/2010/main" val="1921884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54729147"/>
                    </a:ext>
                  </a:extLst>
                </a:gridCol>
                <a:gridCol w="370332">
                  <a:extLst>
                    <a:ext uri="{9D8B030D-6E8A-4147-A177-3AD203B41FA5}">
                      <a16:colId xmlns:a16="http://schemas.microsoft.com/office/drawing/2014/main" val="4155462022"/>
                    </a:ext>
                  </a:extLst>
                </a:gridCol>
                <a:gridCol w="370332">
                  <a:extLst>
                    <a:ext uri="{9D8B030D-6E8A-4147-A177-3AD203B41FA5}">
                      <a16:colId xmlns:a16="http://schemas.microsoft.com/office/drawing/2014/main" val="1700132654"/>
                    </a:ext>
                  </a:extLst>
                </a:gridCol>
                <a:gridCol w="370332">
                  <a:extLst>
                    <a:ext uri="{9D8B030D-6E8A-4147-A177-3AD203B41FA5}">
                      <a16:colId xmlns:a16="http://schemas.microsoft.com/office/drawing/2014/main" val="4267586678"/>
                    </a:ext>
                  </a:extLst>
                </a:gridCol>
                <a:gridCol w="329184">
                  <a:extLst>
                    <a:ext uri="{9D8B030D-6E8A-4147-A177-3AD203B41FA5}">
                      <a16:colId xmlns:a16="http://schemas.microsoft.com/office/drawing/2014/main" val="1786345102"/>
                    </a:ext>
                  </a:extLst>
                </a:gridCol>
                <a:gridCol w="329184">
                  <a:extLst>
                    <a:ext uri="{9D8B030D-6E8A-4147-A177-3AD203B41FA5}">
                      <a16:colId xmlns:a16="http://schemas.microsoft.com/office/drawing/2014/main" val="534513639"/>
                    </a:ext>
                  </a:extLst>
                </a:gridCol>
                <a:gridCol w="329184">
                  <a:extLst>
                    <a:ext uri="{9D8B030D-6E8A-4147-A177-3AD203B41FA5}">
                      <a16:colId xmlns:a16="http://schemas.microsoft.com/office/drawing/2014/main" val="2467004838"/>
                    </a:ext>
                  </a:extLst>
                </a:gridCol>
                <a:gridCol w="329184">
                  <a:extLst>
                    <a:ext uri="{9D8B030D-6E8A-4147-A177-3AD203B41FA5}">
                      <a16:colId xmlns:a16="http://schemas.microsoft.com/office/drawing/2014/main" val="94512790"/>
                    </a:ext>
                  </a:extLst>
                </a:gridCol>
                <a:gridCol w="329184">
                  <a:extLst>
                    <a:ext uri="{9D8B030D-6E8A-4147-A177-3AD203B41FA5}">
                      <a16:colId xmlns:a16="http://schemas.microsoft.com/office/drawing/2014/main" val="3070084328"/>
                    </a:ext>
                  </a:extLst>
                </a:gridCol>
                <a:gridCol w="329184">
                  <a:extLst>
                    <a:ext uri="{9D8B030D-6E8A-4147-A177-3AD203B41FA5}">
                      <a16:colId xmlns:a16="http://schemas.microsoft.com/office/drawing/2014/main" val="316821394"/>
                    </a:ext>
                  </a:extLst>
                </a:gridCol>
                <a:gridCol w="329184">
                  <a:extLst>
                    <a:ext uri="{9D8B030D-6E8A-4147-A177-3AD203B41FA5}">
                      <a16:colId xmlns:a16="http://schemas.microsoft.com/office/drawing/2014/main" val="2318011661"/>
                    </a:ext>
                  </a:extLst>
                </a:gridCol>
                <a:gridCol w="329184">
                  <a:extLst>
                    <a:ext uri="{9D8B030D-6E8A-4147-A177-3AD203B41FA5}">
                      <a16:colId xmlns:a16="http://schemas.microsoft.com/office/drawing/2014/main" val="3744137045"/>
                    </a:ext>
                  </a:extLst>
                </a:gridCol>
                <a:gridCol w="329184">
                  <a:extLst>
                    <a:ext uri="{9D8B030D-6E8A-4147-A177-3AD203B41FA5}">
                      <a16:colId xmlns:a16="http://schemas.microsoft.com/office/drawing/2014/main" val="3913369066"/>
                    </a:ext>
                  </a:extLst>
                </a:gridCol>
                <a:gridCol w="370332">
                  <a:extLst>
                    <a:ext uri="{9D8B030D-6E8A-4147-A177-3AD203B41FA5}">
                      <a16:colId xmlns:a16="http://schemas.microsoft.com/office/drawing/2014/main" val="399046944"/>
                    </a:ext>
                  </a:extLst>
                </a:gridCol>
                <a:gridCol w="370332">
                  <a:extLst>
                    <a:ext uri="{9D8B030D-6E8A-4147-A177-3AD203B41FA5}">
                      <a16:colId xmlns:a16="http://schemas.microsoft.com/office/drawing/2014/main" val="2670877543"/>
                    </a:ext>
                  </a:extLst>
                </a:gridCol>
                <a:gridCol w="329184">
                  <a:extLst>
                    <a:ext uri="{9D8B030D-6E8A-4147-A177-3AD203B41FA5}">
                      <a16:colId xmlns:a16="http://schemas.microsoft.com/office/drawing/2014/main" val="3692686477"/>
                    </a:ext>
                  </a:extLst>
                </a:gridCol>
                <a:gridCol w="329184">
                  <a:extLst>
                    <a:ext uri="{9D8B030D-6E8A-4147-A177-3AD203B41FA5}">
                      <a16:colId xmlns:a16="http://schemas.microsoft.com/office/drawing/2014/main" val="3643693935"/>
                    </a:ext>
                  </a:extLst>
                </a:gridCol>
                <a:gridCol w="370332">
                  <a:extLst>
                    <a:ext uri="{9D8B030D-6E8A-4147-A177-3AD203B41FA5}">
                      <a16:colId xmlns:a16="http://schemas.microsoft.com/office/drawing/2014/main" val="4275598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0559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- 2018-03-16 02:41:51</a:t>
                      </a:r>
                      <a:r>
                        <a:rPr kumimoji="0" lang="es-ES" sz="1000" b="0" i="0" u="none" strike="noStrike" kern="1200" cap="none" spc="0" normalizeH="0" baseline="0" noProof="0">
                          <a:ln>
                            <a:noFill/>
                          </a:ln>
                          <a:solidFill>
                            <a:prstClr val="black"/>
                          </a:solidFill>
                          <a:effectLst/>
                          <a:uLnTx/>
                          <a:uFillTx/>
                          <a:latin typeface="+mn-lt"/>
                          <a:ea typeface="+mn-ea"/>
                          <a:cs typeface="+mn-cs"/>
                        </a:rPr>
                        <a:t>
La juventud de Costa Rica se quita su color político y se viste de blanco, azul y rojo. Ellos no son el futuro, ellos son EL PRESENTE. Y creen como nosotros que #CostaRicaesGRANDE #HagámosloJuntos #FabricioPresidente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8573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- 2018-03-16 02:09:14</a:t>
                      </a:r>
                      <a:r>
                        <a:rPr kumimoji="0" lang="es-ES" sz="1000" b="0" i="0" u="none" strike="noStrike" kern="1200" cap="none" spc="0" normalizeH="0" baseline="0" noProof="0">
                          <a:ln>
                            <a:noFill/>
                          </a:ln>
                          <a:solidFill>
                            <a:prstClr val="black"/>
                          </a:solidFill>
                          <a:effectLst/>
                          <a:uLnTx/>
                          <a:uFillTx/>
                          <a:latin typeface="+mn-lt"/>
                          <a:ea typeface="+mn-ea"/>
                          <a:cs typeface="+mn-cs"/>
                        </a:rPr>
                        <a:t>
Estamos en un encuentro masivo con líderes y dirigentes socialcristianos de todo el país. 
Agradezco y reconozco a todos ustedes el patriotismo al haber puesto la bandera de Costa Rica por encima de las banderas partidarias y los intereses particulares.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4736514"/>
                  </a:ext>
                </a:extLst>
              </a:tr>
            </a:tbl>
          </a:graphicData>
        </a:graphic>
      </p:graphicFrame>
      <p:sp>
        <p:nvSpPr>
          <p:cNvPr id="4" name="Text Placeholder 3">
            <a:extLst>
              <a:ext uri="{FF2B5EF4-FFF2-40B4-BE49-F238E27FC236}">
                <a16:creationId xmlns:a16="http://schemas.microsoft.com/office/drawing/2014/main" id="{643F58A3-959F-4581-9470-1A8A7E8F2D9A}"/>
              </a:ext>
            </a:extLst>
          </p:cNvPr>
          <p:cNvSpPr>
            <a:spLocks noGrp="1"/>
          </p:cNvSpPr>
          <p:nvPr>
            <p:ph type="body" sz="quarter" idx="14"/>
          </p:nvPr>
        </p:nvSpPr>
        <p:spPr/>
        <p:txBody>
          <a:bodyPr/>
          <a:lstStyle/>
          <a:p>
            <a:r>
              <a:rPr lang="en-US"/>
              <a:t>03/02/2018 - 03/16/2018</a:t>
            </a:r>
          </a:p>
        </p:txBody>
      </p:sp>
    </p:spTree>
    <p:extLst>
      <p:ext uri="{BB962C8B-B14F-4D97-AF65-F5344CB8AC3E}">
        <p14:creationId xmlns:p14="http://schemas.microsoft.com/office/powerpoint/2010/main" val="25629576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6F9D0-34E0-48C1-A38B-4DC6E4E03C84}"/>
              </a:ext>
            </a:extLst>
          </p:cNvPr>
          <p:cNvSpPr>
            <a:spLocks noGrp="1"/>
          </p:cNvSpPr>
          <p:nvPr>
            <p:ph type="title"/>
          </p:nvPr>
        </p:nvSpPr>
        <p:spPr/>
        <p:txBody>
          <a:bodyPr/>
          <a:lstStyle/>
          <a:p>
            <a:r>
              <a:rPr lang="en-US"/>
              <a:t>Facebook Own Posts Table - 9 of 15</a:t>
            </a:r>
          </a:p>
        </p:txBody>
      </p:sp>
      <p:graphicFrame>
        <p:nvGraphicFramePr>
          <p:cNvPr id="5" name="Table Placeholder 4">
            <a:extLst>
              <a:ext uri="{FF2B5EF4-FFF2-40B4-BE49-F238E27FC236}">
                <a16:creationId xmlns:a16="http://schemas.microsoft.com/office/drawing/2014/main" id="{B21EF085-403E-4314-B8FA-B2D595E24591}"/>
              </a:ext>
            </a:extLst>
          </p:cNvPr>
          <p:cNvGraphicFramePr>
            <a:graphicFrameLocks noGrp="1"/>
          </p:cNvGraphicFramePr>
          <p:nvPr>
            <p:ph type="tbl" sz="quarter" idx="13"/>
            <p:extLst>
              <p:ext uri="{D42A27DB-BD31-4B8C-83A1-F6EECF244321}">
                <p14:modId xmlns:p14="http://schemas.microsoft.com/office/powerpoint/2010/main" val="2639648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25020414"/>
                    </a:ext>
                  </a:extLst>
                </a:gridCol>
                <a:gridCol w="370332">
                  <a:extLst>
                    <a:ext uri="{9D8B030D-6E8A-4147-A177-3AD203B41FA5}">
                      <a16:colId xmlns:a16="http://schemas.microsoft.com/office/drawing/2014/main" val="1668762403"/>
                    </a:ext>
                  </a:extLst>
                </a:gridCol>
                <a:gridCol w="370332">
                  <a:extLst>
                    <a:ext uri="{9D8B030D-6E8A-4147-A177-3AD203B41FA5}">
                      <a16:colId xmlns:a16="http://schemas.microsoft.com/office/drawing/2014/main" val="3971905488"/>
                    </a:ext>
                  </a:extLst>
                </a:gridCol>
                <a:gridCol w="370332">
                  <a:extLst>
                    <a:ext uri="{9D8B030D-6E8A-4147-A177-3AD203B41FA5}">
                      <a16:colId xmlns:a16="http://schemas.microsoft.com/office/drawing/2014/main" val="2379913210"/>
                    </a:ext>
                  </a:extLst>
                </a:gridCol>
                <a:gridCol w="329184">
                  <a:extLst>
                    <a:ext uri="{9D8B030D-6E8A-4147-A177-3AD203B41FA5}">
                      <a16:colId xmlns:a16="http://schemas.microsoft.com/office/drawing/2014/main" val="4249770390"/>
                    </a:ext>
                  </a:extLst>
                </a:gridCol>
                <a:gridCol w="329184">
                  <a:extLst>
                    <a:ext uri="{9D8B030D-6E8A-4147-A177-3AD203B41FA5}">
                      <a16:colId xmlns:a16="http://schemas.microsoft.com/office/drawing/2014/main" val="3290801994"/>
                    </a:ext>
                  </a:extLst>
                </a:gridCol>
                <a:gridCol w="329184">
                  <a:extLst>
                    <a:ext uri="{9D8B030D-6E8A-4147-A177-3AD203B41FA5}">
                      <a16:colId xmlns:a16="http://schemas.microsoft.com/office/drawing/2014/main" val="1082448728"/>
                    </a:ext>
                  </a:extLst>
                </a:gridCol>
                <a:gridCol w="329184">
                  <a:extLst>
                    <a:ext uri="{9D8B030D-6E8A-4147-A177-3AD203B41FA5}">
                      <a16:colId xmlns:a16="http://schemas.microsoft.com/office/drawing/2014/main" val="3621393081"/>
                    </a:ext>
                  </a:extLst>
                </a:gridCol>
                <a:gridCol w="329184">
                  <a:extLst>
                    <a:ext uri="{9D8B030D-6E8A-4147-A177-3AD203B41FA5}">
                      <a16:colId xmlns:a16="http://schemas.microsoft.com/office/drawing/2014/main" val="3928504741"/>
                    </a:ext>
                  </a:extLst>
                </a:gridCol>
                <a:gridCol w="329184">
                  <a:extLst>
                    <a:ext uri="{9D8B030D-6E8A-4147-A177-3AD203B41FA5}">
                      <a16:colId xmlns:a16="http://schemas.microsoft.com/office/drawing/2014/main" val="1048594829"/>
                    </a:ext>
                  </a:extLst>
                </a:gridCol>
                <a:gridCol w="329184">
                  <a:extLst>
                    <a:ext uri="{9D8B030D-6E8A-4147-A177-3AD203B41FA5}">
                      <a16:colId xmlns:a16="http://schemas.microsoft.com/office/drawing/2014/main" val="1498380454"/>
                    </a:ext>
                  </a:extLst>
                </a:gridCol>
                <a:gridCol w="329184">
                  <a:extLst>
                    <a:ext uri="{9D8B030D-6E8A-4147-A177-3AD203B41FA5}">
                      <a16:colId xmlns:a16="http://schemas.microsoft.com/office/drawing/2014/main" val="916557730"/>
                    </a:ext>
                  </a:extLst>
                </a:gridCol>
                <a:gridCol w="329184">
                  <a:extLst>
                    <a:ext uri="{9D8B030D-6E8A-4147-A177-3AD203B41FA5}">
                      <a16:colId xmlns:a16="http://schemas.microsoft.com/office/drawing/2014/main" val="197568121"/>
                    </a:ext>
                  </a:extLst>
                </a:gridCol>
                <a:gridCol w="370332">
                  <a:extLst>
                    <a:ext uri="{9D8B030D-6E8A-4147-A177-3AD203B41FA5}">
                      <a16:colId xmlns:a16="http://schemas.microsoft.com/office/drawing/2014/main" val="1752022609"/>
                    </a:ext>
                  </a:extLst>
                </a:gridCol>
                <a:gridCol w="370332">
                  <a:extLst>
                    <a:ext uri="{9D8B030D-6E8A-4147-A177-3AD203B41FA5}">
                      <a16:colId xmlns:a16="http://schemas.microsoft.com/office/drawing/2014/main" val="2903351960"/>
                    </a:ext>
                  </a:extLst>
                </a:gridCol>
                <a:gridCol w="329184">
                  <a:extLst>
                    <a:ext uri="{9D8B030D-6E8A-4147-A177-3AD203B41FA5}">
                      <a16:colId xmlns:a16="http://schemas.microsoft.com/office/drawing/2014/main" val="2542733744"/>
                    </a:ext>
                  </a:extLst>
                </a:gridCol>
                <a:gridCol w="329184">
                  <a:extLst>
                    <a:ext uri="{9D8B030D-6E8A-4147-A177-3AD203B41FA5}">
                      <a16:colId xmlns:a16="http://schemas.microsoft.com/office/drawing/2014/main" val="2474430634"/>
                    </a:ext>
                  </a:extLst>
                </a:gridCol>
                <a:gridCol w="370332">
                  <a:extLst>
                    <a:ext uri="{9D8B030D-6E8A-4147-A177-3AD203B41FA5}">
                      <a16:colId xmlns:a16="http://schemas.microsoft.com/office/drawing/2014/main" val="3025200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5938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- 2018-03-16 02:00:03</a:t>
                      </a:r>
                      <a:r>
                        <a:rPr kumimoji="0" lang="es-ES" sz="1000" b="0" i="0" u="none" strike="noStrike" kern="1200" cap="none" spc="0" normalizeH="0" baseline="0" noProof="0">
                          <a:ln>
                            <a:noFill/>
                          </a:ln>
                          <a:solidFill>
                            <a:prstClr val="black"/>
                          </a:solidFill>
                          <a:effectLst/>
                          <a:uLnTx/>
                          <a:uFillTx/>
                          <a:latin typeface="+mn-lt"/>
                          <a:ea typeface="+mn-ea"/>
                          <a:cs typeface="+mn-cs"/>
                        </a:rPr>
                        <a:t>
En algunos momentos estaremos en transmisión en vivo desde un importante encuentro con líderes y dirigentes de todo el país que han dicho que esto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323332"/>
                  </a:ext>
                </a:extLst>
              </a:tr>
            </a:tbl>
          </a:graphicData>
        </a:graphic>
      </p:graphicFrame>
      <p:sp>
        <p:nvSpPr>
          <p:cNvPr id="4" name="Text Placeholder 3">
            <a:extLst>
              <a:ext uri="{FF2B5EF4-FFF2-40B4-BE49-F238E27FC236}">
                <a16:creationId xmlns:a16="http://schemas.microsoft.com/office/drawing/2014/main" id="{C60E6488-8D9B-4ED8-8E5C-06FF7A9F7F4C}"/>
              </a:ext>
            </a:extLst>
          </p:cNvPr>
          <p:cNvSpPr>
            <a:spLocks noGrp="1"/>
          </p:cNvSpPr>
          <p:nvPr>
            <p:ph type="body" sz="quarter" idx="14"/>
          </p:nvPr>
        </p:nvSpPr>
        <p:spPr/>
        <p:txBody>
          <a:bodyPr/>
          <a:lstStyle/>
          <a:p>
            <a:r>
              <a:rPr lang="en-US"/>
              <a:t>03/02/2018 - 03/16/2018</a:t>
            </a:r>
          </a:p>
        </p:txBody>
      </p:sp>
    </p:spTree>
    <p:extLst>
      <p:ext uri="{BB962C8B-B14F-4D97-AF65-F5344CB8AC3E}">
        <p14:creationId xmlns:p14="http://schemas.microsoft.com/office/powerpoint/2010/main" val="1942359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3AE7F-944A-475F-AC51-7C50CDC8AD3F}"/>
              </a:ext>
            </a:extLst>
          </p:cNvPr>
          <p:cNvSpPr>
            <a:spLocks noGrp="1"/>
          </p:cNvSpPr>
          <p:nvPr>
            <p:ph type="title"/>
          </p:nvPr>
        </p:nvSpPr>
        <p:spPr/>
        <p:txBody>
          <a:bodyPr/>
          <a:lstStyle/>
          <a:p>
            <a:r>
              <a:rPr lang="en-US"/>
              <a:t>Facebook Own Posts Table - 10 of 15</a:t>
            </a:r>
          </a:p>
        </p:txBody>
      </p:sp>
      <p:graphicFrame>
        <p:nvGraphicFramePr>
          <p:cNvPr id="5" name="Table Placeholder 4">
            <a:extLst>
              <a:ext uri="{FF2B5EF4-FFF2-40B4-BE49-F238E27FC236}">
                <a16:creationId xmlns:a16="http://schemas.microsoft.com/office/drawing/2014/main" id="{2FE5F2B9-A879-464C-9C0C-15E334A6C2BA}"/>
              </a:ext>
            </a:extLst>
          </p:cNvPr>
          <p:cNvGraphicFramePr>
            <a:graphicFrameLocks noGrp="1"/>
          </p:cNvGraphicFramePr>
          <p:nvPr>
            <p:ph type="tbl" sz="quarter" idx="13"/>
            <p:extLst>
              <p:ext uri="{D42A27DB-BD31-4B8C-83A1-F6EECF244321}">
                <p14:modId xmlns:p14="http://schemas.microsoft.com/office/powerpoint/2010/main" val="2865239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39584686"/>
                    </a:ext>
                  </a:extLst>
                </a:gridCol>
                <a:gridCol w="370332">
                  <a:extLst>
                    <a:ext uri="{9D8B030D-6E8A-4147-A177-3AD203B41FA5}">
                      <a16:colId xmlns:a16="http://schemas.microsoft.com/office/drawing/2014/main" val="1928117083"/>
                    </a:ext>
                  </a:extLst>
                </a:gridCol>
                <a:gridCol w="370332">
                  <a:extLst>
                    <a:ext uri="{9D8B030D-6E8A-4147-A177-3AD203B41FA5}">
                      <a16:colId xmlns:a16="http://schemas.microsoft.com/office/drawing/2014/main" val="543403749"/>
                    </a:ext>
                  </a:extLst>
                </a:gridCol>
                <a:gridCol w="370332">
                  <a:extLst>
                    <a:ext uri="{9D8B030D-6E8A-4147-A177-3AD203B41FA5}">
                      <a16:colId xmlns:a16="http://schemas.microsoft.com/office/drawing/2014/main" val="449715872"/>
                    </a:ext>
                  </a:extLst>
                </a:gridCol>
                <a:gridCol w="329184">
                  <a:extLst>
                    <a:ext uri="{9D8B030D-6E8A-4147-A177-3AD203B41FA5}">
                      <a16:colId xmlns:a16="http://schemas.microsoft.com/office/drawing/2014/main" val="3516356569"/>
                    </a:ext>
                  </a:extLst>
                </a:gridCol>
                <a:gridCol w="329184">
                  <a:extLst>
                    <a:ext uri="{9D8B030D-6E8A-4147-A177-3AD203B41FA5}">
                      <a16:colId xmlns:a16="http://schemas.microsoft.com/office/drawing/2014/main" val="235262634"/>
                    </a:ext>
                  </a:extLst>
                </a:gridCol>
                <a:gridCol w="329184">
                  <a:extLst>
                    <a:ext uri="{9D8B030D-6E8A-4147-A177-3AD203B41FA5}">
                      <a16:colId xmlns:a16="http://schemas.microsoft.com/office/drawing/2014/main" val="3262027735"/>
                    </a:ext>
                  </a:extLst>
                </a:gridCol>
                <a:gridCol w="329184">
                  <a:extLst>
                    <a:ext uri="{9D8B030D-6E8A-4147-A177-3AD203B41FA5}">
                      <a16:colId xmlns:a16="http://schemas.microsoft.com/office/drawing/2014/main" val="1399050234"/>
                    </a:ext>
                  </a:extLst>
                </a:gridCol>
                <a:gridCol w="329184">
                  <a:extLst>
                    <a:ext uri="{9D8B030D-6E8A-4147-A177-3AD203B41FA5}">
                      <a16:colId xmlns:a16="http://schemas.microsoft.com/office/drawing/2014/main" val="362692751"/>
                    </a:ext>
                  </a:extLst>
                </a:gridCol>
                <a:gridCol w="329184">
                  <a:extLst>
                    <a:ext uri="{9D8B030D-6E8A-4147-A177-3AD203B41FA5}">
                      <a16:colId xmlns:a16="http://schemas.microsoft.com/office/drawing/2014/main" val="2083666160"/>
                    </a:ext>
                  </a:extLst>
                </a:gridCol>
                <a:gridCol w="329184">
                  <a:extLst>
                    <a:ext uri="{9D8B030D-6E8A-4147-A177-3AD203B41FA5}">
                      <a16:colId xmlns:a16="http://schemas.microsoft.com/office/drawing/2014/main" val="1654701831"/>
                    </a:ext>
                  </a:extLst>
                </a:gridCol>
                <a:gridCol w="329184">
                  <a:extLst>
                    <a:ext uri="{9D8B030D-6E8A-4147-A177-3AD203B41FA5}">
                      <a16:colId xmlns:a16="http://schemas.microsoft.com/office/drawing/2014/main" val="3398411109"/>
                    </a:ext>
                  </a:extLst>
                </a:gridCol>
                <a:gridCol w="329184">
                  <a:extLst>
                    <a:ext uri="{9D8B030D-6E8A-4147-A177-3AD203B41FA5}">
                      <a16:colId xmlns:a16="http://schemas.microsoft.com/office/drawing/2014/main" val="1224052904"/>
                    </a:ext>
                  </a:extLst>
                </a:gridCol>
                <a:gridCol w="370332">
                  <a:extLst>
                    <a:ext uri="{9D8B030D-6E8A-4147-A177-3AD203B41FA5}">
                      <a16:colId xmlns:a16="http://schemas.microsoft.com/office/drawing/2014/main" val="347895481"/>
                    </a:ext>
                  </a:extLst>
                </a:gridCol>
                <a:gridCol w="370332">
                  <a:extLst>
                    <a:ext uri="{9D8B030D-6E8A-4147-A177-3AD203B41FA5}">
                      <a16:colId xmlns:a16="http://schemas.microsoft.com/office/drawing/2014/main" val="1077078763"/>
                    </a:ext>
                  </a:extLst>
                </a:gridCol>
                <a:gridCol w="329184">
                  <a:extLst>
                    <a:ext uri="{9D8B030D-6E8A-4147-A177-3AD203B41FA5}">
                      <a16:colId xmlns:a16="http://schemas.microsoft.com/office/drawing/2014/main" val="3471195907"/>
                    </a:ext>
                  </a:extLst>
                </a:gridCol>
                <a:gridCol w="329184">
                  <a:extLst>
                    <a:ext uri="{9D8B030D-6E8A-4147-A177-3AD203B41FA5}">
                      <a16:colId xmlns:a16="http://schemas.microsoft.com/office/drawing/2014/main" val="2160736294"/>
                    </a:ext>
                  </a:extLst>
                </a:gridCol>
                <a:gridCol w="370332">
                  <a:extLst>
                    <a:ext uri="{9D8B030D-6E8A-4147-A177-3AD203B41FA5}">
                      <a16:colId xmlns:a16="http://schemas.microsoft.com/office/drawing/2014/main" val="2666575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529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- 2018-03-16 01:30:10</a:t>
                      </a:r>
                      <a:r>
                        <a:rPr kumimoji="0" lang="es-ES" sz="1000" b="0" i="0" u="none" strike="noStrike" kern="1200" cap="none" spc="0" normalizeH="0" baseline="0" noProof="0">
                          <a:ln>
                            <a:noFill/>
                          </a:ln>
                          <a:solidFill>
                            <a:prstClr val="black"/>
                          </a:solidFill>
                          <a:effectLst/>
                          <a:uLnTx/>
                          <a:uFillTx/>
                          <a:latin typeface="+mn-lt"/>
                          <a:ea typeface="+mn-ea"/>
                          <a:cs typeface="+mn-cs"/>
                        </a:rPr>
                        <a:t>
¡Te invitamos a que te sumés a los volanteos ciudadanos por Costa Rica! #EsPorCostaRica Más información en los enlaces: 
https://voluntariado.carlos.cr/evento/volanteos-ciudadanos-por-costa-rica-san-francisco-san-sebastian-y-paso-ancho/
https://voluntariado.carlos.cr/evento/volanteos-ciudadanos-por-costa-rica-zapote-y-pavas/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9558625"/>
                  </a:ext>
                </a:extLst>
              </a:tr>
            </a:tbl>
          </a:graphicData>
        </a:graphic>
      </p:graphicFrame>
      <p:sp>
        <p:nvSpPr>
          <p:cNvPr id="4" name="Text Placeholder 3">
            <a:extLst>
              <a:ext uri="{FF2B5EF4-FFF2-40B4-BE49-F238E27FC236}">
                <a16:creationId xmlns:a16="http://schemas.microsoft.com/office/drawing/2014/main" id="{DF2C3B3A-8EBB-4EFB-A9BA-5D99ACB36CEB}"/>
              </a:ext>
            </a:extLst>
          </p:cNvPr>
          <p:cNvSpPr>
            <a:spLocks noGrp="1"/>
          </p:cNvSpPr>
          <p:nvPr>
            <p:ph type="body" sz="quarter" idx="14"/>
          </p:nvPr>
        </p:nvSpPr>
        <p:spPr/>
        <p:txBody>
          <a:bodyPr/>
          <a:lstStyle/>
          <a:p>
            <a:r>
              <a:rPr lang="en-US"/>
              <a:t>03/02/2018 - 03/16/2018</a:t>
            </a:r>
          </a:p>
        </p:txBody>
      </p:sp>
    </p:spTree>
    <p:extLst>
      <p:ext uri="{BB962C8B-B14F-4D97-AF65-F5344CB8AC3E}">
        <p14:creationId xmlns:p14="http://schemas.microsoft.com/office/powerpoint/2010/main" val="2853322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49212-6B1D-4B23-A3FA-162DBED9B25C}"/>
              </a:ext>
            </a:extLst>
          </p:cNvPr>
          <p:cNvSpPr>
            <a:spLocks noGrp="1"/>
          </p:cNvSpPr>
          <p:nvPr>
            <p:ph type="title"/>
          </p:nvPr>
        </p:nvSpPr>
        <p:spPr/>
        <p:txBody>
          <a:bodyPr/>
          <a:lstStyle/>
          <a:p>
            <a:r>
              <a:rPr lang="en-US"/>
              <a:t>Facebook Own Posts Table - 11 of 15</a:t>
            </a:r>
          </a:p>
        </p:txBody>
      </p:sp>
      <p:graphicFrame>
        <p:nvGraphicFramePr>
          <p:cNvPr id="5" name="Table Placeholder 4">
            <a:extLst>
              <a:ext uri="{FF2B5EF4-FFF2-40B4-BE49-F238E27FC236}">
                <a16:creationId xmlns:a16="http://schemas.microsoft.com/office/drawing/2014/main" id="{0D10FE6B-1469-40C0-B2B1-24492BF03208}"/>
              </a:ext>
            </a:extLst>
          </p:cNvPr>
          <p:cNvGraphicFramePr>
            <a:graphicFrameLocks noGrp="1"/>
          </p:cNvGraphicFramePr>
          <p:nvPr>
            <p:ph type="tbl" sz="quarter" idx="13"/>
            <p:extLst>
              <p:ext uri="{D42A27DB-BD31-4B8C-83A1-F6EECF244321}">
                <p14:modId xmlns:p14="http://schemas.microsoft.com/office/powerpoint/2010/main" val="978980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0949322"/>
                    </a:ext>
                  </a:extLst>
                </a:gridCol>
                <a:gridCol w="370332">
                  <a:extLst>
                    <a:ext uri="{9D8B030D-6E8A-4147-A177-3AD203B41FA5}">
                      <a16:colId xmlns:a16="http://schemas.microsoft.com/office/drawing/2014/main" val="1299453401"/>
                    </a:ext>
                  </a:extLst>
                </a:gridCol>
                <a:gridCol w="370332">
                  <a:extLst>
                    <a:ext uri="{9D8B030D-6E8A-4147-A177-3AD203B41FA5}">
                      <a16:colId xmlns:a16="http://schemas.microsoft.com/office/drawing/2014/main" val="1502788906"/>
                    </a:ext>
                  </a:extLst>
                </a:gridCol>
                <a:gridCol w="370332">
                  <a:extLst>
                    <a:ext uri="{9D8B030D-6E8A-4147-A177-3AD203B41FA5}">
                      <a16:colId xmlns:a16="http://schemas.microsoft.com/office/drawing/2014/main" val="906123240"/>
                    </a:ext>
                  </a:extLst>
                </a:gridCol>
                <a:gridCol w="329184">
                  <a:extLst>
                    <a:ext uri="{9D8B030D-6E8A-4147-A177-3AD203B41FA5}">
                      <a16:colId xmlns:a16="http://schemas.microsoft.com/office/drawing/2014/main" val="1352427783"/>
                    </a:ext>
                  </a:extLst>
                </a:gridCol>
                <a:gridCol w="329184">
                  <a:extLst>
                    <a:ext uri="{9D8B030D-6E8A-4147-A177-3AD203B41FA5}">
                      <a16:colId xmlns:a16="http://schemas.microsoft.com/office/drawing/2014/main" val="3897157887"/>
                    </a:ext>
                  </a:extLst>
                </a:gridCol>
                <a:gridCol w="329184">
                  <a:extLst>
                    <a:ext uri="{9D8B030D-6E8A-4147-A177-3AD203B41FA5}">
                      <a16:colId xmlns:a16="http://schemas.microsoft.com/office/drawing/2014/main" val="804780687"/>
                    </a:ext>
                  </a:extLst>
                </a:gridCol>
                <a:gridCol w="329184">
                  <a:extLst>
                    <a:ext uri="{9D8B030D-6E8A-4147-A177-3AD203B41FA5}">
                      <a16:colId xmlns:a16="http://schemas.microsoft.com/office/drawing/2014/main" val="2335344977"/>
                    </a:ext>
                  </a:extLst>
                </a:gridCol>
                <a:gridCol w="329184">
                  <a:extLst>
                    <a:ext uri="{9D8B030D-6E8A-4147-A177-3AD203B41FA5}">
                      <a16:colId xmlns:a16="http://schemas.microsoft.com/office/drawing/2014/main" val="1795586039"/>
                    </a:ext>
                  </a:extLst>
                </a:gridCol>
                <a:gridCol w="329184">
                  <a:extLst>
                    <a:ext uri="{9D8B030D-6E8A-4147-A177-3AD203B41FA5}">
                      <a16:colId xmlns:a16="http://schemas.microsoft.com/office/drawing/2014/main" val="1212643886"/>
                    </a:ext>
                  </a:extLst>
                </a:gridCol>
                <a:gridCol w="329184">
                  <a:extLst>
                    <a:ext uri="{9D8B030D-6E8A-4147-A177-3AD203B41FA5}">
                      <a16:colId xmlns:a16="http://schemas.microsoft.com/office/drawing/2014/main" val="2919376231"/>
                    </a:ext>
                  </a:extLst>
                </a:gridCol>
                <a:gridCol w="329184">
                  <a:extLst>
                    <a:ext uri="{9D8B030D-6E8A-4147-A177-3AD203B41FA5}">
                      <a16:colId xmlns:a16="http://schemas.microsoft.com/office/drawing/2014/main" val="1982918229"/>
                    </a:ext>
                  </a:extLst>
                </a:gridCol>
                <a:gridCol w="329184">
                  <a:extLst>
                    <a:ext uri="{9D8B030D-6E8A-4147-A177-3AD203B41FA5}">
                      <a16:colId xmlns:a16="http://schemas.microsoft.com/office/drawing/2014/main" val="3215916343"/>
                    </a:ext>
                  </a:extLst>
                </a:gridCol>
                <a:gridCol w="370332">
                  <a:extLst>
                    <a:ext uri="{9D8B030D-6E8A-4147-A177-3AD203B41FA5}">
                      <a16:colId xmlns:a16="http://schemas.microsoft.com/office/drawing/2014/main" val="1734952104"/>
                    </a:ext>
                  </a:extLst>
                </a:gridCol>
                <a:gridCol w="370332">
                  <a:extLst>
                    <a:ext uri="{9D8B030D-6E8A-4147-A177-3AD203B41FA5}">
                      <a16:colId xmlns:a16="http://schemas.microsoft.com/office/drawing/2014/main" val="2864173258"/>
                    </a:ext>
                  </a:extLst>
                </a:gridCol>
                <a:gridCol w="329184">
                  <a:extLst>
                    <a:ext uri="{9D8B030D-6E8A-4147-A177-3AD203B41FA5}">
                      <a16:colId xmlns:a16="http://schemas.microsoft.com/office/drawing/2014/main" val="3785843095"/>
                    </a:ext>
                  </a:extLst>
                </a:gridCol>
                <a:gridCol w="329184">
                  <a:extLst>
                    <a:ext uri="{9D8B030D-6E8A-4147-A177-3AD203B41FA5}">
                      <a16:colId xmlns:a16="http://schemas.microsoft.com/office/drawing/2014/main" val="786522148"/>
                    </a:ext>
                  </a:extLst>
                </a:gridCol>
                <a:gridCol w="370332">
                  <a:extLst>
                    <a:ext uri="{9D8B030D-6E8A-4147-A177-3AD203B41FA5}">
                      <a16:colId xmlns:a16="http://schemas.microsoft.com/office/drawing/2014/main" val="794252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3688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- 2018-03-16 01:12:04</a:t>
                      </a:r>
                      <a:r>
                        <a:rPr kumimoji="0" lang="es-ES" sz="1000" b="0" i="0" u="none" strike="noStrike" kern="1200" cap="none" spc="0" normalizeH="0" baseline="0" noProof="0">
                          <a:ln>
                            <a:noFill/>
                          </a:ln>
                          <a:solidFill>
                            <a:prstClr val="black"/>
                          </a:solidFill>
                          <a:effectLst/>
                          <a:uLnTx/>
                          <a:uFillTx/>
                          <a:latin typeface="+mn-lt"/>
                          <a:ea typeface="+mn-ea"/>
                          <a:cs typeface="+mn-cs"/>
                        </a:rPr>
                        <a:t>
Muy agradecidos con Walter Niehaus, Roberto Tovar, Rodrigo Carreras, Javier Sancho Bonilla, Oscar Álvarez, Roberto Flores, Katherine Ledezma, Mariano Arias, Byron Alfaro, Sergio Francisco Solano y Miguel Herrera, experimentados diplomáticos que hoy se suman a nuestro movimiento. Hay que restaurar el prestigio internacional de Costa Rica. #HagámosloJuntos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65148288"/>
                  </a:ext>
                </a:extLst>
              </a:tr>
            </a:tbl>
          </a:graphicData>
        </a:graphic>
      </p:graphicFrame>
      <p:sp>
        <p:nvSpPr>
          <p:cNvPr id="4" name="Text Placeholder 3">
            <a:extLst>
              <a:ext uri="{FF2B5EF4-FFF2-40B4-BE49-F238E27FC236}">
                <a16:creationId xmlns:a16="http://schemas.microsoft.com/office/drawing/2014/main" id="{22CD1F3D-F6C2-474A-92F6-684537F18D0A}"/>
              </a:ext>
            </a:extLst>
          </p:cNvPr>
          <p:cNvSpPr>
            <a:spLocks noGrp="1"/>
          </p:cNvSpPr>
          <p:nvPr>
            <p:ph type="body" sz="quarter" idx="14"/>
          </p:nvPr>
        </p:nvSpPr>
        <p:spPr/>
        <p:txBody>
          <a:bodyPr/>
          <a:lstStyle/>
          <a:p>
            <a:r>
              <a:rPr lang="en-US"/>
              <a:t>03/02/2018 - 03/16/2018</a:t>
            </a:r>
          </a:p>
        </p:txBody>
      </p:sp>
    </p:spTree>
    <p:extLst>
      <p:ext uri="{BB962C8B-B14F-4D97-AF65-F5344CB8AC3E}">
        <p14:creationId xmlns:p14="http://schemas.microsoft.com/office/powerpoint/2010/main" val="24700247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FAACE-F823-4C51-89C9-A1D668619867}"/>
              </a:ext>
            </a:extLst>
          </p:cNvPr>
          <p:cNvSpPr>
            <a:spLocks noGrp="1"/>
          </p:cNvSpPr>
          <p:nvPr>
            <p:ph type="title"/>
          </p:nvPr>
        </p:nvSpPr>
        <p:spPr/>
        <p:txBody>
          <a:bodyPr/>
          <a:lstStyle/>
          <a:p>
            <a:r>
              <a:rPr lang="en-US"/>
              <a:t>Facebook Own Posts Table - 12 of 15</a:t>
            </a:r>
          </a:p>
        </p:txBody>
      </p:sp>
      <p:graphicFrame>
        <p:nvGraphicFramePr>
          <p:cNvPr id="5" name="Table Placeholder 4">
            <a:extLst>
              <a:ext uri="{FF2B5EF4-FFF2-40B4-BE49-F238E27FC236}">
                <a16:creationId xmlns:a16="http://schemas.microsoft.com/office/drawing/2014/main" id="{BFC344F9-A8F9-4EA2-A290-7C3000016E79}"/>
              </a:ext>
            </a:extLst>
          </p:cNvPr>
          <p:cNvGraphicFramePr>
            <a:graphicFrameLocks noGrp="1"/>
          </p:cNvGraphicFramePr>
          <p:nvPr>
            <p:ph type="tbl" sz="quarter" idx="13"/>
            <p:extLst>
              <p:ext uri="{D42A27DB-BD31-4B8C-83A1-F6EECF244321}">
                <p14:modId xmlns:p14="http://schemas.microsoft.com/office/powerpoint/2010/main" val="653825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07179421"/>
                    </a:ext>
                  </a:extLst>
                </a:gridCol>
                <a:gridCol w="370332">
                  <a:extLst>
                    <a:ext uri="{9D8B030D-6E8A-4147-A177-3AD203B41FA5}">
                      <a16:colId xmlns:a16="http://schemas.microsoft.com/office/drawing/2014/main" val="4039019645"/>
                    </a:ext>
                  </a:extLst>
                </a:gridCol>
                <a:gridCol w="370332">
                  <a:extLst>
                    <a:ext uri="{9D8B030D-6E8A-4147-A177-3AD203B41FA5}">
                      <a16:colId xmlns:a16="http://schemas.microsoft.com/office/drawing/2014/main" val="2226686612"/>
                    </a:ext>
                  </a:extLst>
                </a:gridCol>
                <a:gridCol w="370332">
                  <a:extLst>
                    <a:ext uri="{9D8B030D-6E8A-4147-A177-3AD203B41FA5}">
                      <a16:colId xmlns:a16="http://schemas.microsoft.com/office/drawing/2014/main" val="517073465"/>
                    </a:ext>
                  </a:extLst>
                </a:gridCol>
                <a:gridCol w="329184">
                  <a:extLst>
                    <a:ext uri="{9D8B030D-6E8A-4147-A177-3AD203B41FA5}">
                      <a16:colId xmlns:a16="http://schemas.microsoft.com/office/drawing/2014/main" val="2915451111"/>
                    </a:ext>
                  </a:extLst>
                </a:gridCol>
                <a:gridCol w="329184">
                  <a:extLst>
                    <a:ext uri="{9D8B030D-6E8A-4147-A177-3AD203B41FA5}">
                      <a16:colId xmlns:a16="http://schemas.microsoft.com/office/drawing/2014/main" val="2914269392"/>
                    </a:ext>
                  </a:extLst>
                </a:gridCol>
                <a:gridCol w="329184">
                  <a:extLst>
                    <a:ext uri="{9D8B030D-6E8A-4147-A177-3AD203B41FA5}">
                      <a16:colId xmlns:a16="http://schemas.microsoft.com/office/drawing/2014/main" val="436762960"/>
                    </a:ext>
                  </a:extLst>
                </a:gridCol>
                <a:gridCol w="329184">
                  <a:extLst>
                    <a:ext uri="{9D8B030D-6E8A-4147-A177-3AD203B41FA5}">
                      <a16:colId xmlns:a16="http://schemas.microsoft.com/office/drawing/2014/main" val="336739064"/>
                    </a:ext>
                  </a:extLst>
                </a:gridCol>
                <a:gridCol w="329184">
                  <a:extLst>
                    <a:ext uri="{9D8B030D-6E8A-4147-A177-3AD203B41FA5}">
                      <a16:colId xmlns:a16="http://schemas.microsoft.com/office/drawing/2014/main" val="1131819347"/>
                    </a:ext>
                  </a:extLst>
                </a:gridCol>
                <a:gridCol w="329184">
                  <a:extLst>
                    <a:ext uri="{9D8B030D-6E8A-4147-A177-3AD203B41FA5}">
                      <a16:colId xmlns:a16="http://schemas.microsoft.com/office/drawing/2014/main" val="3343254933"/>
                    </a:ext>
                  </a:extLst>
                </a:gridCol>
                <a:gridCol w="329184">
                  <a:extLst>
                    <a:ext uri="{9D8B030D-6E8A-4147-A177-3AD203B41FA5}">
                      <a16:colId xmlns:a16="http://schemas.microsoft.com/office/drawing/2014/main" val="52309496"/>
                    </a:ext>
                  </a:extLst>
                </a:gridCol>
                <a:gridCol w="329184">
                  <a:extLst>
                    <a:ext uri="{9D8B030D-6E8A-4147-A177-3AD203B41FA5}">
                      <a16:colId xmlns:a16="http://schemas.microsoft.com/office/drawing/2014/main" val="274765942"/>
                    </a:ext>
                  </a:extLst>
                </a:gridCol>
                <a:gridCol w="329184">
                  <a:extLst>
                    <a:ext uri="{9D8B030D-6E8A-4147-A177-3AD203B41FA5}">
                      <a16:colId xmlns:a16="http://schemas.microsoft.com/office/drawing/2014/main" val="2099009933"/>
                    </a:ext>
                  </a:extLst>
                </a:gridCol>
                <a:gridCol w="370332">
                  <a:extLst>
                    <a:ext uri="{9D8B030D-6E8A-4147-A177-3AD203B41FA5}">
                      <a16:colId xmlns:a16="http://schemas.microsoft.com/office/drawing/2014/main" val="1580912113"/>
                    </a:ext>
                  </a:extLst>
                </a:gridCol>
                <a:gridCol w="370332">
                  <a:extLst>
                    <a:ext uri="{9D8B030D-6E8A-4147-A177-3AD203B41FA5}">
                      <a16:colId xmlns:a16="http://schemas.microsoft.com/office/drawing/2014/main" val="1445392558"/>
                    </a:ext>
                  </a:extLst>
                </a:gridCol>
                <a:gridCol w="329184">
                  <a:extLst>
                    <a:ext uri="{9D8B030D-6E8A-4147-A177-3AD203B41FA5}">
                      <a16:colId xmlns:a16="http://schemas.microsoft.com/office/drawing/2014/main" val="2421854709"/>
                    </a:ext>
                  </a:extLst>
                </a:gridCol>
                <a:gridCol w="329184">
                  <a:extLst>
                    <a:ext uri="{9D8B030D-6E8A-4147-A177-3AD203B41FA5}">
                      <a16:colId xmlns:a16="http://schemas.microsoft.com/office/drawing/2014/main" val="4156932416"/>
                    </a:ext>
                  </a:extLst>
                </a:gridCol>
                <a:gridCol w="370332">
                  <a:extLst>
                    <a:ext uri="{9D8B030D-6E8A-4147-A177-3AD203B41FA5}">
                      <a16:colId xmlns:a16="http://schemas.microsoft.com/office/drawing/2014/main" val="3642735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454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- 2018-03-15 23:30:49</a:t>
                      </a:r>
                      <a:r>
                        <a:rPr kumimoji="0" lang="es-ES" sz="1000" b="0" i="0" u="none" strike="noStrike" kern="1200" cap="none" spc="0" normalizeH="0" baseline="0" noProof="0">
                          <a:ln>
                            <a:noFill/>
                          </a:ln>
                          <a:solidFill>
                            <a:prstClr val="black"/>
                          </a:solidFill>
                          <a:effectLst/>
                          <a:uLnTx/>
                          <a:uFillTx/>
                          <a:latin typeface="+mn-lt"/>
                          <a:ea typeface="+mn-ea"/>
                          <a:cs typeface="+mn-cs"/>
                        </a:rPr>
                        <a:t>
Don Jorge Guardia, expresidente del Banco Central y miembro de nuestro equipo económico: "Una política cambiaria prudente es aquella que se basa fundamentalmente en las fuerzas del mercado y no auspicia una devaluación antojadiza que podría tener efectos muy negativos en la población más vulnerable"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3323590"/>
                  </a:ext>
                </a:extLst>
              </a:tr>
            </a:tbl>
          </a:graphicData>
        </a:graphic>
      </p:graphicFrame>
      <p:sp>
        <p:nvSpPr>
          <p:cNvPr id="4" name="Text Placeholder 3">
            <a:extLst>
              <a:ext uri="{FF2B5EF4-FFF2-40B4-BE49-F238E27FC236}">
                <a16:creationId xmlns:a16="http://schemas.microsoft.com/office/drawing/2014/main" id="{E4ACD316-36F2-4055-8C0F-1FB27B8D34E5}"/>
              </a:ext>
            </a:extLst>
          </p:cNvPr>
          <p:cNvSpPr>
            <a:spLocks noGrp="1"/>
          </p:cNvSpPr>
          <p:nvPr>
            <p:ph type="body" sz="quarter" idx="14"/>
          </p:nvPr>
        </p:nvSpPr>
        <p:spPr/>
        <p:txBody>
          <a:bodyPr/>
          <a:lstStyle/>
          <a:p>
            <a:r>
              <a:rPr lang="en-US"/>
              <a:t>03/02/2018 - 03/16/2018</a:t>
            </a:r>
          </a:p>
        </p:txBody>
      </p:sp>
    </p:spTree>
    <p:extLst>
      <p:ext uri="{BB962C8B-B14F-4D97-AF65-F5344CB8AC3E}">
        <p14:creationId xmlns:p14="http://schemas.microsoft.com/office/powerpoint/2010/main" val="1291587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BD4AE-89D4-4D11-8CAF-906974BE320D}"/>
              </a:ext>
            </a:extLst>
          </p:cNvPr>
          <p:cNvSpPr>
            <a:spLocks noGrp="1"/>
          </p:cNvSpPr>
          <p:nvPr>
            <p:ph type="title"/>
          </p:nvPr>
        </p:nvSpPr>
        <p:spPr/>
        <p:txBody>
          <a:bodyPr/>
          <a:lstStyle/>
          <a:p>
            <a:r>
              <a:rPr lang="en-US"/>
              <a:t>Facebook Own Posts Table - 13 of 15</a:t>
            </a:r>
          </a:p>
        </p:txBody>
      </p:sp>
      <p:graphicFrame>
        <p:nvGraphicFramePr>
          <p:cNvPr id="5" name="Table Placeholder 4">
            <a:extLst>
              <a:ext uri="{FF2B5EF4-FFF2-40B4-BE49-F238E27FC236}">
                <a16:creationId xmlns:a16="http://schemas.microsoft.com/office/drawing/2014/main" id="{87987DB1-CAE8-45E7-B604-77ADAEAD6C0F}"/>
              </a:ext>
            </a:extLst>
          </p:cNvPr>
          <p:cNvGraphicFramePr>
            <a:graphicFrameLocks noGrp="1"/>
          </p:cNvGraphicFramePr>
          <p:nvPr>
            <p:ph type="tbl" sz="quarter" idx="13"/>
            <p:extLst>
              <p:ext uri="{D42A27DB-BD31-4B8C-83A1-F6EECF244321}">
                <p14:modId xmlns:p14="http://schemas.microsoft.com/office/powerpoint/2010/main" val="1822795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09734246"/>
                    </a:ext>
                  </a:extLst>
                </a:gridCol>
                <a:gridCol w="370332">
                  <a:extLst>
                    <a:ext uri="{9D8B030D-6E8A-4147-A177-3AD203B41FA5}">
                      <a16:colId xmlns:a16="http://schemas.microsoft.com/office/drawing/2014/main" val="561374357"/>
                    </a:ext>
                  </a:extLst>
                </a:gridCol>
                <a:gridCol w="370332">
                  <a:extLst>
                    <a:ext uri="{9D8B030D-6E8A-4147-A177-3AD203B41FA5}">
                      <a16:colId xmlns:a16="http://schemas.microsoft.com/office/drawing/2014/main" val="1592053674"/>
                    </a:ext>
                  </a:extLst>
                </a:gridCol>
                <a:gridCol w="370332">
                  <a:extLst>
                    <a:ext uri="{9D8B030D-6E8A-4147-A177-3AD203B41FA5}">
                      <a16:colId xmlns:a16="http://schemas.microsoft.com/office/drawing/2014/main" val="2895175076"/>
                    </a:ext>
                  </a:extLst>
                </a:gridCol>
                <a:gridCol w="329184">
                  <a:extLst>
                    <a:ext uri="{9D8B030D-6E8A-4147-A177-3AD203B41FA5}">
                      <a16:colId xmlns:a16="http://schemas.microsoft.com/office/drawing/2014/main" val="403679114"/>
                    </a:ext>
                  </a:extLst>
                </a:gridCol>
                <a:gridCol w="329184">
                  <a:extLst>
                    <a:ext uri="{9D8B030D-6E8A-4147-A177-3AD203B41FA5}">
                      <a16:colId xmlns:a16="http://schemas.microsoft.com/office/drawing/2014/main" val="877272796"/>
                    </a:ext>
                  </a:extLst>
                </a:gridCol>
                <a:gridCol w="329184">
                  <a:extLst>
                    <a:ext uri="{9D8B030D-6E8A-4147-A177-3AD203B41FA5}">
                      <a16:colId xmlns:a16="http://schemas.microsoft.com/office/drawing/2014/main" val="1509964964"/>
                    </a:ext>
                  </a:extLst>
                </a:gridCol>
                <a:gridCol w="329184">
                  <a:extLst>
                    <a:ext uri="{9D8B030D-6E8A-4147-A177-3AD203B41FA5}">
                      <a16:colId xmlns:a16="http://schemas.microsoft.com/office/drawing/2014/main" val="1267152429"/>
                    </a:ext>
                  </a:extLst>
                </a:gridCol>
                <a:gridCol w="329184">
                  <a:extLst>
                    <a:ext uri="{9D8B030D-6E8A-4147-A177-3AD203B41FA5}">
                      <a16:colId xmlns:a16="http://schemas.microsoft.com/office/drawing/2014/main" val="3611347493"/>
                    </a:ext>
                  </a:extLst>
                </a:gridCol>
                <a:gridCol w="329184">
                  <a:extLst>
                    <a:ext uri="{9D8B030D-6E8A-4147-A177-3AD203B41FA5}">
                      <a16:colId xmlns:a16="http://schemas.microsoft.com/office/drawing/2014/main" val="2768525429"/>
                    </a:ext>
                  </a:extLst>
                </a:gridCol>
                <a:gridCol w="329184">
                  <a:extLst>
                    <a:ext uri="{9D8B030D-6E8A-4147-A177-3AD203B41FA5}">
                      <a16:colId xmlns:a16="http://schemas.microsoft.com/office/drawing/2014/main" val="3851650734"/>
                    </a:ext>
                  </a:extLst>
                </a:gridCol>
                <a:gridCol w="329184">
                  <a:extLst>
                    <a:ext uri="{9D8B030D-6E8A-4147-A177-3AD203B41FA5}">
                      <a16:colId xmlns:a16="http://schemas.microsoft.com/office/drawing/2014/main" val="1093097866"/>
                    </a:ext>
                  </a:extLst>
                </a:gridCol>
                <a:gridCol w="329184">
                  <a:extLst>
                    <a:ext uri="{9D8B030D-6E8A-4147-A177-3AD203B41FA5}">
                      <a16:colId xmlns:a16="http://schemas.microsoft.com/office/drawing/2014/main" val="3373566942"/>
                    </a:ext>
                  </a:extLst>
                </a:gridCol>
                <a:gridCol w="370332">
                  <a:extLst>
                    <a:ext uri="{9D8B030D-6E8A-4147-A177-3AD203B41FA5}">
                      <a16:colId xmlns:a16="http://schemas.microsoft.com/office/drawing/2014/main" val="3503370879"/>
                    </a:ext>
                  </a:extLst>
                </a:gridCol>
                <a:gridCol w="370332">
                  <a:extLst>
                    <a:ext uri="{9D8B030D-6E8A-4147-A177-3AD203B41FA5}">
                      <a16:colId xmlns:a16="http://schemas.microsoft.com/office/drawing/2014/main" val="3616738264"/>
                    </a:ext>
                  </a:extLst>
                </a:gridCol>
                <a:gridCol w="329184">
                  <a:extLst>
                    <a:ext uri="{9D8B030D-6E8A-4147-A177-3AD203B41FA5}">
                      <a16:colId xmlns:a16="http://schemas.microsoft.com/office/drawing/2014/main" val="2671342788"/>
                    </a:ext>
                  </a:extLst>
                </a:gridCol>
                <a:gridCol w="329184">
                  <a:extLst>
                    <a:ext uri="{9D8B030D-6E8A-4147-A177-3AD203B41FA5}">
                      <a16:colId xmlns:a16="http://schemas.microsoft.com/office/drawing/2014/main" val="1220492606"/>
                    </a:ext>
                  </a:extLst>
                </a:gridCol>
                <a:gridCol w="370332">
                  <a:extLst>
                    <a:ext uri="{9D8B030D-6E8A-4147-A177-3AD203B41FA5}">
                      <a16:colId xmlns:a16="http://schemas.microsoft.com/office/drawing/2014/main" val="726636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4398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- 2018-03-15 23:15:00</a:t>
                      </a:r>
                      <a:r>
                        <a:rPr kumimoji="0" lang="es-ES" sz="1000" b="0" i="0" u="none" strike="noStrike" kern="1200" cap="none" spc="0" normalizeH="0" baseline="0" noProof="0">
                          <a:ln>
                            <a:noFill/>
                          </a:ln>
                          <a:solidFill>
                            <a:prstClr val="black"/>
                          </a:solidFill>
                          <a:effectLst/>
                          <a:uLnTx/>
                          <a:uFillTx/>
                          <a:latin typeface="+mn-lt"/>
                          <a:ea typeface="+mn-ea"/>
                          <a:cs typeface="+mn-cs"/>
                        </a:rPr>
                        <a:t>
Gracias a CANATUR Costa Rica por el recibimiento y la grata conversación que tuvimos. 
En nuestro gobierno el turismo tendrá el lugar que merece como motor del desarrollo económico y como reflejo de una marca país que reconoce nuestra sostenibilidad ambiental, paz social, compromiso con la democracia y nuestro respeto a los derechos humanos.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1198679"/>
                  </a:ext>
                </a:extLst>
              </a:tr>
            </a:tbl>
          </a:graphicData>
        </a:graphic>
      </p:graphicFrame>
      <p:sp>
        <p:nvSpPr>
          <p:cNvPr id="4" name="Text Placeholder 3">
            <a:extLst>
              <a:ext uri="{FF2B5EF4-FFF2-40B4-BE49-F238E27FC236}">
                <a16:creationId xmlns:a16="http://schemas.microsoft.com/office/drawing/2014/main" id="{FE4C1B45-6BBE-4991-83F6-A3271E99406E}"/>
              </a:ext>
            </a:extLst>
          </p:cNvPr>
          <p:cNvSpPr>
            <a:spLocks noGrp="1"/>
          </p:cNvSpPr>
          <p:nvPr>
            <p:ph type="body" sz="quarter" idx="14"/>
          </p:nvPr>
        </p:nvSpPr>
        <p:spPr/>
        <p:txBody>
          <a:bodyPr/>
          <a:lstStyle/>
          <a:p>
            <a:r>
              <a:rPr lang="en-US"/>
              <a:t>03/02/2018 - 03/16/2018</a:t>
            </a:r>
          </a:p>
        </p:txBody>
      </p:sp>
    </p:spTree>
    <p:extLst>
      <p:ext uri="{BB962C8B-B14F-4D97-AF65-F5344CB8AC3E}">
        <p14:creationId xmlns:p14="http://schemas.microsoft.com/office/powerpoint/2010/main" val="1206579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68120-7725-441E-8A17-F7E87BD2D480}"/>
              </a:ext>
            </a:extLst>
          </p:cNvPr>
          <p:cNvSpPr>
            <a:spLocks noGrp="1"/>
          </p:cNvSpPr>
          <p:nvPr>
            <p:ph type="title"/>
          </p:nvPr>
        </p:nvSpPr>
        <p:spPr/>
        <p:txBody>
          <a:bodyPr/>
          <a:lstStyle/>
          <a:p>
            <a:r>
              <a:rPr lang="en-US"/>
              <a:t>Facebook Own Posts Table - 14 of 15</a:t>
            </a:r>
          </a:p>
        </p:txBody>
      </p:sp>
      <p:graphicFrame>
        <p:nvGraphicFramePr>
          <p:cNvPr id="5" name="Table Placeholder 4">
            <a:extLst>
              <a:ext uri="{FF2B5EF4-FFF2-40B4-BE49-F238E27FC236}">
                <a16:creationId xmlns:a16="http://schemas.microsoft.com/office/drawing/2014/main" id="{1FCCF633-304F-413C-86DC-A8E1C92B994D}"/>
              </a:ext>
            </a:extLst>
          </p:cNvPr>
          <p:cNvGraphicFramePr>
            <a:graphicFrameLocks noGrp="1"/>
          </p:cNvGraphicFramePr>
          <p:nvPr>
            <p:ph type="tbl" sz="quarter" idx="13"/>
            <p:extLst>
              <p:ext uri="{D42A27DB-BD31-4B8C-83A1-F6EECF244321}">
                <p14:modId xmlns:p14="http://schemas.microsoft.com/office/powerpoint/2010/main" val="4044463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52150740"/>
                    </a:ext>
                  </a:extLst>
                </a:gridCol>
                <a:gridCol w="370332">
                  <a:extLst>
                    <a:ext uri="{9D8B030D-6E8A-4147-A177-3AD203B41FA5}">
                      <a16:colId xmlns:a16="http://schemas.microsoft.com/office/drawing/2014/main" val="3337529381"/>
                    </a:ext>
                  </a:extLst>
                </a:gridCol>
                <a:gridCol w="370332">
                  <a:extLst>
                    <a:ext uri="{9D8B030D-6E8A-4147-A177-3AD203B41FA5}">
                      <a16:colId xmlns:a16="http://schemas.microsoft.com/office/drawing/2014/main" val="4208512717"/>
                    </a:ext>
                  </a:extLst>
                </a:gridCol>
                <a:gridCol w="370332">
                  <a:extLst>
                    <a:ext uri="{9D8B030D-6E8A-4147-A177-3AD203B41FA5}">
                      <a16:colId xmlns:a16="http://schemas.microsoft.com/office/drawing/2014/main" val="226631685"/>
                    </a:ext>
                  </a:extLst>
                </a:gridCol>
                <a:gridCol w="329184">
                  <a:extLst>
                    <a:ext uri="{9D8B030D-6E8A-4147-A177-3AD203B41FA5}">
                      <a16:colId xmlns:a16="http://schemas.microsoft.com/office/drawing/2014/main" val="1921371577"/>
                    </a:ext>
                  </a:extLst>
                </a:gridCol>
                <a:gridCol w="329184">
                  <a:extLst>
                    <a:ext uri="{9D8B030D-6E8A-4147-A177-3AD203B41FA5}">
                      <a16:colId xmlns:a16="http://schemas.microsoft.com/office/drawing/2014/main" val="1605518253"/>
                    </a:ext>
                  </a:extLst>
                </a:gridCol>
                <a:gridCol w="329184">
                  <a:extLst>
                    <a:ext uri="{9D8B030D-6E8A-4147-A177-3AD203B41FA5}">
                      <a16:colId xmlns:a16="http://schemas.microsoft.com/office/drawing/2014/main" val="1903133656"/>
                    </a:ext>
                  </a:extLst>
                </a:gridCol>
                <a:gridCol w="329184">
                  <a:extLst>
                    <a:ext uri="{9D8B030D-6E8A-4147-A177-3AD203B41FA5}">
                      <a16:colId xmlns:a16="http://schemas.microsoft.com/office/drawing/2014/main" val="67794705"/>
                    </a:ext>
                  </a:extLst>
                </a:gridCol>
                <a:gridCol w="329184">
                  <a:extLst>
                    <a:ext uri="{9D8B030D-6E8A-4147-A177-3AD203B41FA5}">
                      <a16:colId xmlns:a16="http://schemas.microsoft.com/office/drawing/2014/main" val="2878894348"/>
                    </a:ext>
                  </a:extLst>
                </a:gridCol>
                <a:gridCol w="329184">
                  <a:extLst>
                    <a:ext uri="{9D8B030D-6E8A-4147-A177-3AD203B41FA5}">
                      <a16:colId xmlns:a16="http://schemas.microsoft.com/office/drawing/2014/main" val="3334084790"/>
                    </a:ext>
                  </a:extLst>
                </a:gridCol>
                <a:gridCol w="329184">
                  <a:extLst>
                    <a:ext uri="{9D8B030D-6E8A-4147-A177-3AD203B41FA5}">
                      <a16:colId xmlns:a16="http://schemas.microsoft.com/office/drawing/2014/main" val="2260920136"/>
                    </a:ext>
                  </a:extLst>
                </a:gridCol>
                <a:gridCol w="329184">
                  <a:extLst>
                    <a:ext uri="{9D8B030D-6E8A-4147-A177-3AD203B41FA5}">
                      <a16:colId xmlns:a16="http://schemas.microsoft.com/office/drawing/2014/main" val="2219760108"/>
                    </a:ext>
                  </a:extLst>
                </a:gridCol>
                <a:gridCol w="329184">
                  <a:extLst>
                    <a:ext uri="{9D8B030D-6E8A-4147-A177-3AD203B41FA5}">
                      <a16:colId xmlns:a16="http://schemas.microsoft.com/office/drawing/2014/main" val="4109798608"/>
                    </a:ext>
                  </a:extLst>
                </a:gridCol>
                <a:gridCol w="370332">
                  <a:extLst>
                    <a:ext uri="{9D8B030D-6E8A-4147-A177-3AD203B41FA5}">
                      <a16:colId xmlns:a16="http://schemas.microsoft.com/office/drawing/2014/main" val="1936031715"/>
                    </a:ext>
                  </a:extLst>
                </a:gridCol>
                <a:gridCol w="370332">
                  <a:extLst>
                    <a:ext uri="{9D8B030D-6E8A-4147-A177-3AD203B41FA5}">
                      <a16:colId xmlns:a16="http://schemas.microsoft.com/office/drawing/2014/main" val="2581889844"/>
                    </a:ext>
                  </a:extLst>
                </a:gridCol>
                <a:gridCol w="329184">
                  <a:extLst>
                    <a:ext uri="{9D8B030D-6E8A-4147-A177-3AD203B41FA5}">
                      <a16:colId xmlns:a16="http://schemas.microsoft.com/office/drawing/2014/main" val="530480079"/>
                    </a:ext>
                  </a:extLst>
                </a:gridCol>
                <a:gridCol w="329184">
                  <a:extLst>
                    <a:ext uri="{9D8B030D-6E8A-4147-A177-3AD203B41FA5}">
                      <a16:colId xmlns:a16="http://schemas.microsoft.com/office/drawing/2014/main" val="1443938262"/>
                    </a:ext>
                  </a:extLst>
                </a:gridCol>
                <a:gridCol w="370332">
                  <a:extLst>
                    <a:ext uri="{9D8B030D-6E8A-4147-A177-3AD203B41FA5}">
                      <a16:colId xmlns:a16="http://schemas.microsoft.com/office/drawing/2014/main" val="3052946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1240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Fabricio Alvarado Presidente - 2018-03-15 23:00:00</a:t>
                      </a:r>
                      <a:r>
                        <a:rPr kumimoji="0" lang="es-ES" sz="1000" b="0" i="0" u="none" strike="noStrike" kern="1200" cap="none" spc="0" normalizeH="0" baseline="0" noProof="0">
                          <a:ln>
                            <a:noFill/>
                          </a:ln>
                          <a:solidFill>
                            <a:prstClr val="black"/>
                          </a:solidFill>
                          <a:effectLst/>
                          <a:uLnTx/>
                          <a:uFillTx/>
                          <a:latin typeface="+mn-lt"/>
                          <a:ea typeface="+mn-ea"/>
                          <a:cs typeface="+mn-cs"/>
                        </a:rPr>
                        <a:t>
Con indignación, esta mañana leí el encabezado de un periódico: “Sueltan 1480 Narcos y 125 abusadores”.
Nuestra patria es grande, hemos sido un país de paz, seguro y solidario. Vamos a recuperarla #HagámosloJuntos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0146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- 2018-03-15 22:45:00</a:t>
                      </a:r>
                      <a:r>
                        <a:rPr kumimoji="0" lang="es-ES" sz="1000" b="0" i="0" u="none" strike="noStrike" kern="1200" cap="none" spc="0" normalizeH="0" baseline="0" noProof="0">
                          <a:ln>
                            <a:noFill/>
                          </a:ln>
                          <a:solidFill>
                            <a:prstClr val="black"/>
                          </a:solidFill>
                          <a:effectLst/>
                          <a:uLnTx/>
                          <a:uFillTx/>
                          <a:latin typeface="+mn-lt"/>
                          <a:ea typeface="+mn-ea"/>
                          <a:cs typeface="+mn-cs"/>
                        </a:rPr>
                        <a:t>
El 14 de marzo del 2017, hace un año, celebrábamos los 5 mil seguidores. Gracias al trabajo de ustedes hemos logrado muchísimo desde entonces.
¡Seguimos en la recta final! ¡Cada día somos más!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63596673"/>
                  </a:ext>
                </a:extLst>
              </a:tr>
            </a:tbl>
          </a:graphicData>
        </a:graphic>
      </p:graphicFrame>
      <p:sp>
        <p:nvSpPr>
          <p:cNvPr id="4" name="Text Placeholder 3">
            <a:extLst>
              <a:ext uri="{FF2B5EF4-FFF2-40B4-BE49-F238E27FC236}">
                <a16:creationId xmlns:a16="http://schemas.microsoft.com/office/drawing/2014/main" id="{DA60B904-1A4B-4FD3-B4C0-39B671E1F4A5}"/>
              </a:ext>
            </a:extLst>
          </p:cNvPr>
          <p:cNvSpPr>
            <a:spLocks noGrp="1"/>
          </p:cNvSpPr>
          <p:nvPr>
            <p:ph type="body" sz="quarter" idx="14"/>
          </p:nvPr>
        </p:nvSpPr>
        <p:spPr/>
        <p:txBody>
          <a:bodyPr/>
          <a:lstStyle/>
          <a:p>
            <a:r>
              <a:rPr lang="en-US"/>
              <a:t>03/02/2018 - 03/16/2018</a:t>
            </a:r>
          </a:p>
        </p:txBody>
      </p:sp>
    </p:spTree>
    <p:extLst>
      <p:ext uri="{BB962C8B-B14F-4D97-AF65-F5344CB8AC3E}">
        <p14:creationId xmlns:p14="http://schemas.microsoft.com/office/powerpoint/2010/main" val="897957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0B8E3-82F0-41E2-BF7A-B89A96B70567}"/>
              </a:ext>
            </a:extLst>
          </p:cNvPr>
          <p:cNvSpPr>
            <a:spLocks noGrp="1"/>
          </p:cNvSpPr>
          <p:nvPr>
            <p:ph type="title"/>
          </p:nvPr>
        </p:nvSpPr>
        <p:spPr/>
        <p:txBody>
          <a:bodyPr/>
          <a:lstStyle/>
          <a:p>
            <a:r>
              <a:rPr lang="en-US"/>
              <a:t>Facebook Own Posts Table - 15 of 15</a:t>
            </a:r>
          </a:p>
        </p:txBody>
      </p:sp>
      <p:graphicFrame>
        <p:nvGraphicFramePr>
          <p:cNvPr id="5" name="Table Placeholder 4">
            <a:extLst>
              <a:ext uri="{FF2B5EF4-FFF2-40B4-BE49-F238E27FC236}">
                <a16:creationId xmlns:a16="http://schemas.microsoft.com/office/drawing/2014/main" id="{E1F3661A-8269-4C25-95A6-1C383768D8A3}"/>
              </a:ext>
            </a:extLst>
          </p:cNvPr>
          <p:cNvGraphicFramePr>
            <a:graphicFrameLocks noGrp="1"/>
          </p:cNvGraphicFramePr>
          <p:nvPr>
            <p:ph type="tbl" sz="quarter" idx="13"/>
            <p:extLst>
              <p:ext uri="{D42A27DB-BD31-4B8C-83A1-F6EECF244321}">
                <p14:modId xmlns:p14="http://schemas.microsoft.com/office/powerpoint/2010/main" val="3495931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03627812"/>
                    </a:ext>
                  </a:extLst>
                </a:gridCol>
                <a:gridCol w="370332">
                  <a:extLst>
                    <a:ext uri="{9D8B030D-6E8A-4147-A177-3AD203B41FA5}">
                      <a16:colId xmlns:a16="http://schemas.microsoft.com/office/drawing/2014/main" val="3931169727"/>
                    </a:ext>
                  </a:extLst>
                </a:gridCol>
                <a:gridCol w="370332">
                  <a:extLst>
                    <a:ext uri="{9D8B030D-6E8A-4147-A177-3AD203B41FA5}">
                      <a16:colId xmlns:a16="http://schemas.microsoft.com/office/drawing/2014/main" val="3228729720"/>
                    </a:ext>
                  </a:extLst>
                </a:gridCol>
                <a:gridCol w="370332">
                  <a:extLst>
                    <a:ext uri="{9D8B030D-6E8A-4147-A177-3AD203B41FA5}">
                      <a16:colId xmlns:a16="http://schemas.microsoft.com/office/drawing/2014/main" val="1194215726"/>
                    </a:ext>
                  </a:extLst>
                </a:gridCol>
                <a:gridCol w="329184">
                  <a:extLst>
                    <a:ext uri="{9D8B030D-6E8A-4147-A177-3AD203B41FA5}">
                      <a16:colId xmlns:a16="http://schemas.microsoft.com/office/drawing/2014/main" val="2648712729"/>
                    </a:ext>
                  </a:extLst>
                </a:gridCol>
                <a:gridCol w="329184">
                  <a:extLst>
                    <a:ext uri="{9D8B030D-6E8A-4147-A177-3AD203B41FA5}">
                      <a16:colId xmlns:a16="http://schemas.microsoft.com/office/drawing/2014/main" val="3343251106"/>
                    </a:ext>
                  </a:extLst>
                </a:gridCol>
                <a:gridCol w="329184">
                  <a:extLst>
                    <a:ext uri="{9D8B030D-6E8A-4147-A177-3AD203B41FA5}">
                      <a16:colId xmlns:a16="http://schemas.microsoft.com/office/drawing/2014/main" val="3225182497"/>
                    </a:ext>
                  </a:extLst>
                </a:gridCol>
                <a:gridCol w="329184">
                  <a:extLst>
                    <a:ext uri="{9D8B030D-6E8A-4147-A177-3AD203B41FA5}">
                      <a16:colId xmlns:a16="http://schemas.microsoft.com/office/drawing/2014/main" val="3991187870"/>
                    </a:ext>
                  </a:extLst>
                </a:gridCol>
                <a:gridCol w="329184">
                  <a:extLst>
                    <a:ext uri="{9D8B030D-6E8A-4147-A177-3AD203B41FA5}">
                      <a16:colId xmlns:a16="http://schemas.microsoft.com/office/drawing/2014/main" val="2975135327"/>
                    </a:ext>
                  </a:extLst>
                </a:gridCol>
                <a:gridCol w="329184">
                  <a:extLst>
                    <a:ext uri="{9D8B030D-6E8A-4147-A177-3AD203B41FA5}">
                      <a16:colId xmlns:a16="http://schemas.microsoft.com/office/drawing/2014/main" val="994949784"/>
                    </a:ext>
                  </a:extLst>
                </a:gridCol>
                <a:gridCol w="329184">
                  <a:extLst>
                    <a:ext uri="{9D8B030D-6E8A-4147-A177-3AD203B41FA5}">
                      <a16:colId xmlns:a16="http://schemas.microsoft.com/office/drawing/2014/main" val="2034174127"/>
                    </a:ext>
                  </a:extLst>
                </a:gridCol>
                <a:gridCol w="329184">
                  <a:extLst>
                    <a:ext uri="{9D8B030D-6E8A-4147-A177-3AD203B41FA5}">
                      <a16:colId xmlns:a16="http://schemas.microsoft.com/office/drawing/2014/main" val="3278058579"/>
                    </a:ext>
                  </a:extLst>
                </a:gridCol>
                <a:gridCol w="329184">
                  <a:extLst>
                    <a:ext uri="{9D8B030D-6E8A-4147-A177-3AD203B41FA5}">
                      <a16:colId xmlns:a16="http://schemas.microsoft.com/office/drawing/2014/main" val="2815351336"/>
                    </a:ext>
                  </a:extLst>
                </a:gridCol>
                <a:gridCol w="370332">
                  <a:extLst>
                    <a:ext uri="{9D8B030D-6E8A-4147-A177-3AD203B41FA5}">
                      <a16:colId xmlns:a16="http://schemas.microsoft.com/office/drawing/2014/main" val="1986530986"/>
                    </a:ext>
                  </a:extLst>
                </a:gridCol>
                <a:gridCol w="370332">
                  <a:extLst>
                    <a:ext uri="{9D8B030D-6E8A-4147-A177-3AD203B41FA5}">
                      <a16:colId xmlns:a16="http://schemas.microsoft.com/office/drawing/2014/main" val="538051365"/>
                    </a:ext>
                  </a:extLst>
                </a:gridCol>
                <a:gridCol w="329184">
                  <a:extLst>
                    <a:ext uri="{9D8B030D-6E8A-4147-A177-3AD203B41FA5}">
                      <a16:colId xmlns:a16="http://schemas.microsoft.com/office/drawing/2014/main" val="79554791"/>
                    </a:ext>
                  </a:extLst>
                </a:gridCol>
                <a:gridCol w="329184">
                  <a:extLst>
                    <a:ext uri="{9D8B030D-6E8A-4147-A177-3AD203B41FA5}">
                      <a16:colId xmlns:a16="http://schemas.microsoft.com/office/drawing/2014/main" val="958958946"/>
                    </a:ext>
                  </a:extLst>
                </a:gridCol>
                <a:gridCol w="370332">
                  <a:extLst>
                    <a:ext uri="{9D8B030D-6E8A-4147-A177-3AD203B41FA5}">
                      <a16:colId xmlns:a16="http://schemas.microsoft.com/office/drawing/2014/main" val="1759614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017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Carlos Alvarado Quesada - 2018-03-15 22:01:59</a:t>
                      </a:r>
                      <a:r>
                        <a:rPr kumimoji="0" lang="es-ES" sz="1000" b="0" i="0" u="none" strike="noStrike" kern="1200" cap="none" spc="0" normalizeH="0" baseline="0" noProof="0">
                          <a:ln>
                            <a:noFill/>
                          </a:ln>
                          <a:solidFill>
                            <a:prstClr val="black"/>
                          </a:solidFill>
                          <a:effectLst/>
                          <a:uLnTx/>
                          <a:uFillTx/>
                          <a:latin typeface="+mn-lt"/>
                          <a:ea typeface="+mn-ea"/>
                          <a:cs typeface="+mn-cs"/>
                        </a:rPr>
                        <a:t>
No estamos improvisando la construcción de nuestra propuesta, tampoco faltándole el respeto Costa Rica diciendo que nuestra propuesta la presentaremos después de elecciones #EsPorCostaRica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4350066"/>
                  </a:ext>
                </a:extLst>
              </a:tr>
            </a:tbl>
          </a:graphicData>
        </a:graphic>
      </p:graphicFrame>
      <p:sp>
        <p:nvSpPr>
          <p:cNvPr id="4" name="Text Placeholder 3">
            <a:extLst>
              <a:ext uri="{FF2B5EF4-FFF2-40B4-BE49-F238E27FC236}">
                <a16:creationId xmlns:a16="http://schemas.microsoft.com/office/drawing/2014/main" id="{42C848B6-7D45-4FAE-9BA1-F1FCC0CF3F52}"/>
              </a:ext>
            </a:extLst>
          </p:cNvPr>
          <p:cNvSpPr>
            <a:spLocks noGrp="1"/>
          </p:cNvSpPr>
          <p:nvPr>
            <p:ph type="body" sz="quarter" idx="14"/>
          </p:nvPr>
        </p:nvSpPr>
        <p:spPr/>
        <p:txBody>
          <a:bodyPr/>
          <a:lstStyle/>
          <a:p>
            <a:r>
              <a:rPr lang="en-US"/>
              <a:t>03/02/2018 - 03/16/2018</a:t>
            </a:r>
          </a:p>
        </p:txBody>
      </p:sp>
    </p:spTree>
    <p:extLst>
      <p:ext uri="{BB962C8B-B14F-4D97-AF65-F5344CB8AC3E}">
        <p14:creationId xmlns:p14="http://schemas.microsoft.com/office/powerpoint/2010/main" val="131667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4002F-C223-4CF9-B21F-9E41B8BC7F18}"/>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A1E72E12-A73A-4FDB-A9E0-F80883DAD8B6}"/>
              </a:ext>
            </a:extLst>
          </p:cNvPr>
          <p:cNvGraphicFramePr>
            <a:graphicFrameLocks noGrp="1"/>
          </p:cNvGraphicFramePr>
          <p:nvPr>
            <p:ph type="chart" sz="quarter" idx="13"/>
            <p:extLst>
              <p:ext uri="{D42A27DB-BD31-4B8C-83A1-F6EECF244321}">
                <p14:modId xmlns:p14="http://schemas.microsoft.com/office/powerpoint/2010/main" val="286925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401A0E-2D02-4F39-A133-8D179AD37D2C}"/>
              </a:ext>
            </a:extLst>
          </p:cNvPr>
          <p:cNvSpPr>
            <a:spLocks noGrp="1"/>
          </p:cNvSpPr>
          <p:nvPr>
            <p:ph type="body" sz="quarter" idx="14"/>
          </p:nvPr>
        </p:nvSpPr>
        <p:spPr/>
        <p:txBody>
          <a:bodyPr/>
          <a:lstStyle/>
          <a:p>
            <a:r>
              <a:rPr lang="en-US"/>
              <a:t>03/02/2018 - 03/16/2018</a:t>
            </a:r>
          </a:p>
        </p:txBody>
      </p:sp>
      <p:sp>
        <p:nvSpPr>
          <p:cNvPr id="5" name="Footer Placeholder 4">
            <a:extLst>
              <a:ext uri="{FF2B5EF4-FFF2-40B4-BE49-F238E27FC236}">
                <a16:creationId xmlns:a16="http://schemas.microsoft.com/office/drawing/2014/main" id="{2BD6477B-D1A6-4AD1-89E3-3D72F20217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20322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1228</Words>
  <Application>Microsoft Office PowerPoint</Application>
  <PresentationFormat>On-screen Show (4:3)</PresentationFormat>
  <Paragraphs>761</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Content Optimization Benchmark</vt:lpstr>
      <vt:lpstr>Facebook Own Posts</vt:lpstr>
      <vt:lpstr>Facebook Interaction Rate By Post Type</vt:lpstr>
      <vt:lpstr>Facebook Own Posts Table - 1 of 15</vt:lpstr>
      <vt:lpstr>Facebook Own Posts Table - 2 of 15</vt:lpstr>
      <vt:lpstr>Facebook Own Posts Table - 3 of 15</vt:lpstr>
      <vt:lpstr>Facebook Own Posts Table - 4 of 15</vt:lpstr>
      <vt:lpstr>Facebook Own Posts Table - 5 of 15</vt:lpstr>
      <vt:lpstr>Facebook Own Posts Table - 6 of 15</vt:lpstr>
      <vt:lpstr>Facebook Own Posts Table - 7 of 15</vt:lpstr>
      <vt:lpstr>Facebook Own Posts Table - 8 of 15</vt:lpstr>
      <vt:lpstr>Facebook Own Posts Table - 9 of 15</vt:lpstr>
      <vt:lpstr>Facebook Own Posts Table - 10 of 15</vt:lpstr>
      <vt:lpstr>Facebook Own Posts Table - 11 of 15</vt:lpstr>
      <vt:lpstr>Facebook Own Posts Table - 12 of 15</vt:lpstr>
      <vt:lpstr>Facebook Own Posts Table - 13 of 15</vt:lpstr>
      <vt:lpstr>Facebook Own Posts Table - 14 of 15</vt:lpstr>
      <vt:lpstr>Facebook Own Posts Table - 15 of 15</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2018-03-17T15:31:59Z</dcterms:created>
  <dcterms:modified xsi:type="dcterms:W3CDTF">2018-03-17T15:32:54Z</dcterms:modified>
</cp:coreProperties>
</file>