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Subway UK &amp; Ireland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</c:v>
                </c:pt>
                <c:pt idx="1">
                  <c:v>20</c:v>
                </c:pt>
                <c:pt idx="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CB-4227-9D25-B4AAB37FF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210312"/>
        <c:axId val="169438056"/>
      </c:lineChart>
      <c:dateAx>
        <c:axId val="167210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438056"/>
        <c:crosses val="autoZero"/>
        <c:auto val="1"/>
        <c:lblOffset val="100"/>
        <c:baseTimeUnit val="months"/>
      </c:dateAx>
      <c:valAx>
        <c:axId val="16943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21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Subway UK &amp; Ireland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0.45058150912652001</c:v>
                </c:pt>
                <c:pt idx="1">
                  <c:v>2.6211292855749E-2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012-B180-CD19155CD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350896"/>
        <c:axId val="278354504"/>
      </c:barChart>
      <c:catAx>
        <c:axId val="27835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54504"/>
        <c:crosses val="autoZero"/>
        <c:auto val="1"/>
        <c:lblAlgn val="ctr"/>
        <c:lblOffset val="100"/>
        <c:noMultiLvlLbl val="0"/>
      </c:catAx>
      <c:valAx>
        <c:axId val="27835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5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Subway UK &amp; Ireland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F3-4F28-8E36-0E99BE372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561512"/>
        <c:axId val="212565448"/>
      </c:barChart>
      <c:catAx>
        <c:axId val="21256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65448"/>
        <c:crosses val="autoZero"/>
        <c:auto val="1"/>
        <c:lblAlgn val="ctr"/>
        <c:lblOffset val="100"/>
        <c:noMultiLvlLbl val="0"/>
      </c:catAx>
      <c:valAx>
        <c:axId val="21256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6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Subway UK &amp; Ireland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0.45058150912652001</c:v>
                </c:pt>
                <c:pt idx="1">
                  <c:v>2.6211292855749E-2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F4-4E97-923A-D3A972CD4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560528"/>
        <c:axId val="212563152"/>
      </c:barChart>
      <c:catAx>
        <c:axId val="21256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63152"/>
        <c:crosses val="autoZero"/>
        <c:auto val="1"/>
        <c:lblAlgn val="ctr"/>
        <c:lblOffset val="100"/>
        <c:noMultiLvlLbl val="0"/>
      </c:catAx>
      <c:valAx>
        <c:axId val="21256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6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Subway UK &amp; Ireland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448122</c:v>
                </c:pt>
                <c:pt idx="1">
                  <c:v>448058</c:v>
                </c:pt>
                <c:pt idx="2">
                  <c:v>511977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FE-4312-BEE0-55DB4E449A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567744"/>
        <c:axId val="212572336"/>
      </c:lineChart>
      <c:dateAx>
        <c:axId val="21256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72336"/>
        <c:crosses val="autoZero"/>
        <c:auto val="1"/>
        <c:lblOffset val="100"/>
        <c:baseTimeUnit val="months"/>
      </c:dateAx>
      <c:valAx>
        <c:axId val="21257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6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Subway UK &amp; Ireland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0.45058150912652001</c:v>
                </c:pt>
                <c:pt idx="1">
                  <c:v>2.6211292855749E-2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DA-4B19-A82D-2E2ACC5D3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2574960"/>
        <c:axId val="212575616"/>
      </c:barChart>
      <c:catAx>
        <c:axId val="21257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75616"/>
        <c:crosses val="autoZero"/>
        <c:auto val="1"/>
        <c:lblAlgn val="ctr"/>
        <c:lblOffset val="100"/>
        <c:noMultiLvlLbl val="0"/>
      </c:catAx>
      <c:valAx>
        <c:axId val="2125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7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Subway UK &amp; Ireland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0.13198054125229999</c:v>
                </c:pt>
                <c:pt idx="1">
                  <c:v>0.10959851815483</c:v>
                </c:pt>
                <c:pt idx="2">
                  <c:v>7.8280588367843004E-2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38-4F6A-915F-35E1FE888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577912"/>
        <c:axId val="212578240"/>
      </c:lineChart>
      <c:dateAx>
        <c:axId val="21257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78240"/>
        <c:crosses val="autoZero"/>
        <c:auto val="1"/>
        <c:lblOffset val="100"/>
        <c:baseTimeUnit val="months"/>
      </c:dateAx>
      <c:valAx>
        <c:axId val="21257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7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Subway UK &amp; Ireland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07-4935-9257-4F28D4C4E0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Subway UK &amp; Ireland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07-4935-9257-4F28D4C4E0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Subway UK &amp; Ireland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07-4935-9257-4F28D4C4E0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Subway UK &amp; Ireland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07-4935-9257-4F28D4C4E0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Subway UK &amp; Ireland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07-4935-9257-4F28D4C4E0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Subway UK &amp; Ireland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07-4935-9257-4F28D4C4E0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Subway UK &amp; Ireland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907-4935-9257-4F28D4C4E0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Subway UK &amp; Ireland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907-4935-9257-4F28D4C4E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586768"/>
        <c:axId val="212588080"/>
      </c:barChart>
      <c:catAx>
        <c:axId val="21258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88080"/>
        <c:crosses val="autoZero"/>
        <c:auto val="1"/>
        <c:lblAlgn val="ctr"/>
        <c:lblOffset val="100"/>
        <c:noMultiLvlLbl val="0"/>
      </c:catAx>
      <c:valAx>
        <c:axId val="21258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8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BF939-EDAA-45C0-AA8C-158A051387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697136-7790-4813-99AB-C2C9D7602A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Lancaster University</a:t>
            </a:r>
          </a:p>
        </p:txBody>
      </p:sp>
    </p:spTree>
    <p:extLst>
      <p:ext uri="{BB962C8B-B14F-4D97-AF65-F5344CB8AC3E}">
        <p14:creationId xmlns:p14="http://schemas.microsoft.com/office/powerpoint/2010/main" val="3833329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8C832-C6DC-4485-8345-5D1ACF608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0D35C6-E607-416E-B2A9-57B6A4D006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7630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70E1C-142D-4CE2-8D6B-CDEAF9636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2BD09-DD53-4403-A785-BF4C35F07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12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07E48-F3D4-4067-9E97-CF95F3CD8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295015-D675-49F6-AFC6-5E68F3C05D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7933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ECE88-12A5-4CC9-983E-7D0BD486C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2BD02-BF46-43E3-A3E2-8D3B3C7E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87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01D6D-A340-4523-A50C-598B63819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8F030-68E6-421D-985F-EFA398EAC1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4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670613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76792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4775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9143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586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8402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6611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62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146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4838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546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862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257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1914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9167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45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8618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1454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59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- 2018-03-11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showed the ❤️ this #MothersDay voting Chicken Tikka as the Mother Of All #Subs in our poll! We hope your Mum has a great day and feels like #1 for the rest of the year!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81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- 2018-03-09 12:34:06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#MothersDay is coming. It's time to honour the one you love most. The one you can always rely on. So vote for your favourite #Sub to be crowned The Mother of all Subs with emojis below. (Also treat your Mum, she deserves it   ❤️❤️)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465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BB932-AB76-41B7-991C-066B21F08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91977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FAFFD-CAE4-42C5-8743-E5CE849AF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ED47E8-EB26-4A97-8C95-8D2F2CF20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001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022721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8487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51258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8730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208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313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651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3008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870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477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125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182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529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41853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9352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734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0728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539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8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- 2018-03-04 15:00:01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And best dressed goes to... #Subway and we're not talking about our salads. Check out this saucy number worthy of the green carpet. Who do you think will come out on top tonight? #OSCARS2018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580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- 2018-02-28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whole office when you have a Subway® for lunch. #lunchtimewin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63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AE06F-4CDD-48AF-AE8F-E6CF1EA57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3329440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D262C-5383-46D9-8D41-57E1B36BC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866E4-6FD0-4828-A3E7-285CB2DCD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736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9866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9457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95194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4299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170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856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154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49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542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538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523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886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0826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0875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8533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906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45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09954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35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- 2018-02-27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Dreaming of an #awesomebreakfast? We can make your dreams come true! Wake up to a Mega Melt with poached egg, succulent pork sausage, Beechwood Naturally Smoked Back Bacon and melted cheese.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07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- 2018-02-26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 that Melt that wears shorts way too soon! It’s too soon for that kind of Melt… we’ve got the right kind of Melt, in-store now.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93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0395B-193C-48DE-967D-81804C559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499855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6110-9B24-4E38-A332-41F07AA0F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D0EBC-DE69-44F2-9A42-F189FD2FAB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0025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59989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49864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20559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105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590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2167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455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957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592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665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514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2913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7700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14061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9293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879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422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1212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95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- 2018-02-26 11:53:54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take great care to ensure that our breakfast tastes great. Wake up to a Mega Melt and a drink for just £3!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16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- 2018-02-23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Help your little ones find their tribe in the brand new Early Man Kids’ Pak™, available in Subway® stores now! Early Man in cinemas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11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- 2018-02-22 12:27:57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 you love The Big Bang Theory? Then you'll love Young Sheldon! Head over to E4 to watch the new series from 8:30pm, and to catch up on some of your favourite #BigBangTheory episodes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326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2E151-0981-4B2D-BB1D-AE23A83A3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358984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E2E7E-915A-4B98-8107-FA3CCF1CD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0E761-85E6-455B-926C-4B7868D68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635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81407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72114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9995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4870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315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9084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250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44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156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225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479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905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546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2500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2679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566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5681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8236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591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- 2018-02-21 11:58:17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Time to Subfess! What’s your secret ingredient to making your favourite Sub? #Subfessions #KeepDiscovering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10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- 2018-02-18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Dreaming of holidays? Warm up a little sooner with our Winter Melts range. In store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77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- 2018-02-17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long stone, the Bronze age is upon us in the new Early Man! Hunt down the new Early Man Kids’ Pak™ in Subway® stores now, each with six collectables.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17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E3240-F79B-49BA-899B-ED6B1A9ED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3877464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7CD7A-FEE8-43B4-A5FD-78CF2FCC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044453-DC68-4106-98AC-17F6CAB16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403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35961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7834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6951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9685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061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709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915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456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480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027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156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3081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4656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79616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5128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184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643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2576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3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- 2018-02-16 12:06:59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Feeling lucky this Chinese New Year? You’ll find our gift to you inside the envelope…Start earning points towards free Subs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24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- 2018-02-15 11:30:01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2-4-6-8 our customers we appreciate! Thanks for joining us yesterday for Customer Appreciation Day. We’re a perfect match, so let’s keep this love alive. #KeepDiscovering #ShareyourSub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005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D5067-4903-47EB-872F-5F11073BA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553716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41CFE-586F-4478-B8D3-6F0A9E935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116417-C986-4B47-A7E2-2102AB884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7645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592349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8441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5958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8244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4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28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379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4965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7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664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335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7894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224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5196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1736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362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0864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6577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58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- 2018-02-12 22:06:09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Arron is on a mission to find his lunch buddy - well, he would be silly not to find one when you can get a FREE Six-inch Sub with the purchase of another this Wednesday. Who would you #ShareyourSub with? 
T&amp;Cs apply. Participating stores in UK &amp; Ireland only. From 11am- 7pm in GB.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369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4F575-4EFB-4A3E-B375-C89B2323A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668919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ED62-DC4B-4C1F-96E0-E723F739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4FD6F-1E89-4B85-B7F1-D69F5C958F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5924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248586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8200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13107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4922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9630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4987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8684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067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714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880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747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4419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28368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8232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472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8029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9890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0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- 2018-02-07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day of love is near! That’s right Wednesday 14th Feb is Customer Appreciation Day, where we declare our LOVE to you. Will you pass it on?  #ShareYourSub
T&amp;Cs apply. Participating stores only.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42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- 2018-02-05 07:51:35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Like the Philadelphia Eagles, you did it. You made it through and now you’re late! Arrgh! If this describes your morning, shake off #Superbowl2018 with a Subway Mega Melt and feed your boss an excuse from our generator. #SubwayNFL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277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9B6A8-DC4D-4565-8B99-A867908E5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76326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67391-1FD0-4842-9056-D35C23BA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45A28-5E65-4AB7-ABB1-D292254540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700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262760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2099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2368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0966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3212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619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5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990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216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4836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1639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147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9582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2009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491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3899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6155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6537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84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- 2018-02-05 02:00:00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those deep in #SuperBowl2018 we salute you! You’re going to need to keep energy levels high. So, stock up on #Subway Subs, maybe even a platter for the whole #Subsquad to share? Shout out your favourite Sub below! #SubwayNFL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3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- 2018-02-05 00:00:00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countdown to #SuperBowl2018 is over! It’s time for those #NFL fan clichés to touch-down. That keeno who over-cheers, statto the superfan and the one who just doesn’t stop talking. Name and fame your #Subsquad below. Get tagging! #SubwayNFL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027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828D2-810F-432D-A592-68A2D0670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684073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1A2B2-0D9B-4D9C-BAF5-4DE772174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C2C11A-EA13-479E-A575-76CF31971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993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721727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2980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84214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4916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702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718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873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647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644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111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46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674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340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2063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2343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304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725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6116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1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- 2018-02-04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an #NFL rookie? Wanna brush up on your facts? Well here’s some #SuperBowl2018 facts to get you started! #SubwayNFL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03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- 2018-02-03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“Sure I understand the #NFL, it’s like American rugby right?” WRONG. If you want to blag your way through the plays and the punts our #Subway blaggers guide is your personal coach #KeepDiscovering #SuperBowl2018 #SubwayNFL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345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41C69-8774-4DEC-ABF1-6F65D8DC2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931766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F700F-BCAC-49BB-9206-F6E659440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D4DA96-85A0-4D32-9D11-3BAA9229D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142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910262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44816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987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0230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257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720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364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05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249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044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316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1060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483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02001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493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323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8402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7044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7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- 2018-02-02 10:02:38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It’s #GroundhogDay again. Feel like your lunchtime is the same thing over and over again? Head to your nearest Subway® store and #KeepDiscovering.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4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- 2018-02-01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Houston, we have lift off! Today, we are proud to announce a partnership with Channel 4 to sponsor The Big Bang Theory on E4, including its highly anticipated prequel series Young Sheldon. Watch this space! #BigBangTheory #TBBT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1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- 2018-01-29 11:30:00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65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570CF-6515-47B0-B3B8-64916EB5C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974798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9EFCA-E36E-4777-BE33-4CBBBB610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27FEB-21C3-44F3-B3AD-FCDC65BBB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484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35026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7944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55091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2058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4149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113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847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706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122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492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513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84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3702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0470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978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267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7394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0823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9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UK &amp; Ireland - 2018-01-26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They rocked the stone age, but a new era has begun! Get your tribe down to your nearest Subway® store for the new Early Man Kids’ Pak™ and hunt down a fun collectible with every meal. Early Man is in cinemas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863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7AD14-102B-46AB-B846-306CD9453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3485586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95E6-119F-4D84-83CF-73D806F62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59EBD6-0D3C-413C-859B-50DDD0ECD6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5521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79ED3-FE5C-4BF2-AD87-788F195A2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7AF56-5A4F-4178-A41D-62DE6234E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758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3EF1B-D2A8-4B1D-8C2C-4DB2B8C17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BE76D7-1049-464D-90BB-94F54967AE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2380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25AED-1CA4-4C6F-B08D-5AEEA0F99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FCB72-A495-4728-A0F7-DFF1B44A7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990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BB4BD-0B98-4070-9475-4E607F58A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96E8F6-7828-49D8-9646-84218B3C78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1256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23E28-9366-42C6-83FC-70B63245C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E9EEC-0323-418B-A4E0-C4876F41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695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2C66-DDD2-4BF8-B444-3D9EA0844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D2EB4-528F-457D-BAEE-D07D5A62D3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847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575CB-A222-4778-AA51-ED8DDD0AE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38DCF-AA2D-4C49-B402-C677B7E09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55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AFB35-7AA0-4012-A9E1-BF6A35F06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DBC81E-3FF8-4E32-AC2B-EA3BD26C18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3396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DBFD3-BBC3-42C9-9AD1-25AF17B1B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C0A94-B0D6-4643-BA80-4128CA376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737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C9297-4347-4001-A687-E9F6ED07A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8D813D-946B-4E54-ACFE-1E5BF62BB0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4624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825F0-7DBA-4010-B473-C2D4ECED2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CB95A-3A6B-4782-BDDA-9ADA90467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73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1195</Words>
  <Application>Microsoft Office PowerPoint</Application>
  <PresentationFormat>On-screen Show (4:3)</PresentationFormat>
  <Paragraphs>716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Content Optimization Benchmark</vt:lpstr>
      <vt:lpstr>Facebook Own Posts</vt:lpstr>
      <vt:lpstr>Facebook Interaction Rate By Post Type</vt:lpstr>
      <vt:lpstr>Facebook Own Posts Table - 1 of 12</vt:lpstr>
      <vt:lpstr>Facebook Own Posts Table - 2 of 12</vt:lpstr>
      <vt:lpstr>Facebook Own Posts Table - 3 of 12</vt:lpstr>
      <vt:lpstr>Facebook Own Posts Table - 4 of 12</vt:lpstr>
      <vt:lpstr>Facebook Own Posts Table - 5 of 12</vt:lpstr>
      <vt:lpstr>Facebook Own Posts Table - 6 of 12</vt:lpstr>
      <vt:lpstr>Facebook Own Posts Table - 7 of 12</vt:lpstr>
      <vt:lpstr>Facebook Own Posts Table - 8 of 12</vt:lpstr>
      <vt:lpstr>Facebook Own Posts Table - 9 of 12</vt:lpstr>
      <vt:lpstr>Facebook Own Posts Table - 10 of 12</vt:lpstr>
      <vt:lpstr>Facebook Own Posts Table - 11 of 12</vt:lpstr>
      <vt:lpstr>Facebook Own Posts Table - 12 of 12</vt:lpstr>
      <vt:lpstr>Facebook Own Posts App Usage</vt:lpstr>
      <vt:lpstr>Facebook Interaction Rate By Post Type</vt:lpstr>
      <vt:lpstr>Facebook Fans Total</vt:lpstr>
      <vt:lpstr>Facebook Interaction Rate By Post Type</vt:lpstr>
      <vt:lpstr>Facebook Interaction Rate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2018-03-13T20:37:11Z</dcterms:created>
  <dcterms:modified xsi:type="dcterms:W3CDTF">2018-03-13T20:38:18Z</dcterms:modified>
</cp:coreProperties>
</file>