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4</c:v>
                </c:pt>
                <c:pt idx="2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31-4489-8963-09F1CAD62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02200"/>
        <c:axId val="241102528"/>
      </c:lineChart>
      <c:dateAx>
        <c:axId val="24110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02528"/>
        <c:crosses val="autoZero"/>
        <c:auto val="1"/>
        <c:lblOffset val="100"/>
        <c:baseTimeUnit val="days"/>
      </c:dateAx>
      <c:valAx>
        <c:axId val="24110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0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1.7227586497603999E-2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C-417F-A39F-4D9EF83402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739064"/>
        <c:axId val="242737096"/>
      </c:barChart>
      <c:catAx>
        <c:axId val="24273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37096"/>
        <c:crosses val="autoZero"/>
        <c:auto val="1"/>
        <c:lblAlgn val="ctr"/>
        <c:lblOffset val="100"/>
        <c:noMultiLvlLbl val="0"/>
      </c:catAx>
      <c:valAx>
        <c:axId val="24273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3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C-4572-96B5-5361840C1D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5C-4572-96B5-5361840C1D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5C-4572-96B5-5361840C1D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5C-4572-96B5-5361840C1D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5C-4572-96B5-5361840C1D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5C-4572-96B5-5361840C1D0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5C-4572-96B5-5361840C1D0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Leila Hadioui officiel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5C-4572-96B5-5361840C1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245816"/>
        <c:axId val="316246144"/>
      </c:barChart>
      <c:catAx>
        <c:axId val="31624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46144"/>
        <c:crosses val="autoZero"/>
        <c:auto val="1"/>
        <c:lblAlgn val="ctr"/>
        <c:lblOffset val="100"/>
        <c:noMultiLvlLbl val="0"/>
      </c:catAx>
      <c:valAx>
        <c:axId val="31624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24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2163</c:v>
                </c:pt>
                <c:pt idx="1">
                  <c:v>0</c:v>
                </c:pt>
                <c:pt idx="2">
                  <c:v>1198</c:v>
                </c:pt>
                <c:pt idx="3">
                  <c:v>2405</c:v>
                </c:pt>
                <c:pt idx="4">
                  <c:v>366</c:v>
                </c:pt>
                <c:pt idx="5">
                  <c:v>387</c:v>
                </c:pt>
                <c:pt idx="6">
                  <c:v>1597</c:v>
                </c:pt>
                <c:pt idx="7">
                  <c:v>1426</c:v>
                </c:pt>
                <c:pt idx="8">
                  <c:v>803</c:v>
                </c:pt>
                <c:pt idx="9">
                  <c:v>2519</c:v>
                </c:pt>
                <c:pt idx="10">
                  <c:v>7035</c:v>
                </c:pt>
                <c:pt idx="11">
                  <c:v>2400</c:v>
                </c:pt>
                <c:pt idx="12">
                  <c:v>0</c:v>
                </c:pt>
                <c:pt idx="13">
                  <c:v>205</c:v>
                </c:pt>
                <c:pt idx="14">
                  <c:v>2841</c:v>
                </c:pt>
                <c:pt idx="15">
                  <c:v>0</c:v>
                </c:pt>
                <c:pt idx="16">
                  <c:v>2702</c:v>
                </c:pt>
                <c:pt idx="17">
                  <c:v>1566</c:v>
                </c:pt>
                <c:pt idx="18">
                  <c:v>0</c:v>
                </c:pt>
                <c:pt idx="19">
                  <c:v>110</c:v>
                </c:pt>
                <c:pt idx="20">
                  <c:v>1573</c:v>
                </c:pt>
                <c:pt idx="21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5A-4538-AC45-0A1FB34D4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59168"/>
        <c:axId val="421753264"/>
      </c:lineChart>
      <c:dateAx>
        <c:axId val="42175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53264"/>
        <c:crosses val="autoZero"/>
        <c:auto val="1"/>
        <c:lblOffset val="100"/>
        <c:baseTimeUnit val="days"/>
      </c:dateAx>
      <c:valAx>
        <c:axId val="42175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2-49F6-A589-6607192B2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74912"/>
        <c:axId val="421779176"/>
      </c:barChart>
      <c:catAx>
        <c:axId val="42177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9176"/>
        <c:crosses val="autoZero"/>
        <c:auto val="1"/>
        <c:lblAlgn val="ctr"/>
        <c:lblOffset val="100"/>
        <c:noMultiLvlLbl val="0"/>
      </c:catAx>
      <c:valAx>
        <c:axId val="42177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0.18270405297299999</c:v>
                </c:pt>
                <c:pt idx="1">
                  <c:v>2.2771570450291E-2</c:v>
                </c:pt>
                <c:pt idx="2">
                  <c:v>0.13124325647405999</c:v>
                </c:pt>
                <c:pt idx="3">
                  <c:v>0.15590354873008999</c:v>
                </c:pt>
                <c:pt idx="4">
                  <c:v>7.3657095887096999E-2</c:v>
                </c:pt>
                <c:pt idx="5">
                  <c:v>0.19610125055783001</c:v>
                </c:pt>
                <c:pt idx="6">
                  <c:v>0.30723292888213999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C3-4445-AD54-0376941B3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775568"/>
        <c:axId val="421779832"/>
      </c:barChart>
      <c:catAx>
        <c:axId val="42177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9832"/>
        <c:crosses val="autoZero"/>
        <c:auto val="1"/>
        <c:lblAlgn val="ctr"/>
        <c:lblOffset val="100"/>
        <c:noMultiLvlLbl val="0"/>
      </c:catAx>
      <c:valAx>
        <c:axId val="42177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2.5658107549622999E-2</c:v>
                </c:pt>
                <c:pt idx="2">
                  <c:v>9.1361190096337003E-2</c:v>
                </c:pt>
                <c:pt idx="3">
                  <c:v>0.21800227807340999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0.58133940819575003</c:v>
                </c:pt>
                <c:pt idx="8">
                  <c:v>0.11266658297236</c:v>
                </c:pt>
                <c:pt idx="9">
                  <c:v>0.13071889435549</c:v>
                </c:pt>
                <c:pt idx="10">
                  <c:v>1.7227586497603999E-2</c:v>
                </c:pt>
                <c:pt idx="11">
                  <c:v>1.0079970823066E-2</c:v>
                </c:pt>
                <c:pt idx="12">
                  <c:v>0.12815308360052999</c:v>
                </c:pt>
                <c:pt idx="13">
                  <c:v>9.0948827653574996E-2</c:v>
                </c:pt>
                <c:pt idx="14">
                  <c:v>0.28622535332589</c:v>
                </c:pt>
                <c:pt idx="15">
                  <c:v>0.16412025221920001</c:v>
                </c:pt>
                <c:pt idx="16">
                  <c:v>0.13823305442360001</c:v>
                </c:pt>
                <c:pt idx="17">
                  <c:v>7.8807044616700003E-2</c:v>
                </c:pt>
                <c:pt idx="18">
                  <c:v>0.15798063362697001</c:v>
                </c:pt>
                <c:pt idx="19">
                  <c:v>0.33172267617727003</c:v>
                </c:pt>
                <c:pt idx="20">
                  <c:v>0.17291731766478</c:v>
                </c:pt>
                <c:pt idx="21">
                  <c:v>0.1280767201852</c:v>
                </c:pt>
                <c:pt idx="22">
                  <c:v>0.17429185914066</c:v>
                </c:pt>
                <c:pt idx="23">
                  <c:v>0.17930893552759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2C-4052-91BD-28DE82CAF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82128"/>
        <c:axId val="421775240"/>
      </c:lineChart>
      <c:catAx>
        <c:axId val="42178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75240"/>
        <c:crosses val="autoZero"/>
        <c:auto val="1"/>
        <c:lblAlgn val="ctr"/>
        <c:lblOffset val="100"/>
        <c:noMultiLvlLbl val="0"/>
      </c:catAx>
      <c:valAx>
        <c:axId val="42177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8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Leila Hadioui officiel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CE-4389-A6BE-BF4179019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760808"/>
        <c:axId val="421755888"/>
      </c:lineChart>
      <c:catAx>
        <c:axId val="42176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55888"/>
        <c:crosses val="autoZero"/>
        <c:auto val="1"/>
        <c:lblAlgn val="ctr"/>
        <c:lblOffset val="100"/>
        <c:noMultiLvlLbl val="0"/>
      </c:catAx>
      <c:valAx>
        <c:axId val="42175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6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28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2-44D3-B431-8C82DDCDC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CA47A-5261-4A53-A689-7E3DF1BD9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Leila Hadioui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4622C-94EF-4892-A576-9518CFEEB1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Shem's Pub</a:t>
            </a:r>
          </a:p>
        </p:txBody>
      </p:sp>
    </p:spTree>
    <p:extLst>
      <p:ext uri="{BB962C8B-B14F-4D97-AF65-F5344CB8AC3E}">
        <p14:creationId xmlns:p14="http://schemas.microsoft.com/office/powerpoint/2010/main" val="1769822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9F755-AABC-4058-BB44-BEAACD1AC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D6817C-9768-4A2E-AEDD-65D90EF3B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546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5CB35-796D-47A9-9E69-C727B2515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5A222-F001-4337-9AB3-56A1AEE1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98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B4559-71AC-4863-8AC5-592D02A1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713F2-EAA1-46B3-88A2-943C1F092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6900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8C555-6D89-4D69-8242-D32A6BABC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A73B3-1BA1-448E-9159-DB81FE36F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12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0438D-F750-4300-B17C-EEB722603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53BD73-0BE2-4C0E-8056-288A472AD5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43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90261-61B0-49BA-A6D8-F0A678679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DB3CA-A5D5-4FE6-9766-7D3A04FD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0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0ED0A-B6F6-4569-87AB-D74466BC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C291FD-0655-417C-B23D-861EBAD8A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428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11377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6111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5881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929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084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765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25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77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19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610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09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775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91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9629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761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850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459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268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67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- 2018-03-22 10:23:33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Positive vibes only ❤ bonne journée à vous tous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1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20:46:05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❤❤❤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17:06:39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♥♥♥♥♥♥
Mère, amie, confidente...
Tu représentes beaucoup pour moi.
Même si je ne te le dis pas toujours,
Sache que, pour toi, mon coeur est rempli d’amour.
Bonne fête maman…😍😍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96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A9205-7748-49B5-832F-21C0697D2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64220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DF1E-3F52-4D7E-9C9D-B9036D8C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98486-5280-4525-B98D-8CD32D710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847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24734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3403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20721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761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433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509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34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324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2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632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588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511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1840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1105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8284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483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350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156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3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15:59:07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Fière de vous annoncer que le film Lhajjates est en 20 ème semaine au cinéma  Megarama 😊 merci Simo Achaour et Moulay Karim Achaour pour cette belle aventure 🙏 
photos Sekkat Mehdi 
caftan Amina Boussayri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7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- 2018-03-21 12:02:22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Hello Tanger😍 rdv demain avec les capes LH ,  Taj Joaillerie et la styliste Houda Larini Haute Couture pour une vente privée. Pour plus d'infos 0661890565 #tanger #venteprivee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7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D15AE-5E80-49A4-B7E3-2C588D553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16236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92E9-7A1F-4853-915E-9166E7AA8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D68EC-896D-4950-882B-0FD23477ED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085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09286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24201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203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970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699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281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14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56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55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34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799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21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173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2327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4990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52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170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9056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7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- 2018-03-20 11:16:12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Soon ... new collection...@leilahadiouicollection @jacob_zawaq  #marrakech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79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- 2018-03-18 12:43:11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 caftan et bijoux @rafinityhautecouture bientôt sur Sabahiyate 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💋💋💋💋 #caftan #leilahadioui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557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F332C-CC22-4A1D-94C0-57C36EF0B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21012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A4116-4FBE-4BF1-A12C-390E991A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CFEE9-BD27-481B-965D-4BE70E07B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531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9492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8847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2819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1413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03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077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10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253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72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59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039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6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852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134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958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165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108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6973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7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21:04:20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💫💫💫💫💫#slowmotion @samsungmaroc #galaxys9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2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- 2018-03-17 07:15:44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Bonjour mes amours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- 2018-03-15 16:00:46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Caftan en tlija by @mounia_bouzoubaa bientôt sur Sabahiyate 2M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6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- 2018-03-14 19:23:20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J'adore mon S9 #slowmotion 😍 #galaxys9 @samsungmaroc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67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0420A-5E65-4378-BE00-84A2259AC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34249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175B-C523-404C-9FE4-E9255B63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76F64-71EE-4FB7-987C-5176E74066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035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09685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9676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7796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1798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123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58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597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97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67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685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322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90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209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7992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540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61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464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61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9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@femmesdumaroc_officiel @anas.yass @lanada_ 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7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23:20:24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#cleopatre  @femmesdumaroc_officiel @anas.yass @lanada_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28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23:17:40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 @femmesdumaroc_officiel #magazine#cleopatre @lanada_ @anas.yass @artmakeupmaroc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7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- 2018-03-12 14:04:43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@majdouline_benmbark notre invitée sur sabahiyate 2M 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4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FF19E-069A-46ED-9204-373BB3B51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4036812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0EF77-4FA7-4D98-B77A-E61DC1683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52E5C-C832-446C-8107-8B240F27F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9560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30612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473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9242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1365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73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24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6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62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11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29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26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592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733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0203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0427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955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231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919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64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- 2018-03-11 19:07:59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LH en Cléopâtre . 
Apparition dans le magazine @femmesdumaroc_officiel de ce mois @anas.yass @lanada_ @artmakeupmaroc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6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22:00:57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L'ouverture du @beautyparkfez hier à Fes photos  @zoubirali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84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20:16:08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3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- 2018-03-10 08:00:48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À la recherche de kabbour 😂 @elfadhassan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9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20661-82C3-4CE7-9628-AF3285133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2738671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72414-9FCE-4749-B101-5F693AF95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E4C76-6585-4973-95AE-51C16A3F7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1647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41883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8287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0613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6190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26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841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63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11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800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43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19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68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5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8043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0304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771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250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9767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2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20:39:06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💋💋💋🤩🤩🤩 #bestfriends #friendship #nicemoments #goodvibes #fes #morocco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1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13:28:25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J'arrive 😍 @beautyparkfez  au 19 Rue Lalla Nezha champs de course Fès
 Centre beauty park Fes #fes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0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13:06:49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19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02:20:37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75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2901F-E602-4721-8423-5DBC75A74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1243640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C9353-B40D-4F9E-B179-AFD7EECCB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9F598-ED9E-4051-840F-01E158F5DB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894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23571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6602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0648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6617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916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55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715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9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086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60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535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99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776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8247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65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172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858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255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10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Leila Hadioui officiel - 2018-03-09 01:51:19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Soirée de lancement du Samsung Galaxy S9 et S9+ @samsungmaroc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16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9167A-5F04-4DB1-B443-A58C86F77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1671763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EBD67-2DD5-4D6F-801D-83B69C4D8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11552-2E55-46D1-9F2E-386814B4A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566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13F21-8408-4689-973A-97348D657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20E91-3A41-4582-98A9-DFC83872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73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05B6-3027-4FB3-AC55-0CECBB34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A90E2B-583E-43CA-BF34-57FA05122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912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08754-CC23-46BF-9AC9-45E007F20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C6E28-5DB2-48B4-9389-6E02B1EC8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20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3277E-4DB5-49EA-8A47-31B928FC8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1A4958-2704-4FD8-A2F4-A4D809B71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112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8CBCF-CC34-4BBA-AE62-200A8F611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D333E-63A8-4573-9372-63FD71AF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03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4392-6783-4FFF-ADBA-EDFB0BCE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CE156-0089-457F-95C2-C7A3E5B37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948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F3124-AE63-474A-9138-EC45C4792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9F22A-91EB-4D77-A227-4D2E80DF3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2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C4D1F-F1CF-49F7-A5EC-D4FB7C1F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438F4-EA70-4805-8627-B50A4E76E0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7108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2E2B-001F-4A58-8E31-43B3E282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9AA91-537A-4687-A690-6BB68D688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09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0E01-E18D-4647-93F2-7710D6AF8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726469-19E1-4540-8C73-159214C4A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444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886443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52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40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67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24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161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84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376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26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30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26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12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216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71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68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389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039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371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43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04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449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93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351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76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2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Leila Hadioui officiel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36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F8AF2-5C5D-47F3-B2CE-3637FF9D3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</p:spTree>
    <p:extLst>
      <p:ext uri="{BB962C8B-B14F-4D97-AF65-F5344CB8AC3E}">
        <p14:creationId xmlns:p14="http://schemas.microsoft.com/office/powerpoint/2010/main" val="11059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6FFC-918D-4B99-8E8E-3DDB683D7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A6BB6-399F-40AF-9321-A92E70F987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054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43336-9167-4961-A835-A319A0566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AEB07-39E8-487C-BF4B-D3FD1ECA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32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1114</Words>
  <Application>Microsoft Office PowerPoint</Application>
  <PresentationFormat>On-screen Show (4:3)</PresentationFormat>
  <Paragraphs>689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Leila Hadioui</vt:lpstr>
      <vt:lpstr>Facebook Own Posts</vt:lpstr>
      <vt:lpstr>Facebook Interaction Rate By Post Type</vt:lpstr>
      <vt:lpstr>Facebook Interactions Distribution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Average Interactions Per Post</vt:lpstr>
      <vt:lpstr>Facebook Own Posts By Weekday</vt:lpstr>
      <vt:lpstr>Facebook Interaction Rate By Weekday</vt:lpstr>
      <vt:lpstr>Facebook Interaction Rate By Hour</vt:lpstr>
      <vt:lpstr>Facebook Own Posts By Hour</vt:lpstr>
      <vt:lpstr>Facebook Key Metrics Table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Leila Hadioui</dc:title>
  <dc:creator>Administrator</dc:creator>
  <cp:lastModifiedBy>Administrator</cp:lastModifiedBy>
  <cp:revision>1</cp:revision>
  <dcterms:created xsi:type="dcterms:W3CDTF">2018-03-22T10:55:24Z</dcterms:created>
  <dcterms:modified xsi:type="dcterms:W3CDTF">2018-03-22T10:56:33Z</dcterms:modified>
</cp:coreProperties>
</file>