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hudabeauty (Huda Kattan)</c:v>
                </c:pt>
              </c:strCache>
            </c:strRef>
          </c:tx>
          <c:spPr>
            <a:ln w="28575" cap="rnd">
              <a:solidFill>
                <a:schemeClr val="accent1"/>
              </a:solidFill>
              <a:round/>
            </a:ln>
            <a:effectLst/>
          </c:spPr>
          <c:marker>
            <c:symbol val="none"/>
          </c:marker>
          <c:cat>
            <c:numRef>
              <c:f>Sheet1!$A$2:$A$32</c:f>
              <c:numCache>
                <c:formatCode>m/d/yyyy</c:formatCode>
                <c:ptCount val="31"/>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numCache>
            </c:numRef>
          </c:cat>
          <c:val>
            <c:numRef>
              <c:f>Sheet1!$B$2:$B$32</c:f>
              <c:numCache>
                <c:formatCode>General</c:formatCode>
                <c:ptCount val="31"/>
                <c:pt idx="0">
                  <c:v>24192084</c:v>
                </c:pt>
                <c:pt idx="1">
                  <c:v>24210670</c:v>
                </c:pt>
                <c:pt idx="2">
                  <c:v>24227821</c:v>
                </c:pt>
                <c:pt idx="3">
                  <c:v>24247104</c:v>
                </c:pt>
                <c:pt idx="4">
                  <c:v>24275363</c:v>
                </c:pt>
                <c:pt idx="5">
                  <c:v>24297947</c:v>
                </c:pt>
                <c:pt idx="6">
                  <c:v>24311956</c:v>
                </c:pt>
                <c:pt idx="7">
                  <c:v>24326764</c:v>
                </c:pt>
                <c:pt idx="8">
                  <c:v>24339133</c:v>
                </c:pt>
                <c:pt idx="9">
                  <c:v>24350976</c:v>
                </c:pt>
                <c:pt idx="10">
                  <c:v>24363191</c:v>
                </c:pt>
                <c:pt idx="11">
                  <c:v>24382615</c:v>
                </c:pt>
                <c:pt idx="12">
                  <c:v>24406466</c:v>
                </c:pt>
                <c:pt idx="13">
                  <c:v>24425752</c:v>
                </c:pt>
                <c:pt idx="14">
                  <c:v>24441375</c:v>
                </c:pt>
                <c:pt idx="15">
                  <c:v>24455577</c:v>
                </c:pt>
                <c:pt idx="16">
                  <c:v>24492173</c:v>
                </c:pt>
                <c:pt idx="17">
                  <c:v>24512887</c:v>
                </c:pt>
                <c:pt idx="18">
                  <c:v>24526103</c:v>
                </c:pt>
                <c:pt idx="19">
                  <c:v>24538582</c:v>
                </c:pt>
                <c:pt idx="20">
                  <c:v>24549790</c:v>
                </c:pt>
                <c:pt idx="21">
                  <c:v>24563174</c:v>
                </c:pt>
                <c:pt idx="22">
                  <c:v>24577352</c:v>
                </c:pt>
                <c:pt idx="23">
                  <c:v>24589615</c:v>
                </c:pt>
                <c:pt idx="24">
                  <c:v>24598369</c:v>
                </c:pt>
                <c:pt idx="25">
                  <c:v>24609691</c:v>
                </c:pt>
                <c:pt idx="26">
                  <c:v>24617807</c:v>
                </c:pt>
                <c:pt idx="27">
                  <c:v>24626028</c:v>
                </c:pt>
                <c:pt idx="28">
                  <c:v>24639149</c:v>
                </c:pt>
                <c:pt idx="29">
                  <c:v>24651225</c:v>
                </c:pt>
                <c:pt idx="30">
                  <c:v>24662398</c:v>
                </c:pt>
              </c:numCache>
            </c:numRef>
          </c:val>
          <c:smooth val="0"/>
          <c:extLst>
            <c:ext xmlns:c16="http://schemas.microsoft.com/office/drawing/2014/chart" uri="{C3380CC4-5D6E-409C-BE32-E72D297353CC}">
              <c16:uniqueId val="{00000000-0C16-40B8-A33D-E0DCE8D463B3}"/>
            </c:ext>
          </c:extLst>
        </c:ser>
        <c:dLbls>
          <c:showLegendKey val="0"/>
          <c:showVal val="0"/>
          <c:showCatName val="0"/>
          <c:showSerName val="0"/>
          <c:showPercent val="0"/>
          <c:showBubbleSize val="0"/>
        </c:dLbls>
        <c:smooth val="0"/>
        <c:axId val="346625560"/>
        <c:axId val="346623264"/>
      </c:lineChart>
      <c:dateAx>
        <c:axId val="346625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23264"/>
        <c:crosses val="autoZero"/>
        <c:auto val="1"/>
        <c:lblOffset val="100"/>
        <c:baseTimeUnit val="days"/>
      </c:dateAx>
      <c:valAx>
        <c:axId val="34662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2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hudabeauty (Huda Kattan)</c:v>
                </c:pt>
              </c:strCache>
            </c:strRef>
          </c:tx>
          <c:spPr>
            <a:ln w="28575" cap="rnd">
              <a:solidFill>
                <a:schemeClr val="accent1"/>
              </a:solidFill>
              <a:round/>
            </a:ln>
            <a:effectLst/>
          </c:spPr>
          <c:marker>
            <c:symbol val="none"/>
          </c:marker>
          <c:cat>
            <c:numRef>
              <c:f>Sheet1!$A$2:$A$32</c:f>
              <c:numCache>
                <c:formatCode>m/d/yyyy</c:formatCode>
                <c:ptCount val="31"/>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numCache>
            </c:numRef>
          </c:cat>
          <c:val>
            <c:numRef>
              <c:f>Sheet1!$B$2:$B$32</c:f>
              <c:numCache>
                <c:formatCode>General</c:formatCode>
                <c:ptCount val="31"/>
                <c:pt idx="0">
                  <c:v>6.7687746218105999E-2</c:v>
                </c:pt>
                <c:pt idx="1">
                  <c:v>7.6826783504885005E-2</c:v>
                </c:pt>
                <c:pt idx="2">
                  <c:v>7.0840666532566002E-2</c:v>
                </c:pt>
                <c:pt idx="3">
                  <c:v>7.9590318914772001E-2</c:v>
                </c:pt>
                <c:pt idx="4">
                  <c:v>0.11654587698391</c:v>
                </c:pt>
                <c:pt idx="5">
                  <c:v>9.3032594404459004E-2</c:v>
                </c:pt>
                <c:pt idx="6">
                  <c:v>5.7655076784881999E-2</c:v>
                </c:pt>
                <c:pt idx="7">
                  <c:v>6.0908303716903998E-2</c:v>
                </c:pt>
                <c:pt idx="8">
                  <c:v>5.0845233669386002E-2</c:v>
                </c:pt>
                <c:pt idx="9">
                  <c:v>4.8658265682676997E-2</c:v>
                </c:pt>
                <c:pt idx="10">
                  <c:v>5.0162260436706997E-2</c:v>
                </c:pt>
                <c:pt idx="11">
                  <c:v>7.9726830528890999E-2</c:v>
                </c:pt>
                <c:pt idx="12">
                  <c:v>9.7819696533780004E-2</c:v>
                </c:pt>
                <c:pt idx="13">
                  <c:v>7.9020043295083997E-2</c:v>
                </c:pt>
                <c:pt idx="14">
                  <c:v>6.3961183262648005E-2</c:v>
                </c:pt>
                <c:pt idx="15">
                  <c:v>5.8106387222485997E-2</c:v>
                </c:pt>
                <c:pt idx="16">
                  <c:v>0.14964275837777</c:v>
                </c:pt>
                <c:pt idx="17">
                  <c:v>8.4573957565953997E-2</c:v>
                </c:pt>
                <c:pt idx="18">
                  <c:v>5.3914498116848002E-2</c:v>
                </c:pt>
                <c:pt idx="19">
                  <c:v>5.0880484355789998E-2</c:v>
                </c:pt>
                <c:pt idx="20">
                  <c:v>4.5675010886936998E-2</c:v>
                </c:pt>
                <c:pt idx="21">
                  <c:v>5.4517777952479002E-2</c:v>
                </c:pt>
                <c:pt idx="22">
                  <c:v>5.7720553540840998E-2</c:v>
                </c:pt>
                <c:pt idx="23">
                  <c:v>4.9895529835761003E-2</c:v>
                </c:pt>
                <c:pt idx="24">
                  <c:v>3.5600394719477998E-2</c:v>
                </c:pt>
                <c:pt idx="25">
                  <c:v>4.6027441900721E-2</c:v>
                </c:pt>
                <c:pt idx="26">
                  <c:v>3.2978878117568E-2</c:v>
                </c:pt>
                <c:pt idx="27">
                  <c:v>3.3394526165552003E-2</c:v>
                </c:pt>
                <c:pt idx="28">
                  <c:v>5.328102445104E-2</c:v>
                </c:pt>
                <c:pt idx="29">
                  <c:v>4.9011432984150997E-2</c:v>
                </c:pt>
                <c:pt idx="30">
                  <c:v>4.5324319582494998E-2</c:v>
                </c:pt>
              </c:numCache>
            </c:numRef>
          </c:val>
          <c:smooth val="0"/>
          <c:extLst>
            <c:ext xmlns:c16="http://schemas.microsoft.com/office/drawing/2014/chart" uri="{C3380CC4-5D6E-409C-BE32-E72D297353CC}">
              <c16:uniqueId val="{00000000-336E-49A9-BA9F-4F3AE99BFCA1}"/>
            </c:ext>
          </c:extLst>
        </c:ser>
        <c:dLbls>
          <c:showLegendKey val="0"/>
          <c:showVal val="0"/>
          <c:showCatName val="0"/>
          <c:showSerName val="0"/>
          <c:showPercent val="0"/>
          <c:showBubbleSize val="0"/>
        </c:dLbls>
        <c:smooth val="0"/>
        <c:axId val="346627528"/>
        <c:axId val="346621624"/>
      </c:lineChart>
      <c:dateAx>
        <c:axId val="346627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21624"/>
        <c:crosses val="autoZero"/>
        <c:auto val="1"/>
        <c:lblOffset val="100"/>
        <c:baseTimeUnit val="days"/>
      </c:dateAx>
      <c:valAx>
        <c:axId val="34662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2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hudabeauty (Huda Kattan)</c:v>
                </c:pt>
              </c:strCache>
            </c:strRef>
          </c:tx>
          <c:spPr>
            <a:ln w="28575" cap="rnd">
              <a:solidFill>
                <a:schemeClr val="accent1"/>
              </a:solidFill>
              <a:round/>
            </a:ln>
            <a:effectLst/>
          </c:spPr>
          <c:marker>
            <c:symbol val="none"/>
          </c:marker>
          <c:cat>
            <c:numRef>
              <c:f>Sheet1!$A$2:$A$32</c:f>
              <c:numCache>
                <c:formatCode>m/d/yyyy</c:formatCode>
                <c:ptCount val="31"/>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numCache>
            </c:numRef>
          </c:cat>
          <c:val>
            <c:numRef>
              <c:f>Sheet1!$B$2:$B$32</c:f>
              <c:numCache>
                <c:formatCode>General</c:formatCode>
                <c:ptCount val="31"/>
                <c:pt idx="0">
                  <c:v>0.87150000000000005</c:v>
                </c:pt>
                <c:pt idx="1">
                  <c:v>0.4929</c:v>
                </c:pt>
                <c:pt idx="2">
                  <c:v>0.99570000000000003</c:v>
                </c:pt>
                <c:pt idx="3">
                  <c:v>1.1346000000000001</c:v>
                </c:pt>
                <c:pt idx="4">
                  <c:v>0.56859999999999999</c:v>
                </c:pt>
                <c:pt idx="5">
                  <c:v>0.66520000000000001</c:v>
                </c:pt>
                <c:pt idx="6">
                  <c:v>0.65690000000000004</c:v>
                </c:pt>
                <c:pt idx="7">
                  <c:v>0.60029999999999994</c:v>
                </c:pt>
                <c:pt idx="8">
                  <c:v>0.96530000000000005</c:v>
                </c:pt>
                <c:pt idx="9">
                  <c:v>0.6774</c:v>
                </c:pt>
                <c:pt idx="10">
                  <c:v>0.86729999999999996</c:v>
                </c:pt>
                <c:pt idx="11">
                  <c:v>1.1995</c:v>
                </c:pt>
                <c:pt idx="12">
                  <c:v>0.93359999999999999</c:v>
                </c:pt>
                <c:pt idx="13">
                  <c:v>0.82330000000000003</c:v>
                </c:pt>
                <c:pt idx="14">
                  <c:v>0.53610000000000002</c:v>
                </c:pt>
                <c:pt idx="15">
                  <c:v>1.0291999999999999</c:v>
                </c:pt>
                <c:pt idx="16">
                  <c:v>0.82889999999999997</c:v>
                </c:pt>
                <c:pt idx="17">
                  <c:v>0.90100000000000002</c:v>
                </c:pt>
                <c:pt idx="18">
                  <c:v>0.998</c:v>
                </c:pt>
                <c:pt idx="19">
                  <c:v>0.51439999999999997</c:v>
                </c:pt>
                <c:pt idx="20">
                  <c:v>0.75800000000000001</c:v>
                </c:pt>
                <c:pt idx="21">
                  <c:v>0.63500000000000001</c:v>
                </c:pt>
                <c:pt idx="22">
                  <c:v>0.48620000000000002</c:v>
                </c:pt>
                <c:pt idx="23">
                  <c:v>0.62860000000000005</c:v>
                </c:pt>
                <c:pt idx="24">
                  <c:v>0.54659999999999997</c:v>
                </c:pt>
                <c:pt idx="25">
                  <c:v>0.74990000000000001</c:v>
                </c:pt>
                <c:pt idx="26">
                  <c:v>0.68179999999999996</c:v>
                </c:pt>
                <c:pt idx="27">
                  <c:v>0.55349999999999999</c:v>
                </c:pt>
                <c:pt idx="28">
                  <c:v>0.4985</c:v>
                </c:pt>
                <c:pt idx="29">
                  <c:v>0.45369999999999999</c:v>
                </c:pt>
                <c:pt idx="30">
                  <c:v>0.51649999999999996</c:v>
                </c:pt>
              </c:numCache>
            </c:numRef>
          </c:val>
          <c:smooth val="0"/>
          <c:extLst>
            <c:ext xmlns:c16="http://schemas.microsoft.com/office/drawing/2014/chart" uri="{C3380CC4-5D6E-409C-BE32-E72D297353CC}">
              <c16:uniqueId val="{00000000-6641-441E-8AA7-01EB71012F52}"/>
            </c:ext>
          </c:extLst>
        </c:ser>
        <c:dLbls>
          <c:showLegendKey val="0"/>
          <c:showVal val="0"/>
          <c:showCatName val="0"/>
          <c:showSerName val="0"/>
          <c:showPercent val="0"/>
          <c:showBubbleSize val="0"/>
        </c:dLbls>
        <c:smooth val="0"/>
        <c:axId val="376483480"/>
        <c:axId val="376483808"/>
      </c:lineChart>
      <c:dateAx>
        <c:axId val="376483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83808"/>
        <c:crosses val="autoZero"/>
        <c:auto val="1"/>
        <c:lblOffset val="100"/>
        <c:baseTimeUnit val="days"/>
      </c:dateAx>
      <c:valAx>
        <c:axId val="37648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8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hudabeauty (Huda Kattan)</c:v>
                </c:pt>
              </c:strCache>
            </c:strRef>
          </c:tx>
          <c:spPr>
            <a:ln w="28575" cap="rnd">
              <a:solidFill>
                <a:schemeClr val="accent1"/>
              </a:solidFill>
              <a:round/>
            </a:ln>
            <a:effectLst/>
          </c:spPr>
          <c:marker>
            <c:symbol val="none"/>
          </c:marker>
          <c:cat>
            <c:numRef>
              <c:f>Sheet1!$A$2:$A$32</c:f>
              <c:numCache>
                <c:formatCode>m/d/yyyy</c:formatCode>
                <c:ptCount val="31"/>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numCache>
            </c:numRef>
          </c:cat>
          <c:val>
            <c:numRef>
              <c:f>Sheet1!$B$2:$B$32</c:f>
              <c:numCache>
                <c:formatCode>General</c:formatCode>
                <c:ptCount val="31"/>
                <c:pt idx="0">
                  <c:v>210751</c:v>
                </c:pt>
                <c:pt idx="1">
                  <c:v>119278</c:v>
                </c:pt>
                <c:pt idx="2">
                  <c:v>241146</c:v>
                </c:pt>
                <c:pt idx="3">
                  <c:v>275005</c:v>
                </c:pt>
                <c:pt idx="4">
                  <c:v>137937</c:v>
                </c:pt>
                <c:pt idx="5">
                  <c:v>161560</c:v>
                </c:pt>
                <c:pt idx="6">
                  <c:v>159656</c:v>
                </c:pt>
                <c:pt idx="7">
                  <c:v>145985</c:v>
                </c:pt>
                <c:pt idx="8">
                  <c:v>234879</c:v>
                </c:pt>
                <c:pt idx="9">
                  <c:v>164901</c:v>
                </c:pt>
                <c:pt idx="10">
                  <c:v>211256</c:v>
                </c:pt>
                <c:pt idx="11">
                  <c:v>292346</c:v>
                </c:pt>
                <c:pt idx="12">
                  <c:v>227748</c:v>
                </c:pt>
                <c:pt idx="13">
                  <c:v>201029</c:v>
                </c:pt>
                <c:pt idx="14">
                  <c:v>130989</c:v>
                </c:pt>
                <c:pt idx="15">
                  <c:v>251615</c:v>
                </c:pt>
                <c:pt idx="16">
                  <c:v>202860</c:v>
                </c:pt>
                <c:pt idx="17">
                  <c:v>220779</c:v>
                </c:pt>
                <c:pt idx="18">
                  <c:v>244700</c:v>
                </c:pt>
                <c:pt idx="19">
                  <c:v>126186</c:v>
                </c:pt>
                <c:pt idx="20">
                  <c:v>186050</c:v>
                </c:pt>
                <c:pt idx="21">
                  <c:v>155934</c:v>
                </c:pt>
                <c:pt idx="22">
                  <c:v>119460</c:v>
                </c:pt>
                <c:pt idx="23">
                  <c:v>154523</c:v>
                </c:pt>
                <c:pt idx="24">
                  <c:v>134435</c:v>
                </c:pt>
                <c:pt idx="25">
                  <c:v>184505</c:v>
                </c:pt>
                <c:pt idx="26">
                  <c:v>167810</c:v>
                </c:pt>
                <c:pt idx="27">
                  <c:v>136292</c:v>
                </c:pt>
                <c:pt idx="28">
                  <c:v>122804</c:v>
                </c:pt>
                <c:pt idx="29">
                  <c:v>111824</c:v>
                </c:pt>
                <c:pt idx="30">
                  <c:v>127358</c:v>
                </c:pt>
              </c:numCache>
            </c:numRef>
          </c:val>
          <c:smooth val="0"/>
          <c:extLst>
            <c:ext xmlns:c16="http://schemas.microsoft.com/office/drawing/2014/chart" uri="{C3380CC4-5D6E-409C-BE32-E72D297353CC}">
              <c16:uniqueId val="{00000000-FD37-400D-A6D1-4D5DE902F9D7}"/>
            </c:ext>
          </c:extLst>
        </c:ser>
        <c:dLbls>
          <c:showLegendKey val="0"/>
          <c:showVal val="0"/>
          <c:showCatName val="0"/>
          <c:showSerName val="0"/>
          <c:showPercent val="0"/>
          <c:showBubbleSize val="0"/>
        </c:dLbls>
        <c:smooth val="0"/>
        <c:axId val="388127080"/>
        <c:axId val="388129704"/>
      </c:lineChart>
      <c:dateAx>
        <c:axId val="38812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29704"/>
        <c:crosses val="autoZero"/>
        <c:auto val="1"/>
        <c:lblOffset val="100"/>
        <c:baseTimeUnit val="days"/>
      </c:dateAx>
      <c:valAx>
        <c:axId val="38812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2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9D528-372D-4F06-A39B-9450F153F7D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10FC21BC-20F1-46C5-8EF6-2BEEAB3773DE}"/>
              </a:ext>
            </a:extLst>
          </p:cNvPr>
          <p:cNvSpPr>
            <a:spLocks noGrp="1"/>
          </p:cNvSpPr>
          <p:nvPr>
            <p:ph type="subTitle" idx="1"/>
          </p:nvPr>
        </p:nvSpPr>
        <p:spPr/>
        <p:txBody>
          <a:bodyPr/>
          <a:lstStyle/>
          <a:p>
            <a:r>
              <a:rPr lang="en-US"/>
              <a:t>Shem's Pub</a:t>
            </a:r>
          </a:p>
        </p:txBody>
      </p:sp>
    </p:spTree>
    <p:extLst>
      <p:ext uri="{BB962C8B-B14F-4D97-AF65-F5344CB8AC3E}">
        <p14:creationId xmlns:p14="http://schemas.microsoft.com/office/powerpoint/2010/main" val="738053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0C0D-E3CD-4B4C-8863-8E2251C2AF7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2B9550A-E2AF-413A-89FF-6D3F01B9E382}"/>
              </a:ext>
            </a:extLst>
          </p:cNvPr>
          <p:cNvGraphicFramePr>
            <a:graphicFrameLocks noGrp="1"/>
          </p:cNvGraphicFramePr>
          <p:nvPr>
            <p:ph type="tbl" sz="quarter" idx="13"/>
            <p:extLst>
              <p:ext uri="{D42A27DB-BD31-4B8C-83A1-F6EECF244321}">
                <p14:modId xmlns:p14="http://schemas.microsoft.com/office/powerpoint/2010/main" val="405558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4580649"/>
                    </a:ext>
                  </a:extLst>
                </a:gridCol>
                <a:gridCol w="699516">
                  <a:extLst>
                    <a:ext uri="{9D8B030D-6E8A-4147-A177-3AD203B41FA5}">
                      <a16:colId xmlns:a16="http://schemas.microsoft.com/office/drawing/2014/main" val="4157565079"/>
                    </a:ext>
                  </a:extLst>
                </a:gridCol>
                <a:gridCol w="699516">
                  <a:extLst>
                    <a:ext uri="{9D8B030D-6E8A-4147-A177-3AD203B41FA5}">
                      <a16:colId xmlns:a16="http://schemas.microsoft.com/office/drawing/2014/main" val="3403950455"/>
                    </a:ext>
                  </a:extLst>
                </a:gridCol>
                <a:gridCol w="658368">
                  <a:extLst>
                    <a:ext uri="{9D8B030D-6E8A-4147-A177-3AD203B41FA5}">
                      <a16:colId xmlns:a16="http://schemas.microsoft.com/office/drawing/2014/main" val="2771699591"/>
                    </a:ext>
                  </a:extLst>
                </a:gridCol>
                <a:gridCol w="658368">
                  <a:extLst>
                    <a:ext uri="{9D8B030D-6E8A-4147-A177-3AD203B41FA5}">
                      <a16:colId xmlns:a16="http://schemas.microsoft.com/office/drawing/2014/main" val="2607703059"/>
                    </a:ext>
                  </a:extLst>
                </a:gridCol>
                <a:gridCol w="658368">
                  <a:extLst>
                    <a:ext uri="{9D8B030D-6E8A-4147-A177-3AD203B41FA5}">
                      <a16:colId xmlns:a16="http://schemas.microsoft.com/office/drawing/2014/main" val="2261924386"/>
                    </a:ext>
                  </a:extLst>
                </a:gridCol>
                <a:gridCol w="699516">
                  <a:extLst>
                    <a:ext uri="{9D8B030D-6E8A-4147-A177-3AD203B41FA5}">
                      <a16:colId xmlns:a16="http://schemas.microsoft.com/office/drawing/2014/main" val="1021300759"/>
                    </a:ext>
                  </a:extLst>
                </a:gridCol>
                <a:gridCol w="699516">
                  <a:extLst>
                    <a:ext uri="{9D8B030D-6E8A-4147-A177-3AD203B41FA5}">
                      <a16:colId xmlns:a16="http://schemas.microsoft.com/office/drawing/2014/main" val="4411835"/>
                    </a:ext>
                  </a:extLst>
                </a:gridCol>
                <a:gridCol w="699516">
                  <a:extLst>
                    <a:ext uri="{9D8B030D-6E8A-4147-A177-3AD203B41FA5}">
                      <a16:colId xmlns:a16="http://schemas.microsoft.com/office/drawing/2014/main" val="2903745908"/>
                    </a:ext>
                  </a:extLst>
                </a:gridCol>
                <a:gridCol w="658368">
                  <a:extLst>
                    <a:ext uri="{9D8B030D-6E8A-4147-A177-3AD203B41FA5}">
                      <a16:colId xmlns:a16="http://schemas.microsoft.com/office/drawing/2014/main" val="15176813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47751217"/>
                  </a:ext>
                </a:extLst>
              </a:tr>
              <a:tr h="370840">
                <a:tc>
                  <a:txBody>
                    <a:bodyPr/>
                    <a:lstStyle/>
                    <a:p>
                      <a:r>
                        <a:rPr lang="en-US" sz="1000"/>
                        <a:t>hudabeauty (Huda Kattan)</a:t>
                      </a:r>
                    </a:p>
                  </a:txBody>
                  <a:tcPr/>
                </a:tc>
                <a:tc>
                  <a:txBody>
                    <a:bodyPr/>
                    <a:lstStyle/>
                    <a:p>
                      <a:r>
                        <a:rPr lang="en-US" sz="1000"/>
                        <a:t>24662398</a:t>
                      </a:r>
                    </a:p>
                  </a:txBody>
                  <a:tcPr/>
                </a:tc>
                <a:tc>
                  <a:txBody>
                    <a:bodyPr/>
                    <a:lstStyle/>
                    <a:p>
                      <a:r>
                        <a:rPr lang="en-US" sz="1000"/>
                        <a:t>486678</a:t>
                      </a:r>
                    </a:p>
                  </a:txBody>
                  <a:tcPr/>
                </a:tc>
                <a:tc>
                  <a:txBody>
                    <a:bodyPr/>
                    <a:lstStyle/>
                    <a:p>
                      <a:r>
                        <a:rPr lang="en-US" sz="1000"/>
                        <a:t>80</a:t>
                      </a:r>
                    </a:p>
                  </a:txBody>
                  <a:tcPr/>
                </a:tc>
                <a:tc>
                  <a:txBody>
                    <a:bodyPr/>
                    <a:lstStyle/>
                    <a:p>
                      <a:r>
                        <a:rPr lang="en-US" sz="1000"/>
                        <a:t>8</a:t>
                      </a:r>
                    </a:p>
                  </a:txBody>
                  <a:tcPr/>
                </a:tc>
                <a:tc>
                  <a:txBody>
                    <a:bodyPr/>
                    <a:lstStyle/>
                    <a:p>
                      <a:r>
                        <a:rPr lang="en-US" sz="1000"/>
                        <a:t>128</a:t>
                      </a:r>
                    </a:p>
                  </a:txBody>
                  <a:tcPr/>
                </a:tc>
                <a:tc>
                  <a:txBody>
                    <a:bodyPr/>
                    <a:lstStyle/>
                    <a:p>
                      <a:r>
                        <a:rPr lang="en-US" sz="1000"/>
                        <a:t>216</a:t>
                      </a:r>
                    </a:p>
                  </a:txBody>
                  <a:tcPr/>
                </a:tc>
                <a:tc>
                  <a:txBody>
                    <a:bodyPr/>
                    <a:lstStyle/>
                    <a:p>
                      <a:r>
                        <a:rPr lang="en-US" sz="1000"/>
                        <a:t>37209235</a:t>
                      </a:r>
                    </a:p>
                  </a:txBody>
                  <a:tcPr/>
                </a:tc>
                <a:tc>
                  <a:txBody>
                    <a:bodyPr/>
                    <a:lstStyle/>
                    <a:p>
                      <a:r>
                        <a:rPr lang="en-US" sz="1000"/>
                        <a:t>1669882</a:t>
                      </a:r>
                    </a:p>
                  </a:txBody>
                  <a:tcPr/>
                </a:tc>
                <a:tc>
                  <a:txBody>
                    <a:bodyPr/>
                    <a:lstStyle/>
                    <a:p>
                      <a:r>
                        <a:rPr lang="en-US" sz="1000"/>
                        <a:t>0.7371%</a:t>
                      </a:r>
                    </a:p>
                  </a:txBody>
                  <a:tcPr/>
                </a:tc>
                <a:extLst>
                  <a:ext uri="{0D108BD9-81ED-4DB2-BD59-A6C34878D82A}">
                    <a16:rowId xmlns:a16="http://schemas.microsoft.com/office/drawing/2014/main" val="125632759"/>
                  </a:ext>
                </a:extLst>
              </a:tr>
            </a:tbl>
          </a:graphicData>
        </a:graphic>
      </p:graphicFrame>
      <p:sp>
        <p:nvSpPr>
          <p:cNvPr id="4" name="Text Placeholder 3">
            <a:extLst>
              <a:ext uri="{FF2B5EF4-FFF2-40B4-BE49-F238E27FC236}">
                <a16:creationId xmlns:a16="http://schemas.microsoft.com/office/drawing/2014/main" id="{032CF820-6995-46CD-ACC9-68EB5C4306CD}"/>
              </a:ext>
            </a:extLst>
          </p:cNvPr>
          <p:cNvSpPr>
            <a:spLocks noGrp="1"/>
          </p:cNvSpPr>
          <p:nvPr>
            <p:ph type="body" sz="quarter" idx="14"/>
          </p:nvPr>
        </p:nvSpPr>
        <p:spPr/>
        <p:txBody>
          <a:bodyPr/>
          <a:lstStyle/>
          <a:p>
            <a:r>
              <a:rPr lang="en-US"/>
              <a:t>02/01/2018 - 03/03/2018</a:t>
            </a:r>
          </a:p>
        </p:txBody>
      </p:sp>
    </p:spTree>
    <p:extLst>
      <p:ext uri="{BB962C8B-B14F-4D97-AF65-F5344CB8AC3E}">
        <p14:creationId xmlns:p14="http://schemas.microsoft.com/office/powerpoint/2010/main" val="1157006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3AD-230E-4408-BE20-4FD910BB598D}"/>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20BF6EA7-401D-4D38-853F-AABA119D5B27}"/>
              </a:ext>
            </a:extLst>
          </p:cNvPr>
          <p:cNvGraphicFramePr>
            <a:graphicFrameLocks noGrp="1"/>
          </p:cNvGraphicFramePr>
          <p:nvPr>
            <p:ph type="chart" sz="quarter" idx="13"/>
            <p:extLst>
              <p:ext uri="{D42A27DB-BD31-4B8C-83A1-F6EECF244321}">
                <p14:modId xmlns:p14="http://schemas.microsoft.com/office/powerpoint/2010/main" val="2038560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DD074-BC9A-4CA6-88CB-9D6069981B3E}"/>
              </a:ext>
            </a:extLst>
          </p:cNvPr>
          <p:cNvSpPr>
            <a:spLocks noGrp="1"/>
          </p:cNvSpPr>
          <p:nvPr>
            <p:ph type="body" sz="quarter" idx="14"/>
          </p:nvPr>
        </p:nvSpPr>
        <p:spPr/>
        <p:txBody>
          <a:bodyPr/>
          <a:lstStyle/>
          <a:p>
            <a:r>
              <a:rPr lang="en-US"/>
              <a:t>02/01/2018 - 03/03/2018</a:t>
            </a:r>
          </a:p>
        </p:txBody>
      </p:sp>
      <p:sp>
        <p:nvSpPr>
          <p:cNvPr id="5" name="Footer Placeholder 4">
            <a:extLst>
              <a:ext uri="{FF2B5EF4-FFF2-40B4-BE49-F238E27FC236}">
                <a16:creationId xmlns:a16="http://schemas.microsoft.com/office/drawing/2014/main" id="{7E818186-A3D2-4ADA-9425-7EF7B9D600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6073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2225-8D04-415F-8F9B-C58662F23933}"/>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F2014139-66AC-40FF-A5FF-63A3EF1CBACA}"/>
              </a:ext>
            </a:extLst>
          </p:cNvPr>
          <p:cNvGraphicFramePr>
            <a:graphicFrameLocks noGrp="1"/>
          </p:cNvGraphicFramePr>
          <p:nvPr>
            <p:ph type="chart" sz="quarter" idx="13"/>
            <p:extLst>
              <p:ext uri="{D42A27DB-BD31-4B8C-83A1-F6EECF244321}">
                <p14:modId xmlns:p14="http://schemas.microsoft.com/office/powerpoint/2010/main" val="207453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86FDD3-266C-49D2-A874-23AEAECD0621}"/>
              </a:ext>
            </a:extLst>
          </p:cNvPr>
          <p:cNvSpPr>
            <a:spLocks noGrp="1"/>
          </p:cNvSpPr>
          <p:nvPr>
            <p:ph type="body" sz="quarter" idx="14"/>
          </p:nvPr>
        </p:nvSpPr>
        <p:spPr/>
        <p:txBody>
          <a:bodyPr/>
          <a:lstStyle/>
          <a:p>
            <a:r>
              <a:rPr lang="en-US"/>
              <a:t>02/01/2018 - 03/03/2018</a:t>
            </a:r>
          </a:p>
        </p:txBody>
      </p:sp>
      <p:sp>
        <p:nvSpPr>
          <p:cNvPr id="5" name="Footer Placeholder 4">
            <a:extLst>
              <a:ext uri="{FF2B5EF4-FFF2-40B4-BE49-F238E27FC236}">
                <a16:creationId xmlns:a16="http://schemas.microsoft.com/office/drawing/2014/main" id="{0754B4B8-1F3A-44AD-9555-9F3C3F25B3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91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54CB4-91B5-4DF4-9E52-6684F068E288}"/>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2DCD4020-2F75-45D2-8681-07021DDA391E}"/>
              </a:ext>
            </a:extLst>
          </p:cNvPr>
          <p:cNvGraphicFramePr>
            <a:graphicFrameLocks noGrp="1"/>
          </p:cNvGraphicFramePr>
          <p:nvPr>
            <p:ph type="tbl" sz="quarter" idx="13"/>
            <p:extLst>
              <p:ext uri="{D42A27DB-BD31-4B8C-83A1-F6EECF244321}">
                <p14:modId xmlns:p14="http://schemas.microsoft.com/office/powerpoint/2010/main" val="75233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97314289"/>
                    </a:ext>
                  </a:extLst>
                </a:gridCol>
                <a:gridCol w="987552">
                  <a:extLst>
                    <a:ext uri="{9D8B030D-6E8A-4147-A177-3AD203B41FA5}">
                      <a16:colId xmlns:a16="http://schemas.microsoft.com/office/drawing/2014/main" val="3127539855"/>
                    </a:ext>
                  </a:extLst>
                </a:gridCol>
                <a:gridCol w="987552">
                  <a:extLst>
                    <a:ext uri="{9D8B030D-6E8A-4147-A177-3AD203B41FA5}">
                      <a16:colId xmlns:a16="http://schemas.microsoft.com/office/drawing/2014/main" val="241062196"/>
                    </a:ext>
                  </a:extLst>
                </a:gridCol>
                <a:gridCol w="987552">
                  <a:extLst>
                    <a:ext uri="{9D8B030D-6E8A-4147-A177-3AD203B41FA5}">
                      <a16:colId xmlns:a16="http://schemas.microsoft.com/office/drawing/2014/main" val="2528527704"/>
                    </a:ext>
                  </a:extLst>
                </a:gridCol>
                <a:gridCol w="987552">
                  <a:extLst>
                    <a:ext uri="{9D8B030D-6E8A-4147-A177-3AD203B41FA5}">
                      <a16:colId xmlns:a16="http://schemas.microsoft.com/office/drawing/2014/main" val="3836826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564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- 2018-03-03 20:26:08</a:t>
                      </a:r>
                      <a:r>
                        <a:rPr kumimoji="0" lang="en-US" sz="1000" b="0" i="0" u="none" strike="noStrike" kern="1200" cap="none" spc="0" normalizeH="0" baseline="0" noProof="0">
                          <a:ln>
                            <a:noFill/>
                          </a:ln>
                          <a:solidFill>
                            <a:prstClr val="black"/>
                          </a:solidFill>
                          <a:effectLst/>
                          <a:uLnTx/>
                          <a:uFillTx/>
                          <a:latin typeface="+mn-lt"/>
                          <a:ea typeface="+mn-ea"/>
                          <a:cs typeface="+mn-cs"/>
                        </a:rPr>
                        <a:t>
Gorgeous @thefashionfreakk 😍😍😍 Tag your besties #hudabeauty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450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- 2018-03-03 18:20:20</a:t>
                      </a:r>
                      <a:r>
                        <a:rPr kumimoji="0" lang="en-US" sz="1000" b="0" i="0" u="none" strike="noStrike" kern="1200" cap="none" spc="0" normalizeH="0" baseline="0" noProof="0">
                          <a:ln>
                            <a:noFill/>
                          </a:ln>
                          <a:solidFill>
                            <a:prstClr val="black"/>
                          </a:solidFill>
                          <a:effectLst/>
                          <a:uLnTx/>
                          <a:uFillTx/>
                          <a:latin typeface="+mn-lt"/>
                          <a:ea typeface="+mn-ea"/>
                          <a:cs typeface="+mn-cs"/>
                        </a:rPr>
                        <a:t>
This is how I fill in my brows! I would like to hear what videos you would like to see from me! Comment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4102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- 2018-03-03 16:46:32</a:t>
                      </a:r>
                      <a:r>
                        <a:rPr kumimoji="0" lang="en-US" sz="1000" b="0" i="0" u="none" strike="noStrike" kern="1200" cap="none" spc="0" normalizeH="0" baseline="0" noProof="0">
                          <a:ln>
                            <a:noFill/>
                          </a:ln>
                          <a:solidFill>
                            <a:prstClr val="black"/>
                          </a:solidFill>
                          <a:effectLst/>
                          <a:uLnTx/>
                          <a:uFillTx/>
                          <a:latin typeface="+mn-lt"/>
                          <a:ea typeface="+mn-ea"/>
                          <a:cs typeface="+mn-cs"/>
                        </a:rPr>
                        <a:t>
#Repost @amadea_dashurie
・・・
Glam transformation 💍❤️ Watch until the end 🔮
Double Tap &amp; comment If you ❤️this look! 
@hudabeauty Foundations Latte &amp; Macaroon mixed , Winter highlighter palette, Lip contour  Trendsetter @shophudabeauty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306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- 2018-03-03 14:01:04</a:t>
                      </a:r>
                      <a:r>
                        <a:rPr kumimoji="0" lang="en-US" sz="1000" b="0" i="0" u="none" strike="noStrike" kern="1200" cap="none" spc="0" normalizeH="0" baseline="0" noProof="0">
                          <a:ln>
                            <a:noFill/>
                          </a:ln>
                          <a:solidFill>
                            <a:prstClr val="black"/>
                          </a:solidFill>
                          <a:effectLst/>
                          <a:uLnTx/>
                          <a:uFillTx/>
                          <a:latin typeface="+mn-lt"/>
                          <a:ea typeface="+mn-ea"/>
                          <a:cs typeface="+mn-cs"/>
                        </a:rPr>
                        <a:t>
😂😂😂 @gerardcosmetics Tag a friend that does this! #hudabeautymemes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952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- 2018-03-03 11:10:02</a:t>
                      </a:r>
                      <a:r>
                        <a:rPr kumimoji="0" lang="en-US" sz="1000" b="0" i="0" u="none" strike="noStrike" kern="1200" cap="none" spc="0" normalizeH="0" baseline="0" noProof="0">
                          <a:ln>
                            <a:noFill/>
                          </a:ln>
                          <a:solidFill>
                            <a:prstClr val="black"/>
                          </a:solidFill>
                          <a:effectLst/>
                          <a:uLnTx/>
                          <a:uFillTx/>
                          <a:latin typeface="+mn-lt"/>
                          <a:ea typeface="+mn-ea"/>
                          <a:cs typeface="+mn-cs"/>
                        </a:rPr>
                        <a:t>
😍😍😍 @makeupbyhanoody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220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- 2018-03-03 09:21:30</a:t>
                      </a:r>
                      <a:r>
                        <a:rPr kumimoji="0" lang="en-US" sz="1000" b="0" i="0" u="none" strike="noStrike" kern="1200" cap="none" spc="0" normalizeH="0" baseline="0" noProof="0">
                          <a:ln>
                            <a:noFill/>
                          </a:ln>
                          <a:solidFill>
                            <a:prstClr val="black"/>
                          </a:solidFill>
                          <a:effectLst/>
                          <a:uLnTx/>
                          <a:uFillTx/>
                          <a:latin typeface="+mn-lt"/>
                          <a:ea typeface="+mn-ea"/>
                          <a:cs typeface="+mn-cs"/>
                        </a:rPr>
                        <a:t>
DIY glitter nails 😍😍😍 🎥: @toplinenails #hudabeauty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435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- 2018-03-02 22:22:30</a:t>
                      </a:r>
                      <a:r>
                        <a:rPr kumimoji="0" lang="en-US" sz="1000" b="0" i="0" u="none" strike="noStrike" kern="1200" cap="none" spc="0" normalizeH="0" baseline="0" noProof="0">
                          <a:ln>
                            <a:noFill/>
                          </a:ln>
                          <a:solidFill>
                            <a:prstClr val="black"/>
                          </a:solidFill>
                          <a:effectLst/>
                          <a:uLnTx/>
                          <a:uFillTx/>
                          <a:latin typeface="+mn-lt"/>
                          <a:ea typeface="+mn-ea"/>
                          <a:cs typeface="+mn-cs"/>
                        </a:rPr>
                        <a:t>
Tattoo Eyebrow Pen? @sequelbeauty Tag your friends #hudabeauty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4684786"/>
                  </a:ext>
                </a:extLst>
              </a:tr>
            </a:tbl>
          </a:graphicData>
        </a:graphic>
      </p:graphicFrame>
      <p:sp>
        <p:nvSpPr>
          <p:cNvPr id="4" name="Text Placeholder 3">
            <a:extLst>
              <a:ext uri="{FF2B5EF4-FFF2-40B4-BE49-F238E27FC236}">
                <a16:creationId xmlns:a16="http://schemas.microsoft.com/office/drawing/2014/main" id="{C3A65305-1E80-495D-BF1B-EBE4F1C4BA51}"/>
              </a:ext>
            </a:extLst>
          </p:cNvPr>
          <p:cNvSpPr>
            <a:spLocks noGrp="1"/>
          </p:cNvSpPr>
          <p:nvPr>
            <p:ph type="body" sz="quarter" idx="14"/>
          </p:nvPr>
        </p:nvSpPr>
        <p:spPr/>
        <p:txBody>
          <a:bodyPr/>
          <a:lstStyle/>
          <a:p>
            <a:r>
              <a:rPr lang="en-US"/>
              <a:t>02/01/2018 - 03/03/2018</a:t>
            </a:r>
          </a:p>
        </p:txBody>
      </p:sp>
    </p:spTree>
    <p:extLst>
      <p:ext uri="{BB962C8B-B14F-4D97-AF65-F5344CB8AC3E}">
        <p14:creationId xmlns:p14="http://schemas.microsoft.com/office/powerpoint/2010/main" val="3323313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4EE22-0191-44FA-B851-E470687F6B34}"/>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2A1FE368-EDE8-4468-8D71-7AE8DB1E63AA}"/>
              </a:ext>
            </a:extLst>
          </p:cNvPr>
          <p:cNvGraphicFramePr>
            <a:graphicFrameLocks noGrp="1"/>
          </p:cNvGraphicFramePr>
          <p:nvPr>
            <p:ph type="tbl" sz="quarter" idx="13"/>
            <p:extLst>
              <p:ext uri="{D42A27DB-BD31-4B8C-83A1-F6EECF244321}">
                <p14:modId xmlns:p14="http://schemas.microsoft.com/office/powerpoint/2010/main" val="325409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92185053"/>
                    </a:ext>
                  </a:extLst>
                </a:gridCol>
                <a:gridCol w="987552">
                  <a:extLst>
                    <a:ext uri="{9D8B030D-6E8A-4147-A177-3AD203B41FA5}">
                      <a16:colId xmlns:a16="http://schemas.microsoft.com/office/drawing/2014/main" val="2307432687"/>
                    </a:ext>
                  </a:extLst>
                </a:gridCol>
                <a:gridCol w="987552">
                  <a:extLst>
                    <a:ext uri="{9D8B030D-6E8A-4147-A177-3AD203B41FA5}">
                      <a16:colId xmlns:a16="http://schemas.microsoft.com/office/drawing/2014/main" val="1434702359"/>
                    </a:ext>
                  </a:extLst>
                </a:gridCol>
                <a:gridCol w="987552">
                  <a:extLst>
                    <a:ext uri="{9D8B030D-6E8A-4147-A177-3AD203B41FA5}">
                      <a16:colId xmlns:a16="http://schemas.microsoft.com/office/drawing/2014/main" val="3214577822"/>
                    </a:ext>
                  </a:extLst>
                </a:gridCol>
                <a:gridCol w="987552">
                  <a:extLst>
                    <a:ext uri="{9D8B030D-6E8A-4147-A177-3AD203B41FA5}">
                      <a16:colId xmlns:a16="http://schemas.microsoft.com/office/drawing/2014/main" val="175043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110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- 2018-03-02 20:04:20</a:t>
                      </a:r>
                      <a:r>
                        <a:rPr kumimoji="0" lang="en-US" sz="1000" b="0" i="0" u="none" strike="noStrike" kern="1200" cap="none" spc="0" normalizeH="0" baseline="0" noProof="0">
                          <a:ln>
                            <a:noFill/>
                          </a:ln>
                          <a:solidFill>
                            <a:prstClr val="black"/>
                          </a:solidFill>
                          <a:effectLst/>
                          <a:uLnTx/>
                          <a:uFillTx/>
                          <a:latin typeface="+mn-lt"/>
                          <a:ea typeface="+mn-ea"/>
                          <a:cs typeface="+mn-cs"/>
                        </a:rPr>
                        <a:t>
Love her ❤️❤️❤️ GLAM MA 🙌🏻🙌🏻🙌🏻 @teaflego @shophudabeauty #hudabeautydesertdusk palette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19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- 2018-03-02 18:16:05</a:t>
                      </a:r>
                      <a:r>
                        <a:rPr kumimoji="0" lang="en-US" sz="1000" b="0" i="0" u="none" strike="noStrike" kern="1200" cap="none" spc="0" normalizeH="0" baseline="0" noProof="0">
                          <a:ln>
                            <a:noFill/>
                          </a:ln>
                          <a:solidFill>
                            <a:prstClr val="black"/>
                          </a:solidFill>
                          <a:effectLst/>
                          <a:uLnTx/>
                          <a:uFillTx/>
                          <a:latin typeface="+mn-lt"/>
                          <a:ea typeface="+mn-ea"/>
                          <a:cs typeface="+mn-cs"/>
                        </a:rPr>
                        <a:t>
This is me 😂😂😂 Who can relate?! #hudabeautymemes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4019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- 2018-03-02 16:12:10</a:t>
                      </a:r>
                      <a:r>
                        <a:rPr kumimoji="0" lang="en-US" sz="1000" b="0" i="0" u="none" strike="noStrike" kern="1200" cap="none" spc="0" normalizeH="0" baseline="0" noProof="0">
                          <a:ln>
                            <a:noFill/>
                          </a:ln>
                          <a:solidFill>
                            <a:prstClr val="black"/>
                          </a:solidFill>
                          <a:effectLst/>
                          <a:uLnTx/>
                          <a:uFillTx/>
                          <a:latin typeface="+mn-lt"/>
                          <a:ea typeface="+mn-ea"/>
                          <a:cs typeface="+mn-cs"/>
                        </a:rPr>
                        <a:t>
With my boo @monakattan Happy Friday My Loves!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141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- 2018-03-02 14:22:46</a:t>
                      </a:r>
                      <a:r>
                        <a:rPr kumimoji="0" lang="en-US" sz="1000" b="0" i="0" u="none" strike="noStrike" kern="1200" cap="none" spc="0" normalizeH="0" baseline="0" noProof="0">
                          <a:ln>
                            <a:noFill/>
                          </a:ln>
                          <a:solidFill>
                            <a:prstClr val="black"/>
                          </a:solidFill>
                          <a:effectLst/>
                          <a:uLnTx/>
                          <a:uFillTx/>
                          <a:latin typeface="+mn-lt"/>
                          <a:ea typeface="+mn-ea"/>
                          <a:cs typeface="+mn-cs"/>
                        </a:rPr>
                        <a:t>
🍅 TAG A FRIEND! 🍅 Maskin on a budget 💪🏼 all you need is one tomato and a paper towel, you’d maybe spend $1 and you’d have your skin feeling nice and tight 😏 Disclaimer: do a test patch first, be mindful of your skin type!
#hudabeauty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9659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- 2018-03-02 11:46:15</a:t>
                      </a:r>
                      <a:r>
                        <a:rPr kumimoji="0" lang="en-US" sz="1000" b="0" i="0" u="none" strike="noStrike" kern="1200" cap="none" spc="0" normalizeH="0" baseline="0" noProof="0">
                          <a:ln>
                            <a:noFill/>
                          </a:ln>
                          <a:solidFill>
                            <a:prstClr val="black"/>
                          </a:solidFill>
                          <a:effectLst/>
                          <a:uLnTx/>
                          <a:uFillTx/>
                          <a:latin typeface="+mn-lt"/>
                          <a:ea typeface="+mn-ea"/>
                          <a:cs typeface="+mn-cs"/>
                        </a:rPr>
                        <a:t>
Beautiful @kxxshae ❤️❤️❤️ @shophudabeauty #hudabeautyfauxfilter foundation in Nutmeg #hudabeautydesertdusk palette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037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- 2018-03-02 09:40:58</a:t>
                      </a:r>
                      <a:r>
                        <a:rPr kumimoji="0" lang="en-US" sz="1000" b="0" i="0" u="none" strike="noStrike" kern="1200" cap="none" spc="0" normalizeH="0" baseline="0" noProof="0">
                          <a:ln>
                            <a:noFill/>
                          </a:ln>
                          <a:solidFill>
                            <a:prstClr val="black"/>
                          </a:solidFill>
                          <a:effectLst/>
                          <a:uLnTx/>
                          <a:uFillTx/>
                          <a:latin typeface="+mn-lt"/>
                          <a:ea typeface="+mn-ea"/>
                          <a:cs typeface="+mn-cs"/>
                        </a:rPr>
                        <a:t>
❤️❤️❤️ #Repost @make_up_by_salwa
・・・
Fishtail eyeliner inspired by @hudabeauty @skyzhighlight #hudabeauty #shophudabeauty @shophudabeauty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604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20:04:00</a:t>
                      </a:r>
                      <a:r>
                        <a:rPr kumimoji="0" lang="en-US" sz="1000" b="0" i="0" u="none" strike="noStrike" kern="1200" cap="none" spc="0" normalizeH="0" baseline="0" noProof="0">
                          <a:ln>
                            <a:noFill/>
                          </a:ln>
                          <a:solidFill>
                            <a:prstClr val="black"/>
                          </a:solidFill>
                          <a:effectLst/>
                          <a:uLnTx/>
                          <a:uFillTx/>
                          <a:latin typeface="+mn-lt"/>
                          <a:ea typeface="+mn-ea"/>
                          <a:cs typeface="+mn-cs"/>
                        </a:rPr>
                        <a:t>
😂😂😂 #repost @slave2beauty #hudabeautymemes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6714930"/>
                  </a:ext>
                </a:extLst>
              </a:tr>
            </a:tbl>
          </a:graphicData>
        </a:graphic>
      </p:graphicFrame>
      <p:sp>
        <p:nvSpPr>
          <p:cNvPr id="4" name="Text Placeholder 3">
            <a:extLst>
              <a:ext uri="{FF2B5EF4-FFF2-40B4-BE49-F238E27FC236}">
                <a16:creationId xmlns:a16="http://schemas.microsoft.com/office/drawing/2014/main" id="{699A9793-8D1A-42C3-BF51-832F5E868300}"/>
              </a:ext>
            </a:extLst>
          </p:cNvPr>
          <p:cNvSpPr>
            <a:spLocks noGrp="1"/>
          </p:cNvSpPr>
          <p:nvPr>
            <p:ph type="body" sz="quarter" idx="14"/>
          </p:nvPr>
        </p:nvSpPr>
        <p:spPr/>
        <p:txBody>
          <a:bodyPr/>
          <a:lstStyle/>
          <a:p>
            <a:r>
              <a:rPr lang="en-US"/>
              <a:t>02/01/2018 - 03/03/2018</a:t>
            </a:r>
          </a:p>
        </p:txBody>
      </p:sp>
    </p:spTree>
    <p:extLst>
      <p:ext uri="{BB962C8B-B14F-4D97-AF65-F5344CB8AC3E}">
        <p14:creationId xmlns:p14="http://schemas.microsoft.com/office/powerpoint/2010/main" val="731669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63CB8-8C93-49F6-BE72-E2D3E3C9B8C1}"/>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66C44DEE-8979-4E35-9E83-F41437525C8D}"/>
              </a:ext>
            </a:extLst>
          </p:cNvPr>
          <p:cNvGraphicFramePr>
            <a:graphicFrameLocks noGrp="1"/>
          </p:cNvGraphicFramePr>
          <p:nvPr>
            <p:ph type="tbl" sz="quarter" idx="13"/>
            <p:extLst>
              <p:ext uri="{D42A27DB-BD31-4B8C-83A1-F6EECF244321}">
                <p14:modId xmlns:p14="http://schemas.microsoft.com/office/powerpoint/2010/main" val="4237861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77276831"/>
                    </a:ext>
                  </a:extLst>
                </a:gridCol>
                <a:gridCol w="987552">
                  <a:extLst>
                    <a:ext uri="{9D8B030D-6E8A-4147-A177-3AD203B41FA5}">
                      <a16:colId xmlns:a16="http://schemas.microsoft.com/office/drawing/2014/main" val="3190186879"/>
                    </a:ext>
                  </a:extLst>
                </a:gridCol>
                <a:gridCol w="987552">
                  <a:extLst>
                    <a:ext uri="{9D8B030D-6E8A-4147-A177-3AD203B41FA5}">
                      <a16:colId xmlns:a16="http://schemas.microsoft.com/office/drawing/2014/main" val="235416890"/>
                    </a:ext>
                  </a:extLst>
                </a:gridCol>
                <a:gridCol w="987552">
                  <a:extLst>
                    <a:ext uri="{9D8B030D-6E8A-4147-A177-3AD203B41FA5}">
                      <a16:colId xmlns:a16="http://schemas.microsoft.com/office/drawing/2014/main" val="1175962485"/>
                    </a:ext>
                  </a:extLst>
                </a:gridCol>
                <a:gridCol w="987552">
                  <a:extLst>
                    <a:ext uri="{9D8B030D-6E8A-4147-A177-3AD203B41FA5}">
                      <a16:colId xmlns:a16="http://schemas.microsoft.com/office/drawing/2014/main" val="12527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160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17:52:19</a:t>
                      </a:r>
                      <a:r>
                        <a:rPr kumimoji="0" lang="en-US" sz="1000" b="0" i="0" u="none" strike="noStrike" kern="1200" cap="none" spc="0" normalizeH="0" baseline="0" noProof="0">
                          <a:ln>
                            <a:noFill/>
                          </a:ln>
                          <a:solidFill>
                            <a:prstClr val="black"/>
                          </a:solidFill>
                          <a:effectLst/>
                          <a:uLnTx/>
                          <a:uFillTx/>
                          <a:latin typeface="+mn-lt"/>
                          <a:ea typeface="+mn-ea"/>
                          <a:cs typeface="+mn-cs"/>
                        </a:rPr>
                        <a:t>
DIY Fiber Lashes Hack Using Cotton! Check out the full video on my YouTube channel #diy Tag your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0214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16:03:56</a:t>
                      </a:r>
                      <a:r>
                        <a:rPr kumimoji="0" lang="en-US" sz="1000" b="0" i="0" u="none" strike="noStrike" kern="1200" cap="none" spc="0" normalizeH="0" baseline="0" noProof="0">
                          <a:ln>
                            <a:noFill/>
                          </a:ln>
                          <a:solidFill>
                            <a:prstClr val="black"/>
                          </a:solidFill>
                          <a:effectLst/>
                          <a:uLnTx/>
                          <a:uFillTx/>
                          <a:latin typeface="+mn-lt"/>
                          <a:ea typeface="+mn-ea"/>
                          <a:cs typeface="+mn-cs"/>
                        </a:rPr>
                        <a:t>
Gorgeous curls 😍😍😍 #Repost @kinsleydeborrah 💕 Fights frizz &amp; helps with hair growth #diy #hair #hudabeauty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2243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13:53:08</a:t>
                      </a:r>
                      <a:r>
                        <a:rPr kumimoji="0" lang="en-US" sz="1000" b="0" i="0" u="none" strike="noStrike" kern="1200" cap="none" spc="0" normalizeH="0" baseline="0" noProof="0">
                          <a:ln>
                            <a:noFill/>
                          </a:ln>
                          <a:solidFill>
                            <a:prstClr val="black"/>
                          </a:solidFill>
                          <a:effectLst/>
                          <a:uLnTx/>
                          <a:uFillTx/>
                          <a:latin typeface="+mn-lt"/>
                          <a:ea typeface="+mn-ea"/>
                          <a:cs typeface="+mn-cs"/>
                        </a:rPr>
                        <a:t>
😂😂😂 #repost @hudablover #hudabeautymemes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088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12:01:31</a:t>
                      </a:r>
                      <a:r>
                        <a:rPr kumimoji="0" lang="en-US" sz="1000" b="0" i="0" u="none" strike="noStrike" kern="1200" cap="none" spc="0" normalizeH="0" baseline="0" noProof="0">
                          <a:ln>
                            <a:noFill/>
                          </a:ln>
                          <a:solidFill>
                            <a:prstClr val="black"/>
                          </a:solidFill>
                          <a:effectLst/>
                          <a:uLnTx/>
                          <a:uFillTx/>
                          <a:latin typeface="+mn-lt"/>
                          <a:ea typeface="+mn-ea"/>
                          <a:cs typeface="+mn-cs"/>
                        </a:rPr>
                        <a:t>
I am super excited to be on the cover of Glamour UK! 💃🏻💃🏻Guys make sure you check me out! ❤️❤️❤️ Thank you so much @glamouruk #glamouruk #yourbeautyyourrules #Repost @glamouruk
・・・
When we think beauty online we think, Huda Kattan (@hudabeauty). One of the most successful and dynamic Instagram beauty stars in the world, she talks plastic surgery, motherhood and building an empire from the bottom up exclusively in the new bi-annual issue of GLAMOUR magazine, out now. #YourBeautyYourRules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228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11:11:22</a:t>
                      </a:r>
                      <a:r>
                        <a:rPr kumimoji="0" lang="en-US" sz="1000" b="0" i="0" u="none" strike="noStrike" kern="1200" cap="none" spc="0" normalizeH="0" baseline="0" noProof="0">
                          <a:ln>
                            <a:noFill/>
                          </a:ln>
                          <a:solidFill>
                            <a:prstClr val="black"/>
                          </a:solidFill>
                          <a:effectLst/>
                          <a:uLnTx/>
                          <a:uFillTx/>
                          <a:latin typeface="+mn-lt"/>
                          <a:ea typeface="+mn-ea"/>
                          <a:cs typeface="+mn-cs"/>
                        </a:rPr>
                        <a:t>
😍😍😍 @beautyblog_shan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40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09:07:04</a:t>
                      </a:r>
                      <a:r>
                        <a:rPr kumimoji="0" lang="en-US" sz="1000" b="0" i="0" u="none" strike="noStrike" kern="1200" cap="none" spc="0" normalizeH="0" baseline="0" noProof="0">
                          <a:ln>
                            <a:noFill/>
                          </a:ln>
                          <a:solidFill>
                            <a:prstClr val="black"/>
                          </a:solidFill>
                          <a:effectLst/>
                          <a:uLnTx/>
                          <a:uFillTx/>
                          <a:latin typeface="+mn-lt"/>
                          <a:ea typeface="+mn-ea"/>
                          <a:cs typeface="+mn-cs"/>
                        </a:rPr>
                        <a:t>
Getting ready for the weekend 😜 @prorenfx I need one of these face masks, it will save me so much time getting ready! 😂 #hudabeauty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4129228"/>
                  </a:ext>
                </a:extLst>
              </a:tr>
            </a:tbl>
          </a:graphicData>
        </a:graphic>
      </p:graphicFrame>
      <p:sp>
        <p:nvSpPr>
          <p:cNvPr id="4" name="Text Placeholder 3">
            <a:extLst>
              <a:ext uri="{FF2B5EF4-FFF2-40B4-BE49-F238E27FC236}">
                <a16:creationId xmlns:a16="http://schemas.microsoft.com/office/drawing/2014/main" id="{9A82A467-67C6-47C1-9D44-8F73DAD3BB9F}"/>
              </a:ext>
            </a:extLst>
          </p:cNvPr>
          <p:cNvSpPr>
            <a:spLocks noGrp="1"/>
          </p:cNvSpPr>
          <p:nvPr>
            <p:ph type="body" sz="quarter" idx="14"/>
          </p:nvPr>
        </p:nvSpPr>
        <p:spPr/>
        <p:txBody>
          <a:bodyPr/>
          <a:lstStyle/>
          <a:p>
            <a:r>
              <a:rPr lang="en-US"/>
              <a:t>02/01/2018 - 03/03/2018</a:t>
            </a:r>
          </a:p>
        </p:txBody>
      </p:sp>
    </p:spTree>
    <p:extLst>
      <p:ext uri="{BB962C8B-B14F-4D97-AF65-F5344CB8AC3E}">
        <p14:creationId xmlns:p14="http://schemas.microsoft.com/office/powerpoint/2010/main" val="403092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BEDB0-B0EC-4EFF-8EA5-22B731FF0EA3}"/>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E9AAFAEA-0C02-4920-8EF0-D685B8FE03C8}"/>
              </a:ext>
            </a:extLst>
          </p:cNvPr>
          <p:cNvGraphicFramePr>
            <a:graphicFrameLocks noGrp="1"/>
          </p:cNvGraphicFramePr>
          <p:nvPr>
            <p:ph type="tbl" sz="quarter" idx="13"/>
            <p:extLst>
              <p:ext uri="{D42A27DB-BD31-4B8C-83A1-F6EECF244321}">
                <p14:modId xmlns:p14="http://schemas.microsoft.com/office/powerpoint/2010/main" val="3068890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59746788"/>
                    </a:ext>
                  </a:extLst>
                </a:gridCol>
                <a:gridCol w="987552">
                  <a:extLst>
                    <a:ext uri="{9D8B030D-6E8A-4147-A177-3AD203B41FA5}">
                      <a16:colId xmlns:a16="http://schemas.microsoft.com/office/drawing/2014/main" val="2875414579"/>
                    </a:ext>
                  </a:extLst>
                </a:gridCol>
                <a:gridCol w="987552">
                  <a:extLst>
                    <a:ext uri="{9D8B030D-6E8A-4147-A177-3AD203B41FA5}">
                      <a16:colId xmlns:a16="http://schemas.microsoft.com/office/drawing/2014/main" val="738582064"/>
                    </a:ext>
                  </a:extLst>
                </a:gridCol>
                <a:gridCol w="987552">
                  <a:extLst>
                    <a:ext uri="{9D8B030D-6E8A-4147-A177-3AD203B41FA5}">
                      <a16:colId xmlns:a16="http://schemas.microsoft.com/office/drawing/2014/main" val="2383772820"/>
                    </a:ext>
                  </a:extLst>
                </a:gridCol>
                <a:gridCol w="987552">
                  <a:extLst>
                    <a:ext uri="{9D8B030D-6E8A-4147-A177-3AD203B41FA5}">
                      <a16:colId xmlns:a16="http://schemas.microsoft.com/office/drawing/2014/main" val="4186091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772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- 2018-03-01 07:13:36</a:t>
                      </a:r>
                      <a:r>
                        <a:rPr kumimoji="0" lang="en-US" sz="1000" b="0" i="0" u="none" strike="noStrike" kern="1200" cap="none" spc="0" normalizeH="0" baseline="0" noProof="0">
                          <a:ln>
                            <a:noFill/>
                          </a:ln>
                          <a:solidFill>
                            <a:prstClr val="black"/>
                          </a:solidFill>
                          <a:effectLst/>
                          <a:uLnTx/>
                          <a:uFillTx/>
                          <a:latin typeface="+mn-lt"/>
                          <a:ea typeface="+mn-ea"/>
                          <a:cs typeface="+mn-cs"/>
                        </a:rPr>
                        <a:t>
She’s so beautiful 😍😍😍 #Repost @serinalaleriya
・・・
👑PINKY PEACH PRINCESS FEELS 👑 
@shophudabeauty Rose Gold Palette 
@hudabeauty Faux Filter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322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- 2018-02-28 21:17:32</a:t>
                      </a:r>
                      <a:r>
                        <a:rPr kumimoji="0" lang="en-US" sz="1000" b="0" i="0" u="none" strike="noStrike" kern="1200" cap="none" spc="0" normalizeH="0" baseline="0" noProof="0">
                          <a:ln>
                            <a:noFill/>
                          </a:ln>
                          <a:solidFill>
                            <a:prstClr val="black"/>
                          </a:solidFill>
                          <a:effectLst/>
                          <a:uLnTx/>
                          <a:uFillTx/>
                          <a:latin typeface="+mn-lt"/>
                          <a:ea typeface="+mn-ea"/>
                          <a:cs typeface="+mn-cs"/>
                        </a:rPr>
                        <a:t>
Gorgeous nude lips 😍😍😍 @lishyglows @shophudabeauty #hudabeautylipcontour in Trendsetter #hudabeautylipstrobe in Shameless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895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- 2018-02-28 19:27:38</a:t>
                      </a:r>
                      <a:r>
                        <a:rPr kumimoji="0" lang="en-US" sz="1000" b="0" i="0" u="none" strike="noStrike" kern="1200" cap="none" spc="0" normalizeH="0" baseline="0" noProof="0">
                          <a:ln>
                            <a:noFill/>
                          </a:ln>
                          <a:solidFill>
                            <a:prstClr val="black"/>
                          </a:solidFill>
                          <a:effectLst/>
                          <a:uLnTx/>
                          <a:uFillTx/>
                          <a:latin typeface="+mn-lt"/>
                          <a:ea typeface="+mn-ea"/>
                          <a:cs typeface="+mn-cs"/>
                        </a:rPr>
                        <a:t>
😍😍😍 #Repost @molliexjayne
・・・
THICK AF LINER (AKA MY NORMAL LINER 😂). #hudabeauty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430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- 2018-02-28 17:55:10</a:t>
                      </a:r>
                      <a:r>
                        <a:rPr kumimoji="0" lang="en-US" sz="1000" b="0" i="0" u="none" strike="noStrike" kern="1200" cap="none" spc="0" normalizeH="0" baseline="0" noProof="0">
                          <a:ln>
                            <a:noFill/>
                          </a:ln>
                          <a:solidFill>
                            <a:prstClr val="black"/>
                          </a:solidFill>
                          <a:effectLst/>
                          <a:uLnTx/>
                          <a:uFillTx/>
                          <a:latin typeface="+mn-lt"/>
                          <a:ea typeface="+mn-ea"/>
                          <a:cs typeface="+mn-cs"/>
                        </a:rPr>
                        <a:t>
OMG how cute?! 🐶 #Repost @wakeupandmakeup
・・・
LMAO repost @blushandliner 🐶 #hudabeautymemes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814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hudabeauty (Huda Kattan) - 2018-02-28 15:42:27</a:t>
                      </a:r>
                      <a:r>
                        <a:rPr kumimoji="0" lang="en-US" sz="1000" b="0" i="0" u="none" strike="noStrike" kern="1200" cap="none" spc="0" normalizeH="0" baseline="0" noProof="0">
                          <a:ln>
                            <a:noFill/>
                          </a:ln>
                          <a:solidFill>
                            <a:prstClr val="black"/>
                          </a:solidFill>
                          <a:effectLst/>
                          <a:uLnTx/>
                          <a:uFillTx/>
                          <a:latin typeface="+mn-lt"/>
                          <a:ea typeface="+mn-ea"/>
                          <a:cs typeface="+mn-cs"/>
                        </a:rPr>
                        <a:t>
Here is an old contouring video that I did in Arabic for those of you who have asked me to do tutorials in Arabic! I am planning on shooting a few new videos in Arabic! What would you like to see from me? Thank you for reposting my work my darling @nk.beaute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9441222"/>
                  </a:ext>
                </a:extLst>
              </a:tr>
            </a:tbl>
          </a:graphicData>
        </a:graphic>
      </p:graphicFrame>
      <p:sp>
        <p:nvSpPr>
          <p:cNvPr id="4" name="Text Placeholder 3">
            <a:extLst>
              <a:ext uri="{FF2B5EF4-FFF2-40B4-BE49-F238E27FC236}">
                <a16:creationId xmlns:a16="http://schemas.microsoft.com/office/drawing/2014/main" id="{646346EA-2496-4510-BD4B-D657E65F9071}"/>
              </a:ext>
            </a:extLst>
          </p:cNvPr>
          <p:cNvSpPr>
            <a:spLocks noGrp="1"/>
          </p:cNvSpPr>
          <p:nvPr>
            <p:ph type="body" sz="quarter" idx="14"/>
          </p:nvPr>
        </p:nvSpPr>
        <p:spPr/>
        <p:txBody>
          <a:bodyPr/>
          <a:lstStyle/>
          <a:p>
            <a:r>
              <a:rPr lang="en-US"/>
              <a:t>02/01/2018 - 03/03/2018</a:t>
            </a:r>
          </a:p>
        </p:txBody>
      </p:sp>
    </p:spTree>
    <p:extLst>
      <p:ext uri="{BB962C8B-B14F-4D97-AF65-F5344CB8AC3E}">
        <p14:creationId xmlns:p14="http://schemas.microsoft.com/office/powerpoint/2010/main" val="3813070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57E6A-D8D7-454E-8DB6-B5FD1BA84D53}"/>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35BC5A9C-05E9-4511-AAA6-D1EE8D49E5E1}"/>
              </a:ext>
            </a:extLst>
          </p:cNvPr>
          <p:cNvGraphicFramePr>
            <a:graphicFrameLocks noGrp="1"/>
          </p:cNvGraphicFramePr>
          <p:nvPr>
            <p:ph type="chart" sz="quarter" idx="13"/>
            <p:extLst>
              <p:ext uri="{D42A27DB-BD31-4B8C-83A1-F6EECF244321}">
                <p14:modId xmlns:p14="http://schemas.microsoft.com/office/powerpoint/2010/main" val="2395085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728EC-F2A9-411C-92D2-59716E848B76}"/>
              </a:ext>
            </a:extLst>
          </p:cNvPr>
          <p:cNvSpPr>
            <a:spLocks noGrp="1"/>
          </p:cNvSpPr>
          <p:nvPr>
            <p:ph type="body" sz="quarter" idx="14"/>
          </p:nvPr>
        </p:nvSpPr>
        <p:spPr/>
        <p:txBody>
          <a:bodyPr/>
          <a:lstStyle/>
          <a:p>
            <a:r>
              <a:rPr lang="en-US"/>
              <a:t>02/01/2018 - 04/03/2018</a:t>
            </a:r>
          </a:p>
        </p:txBody>
      </p:sp>
      <p:sp>
        <p:nvSpPr>
          <p:cNvPr id="5" name="Footer Placeholder 4">
            <a:extLst>
              <a:ext uri="{FF2B5EF4-FFF2-40B4-BE49-F238E27FC236}">
                <a16:creationId xmlns:a16="http://schemas.microsoft.com/office/drawing/2014/main" id="{36D01821-854C-4C0B-8FC6-54295136BA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010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818A-BA89-4EE4-A6CF-221C7A565DA7}"/>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6AA092BA-BA45-4AE2-AF58-D5545BB352D1}"/>
              </a:ext>
            </a:extLst>
          </p:cNvPr>
          <p:cNvGraphicFramePr>
            <a:graphicFrameLocks noGrp="1"/>
          </p:cNvGraphicFramePr>
          <p:nvPr>
            <p:ph type="chart" sz="quarter" idx="13"/>
            <p:extLst>
              <p:ext uri="{D42A27DB-BD31-4B8C-83A1-F6EECF244321}">
                <p14:modId xmlns:p14="http://schemas.microsoft.com/office/powerpoint/2010/main" val="1641307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2691CC-3174-4C8E-B2C0-E05C13E6F2A4}"/>
              </a:ext>
            </a:extLst>
          </p:cNvPr>
          <p:cNvSpPr>
            <a:spLocks noGrp="1"/>
          </p:cNvSpPr>
          <p:nvPr>
            <p:ph type="body" sz="quarter" idx="14"/>
          </p:nvPr>
        </p:nvSpPr>
        <p:spPr/>
        <p:txBody>
          <a:bodyPr/>
          <a:lstStyle/>
          <a:p>
            <a:r>
              <a:rPr lang="en-US"/>
              <a:t>02/01/2018 - 03/03/2018</a:t>
            </a:r>
          </a:p>
        </p:txBody>
      </p:sp>
      <p:sp>
        <p:nvSpPr>
          <p:cNvPr id="5" name="Footer Placeholder 4">
            <a:extLst>
              <a:ext uri="{FF2B5EF4-FFF2-40B4-BE49-F238E27FC236}">
                <a16:creationId xmlns:a16="http://schemas.microsoft.com/office/drawing/2014/main" id="{6A97045F-81D5-4B6D-AAA6-74153B929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592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459</Words>
  <Application>Microsoft Office PowerPoint</Application>
  <PresentationFormat>On-screen Show (4:3)</PresentationFormat>
  <Paragraphs>189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Overview</vt:lpstr>
      <vt:lpstr>Instagram Key Metrics Table</vt:lpstr>
      <vt:lpstr>Instagram Followers Total</vt:lpstr>
      <vt:lpstr>Instagram Followers Change Rate</vt:lpstr>
      <vt:lpstr>Instagram Posts Table - 1 of 4</vt:lpstr>
      <vt:lpstr>Instagram Posts Table - 2 of 4</vt:lpstr>
      <vt:lpstr>Instagram Posts Table - 3 of 4</vt:lpstr>
      <vt:lpstr>Instagram Posts Table - 4 of 4</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2018-03-13T16:38:26Z</dcterms:created>
  <dcterms:modified xsi:type="dcterms:W3CDTF">2018-03-13T16:38:52Z</dcterms:modified>
</cp:coreProperties>
</file>