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EF705-E9AC-4165-82BA-882C5EFC2F4D}"/>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FC4F4AEB-449C-45B8-BD60-D0D39E52DE7B}"/>
              </a:ext>
            </a:extLst>
          </p:cNvPr>
          <p:cNvGraphicFramePr>
            <a:graphicFrameLocks noGrp="1"/>
          </p:cNvGraphicFramePr>
          <p:nvPr>
            <p:ph type="tbl" sz="quarter" idx="13"/>
            <p:extLst>
              <p:ext uri="{D42A27DB-BD31-4B8C-83A1-F6EECF244321}">
                <p14:modId xmlns:p14="http://schemas.microsoft.com/office/powerpoint/2010/main" val="2889663520"/>
              </p:ext>
            </p:extLst>
          </p:nvPr>
        </p:nvGraphicFramePr>
        <p:xfrm>
          <a:off x="457200" y="1731963"/>
          <a:ext cx="8229600" cy="371856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73840535"/>
                    </a:ext>
                  </a:extLst>
                </a:gridCol>
                <a:gridCol w="370332">
                  <a:extLst>
                    <a:ext uri="{9D8B030D-6E8A-4147-A177-3AD203B41FA5}">
                      <a16:colId xmlns:a16="http://schemas.microsoft.com/office/drawing/2014/main" val="3344723153"/>
                    </a:ext>
                  </a:extLst>
                </a:gridCol>
                <a:gridCol w="370332">
                  <a:extLst>
                    <a:ext uri="{9D8B030D-6E8A-4147-A177-3AD203B41FA5}">
                      <a16:colId xmlns:a16="http://schemas.microsoft.com/office/drawing/2014/main" val="3603066822"/>
                    </a:ext>
                  </a:extLst>
                </a:gridCol>
                <a:gridCol w="370332">
                  <a:extLst>
                    <a:ext uri="{9D8B030D-6E8A-4147-A177-3AD203B41FA5}">
                      <a16:colId xmlns:a16="http://schemas.microsoft.com/office/drawing/2014/main" val="474027811"/>
                    </a:ext>
                  </a:extLst>
                </a:gridCol>
                <a:gridCol w="329184">
                  <a:extLst>
                    <a:ext uri="{9D8B030D-6E8A-4147-A177-3AD203B41FA5}">
                      <a16:colId xmlns:a16="http://schemas.microsoft.com/office/drawing/2014/main" val="1482430184"/>
                    </a:ext>
                  </a:extLst>
                </a:gridCol>
                <a:gridCol w="329184">
                  <a:extLst>
                    <a:ext uri="{9D8B030D-6E8A-4147-A177-3AD203B41FA5}">
                      <a16:colId xmlns:a16="http://schemas.microsoft.com/office/drawing/2014/main" val="2223088910"/>
                    </a:ext>
                  </a:extLst>
                </a:gridCol>
                <a:gridCol w="329184">
                  <a:extLst>
                    <a:ext uri="{9D8B030D-6E8A-4147-A177-3AD203B41FA5}">
                      <a16:colId xmlns:a16="http://schemas.microsoft.com/office/drawing/2014/main" val="1753700405"/>
                    </a:ext>
                  </a:extLst>
                </a:gridCol>
                <a:gridCol w="329184">
                  <a:extLst>
                    <a:ext uri="{9D8B030D-6E8A-4147-A177-3AD203B41FA5}">
                      <a16:colId xmlns:a16="http://schemas.microsoft.com/office/drawing/2014/main" val="69897230"/>
                    </a:ext>
                  </a:extLst>
                </a:gridCol>
                <a:gridCol w="329184">
                  <a:extLst>
                    <a:ext uri="{9D8B030D-6E8A-4147-A177-3AD203B41FA5}">
                      <a16:colId xmlns:a16="http://schemas.microsoft.com/office/drawing/2014/main" val="2969610886"/>
                    </a:ext>
                  </a:extLst>
                </a:gridCol>
                <a:gridCol w="329184">
                  <a:extLst>
                    <a:ext uri="{9D8B030D-6E8A-4147-A177-3AD203B41FA5}">
                      <a16:colId xmlns:a16="http://schemas.microsoft.com/office/drawing/2014/main" val="1638850151"/>
                    </a:ext>
                  </a:extLst>
                </a:gridCol>
                <a:gridCol w="329184">
                  <a:extLst>
                    <a:ext uri="{9D8B030D-6E8A-4147-A177-3AD203B41FA5}">
                      <a16:colId xmlns:a16="http://schemas.microsoft.com/office/drawing/2014/main" val="3474229713"/>
                    </a:ext>
                  </a:extLst>
                </a:gridCol>
                <a:gridCol w="329184">
                  <a:extLst>
                    <a:ext uri="{9D8B030D-6E8A-4147-A177-3AD203B41FA5}">
                      <a16:colId xmlns:a16="http://schemas.microsoft.com/office/drawing/2014/main" val="1961445210"/>
                    </a:ext>
                  </a:extLst>
                </a:gridCol>
                <a:gridCol w="329184">
                  <a:extLst>
                    <a:ext uri="{9D8B030D-6E8A-4147-A177-3AD203B41FA5}">
                      <a16:colId xmlns:a16="http://schemas.microsoft.com/office/drawing/2014/main" val="1512112080"/>
                    </a:ext>
                  </a:extLst>
                </a:gridCol>
                <a:gridCol w="370332">
                  <a:extLst>
                    <a:ext uri="{9D8B030D-6E8A-4147-A177-3AD203B41FA5}">
                      <a16:colId xmlns:a16="http://schemas.microsoft.com/office/drawing/2014/main" val="3897295917"/>
                    </a:ext>
                  </a:extLst>
                </a:gridCol>
                <a:gridCol w="370332">
                  <a:extLst>
                    <a:ext uri="{9D8B030D-6E8A-4147-A177-3AD203B41FA5}">
                      <a16:colId xmlns:a16="http://schemas.microsoft.com/office/drawing/2014/main" val="2550977720"/>
                    </a:ext>
                  </a:extLst>
                </a:gridCol>
                <a:gridCol w="329184">
                  <a:extLst>
                    <a:ext uri="{9D8B030D-6E8A-4147-A177-3AD203B41FA5}">
                      <a16:colId xmlns:a16="http://schemas.microsoft.com/office/drawing/2014/main" val="3374599101"/>
                    </a:ext>
                  </a:extLst>
                </a:gridCol>
                <a:gridCol w="329184">
                  <a:extLst>
                    <a:ext uri="{9D8B030D-6E8A-4147-A177-3AD203B41FA5}">
                      <a16:colId xmlns:a16="http://schemas.microsoft.com/office/drawing/2014/main" val="3054063507"/>
                    </a:ext>
                  </a:extLst>
                </a:gridCol>
                <a:gridCol w="370332">
                  <a:extLst>
                    <a:ext uri="{9D8B030D-6E8A-4147-A177-3AD203B41FA5}">
                      <a16:colId xmlns:a16="http://schemas.microsoft.com/office/drawing/2014/main" val="285527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181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- 2018-03-21 21:59:30</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un día especial. Lo mejor está por venir. #DiferentesperoIguales #DiaMundialSindromeDown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011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20:35:14</a:t>
                      </a:r>
                      <a:r>
                        <a:rPr kumimoji="0" lang="es-ES" sz="1000" b="0" i="0" u="none" strike="noStrike" kern="1200" cap="none" spc="0" normalizeH="0" baseline="0" noProof="0">
                          <a:ln>
                            <a:noFill/>
                          </a:ln>
                          <a:solidFill>
                            <a:prstClr val="black"/>
                          </a:solidFill>
                          <a:effectLst/>
                          <a:uLnTx/>
                          <a:uFillTx/>
                          <a:latin typeface="+mn-lt"/>
                          <a:ea typeface="+mn-ea"/>
                          <a:cs typeface="+mn-cs"/>
                        </a:rPr>
                        <a:t>
¡Estamos en el Encuentro Ciudadano en Heredia!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9655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Fabricio Alvarado Presidente - 2018-03-21 20:01:03</a:t>
                      </a:r>
                      <a:r>
                        <a:rPr kumimoji="0" lang="en-US" sz="1000" b="0" i="0" u="none" strike="noStrike" kern="1200" cap="none" spc="0" normalizeH="0" baseline="0" noProof="0">
                          <a:ln>
                            <a:noFill/>
                          </a:ln>
                          <a:solidFill>
                            <a:prstClr val="black"/>
                          </a:solidFill>
                          <a:effectLst/>
                          <a:uLnTx/>
                          <a:uFillTx/>
                          <a:latin typeface="+mn-lt"/>
                          <a:ea typeface="+mn-ea"/>
                          <a:cs typeface="+mn-cs"/>
                        </a:rPr>
                        <a:t>
No se deje engañar, nuestro país goza de libertad religiosa y vamos a reforzarla. #HagámosloJUNTOS #FabricioPresidente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5533115"/>
                  </a:ext>
                </a:extLst>
              </a:tr>
            </a:tbl>
          </a:graphicData>
        </a:graphic>
      </p:graphicFrame>
      <p:sp>
        <p:nvSpPr>
          <p:cNvPr id="4" name="Text Placeholder 3">
            <a:extLst>
              <a:ext uri="{FF2B5EF4-FFF2-40B4-BE49-F238E27FC236}">
                <a16:creationId xmlns:a16="http://schemas.microsoft.com/office/drawing/2014/main" id="{68D69F7C-9F15-4D5A-9341-58E5978F66D4}"/>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3307571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66BEF-F3C9-4A85-8987-61F6404F9BA2}"/>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64B33731-A309-4E92-9EAC-86E38C9600D9}"/>
              </a:ext>
            </a:extLst>
          </p:cNvPr>
          <p:cNvGraphicFramePr>
            <a:graphicFrameLocks noGrp="1"/>
          </p:cNvGraphicFramePr>
          <p:nvPr>
            <p:ph type="tbl" sz="quarter" idx="13"/>
            <p:extLst>
              <p:ext uri="{D42A27DB-BD31-4B8C-83A1-F6EECF244321}">
                <p14:modId xmlns:p14="http://schemas.microsoft.com/office/powerpoint/2010/main" val="1888316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471831"/>
                    </a:ext>
                  </a:extLst>
                </a:gridCol>
                <a:gridCol w="370332">
                  <a:extLst>
                    <a:ext uri="{9D8B030D-6E8A-4147-A177-3AD203B41FA5}">
                      <a16:colId xmlns:a16="http://schemas.microsoft.com/office/drawing/2014/main" val="2957277106"/>
                    </a:ext>
                  </a:extLst>
                </a:gridCol>
                <a:gridCol w="370332">
                  <a:extLst>
                    <a:ext uri="{9D8B030D-6E8A-4147-A177-3AD203B41FA5}">
                      <a16:colId xmlns:a16="http://schemas.microsoft.com/office/drawing/2014/main" val="83358182"/>
                    </a:ext>
                  </a:extLst>
                </a:gridCol>
                <a:gridCol w="370332">
                  <a:extLst>
                    <a:ext uri="{9D8B030D-6E8A-4147-A177-3AD203B41FA5}">
                      <a16:colId xmlns:a16="http://schemas.microsoft.com/office/drawing/2014/main" val="208081257"/>
                    </a:ext>
                  </a:extLst>
                </a:gridCol>
                <a:gridCol w="329184">
                  <a:extLst>
                    <a:ext uri="{9D8B030D-6E8A-4147-A177-3AD203B41FA5}">
                      <a16:colId xmlns:a16="http://schemas.microsoft.com/office/drawing/2014/main" val="787267398"/>
                    </a:ext>
                  </a:extLst>
                </a:gridCol>
                <a:gridCol w="329184">
                  <a:extLst>
                    <a:ext uri="{9D8B030D-6E8A-4147-A177-3AD203B41FA5}">
                      <a16:colId xmlns:a16="http://schemas.microsoft.com/office/drawing/2014/main" val="4275463878"/>
                    </a:ext>
                  </a:extLst>
                </a:gridCol>
                <a:gridCol w="329184">
                  <a:extLst>
                    <a:ext uri="{9D8B030D-6E8A-4147-A177-3AD203B41FA5}">
                      <a16:colId xmlns:a16="http://schemas.microsoft.com/office/drawing/2014/main" val="1106769885"/>
                    </a:ext>
                  </a:extLst>
                </a:gridCol>
                <a:gridCol w="329184">
                  <a:extLst>
                    <a:ext uri="{9D8B030D-6E8A-4147-A177-3AD203B41FA5}">
                      <a16:colId xmlns:a16="http://schemas.microsoft.com/office/drawing/2014/main" val="2032520693"/>
                    </a:ext>
                  </a:extLst>
                </a:gridCol>
                <a:gridCol w="329184">
                  <a:extLst>
                    <a:ext uri="{9D8B030D-6E8A-4147-A177-3AD203B41FA5}">
                      <a16:colId xmlns:a16="http://schemas.microsoft.com/office/drawing/2014/main" val="3068204162"/>
                    </a:ext>
                  </a:extLst>
                </a:gridCol>
                <a:gridCol w="329184">
                  <a:extLst>
                    <a:ext uri="{9D8B030D-6E8A-4147-A177-3AD203B41FA5}">
                      <a16:colId xmlns:a16="http://schemas.microsoft.com/office/drawing/2014/main" val="2246629118"/>
                    </a:ext>
                  </a:extLst>
                </a:gridCol>
                <a:gridCol w="329184">
                  <a:extLst>
                    <a:ext uri="{9D8B030D-6E8A-4147-A177-3AD203B41FA5}">
                      <a16:colId xmlns:a16="http://schemas.microsoft.com/office/drawing/2014/main" val="1053985143"/>
                    </a:ext>
                  </a:extLst>
                </a:gridCol>
                <a:gridCol w="329184">
                  <a:extLst>
                    <a:ext uri="{9D8B030D-6E8A-4147-A177-3AD203B41FA5}">
                      <a16:colId xmlns:a16="http://schemas.microsoft.com/office/drawing/2014/main" val="792766718"/>
                    </a:ext>
                  </a:extLst>
                </a:gridCol>
                <a:gridCol w="329184">
                  <a:extLst>
                    <a:ext uri="{9D8B030D-6E8A-4147-A177-3AD203B41FA5}">
                      <a16:colId xmlns:a16="http://schemas.microsoft.com/office/drawing/2014/main" val="615199695"/>
                    </a:ext>
                  </a:extLst>
                </a:gridCol>
                <a:gridCol w="370332">
                  <a:extLst>
                    <a:ext uri="{9D8B030D-6E8A-4147-A177-3AD203B41FA5}">
                      <a16:colId xmlns:a16="http://schemas.microsoft.com/office/drawing/2014/main" val="2253189529"/>
                    </a:ext>
                  </a:extLst>
                </a:gridCol>
                <a:gridCol w="370332">
                  <a:extLst>
                    <a:ext uri="{9D8B030D-6E8A-4147-A177-3AD203B41FA5}">
                      <a16:colId xmlns:a16="http://schemas.microsoft.com/office/drawing/2014/main" val="3297200059"/>
                    </a:ext>
                  </a:extLst>
                </a:gridCol>
                <a:gridCol w="329184">
                  <a:extLst>
                    <a:ext uri="{9D8B030D-6E8A-4147-A177-3AD203B41FA5}">
                      <a16:colId xmlns:a16="http://schemas.microsoft.com/office/drawing/2014/main" val="3714155803"/>
                    </a:ext>
                  </a:extLst>
                </a:gridCol>
                <a:gridCol w="329184">
                  <a:extLst>
                    <a:ext uri="{9D8B030D-6E8A-4147-A177-3AD203B41FA5}">
                      <a16:colId xmlns:a16="http://schemas.microsoft.com/office/drawing/2014/main" val="1079398633"/>
                    </a:ext>
                  </a:extLst>
                </a:gridCol>
                <a:gridCol w="370332">
                  <a:extLst>
                    <a:ext uri="{9D8B030D-6E8A-4147-A177-3AD203B41FA5}">
                      <a16:colId xmlns:a16="http://schemas.microsoft.com/office/drawing/2014/main" val="3802535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02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20:00:00</a:t>
                      </a:r>
                      <a:r>
                        <a:rPr kumimoji="0" lang="es-ES" sz="1000" b="0" i="0" u="none" strike="noStrike" kern="1200" cap="none" spc="0" normalizeH="0" baseline="0" noProof="0">
                          <a:ln>
                            <a:noFill/>
                          </a:ln>
                          <a:solidFill>
                            <a:prstClr val="black"/>
                          </a:solidFill>
                          <a:effectLst/>
                          <a:uLnTx/>
                          <a:uFillTx/>
                          <a:latin typeface="+mn-lt"/>
                          <a:ea typeface="+mn-ea"/>
                          <a:cs typeface="+mn-cs"/>
                        </a:rPr>
                        <a:t>
Don Fabricio, nuestro Acuerdo Nacional es transparente y público a la ciudadanía. Usted que habla de las manos limpias, ¿cuáles son sus compromisos con la gente que lo apoya? Si no hay un plan público de por medio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1173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19:00:00</a:t>
                      </a:r>
                      <a:r>
                        <a:rPr kumimoji="0" lang="es-ES" sz="1000" b="0" i="0" u="none" strike="noStrike" kern="1200" cap="none" spc="0" normalizeH="0" baseline="0" noProof="0">
                          <a:ln>
                            <a:noFill/>
                          </a:ln>
                          <a:solidFill>
                            <a:prstClr val="black"/>
                          </a:solidFill>
                          <a:effectLst/>
                          <a:uLnTx/>
                          <a:uFillTx/>
                          <a:latin typeface="+mn-lt"/>
                          <a:ea typeface="+mn-ea"/>
                          <a:cs typeface="+mn-cs"/>
                        </a:rPr>
                        <a:t>
Entre hoy y mañana estaré preparando el cierre del debate de repretel.com. Comentá con tus ideas acá, en Twitter o envialas al WhatsApp.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073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17:29:22</a:t>
                      </a:r>
                      <a:r>
                        <a:rPr kumimoji="0" lang="es-ES" sz="1000" b="0" i="0" u="none" strike="noStrike" kern="1200" cap="none" spc="0" normalizeH="0" baseline="0" noProof="0">
                          <a:ln>
                            <a:noFill/>
                          </a:ln>
                          <a:solidFill>
                            <a:prstClr val="black"/>
                          </a:solidFill>
                          <a:effectLst/>
                          <a:uLnTx/>
                          <a:uFillTx/>
                          <a:latin typeface="+mn-lt"/>
                          <a:ea typeface="+mn-ea"/>
                          <a:cs typeface="+mn-cs"/>
                        </a:rPr>
                        <a:t>
A 12 días de las elecciones. ¿Dónde están las propuestas? ¿Dónde está el plan?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9864143"/>
                  </a:ext>
                </a:extLst>
              </a:tr>
            </a:tbl>
          </a:graphicData>
        </a:graphic>
      </p:graphicFrame>
      <p:sp>
        <p:nvSpPr>
          <p:cNvPr id="4" name="Text Placeholder 3">
            <a:extLst>
              <a:ext uri="{FF2B5EF4-FFF2-40B4-BE49-F238E27FC236}">
                <a16:creationId xmlns:a16="http://schemas.microsoft.com/office/drawing/2014/main" id="{0A3BCE3C-20BA-4D81-8BE7-952B8E941C37}"/>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2653178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5813D-0E48-4A8D-BC49-F29836231698}"/>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5E75E75F-1F95-4971-BF2A-CDAF69AB1245}"/>
              </a:ext>
            </a:extLst>
          </p:cNvPr>
          <p:cNvGraphicFramePr>
            <a:graphicFrameLocks noGrp="1"/>
          </p:cNvGraphicFramePr>
          <p:nvPr>
            <p:ph type="tbl" sz="quarter" idx="13"/>
            <p:extLst>
              <p:ext uri="{D42A27DB-BD31-4B8C-83A1-F6EECF244321}">
                <p14:modId xmlns:p14="http://schemas.microsoft.com/office/powerpoint/2010/main" val="3698435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69339"/>
                    </a:ext>
                  </a:extLst>
                </a:gridCol>
                <a:gridCol w="370332">
                  <a:extLst>
                    <a:ext uri="{9D8B030D-6E8A-4147-A177-3AD203B41FA5}">
                      <a16:colId xmlns:a16="http://schemas.microsoft.com/office/drawing/2014/main" val="1548815211"/>
                    </a:ext>
                  </a:extLst>
                </a:gridCol>
                <a:gridCol w="370332">
                  <a:extLst>
                    <a:ext uri="{9D8B030D-6E8A-4147-A177-3AD203B41FA5}">
                      <a16:colId xmlns:a16="http://schemas.microsoft.com/office/drawing/2014/main" val="3354897014"/>
                    </a:ext>
                  </a:extLst>
                </a:gridCol>
                <a:gridCol w="370332">
                  <a:extLst>
                    <a:ext uri="{9D8B030D-6E8A-4147-A177-3AD203B41FA5}">
                      <a16:colId xmlns:a16="http://schemas.microsoft.com/office/drawing/2014/main" val="170036719"/>
                    </a:ext>
                  </a:extLst>
                </a:gridCol>
                <a:gridCol w="329184">
                  <a:extLst>
                    <a:ext uri="{9D8B030D-6E8A-4147-A177-3AD203B41FA5}">
                      <a16:colId xmlns:a16="http://schemas.microsoft.com/office/drawing/2014/main" val="298623852"/>
                    </a:ext>
                  </a:extLst>
                </a:gridCol>
                <a:gridCol w="329184">
                  <a:extLst>
                    <a:ext uri="{9D8B030D-6E8A-4147-A177-3AD203B41FA5}">
                      <a16:colId xmlns:a16="http://schemas.microsoft.com/office/drawing/2014/main" val="3369411592"/>
                    </a:ext>
                  </a:extLst>
                </a:gridCol>
                <a:gridCol w="329184">
                  <a:extLst>
                    <a:ext uri="{9D8B030D-6E8A-4147-A177-3AD203B41FA5}">
                      <a16:colId xmlns:a16="http://schemas.microsoft.com/office/drawing/2014/main" val="3824429126"/>
                    </a:ext>
                  </a:extLst>
                </a:gridCol>
                <a:gridCol w="329184">
                  <a:extLst>
                    <a:ext uri="{9D8B030D-6E8A-4147-A177-3AD203B41FA5}">
                      <a16:colId xmlns:a16="http://schemas.microsoft.com/office/drawing/2014/main" val="1273750343"/>
                    </a:ext>
                  </a:extLst>
                </a:gridCol>
                <a:gridCol w="329184">
                  <a:extLst>
                    <a:ext uri="{9D8B030D-6E8A-4147-A177-3AD203B41FA5}">
                      <a16:colId xmlns:a16="http://schemas.microsoft.com/office/drawing/2014/main" val="2334245076"/>
                    </a:ext>
                  </a:extLst>
                </a:gridCol>
                <a:gridCol w="329184">
                  <a:extLst>
                    <a:ext uri="{9D8B030D-6E8A-4147-A177-3AD203B41FA5}">
                      <a16:colId xmlns:a16="http://schemas.microsoft.com/office/drawing/2014/main" val="89707274"/>
                    </a:ext>
                  </a:extLst>
                </a:gridCol>
                <a:gridCol w="329184">
                  <a:extLst>
                    <a:ext uri="{9D8B030D-6E8A-4147-A177-3AD203B41FA5}">
                      <a16:colId xmlns:a16="http://schemas.microsoft.com/office/drawing/2014/main" val="3398861151"/>
                    </a:ext>
                  </a:extLst>
                </a:gridCol>
                <a:gridCol w="329184">
                  <a:extLst>
                    <a:ext uri="{9D8B030D-6E8A-4147-A177-3AD203B41FA5}">
                      <a16:colId xmlns:a16="http://schemas.microsoft.com/office/drawing/2014/main" val="2140919365"/>
                    </a:ext>
                  </a:extLst>
                </a:gridCol>
                <a:gridCol w="329184">
                  <a:extLst>
                    <a:ext uri="{9D8B030D-6E8A-4147-A177-3AD203B41FA5}">
                      <a16:colId xmlns:a16="http://schemas.microsoft.com/office/drawing/2014/main" val="3573342201"/>
                    </a:ext>
                  </a:extLst>
                </a:gridCol>
                <a:gridCol w="370332">
                  <a:extLst>
                    <a:ext uri="{9D8B030D-6E8A-4147-A177-3AD203B41FA5}">
                      <a16:colId xmlns:a16="http://schemas.microsoft.com/office/drawing/2014/main" val="4286518625"/>
                    </a:ext>
                  </a:extLst>
                </a:gridCol>
                <a:gridCol w="370332">
                  <a:extLst>
                    <a:ext uri="{9D8B030D-6E8A-4147-A177-3AD203B41FA5}">
                      <a16:colId xmlns:a16="http://schemas.microsoft.com/office/drawing/2014/main" val="1383950412"/>
                    </a:ext>
                  </a:extLst>
                </a:gridCol>
                <a:gridCol w="329184">
                  <a:extLst>
                    <a:ext uri="{9D8B030D-6E8A-4147-A177-3AD203B41FA5}">
                      <a16:colId xmlns:a16="http://schemas.microsoft.com/office/drawing/2014/main" val="3607829718"/>
                    </a:ext>
                  </a:extLst>
                </a:gridCol>
                <a:gridCol w="329184">
                  <a:extLst>
                    <a:ext uri="{9D8B030D-6E8A-4147-A177-3AD203B41FA5}">
                      <a16:colId xmlns:a16="http://schemas.microsoft.com/office/drawing/2014/main" val="3199100206"/>
                    </a:ext>
                  </a:extLst>
                </a:gridCol>
                <a:gridCol w="370332">
                  <a:extLst>
                    <a:ext uri="{9D8B030D-6E8A-4147-A177-3AD203B41FA5}">
                      <a16:colId xmlns:a16="http://schemas.microsoft.com/office/drawing/2014/main" val="3369059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816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- 2018-03-21 17:20:15</a:t>
                      </a:r>
                      <a:r>
                        <a:rPr kumimoji="0" lang="es-ES" sz="1000" b="0" i="0" u="none" strike="noStrike" kern="1200" cap="none" spc="0" normalizeH="0" baseline="0" noProof="0">
                          <a:ln>
                            <a:noFill/>
                          </a:ln>
                          <a:solidFill>
                            <a:prstClr val="black"/>
                          </a:solidFill>
                          <a:effectLst/>
                          <a:uLnTx/>
                          <a:uFillTx/>
                          <a:latin typeface="+mn-lt"/>
                          <a:ea typeface="+mn-ea"/>
                          <a:cs typeface="+mn-cs"/>
                        </a:rPr>
                        <a:t>
No se lo pierda hoy 8:00 p.m., en vivo. #ConLasManosLimpias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1761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16:49:12</a:t>
                      </a:r>
                      <a:r>
                        <a:rPr kumimoji="0" lang="es-ES" sz="1000" b="0" i="0" u="none" strike="noStrike" kern="1200" cap="none" spc="0" normalizeH="0" baseline="0" noProof="0">
                          <a:ln>
                            <a:noFill/>
                          </a:ln>
                          <a:solidFill>
                            <a:prstClr val="black"/>
                          </a:solidFill>
                          <a:effectLst/>
                          <a:uLnTx/>
                          <a:uFillTx/>
                          <a:latin typeface="+mn-lt"/>
                          <a:ea typeface="+mn-ea"/>
                          <a:cs typeface="+mn-cs"/>
                        </a:rPr>
                        <a:t>
Gracias a los cantones del oeste por todo el trabajo y a Santa Ana por recibirnos anoche. 
En el pasado, personas valientes hicieron contribuciones extraordinarias a la Costa Rica que hoy disfrutamos; hoy, debemos ubicarnos a la altura de los tiempos y dar nuestra contribución a este país que tanto nos ha dado. Por eso hacemos esto.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8106696"/>
                  </a:ext>
                </a:extLst>
              </a:tr>
            </a:tbl>
          </a:graphicData>
        </a:graphic>
      </p:graphicFrame>
      <p:sp>
        <p:nvSpPr>
          <p:cNvPr id="4" name="Text Placeholder 3">
            <a:extLst>
              <a:ext uri="{FF2B5EF4-FFF2-40B4-BE49-F238E27FC236}">
                <a16:creationId xmlns:a16="http://schemas.microsoft.com/office/drawing/2014/main" id="{61C2D106-163A-4DF3-A6A0-50B4A3A7E1A3}"/>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284347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9E06-DFB4-4E31-8099-8C17A3671112}"/>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7CBA1BA1-252C-4BBB-A0B1-C4F2D0E8F027}"/>
              </a:ext>
            </a:extLst>
          </p:cNvPr>
          <p:cNvGraphicFramePr>
            <a:graphicFrameLocks noGrp="1"/>
          </p:cNvGraphicFramePr>
          <p:nvPr>
            <p:ph type="tbl" sz="quarter" idx="13"/>
            <p:extLst>
              <p:ext uri="{D42A27DB-BD31-4B8C-83A1-F6EECF244321}">
                <p14:modId xmlns:p14="http://schemas.microsoft.com/office/powerpoint/2010/main" val="31694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80778960"/>
                    </a:ext>
                  </a:extLst>
                </a:gridCol>
                <a:gridCol w="370332">
                  <a:extLst>
                    <a:ext uri="{9D8B030D-6E8A-4147-A177-3AD203B41FA5}">
                      <a16:colId xmlns:a16="http://schemas.microsoft.com/office/drawing/2014/main" val="109708875"/>
                    </a:ext>
                  </a:extLst>
                </a:gridCol>
                <a:gridCol w="370332">
                  <a:extLst>
                    <a:ext uri="{9D8B030D-6E8A-4147-A177-3AD203B41FA5}">
                      <a16:colId xmlns:a16="http://schemas.microsoft.com/office/drawing/2014/main" val="2921223236"/>
                    </a:ext>
                  </a:extLst>
                </a:gridCol>
                <a:gridCol w="370332">
                  <a:extLst>
                    <a:ext uri="{9D8B030D-6E8A-4147-A177-3AD203B41FA5}">
                      <a16:colId xmlns:a16="http://schemas.microsoft.com/office/drawing/2014/main" val="2949059653"/>
                    </a:ext>
                  </a:extLst>
                </a:gridCol>
                <a:gridCol w="329184">
                  <a:extLst>
                    <a:ext uri="{9D8B030D-6E8A-4147-A177-3AD203B41FA5}">
                      <a16:colId xmlns:a16="http://schemas.microsoft.com/office/drawing/2014/main" val="2449814554"/>
                    </a:ext>
                  </a:extLst>
                </a:gridCol>
                <a:gridCol w="329184">
                  <a:extLst>
                    <a:ext uri="{9D8B030D-6E8A-4147-A177-3AD203B41FA5}">
                      <a16:colId xmlns:a16="http://schemas.microsoft.com/office/drawing/2014/main" val="50229133"/>
                    </a:ext>
                  </a:extLst>
                </a:gridCol>
                <a:gridCol w="329184">
                  <a:extLst>
                    <a:ext uri="{9D8B030D-6E8A-4147-A177-3AD203B41FA5}">
                      <a16:colId xmlns:a16="http://schemas.microsoft.com/office/drawing/2014/main" val="685619196"/>
                    </a:ext>
                  </a:extLst>
                </a:gridCol>
                <a:gridCol w="329184">
                  <a:extLst>
                    <a:ext uri="{9D8B030D-6E8A-4147-A177-3AD203B41FA5}">
                      <a16:colId xmlns:a16="http://schemas.microsoft.com/office/drawing/2014/main" val="2123356957"/>
                    </a:ext>
                  </a:extLst>
                </a:gridCol>
                <a:gridCol w="329184">
                  <a:extLst>
                    <a:ext uri="{9D8B030D-6E8A-4147-A177-3AD203B41FA5}">
                      <a16:colId xmlns:a16="http://schemas.microsoft.com/office/drawing/2014/main" val="103799586"/>
                    </a:ext>
                  </a:extLst>
                </a:gridCol>
                <a:gridCol w="329184">
                  <a:extLst>
                    <a:ext uri="{9D8B030D-6E8A-4147-A177-3AD203B41FA5}">
                      <a16:colId xmlns:a16="http://schemas.microsoft.com/office/drawing/2014/main" val="2893000812"/>
                    </a:ext>
                  </a:extLst>
                </a:gridCol>
                <a:gridCol w="329184">
                  <a:extLst>
                    <a:ext uri="{9D8B030D-6E8A-4147-A177-3AD203B41FA5}">
                      <a16:colId xmlns:a16="http://schemas.microsoft.com/office/drawing/2014/main" val="2798352116"/>
                    </a:ext>
                  </a:extLst>
                </a:gridCol>
                <a:gridCol w="329184">
                  <a:extLst>
                    <a:ext uri="{9D8B030D-6E8A-4147-A177-3AD203B41FA5}">
                      <a16:colId xmlns:a16="http://schemas.microsoft.com/office/drawing/2014/main" val="2839665315"/>
                    </a:ext>
                  </a:extLst>
                </a:gridCol>
                <a:gridCol w="329184">
                  <a:extLst>
                    <a:ext uri="{9D8B030D-6E8A-4147-A177-3AD203B41FA5}">
                      <a16:colId xmlns:a16="http://schemas.microsoft.com/office/drawing/2014/main" val="984006396"/>
                    </a:ext>
                  </a:extLst>
                </a:gridCol>
                <a:gridCol w="370332">
                  <a:extLst>
                    <a:ext uri="{9D8B030D-6E8A-4147-A177-3AD203B41FA5}">
                      <a16:colId xmlns:a16="http://schemas.microsoft.com/office/drawing/2014/main" val="4076568618"/>
                    </a:ext>
                  </a:extLst>
                </a:gridCol>
                <a:gridCol w="370332">
                  <a:extLst>
                    <a:ext uri="{9D8B030D-6E8A-4147-A177-3AD203B41FA5}">
                      <a16:colId xmlns:a16="http://schemas.microsoft.com/office/drawing/2014/main" val="2309614670"/>
                    </a:ext>
                  </a:extLst>
                </a:gridCol>
                <a:gridCol w="329184">
                  <a:extLst>
                    <a:ext uri="{9D8B030D-6E8A-4147-A177-3AD203B41FA5}">
                      <a16:colId xmlns:a16="http://schemas.microsoft.com/office/drawing/2014/main" val="3617408442"/>
                    </a:ext>
                  </a:extLst>
                </a:gridCol>
                <a:gridCol w="329184">
                  <a:extLst>
                    <a:ext uri="{9D8B030D-6E8A-4147-A177-3AD203B41FA5}">
                      <a16:colId xmlns:a16="http://schemas.microsoft.com/office/drawing/2014/main" val="75949391"/>
                    </a:ext>
                  </a:extLst>
                </a:gridCol>
                <a:gridCol w="370332">
                  <a:extLst>
                    <a:ext uri="{9D8B030D-6E8A-4147-A177-3AD203B41FA5}">
                      <a16:colId xmlns:a16="http://schemas.microsoft.com/office/drawing/2014/main" val="309210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9153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- 2018-03-21 16:19:27</a:t>
                      </a:r>
                      <a:r>
                        <a:rPr kumimoji="0" lang="es-ES" sz="1000" b="0" i="0" u="none" strike="noStrike" kern="1200" cap="none" spc="0" normalizeH="0" baseline="0" noProof="0">
                          <a:ln>
                            <a:noFill/>
                          </a:ln>
                          <a:solidFill>
                            <a:prstClr val="black"/>
                          </a:solidFill>
                          <a:effectLst/>
                          <a:uLnTx/>
                          <a:uFillTx/>
                          <a:latin typeface="+mn-lt"/>
                          <a:ea typeface="+mn-ea"/>
                          <a:cs typeface="+mn-cs"/>
                        </a:rPr>
                        <a:t>
Presentación equipos; social, juventud, salud, política exterior 🔆💪🏻 #CostaRicaesGrande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0828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15:25:03</a:t>
                      </a:r>
                      <a:r>
                        <a:rPr kumimoji="0" lang="es-ES" sz="1000" b="0" i="0" u="none" strike="noStrike" kern="1200" cap="none" spc="0" normalizeH="0" baseline="0" noProof="0">
                          <a:ln>
                            <a:noFill/>
                          </a:ln>
                          <a:solidFill>
                            <a:prstClr val="black"/>
                          </a:solidFill>
                          <a:effectLst/>
                          <a:uLnTx/>
                          <a:uFillTx/>
                          <a:latin typeface="+mn-lt"/>
                          <a:ea typeface="+mn-ea"/>
                          <a:cs typeface="+mn-cs"/>
                        </a:rPr>
                        <a:t>
Proyectos para Cartago: Tren Eléctrico Interurbano, el proyecto de la Florencio del Castillo, el Puente de Turrialba, la defensa del sector agropecuario y obvio siempre el respeto a la Virgen de los Ángeles. #DebateMonumental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278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- 2018-03-21 14:00:00</a:t>
                      </a:r>
                      <a:r>
                        <a:rPr kumimoji="0" lang="es-ES" sz="1000" b="0" i="0" u="none" strike="noStrike" kern="1200" cap="none" spc="0" normalizeH="0" baseline="0" noProof="0">
                          <a:ln>
                            <a:noFill/>
                          </a:ln>
                          <a:solidFill>
                            <a:prstClr val="black"/>
                          </a:solidFill>
                          <a:effectLst/>
                          <a:uLnTx/>
                          <a:uFillTx/>
                          <a:latin typeface="+mn-lt"/>
                          <a:ea typeface="+mn-ea"/>
                          <a:cs typeface="+mn-cs"/>
                        </a:rPr>
                        <a:t>
La fuerza de nuestros principios, son el motor que nos inspira a luchar. #HagamosloJuntos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7039422"/>
                  </a:ext>
                </a:extLst>
              </a:tr>
            </a:tbl>
          </a:graphicData>
        </a:graphic>
      </p:graphicFrame>
      <p:sp>
        <p:nvSpPr>
          <p:cNvPr id="4" name="Text Placeholder 3">
            <a:extLst>
              <a:ext uri="{FF2B5EF4-FFF2-40B4-BE49-F238E27FC236}">
                <a16:creationId xmlns:a16="http://schemas.microsoft.com/office/drawing/2014/main" id="{5C5E2DF3-73DC-4E99-B409-0F592DEC9561}"/>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2834223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0003-4849-4476-A1B9-6B485B6DF343}"/>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5F2417B8-2B72-4306-A015-5DC24A14BBBE}"/>
              </a:ext>
            </a:extLst>
          </p:cNvPr>
          <p:cNvGraphicFramePr>
            <a:graphicFrameLocks noGrp="1"/>
          </p:cNvGraphicFramePr>
          <p:nvPr>
            <p:ph type="tbl" sz="quarter" idx="13"/>
            <p:extLst>
              <p:ext uri="{D42A27DB-BD31-4B8C-83A1-F6EECF244321}">
                <p14:modId xmlns:p14="http://schemas.microsoft.com/office/powerpoint/2010/main" val="511796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3069079"/>
                    </a:ext>
                  </a:extLst>
                </a:gridCol>
                <a:gridCol w="370332">
                  <a:extLst>
                    <a:ext uri="{9D8B030D-6E8A-4147-A177-3AD203B41FA5}">
                      <a16:colId xmlns:a16="http://schemas.microsoft.com/office/drawing/2014/main" val="4240897685"/>
                    </a:ext>
                  </a:extLst>
                </a:gridCol>
                <a:gridCol w="370332">
                  <a:extLst>
                    <a:ext uri="{9D8B030D-6E8A-4147-A177-3AD203B41FA5}">
                      <a16:colId xmlns:a16="http://schemas.microsoft.com/office/drawing/2014/main" val="519280051"/>
                    </a:ext>
                  </a:extLst>
                </a:gridCol>
                <a:gridCol w="370332">
                  <a:extLst>
                    <a:ext uri="{9D8B030D-6E8A-4147-A177-3AD203B41FA5}">
                      <a16:colId xmlns:a16="http://schemas.microsoft.com/office/drawing/2014/main" val="3508075910"/>
                    </a:ext>
                  </a:extLst>
                </a:gridCol>
                <a:gridCol w="329184">
                  <a:extLst>
                    <a:ext uri="{9D8B030D-6E8A-4147-A177-3AD203B41FA5}">
                      <a16:colId xmlns:a16="http://schemas.microsoft.com/office/drawing/2014/main" val="3617790358"/>
                    </a:ext>
                  </a:extLst>
                </a:gridCol>
                <a:gridCol w="329184">
                  <a:extLst>
                    <a:ext uri="{9D8B030D-6E8A-4147-A177-3AD203B41FA5}">
                      <a16:colId xmlns:a16="http://schemas.microsoft.com/office/drawing/2014/main" val="1930746011"/>
                    </a:ext>
                  </a:extLst>
                </a:gridCol>
                <a:gridCol w="329184">
                  <a:extLst>
                    <a:ext uri="{9D8B030D-6E8A-4147-A177-3AD203B41FA5}">
                      <a16:colId xmlns:a16="http://schemas.microsoft.com/office/drawing/2014/main" val="4281276297"/>
                    </a:ext>
                  </a:extLst>
                </a:gridCol>
                <a:gridCol w="329184">
                  <a:extLst>
                    <a:ext uri="{9D8B030D-6E8A-4147-A177-3AD203B41FA5}">
                      <a16:colId xmlns:a16="http://schemas.microsoft.com/office/drawing/2014/main" val="2460009688"/>
                    </a:ext>
                  </a:extLst>
                </a:gridCol>
                <a:gridCol w="329184">
                  <a:extLst>
                    <a:ext uri="{9D8B030D-6E8A-4147-A177-3AD203B41FA5}">
                      <a16:colId xmlns:a16="http://schemas.microsoft.com/office/drawing/2014/main" val="4287907451"/>
                    </a:ext>
                  </a:extLst>
                </a:gridCol>
                <a:gridCol w="329184">
                  <a:extLst>
                    <a:ext uri="{9D8B030D-6E8A-4147-A177-3AD203B41FA5}">
                      <a16:colId xmlns:a16="http://schemas.microsoft.com/office/drawing/2014/main" val="2289367336"/>
                    </a:ext>
                  </a:extLst>
                </a:gridCol>
                <a:gridCol w="329184">
                  <a:extLst>
                    <a:ext uri="{9D8B030D-6E8A-4147-A177-3AD203B41FA5}">
                      <a16:colId xmlns:a16="http://schemas.microsoft.com/office/drawing/2014/main" val="1689510515"/>
                    </a:ext>
                  </a:extLst>
                </a:gridCol>
                <a:gridCol w="329184">
                  <a:extLst>
                    <a:ext uri="{9D8B030D-6E8A-4147-A177-3AD203B41FA5}">
                      <a16:colId xmlns:a16="http://schemas.microsoft.com/office/drawing/2014/main" val="1679509052"/>
                    </a:ext>
                  </a:extLst>
                </a:gridCol>
                <a:gridCol w="329184">
                  <a:extLst>
                    <a:ext uri="{9D8B030D-6E8A-4147-A177-3AD203B41FA5}">
                      <a16:colId xmlns:a16="http://schemas.microsoft.com/office/drawing/2014/main" val="1958651902"/>
                    </a:ext>
                  </a:extLst>
                </a:gridCol>
                <a:gridCol w="370332">
                  <a:extLst>
                    <a:ext uri="{9D8B030D-6E8A-4147-A177-3AD203B41FA5}">
                      <a16:colId xmlns:a16="http://schemas.microsoft.com/office/drawing/2014/main" val="3517540585"/>
                    </a:ext>
                  </a:extLst>
                </a:gridCol>
                <a:gridCol w="370332">
                  <a:extLst>
                    <a:ext uri="{9D8B030D-6E8A-4147-A177-3AD203B41FA5}">
                      <a16:colId xmlns:a16="http://schemas.microsoft.com/office/drawing/2014/main" val="3103350581"/>
                    </a:ext>
                  </a:extLst>
                </a:gridCol>
                <a:gridCol w="329184">
                  <a:extLst>
                    <a:ext uri="{9D8B030D-6E8A-4147-A177-3AD203B41FA5}">
                      <a16:colId xmlns:a16="http://schemas.microsoft.com/office/drawing/2014/main" val="1334617775"/>
                    </a:ext>
                  </a:extLst>
                </a:gridCol>
                <a:gridCol w="329184">
                  <a:extLst>
                    <a:ext uri="{9D8B030D-6E8A-4147-A177-3AD203B41FA5}">
                      <a16:colId xmlns:a16="http://schemas.microsoft.com/office/drawing/2014/main" val="1216945048"/>
                    </a:ext>
                  </a:extLst>
                </a:gridCol>
                <a:gridCol w="370332">
                  <a:extLst>
                    <a:ext uri="{9D8B030D-6E8A-4147-A177-3AD203B41FA5}">
                      <a16:colId xmlns:a16="http://schemas.microsoft.com/office/drawing/2014/main" val="4270427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677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13:58:40</a:t>
                      </a:r>
                      <a:r>
                        <a:rPr kumimoji="0" lang="es-ES" sz="1000" b="0" i="0" u="none" strike="noStrike" kern="1200" cap="none" spc="0" normalizeH="0" baseline="0" noProof="0">
                          <a:ln>
                            <a:noFill/>
                          </a:ln>
                          <a:solidFill>
                            <a:prstClr val="black"/>
                          </a:solidFill>
                          <a:effectLst/>
                          <a:uLnTx/>
                          <a:uFillTx/>
                          <a:latin typeface="+mn-lt"/>
                          <a:ea typeface="+mn-ea"/>
                          <a:cs typeface="+mn-cs"/>
                        </a:rPr>
                        <a:t>
A 12 días para las elecciones, aquí sí tenemos Plan de Gobierno. Desde octubre del año pasado. 182 páginas y 10 grandes ejes temáticos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663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13:30:08</a:t>
                      </a:r>
                      <a:r>
                        <a:rPr kumimoji="0" lang="es-ES" sz="1000" b="0" i="0" u="none" strike="noStrike" kern="1200" cap="none" spc="0" normalizeH="0" baseline="0" noProof="0">
                          <a:ln>
                            <a:noFill/>
                          </a:ln>
                          <a:solidFill>
                            <a:prstClr val="black"/>
                          </a:solidFill>
                          <a:effectLst/>
                          <a:uLnTx/>
                          <a:uFillTx/>
                          <a:latin typeface="+mn-lt"/>
                          <a:ea typeface="+mn-ea"/>
                          <a:cs typeface="+mn-cs"/>
                        </a:rPr>
                        <a:t>
¡Es por Costa Rica, que viva el Oeste!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192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12:51:58</a:t>
                      </a:r>
                      <a:r>
                        <a:rPr kumimoji="0" lang="es-ES" sz="1000" b="0" i="0" u="none" strike="noStrike" kern="1200" cap="none" spc="0" normalizeH="0" baseline="0" noProof="0">
                          <a:ln>
                            <a:noFill/>
                          </a:ln>
                          <a:solidFill>
                            <a:prstClr val="black"/>
                          </a:solidFill>
                          <a:effectLst/>
                          <a:uLnTx/>
                          <a:uFillTx/>
                          <a:latin typeface="+mn-lt"/>
                          <a:ea typeface="+mn-ea"/>
                          <a:cs typeface="+mn-cs"/>
                        </a:rPr>
                        <a:t>
Devolvete el sábado para votar este domingo 1 de abril. Estas son algunas de las malas y buenas ideas que podemos tener en cuenta ese fin de semana. #EsporCostaRica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6565327"/>
                  </a:ext>
                </a:extLst>
              </a:tr>
            </a:tbl>
          </a:graphicData>
        </a:graphic>
      </p:graphicFrame>
      <p:sp>
        <p:nvSpPr>
          <p:cNvPr id="4" name="Text Placeholder 3">
            <a:extLst>
              <a:ext uri="{FF2B5EF4-FFF2-40B4-BE49-F238E27FC236}">
                <a16:creationId xmlns:a16="http://schemas.microsoft.com/office/drawing/2014/main" id="{31B23330-82B8-42E4-9759-0D6BCDAA8413}"/>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2697480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7B465-5FFD-402A-98CE-15A3832AF098}"/>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C97355E7-F1FA-493D-B7B1-379A8D56B68C}"/>
              </a:ext>
            </a:extLst>
          </p:cNvPr>
          <p:cNvGraphicFramePr>
            <a:graphicFrameLocks noGrp="1"/>
          </p:cNvGraphicFramePr>
          <p:nvPr>
            <p:ph type="tbl" sz="quarter" idx="13"/>
            <p:extLst>
              <p:ext uri="{D42A27DB-BD31-4B8C-83A1-F6EECF244321}">
                <p14:modId xmlns:p14="http://schemas.microsoft.com/office/powerpoint/2010/main" val="3953835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4324343"/>
                    </a:ext>
                  </a:extLst>
                </a:gridCol>
                <a:gridCol w="370332">
                  <a:extLst>
                    <a:ext uri="{9D8B030D-6E8A-4147-A177-3AD203B41FA5}">
                      <a16:colId xmlns:a16="http://schemas.microsoft.com/office/drawing/2014/main" val="3313850598"/>
                    </a:ext>
                  </a:extLst>
                </a:gridCol>
                <a:gridCol w="370332">
                  <a:extLst>
                    <a:ext uri="{9D8B030D-6E8A-4147-A177-3AD203B41FA5}">
                      <a16:colId xmlns:a16="http://schemas.microsoft.com/office/drawing/2014/main" val="4003882816"/>
                    </a:ext>
                  </a:extLst>
                </a:gridCol>
                <a:gridCol w="370332">
                  <a:extLst>
                    <a:ext uri="{9D8B030D-6E8A-4147-A177-3AD203B41FA5}">
                      <a16:colId xmlns:a16="http://schemas.microsoft.com/office/drawing/2014/main" val="3871301503"/>
                    </a:ext>
                  </a:extLst>
                </a:gridCol>
                <a:gridCol w="329184">
                  <a:extLst>
                    <a:ext uri="{9D8B030D-6E8A-4147-A177-3AD203B41FA5}">
                      <a16:colId xmlns:a16="http://schemas.microsoft.com/office/drawing/2014/main" val="3806456815"/>
                    </a:ext>
                  </a:extLst>
                </a:gridCol>
                <a:gridCol w="329184">
                  <a:extLst>
                    <a:ext uri="{9D8B030D-6E8A-4147-A177-3AD203B41FA5}">
                      <a16:colId xmlns:a16="http://schemas.microsoft.com/office/drawing/2014/main" val="2091920186"/>
                    </a:ext>
                  </a:extLst>
                </a:gridCol>
                <a:gridCol w="329184">
                  <a:extLst>
                    <a:ext uri="{9D8B030D-6E8A-4147-A177-3AD203B41FA5}">
                      <a16:colId xmlns:a16="http://schemas.microsoft.com/office/drawing/2014/main" val="2054586414"/>
                    </a:ext>
                  </a:extLst>
                </a:gridCol>
                <a:gridCol w="329184">
                  <a:extLst>
                    <a:ext uri="{9D8B030D-6E8A-4147-A177-3AD203B41FA5}">
                      <a16:colId xmlns:a16="http://schemas.microsoft.com/office/drawing/2014/main" val="2148916227"/>
                    </a:ext>
                  </a:extLst>
                </a:gridCol>
                <a:gridCol w="329184">
                  <a:extLst>
                    <a:ext uri="{9D8B030D-6E8A-4147-A177-3AD203B41FA5}">
                      <a16:colId xmlns:a16="http://schemas.microsoft.com/office/drawing/2014/main" val="2899064353"/>
                    </a:ext>
                  </a:extLst>
                </a:gridCol>
                <a:gridCol w="329184">
                  <a:extLst>
                    <a:ext uri="{9D8B030D-6E8A-4147-A177-3AD203B41FA5}">
                      <a16:colId xmlns:a16="http://schemas.microsoft.com/office/drawing/2014/main" val="2970358780"/>
                    </a:ext>
                  </a:extLst>
                </a:gridCol>
                <a:gridCol w="329184">
                  <a:extLst>
                    <a:ext uri="{9D8B030D-6E8A-4147-A177-3AD203B41FA5}">
                      <a16:colId xmlns:a16="http://schemas.microsoft.com/office/drawing/2014/main" val="4266998467"/>
                    </a:ext>
                  </a:extLst>
                </a:gridCol>
                <a:gridCol w="329184">
                  <a:extLst>
                    <a:ext uri="{9D8B030D-6E8A-4147-A177-3AD203B41FA5}">
                      <a16:colId xmlns:a16="http://schemas.microsoft.com/office/drawing/2014/main" val="712319807"/>
                    </a:ext>
                  </a:extLst>
                </a:gridCol>
                <a:gridCol w="329184">
                  <a:extLst>
                    <a:ext uri="{9D8B030D-6E8A-4147-A177-3AD203B41FA5}">
                      <a16:colId xmlns:a16="http://schemas.microsoft.com/office/drawing/2014/main" val="875689239"/>
                    </a:ext>
                  </a:extLst>
                </a:gridCol>
                <a:gridCol w="370332">
                  <a:extLst>
                    <a:ext uri="{9D8B030D-6E8A-4147-A177-3AD203B41FA5}">
                      <a16:colId xmlns:a16="http://schemas.microsoft.com/office/drawing/2014/main" val="1321505528"/>
                    </a:ext>
                  </a:extLst>
                </a:gridCol>
                <a:gridCol w="370332">
                  <a:extLst>
                    <a:ext uri="{9D8B030D-6E8A-4147-A177-3AD203B41FA5}">
                      <a16:colId xmlns:a16="http://schemas.microsoft.com/office/drawing/2014/main" val="19956000"/>
                    </a:ext>
                  </a:extLst>
                </a:gridCol>
                <a:gridCol w="329184">
                  <a:extLst>
                    <a:ext uri="{9D8B030D-6E8A-4147-A177-3AD203B41FA5}">
                      <a16:colId xmlns:a16="http://schemas.microsoft.com/office/drawing/2014/main" val="2486288354"/>
                    </a:ext>
                  </a:extLst>
                </a:gridCol>
                <a:gridCol w="329184">
                  <a:extLst>
                    <a:ext uri="{9D8B030D-6E8A-4147-A177-3AD203B41FA5}">
                      <a16:colId xmlns:a16="http://schemas.microsoft.com/office/drawing/2014/main" val="2837044160"/>
                    </a:ext>
                  </a:extLst>
                </a:gridCol>
                <a:gridCol w="370332">
                  <a:extLst>
                    <a:ext uri="{9D8B030D-6E8A-4147-A177-3AD203B41FA5}">
                      <a16:colId xmlns:a16="http://schemas.microsoft.com/office/drawing/2014/main" val="1713984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185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- 2018-03-21 11:09:21</a:t>
                      </a:r>
                      <a:r>
                        <a:rPr kumimoji="0" lang="es-ES" sz="1000" b="0" i="0" u="none" strike="noStrike" kern="1200" cap="none" spc="0" normalizeH="0" baseline="0" noProof="0">
                          <a:ln>
                            <a:noFill/>
                          </a:ln>
                          <a:solidFill>
                            <a:prstClr val="black"/>
                          </a:solidFill>
                          <a:effectLst/>
                          <a:uLnTx/>
                          <a:uFillTx/>
                          <a:latin typeface="+mn-lt"/>
                          <a:ea typeface="+mn-ea"/>
                          <a:cs typeface="+mn-cs"/>
                        </a:rPr>
                        <a:t>
Del total de 12 debates que hemos y estaremos atendiendo, hoy participaremos en el de Noticias Monumental. Los invitamos a seguirlo y comentar en Facebook. Aquí les comparto el enlace: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405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11:07:34</a:t>
                      </a:r>
                      <a:r>
                        <a:rPr kumimoji="0" lang="es-ES" sz="1000" b="0" i="0" u="none" strike="noStrike" kern="1200" cap="none" spc="0" normalizeH="0" baseline="0" noProof="0">
                          <a:ln>
                            <a:noFill/>
                          </a:ln>
                          <a:solidFill>
                            <a:prstClr val="black"/>
                          </a:solidFill>
                          <a:effectLst/>
                          <a:uLnTx/>
                          <a:uFillTx/>
                          <a:latin typeface="+mn-lt"/>
                          <a:ea typeface="+mn-ea"/>
                          <a:cs typeface="+mn-cs"/>
                        </a:rPr>
                        <a:t>
Estamos en vivo en el #DebateMonumental, pueden acompañarnos por la transmisión, por 93.5FM o monumental.co.cr/envivo. Tenemos las mejores propuestas, las mejores ideas y el mejor equipo. #DebatirEsDemocracia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1748515"/>
                  </a:ext>
                </a:extLst>
              </a:tr>
            </a:tbl>
          </a:graphicData>
        </a:graphic>
      </p:graphicFrame>
      <p:sp>
        <p:nvSpPr>
          <p:cNvPr id="4" name="Text Placeholder 3">
            <a:extLst>
              <a:ext uri="{FF2B5EF4-FFF2-40B4-BE49-F238E27FC236}">
                <a16:creationId xmlns:a16="http://schemas.microsoft.com/office/drawing/2014/main" id="{A5771CF4-3FF2-461D-BFD3-872EB44C1075}"/>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644491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91E81-4278-432E-A7EC-83EEB60A21E1}"/>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40414E35-7198-4F95-A2E1-842B565FCF34}"/>
              </a:ext>
            </a:extLst>
          </p:cNvPr>
          <p:cNvGraphicFramePr>
            <a:graphicFrameLocks noGrp="1"/>
          </p:cNvGraphicFramePr>
          <p:nvPr>
            <p:ph type="tbl" sz="quarter" idx="13"/>
            <p:extLst>
              <p:ext uri="{D42A27DB-BD31-4B8C-83A1-F6EECF244321}">
                <p14:modId xmlns:p14="http://schemas.microsoft.com/office/powerpoint/2010/main" val="87178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42122784"/>
                    </a:ext>
                  </a:extLst>
                </a:gridCol>
                <a:gridCol w="370332">
                  <a:extLst>
                    <a:ext uri="{9D8B030D-6E8A-4147-A177-3AD203B41FA5}">
                      <a16:colId xmlns:a16="http://schemas.microsoft.com/office/drawing/2014/main" val="2996396497"/>
                    </a:ext>
                  </a:extLst>
                </a:gridCol>
                <a:gridCol w="370332">
                  <a:extLst>
                    <a:ext uri="{9D8B030D-6E8A-4147-A177-3AD203B41FA5}">
                      <a16:colId xmlns:a16="http://schemas.microsoft.com/office/drawing/2014/main" val="3411052511"/>
                    </a:ext>
                  </a:extLst>
                </a:gridCol>
                <a:gridCol w="370332">
                  <a:extLst>
                    <a:ext uri="{9D8B030D-6E8A-4147-A177-3AD203B41FA5}">
                      <a16:colId xmlns:a16="http://schemas.microsoft.com/office/drawing/2014/main" val="2225549232"/>
                    </a:ext>
                  </a:extLst>
                </a:gridCol>
                <a:gridCol w="329184">
                  <a:extLst>
                    <a:ext uri="{9D8B030D-6E8A-4147-A177-3AD203B41FA5}">
                      <a16:colId xmlns:a16="http://schemas.microsoft.com/office/drawing/2014/main" val="1848091247"/>
                    </a:ext>
                  </a:extLst>
                </a:gridCol>
                <a:gridCol w="329184">
                  <a:extLst>
                    <a:ext uri="{9D8B030D-6E8A-4147-A177-3AD203B41FA5}">
                      <a16:colId xmlns:a16="http://schemas.microsoft.com/office/drawing/2014/main" val="1489980682"/>
                    </a:ext>
                  </a:extLst>
                </a:gridCol>
                <a:gridCol w="329184">
                  <a:extLst>
                    <a:ext uri="{9D8B030D-6E8A-4147-A177-3AD203B41FA5}">
                      <a16:colId xmlns:a16="http://schemas.microsoft.com/office/drawing/2014/main" val="903191694"/>
                    </a:ext>
                  </a:extLst>
                </a:gridCol>
                <a:gridCol w="329184">
                  <a:extLst>
                    <a:ext uri="{9D8B030D-6E8A-4147-A177-3AD203B41FA5}">
                      <a16:colId xmlns:a16="http://schemas.microsoft.com/office/drawing/2014/main" val="1771376527"/>
                    </a:ext>
                  </a:extLst>
                </a:gridCol>
                <a:gridCol w="329184">
                  <a:extLst>
                    <a:ext uri="{9D8B030D-6E8A-4147-A177-3AD203B41FA5}">
                      <a16:colId xmlns:a16="http://schemas.microsoft.com/office/drawing/2014/main" val="2948229411"/>
                    </a:ext>
                  </a:extLst>
                </a:gridCol>
                <a:gridCol w="329184">
                  <a:extLst>
                    <a:ext uri="{9D8B030D-6E8A-4147-A177-3AD203B41FA5}">
                      <a16:colId xmlns:a16="http://schemas.microsoft.com/office/drawing/2014/main" val="435722049"/>
                    </a:ext>
                  </a:extLst>
                </a:gridCol>
                <a:gridCol w="329184">
                  <a:extLst>
                    <a:ext uri="{9D8B030D-6E8A-4147-A177-3AD203B41FA5}">
                      <a16:colId xmlns:a16="http://schemas.microsoft.com/office/drawing/2014/main" val="3047333271"/>
                    </a:ext>
                  </a:extLst>
                </a:gridCol>
                <a:gridCol w="329184">
                  <a:extLst>
                    <a:ext uri="{9D8B030D-6E8A-4147-A177-3AD203B41FA5}">
                      <a16:colId xmlns:a16="http://schemas.microsoft.com/office/drawing/2014/main" val="4104892740"/>
                    </a:ext>
                  </a:extLst>
                </a:gridCol>
                <a:gridCol w="329184">
                  <a:extLst>
                    <a:ext uri="{9D8B030D-6E8A-4147-A177-3AD203B41FA5}">
                      <a16:colId xmlns:a16="http://schemas.microsoft.com/office/drawing/2014/main" val="888159337"/>
                    </a:ext>
                  </a:extLst>
                </a:gridCol>
                <a:gridCol w="370332">
                  <a:extLst>
                    <a:ext uri="{9D8B030D-6E8A-4147-A177-3AD203B41FA5}">
                      <a16:colId xmlns:a16="http://schemas.microsoft.com/office/drawing/2014/main" val="254491247"/>
                    </a:ext>
                  </a:extLst>
                </a:gridCol>
                <a:gridCol w="370332">
                  <a:extLst>
                    <a:ext uri="{9D8B030D-6E8A-4147-A177-3AD203B41FA5}">
                      <a16:colId xmlns:a16="http://schemas.microsoft.com/office/drawing/2014/main" val="1273700470"/>
                    </a:ext>
                  </a:extLst>
                </a:gridCol>
                <a:gridCol w="329184">
                  <a:extLst>
                    <a:ext uri="{9D8B030D-6E8A-4147-A177-3AD203B41FA5}">
                      <a16:colId xmlns:a16="http://schemas.microsoft.com/office/drawing/2014/main" val="3104599479"/>
                    </a:ext>
                  </a:extLst>
                </a:gridCol>
                <a:gridCol w="329184">
                  <a:extLst>
                    <a:ext uri="{9D8B030D-6E8A-4147-A177-3AD203B41FA5}">
                      <a16:colId xmlns:a16="http://schemas.microsoft.com/office/drawing/2014/main" val="729201372"/>
                    </a:ext>
                  </a:extLst>
                </a:gridCol>
                <a:gridCol w="370332">
                  <a:extLst>
                    <a:ext uri="{9D8B030D-6E8A-4147-A177-3AD203B41FA5}">
                      <a16:colId xmlns:a16="http://schemas.microsoft.com/office/drawing/2014/main" val="36595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177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10:35:09</a:t>
                      </a:r>
                      <a:r>
                        <a:rPr kumimoji="0" lang="es-ES" sz="1000" b="0" i="0" u="none" strike="noStrike" kern="1200" cap="none" spc="0" normalizeH="0" baseline="0" noProof="0">
                          <a:ln>
                            <a:noFill/>
                          </a:ln>
                          <a:solidFill>
                            <a:prstClr val="black"/>
                          </a:solidFill>
                          <a:effectLst/>
                          <a:uLnTx/>
                          <a:uFillTx/>
                          <a:latin typeface="+mn-lt"/>
                          <a:ea typeface="+mn-ea"/>
                          <a:cs typeface="+mn-cs"/>
                        </a:rPr>
                        <a:t>
Agradezco el tan valioso apoyo del exvicepresidente Rodrigo Oreamuno, reitero mi compromiso firme de enfrentar los problemas señalados. Así como cuando fui Ministro de Trabajo negociando las convenciones colectivas a la baja y aplicando medidas para la reducción de las pensiones de lujo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128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- 2018-03-21 10:33:11</a:t>
                      </a:r>
                      <a:r>
                        <a:rPr kumimoji="0" lang="es-ES" sz="1000" b="0" i="0" u="none" strike="noStrike" kern="1200" cap="none" spc="0" normalizeH="0" baseline="0" noProof="0">
                          <a:ln>
                            <a:noFill/>
                          </a:ln>
                          <a:solidFill>
                            <a:prstClr val="black"/>
                          </a:solidFill>
                          <a:effectLst/>
                          <a:uLnTx/>
                          <a:uFillTx/>
                          <a:latin typeface="+mn-lt"/>
                          <a:ea typeface="+mn-ea"/>
                          <a:cs typeface="+mn-cs"/>
                        </a:rPr>
                        <a:t>
12 debates, hemos asistido y asistiremos, siganos hoy en Noticias Monumental 93.5 fm a las 11:00 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22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- 2018-03-21 10:30:06</a:t>
                      </a:r>
                      <a:r>
                        <a:rPr kumimoji="0" lang="es-ES" sz="1000" b="0" i="0" u="none" strike="noStrike" kern="1200" cap="none" spc="0" normalizeH="0" baseline="0" noProof="0">
                          <a:ln>
                            <a:noFill/>
                          </a:ln>
                          <a:solidFill>
                            <a:prstClr val="black"/>
                          </a:solidFill>
                          <a:effectLst/>
                          <a:uLnTx/>
                          <a:uFillTx/>
                          <a:latin typeface="+mn-lt"/>
                          <a:ea typeface="+mn-ea"/>
                          <a:cs typeface="+mn-cs"/>
                        </a:rPr>
                        <a:t>
Por nuestros niños. #hagamoslojuntos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5988212"/>
                  </a:ext>
                </a:extLst>
              </a:tr>
            </a:tbl>
          </a:graphicData>
        </a:graphic>
      </p:graphicFrame>
      <p:sp>
        <p:nvSpPr>
          <p:cNvPr id="4" name="Text Placeholder 3">
            <a:extLst>
              <a:ext uri="{FF2B5EF4-FFF2-40B4-BE49-F238E27FC236}">
                <a16:creationId xmlns:a16="http://schemas.microsoft.com/office/drawing/2014/main" id="{389388FD-8E0E-442D-8F1A-1E8C65FE0A83}"/>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3887811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0566F-11DF-438F-9601-DE434946F4B7}"/>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56386B64-FBDE-437F-9C58-2B02863CD173}"/>
              </a:ext>
            </a:extLst>
          </p:cNvPr>
          <p:cNvGraphicFramePr>
            <a:graphicFrameLocks noGrp="1"/>
          </p:cNvGraphicFramePr>
          <p:nvPr>
            <p:ph type="tbl" sz="quarter" idx="13"/>
            <p:extLst>
              <p:ext uri="{D42A27DB-BD31-4B8C-83A1-F6EECF244321}">
                <p14:modId xmlns:p14="http://schemas.microsoft.com/office/powerpoint/2010/main" val="211303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4634396"/>
                    </a:ext>
                  </a:extLst>
                </a:gridCol>
                <a:gridCol w="370332">
                  <a:extLst>
                    <a:ext uri="{9D8B030D-6E8A-4147-A177-3AD203B41FA5}">
                      <a16:colId xmlns:a16="http://schemas.microsoft.com/office/drawing/2014/main" val="1964098402"/>
                    </a:ext>
                  </a:extLst>
                </a:gridCol>
                <a:gridCol w="370332">
                  <a:extLst>
                    <a:ext uri="{9D8B030D-6E8A-4147-A177-3AD203B41FA5}">
                      <a16:colId xmlns:a16="http://schemas.microsoft.com/office/drawing/2014/main" val="2176792031"/>
                    </a:ext>
                  </a:extLst>
                </a:gridCol>
                <a:gridCol w="370332">
                  <a:extLst>
                    <a:ext uri="{9D8B030D-6E8A-4147-A177-3AD203B41FA5}">
                      <a16:colId xmlns:a16="http://schemas.microsoft.com/office/drawing/2014/main" val="3903802777"/>
                    </a:ext>
                  </a:extLst>
                </a:gridCol>
                <a:gridCol w="329184">
                  <a:extLst>
                    <a:ext uri="{9D8B030D-6E8A-4147-A177-3AD203B41FA5}">
                      <a16:colId xmlns:a16="http://schemas.microsoft.com/office/drawing/2014/main" val="3912988685"/>
                    </a:ext>
                  </a:extLst>
                </a:gridCol>
                <a:gridCol w="329184">
                  <a:extLst>
                    <a:ext uri="{9D8B030D-6E8A-4147-A177-3AD203B41FA5}">
                      <a16:colId xmlns:a16="http://schemas.microsoft.com/office/drawing/2014/main" val="733760450"/>
                    </a:ext>
                  </a:extLst>
                </a:gridCol>
                <a:gridCol w="329184">
                  <a:extLst>
                    <a:ext uri="{9D8B030D-6E8A-4147-A177-3AD203B41FA5}">
                      <a16:colId xmlns:a16="http://schemas.microsoft.com/office/drawing/2014/main" val="4230934493"/>
                    </a:ext>
                  </a:extLst>
                </a:gridCol>
                <a:gridCol w="329184">
                  <a:extLst>
                    <a:ext uri="{9D8B030D-6E8A-4147-A177-3AD203B41FA5}">
                      <a16:colId xmlns:a16="http://schemas.microsoft.com/office/drawing/2014/main" val="3160766831"/>
                    </a:ext>
                  </a:extLst>
                </a:gridCol>
                <a:gridCol w="329184">
                  <a:extLst>
                    <a:ext uri="{9D8B030D-6E8A-4147-A177-3AD203B41FA5}">
                      <a16:colId xmlns:a16="http://schemas.microsoft.com/office/drawing/2014/main" val="14433074"/>
                    </a:ext>
                  </a:extLst>
                </a:gridCol>
                <a:gridCol w="329184">
                  <a:extLst>
                    <a:ext uri="{9D8B030D-6E8A-4147-A177-3AD203B41FA5}">
                      <a16:colId xmlns:a16="http://schemas.microsoft.com/office/drawing/2014/main" val="3928418367"/>
                    </a:ext>
                  </a:extLst>
                </a:gridCol>
                <a:gridCol w="329184">
                  <a:extLst>
                    <a:ext uri="{9D8B030D-6E8A-4147-A177-3AD203B41FA5}">
                      <a16:colId xmlns:a16="http://schemas.microsoft.com/office/drawing/2014/main" val="4251857033"/>
                    </a:ext>
                  </a:extLst>
                </a:gridCol>
                <a:gridCol w="329184">
                  <a:extLst>
                    <a:ext uri="{9D8B030D-6E8A-4147-A177-3AD203B41FA5}">
                      <a16:colId xmlns:a16="http://schemas.microsoft.com/office/drawing/2014/main" val="503077643"/>
                    </a:ext>
                  </a:extLst>
                </a:gridCol>
                <a:gridCol w="329184">
                  <a:extLst>
                    <a:ext uri="{9D8B030D-6E8A-4147-A177-3AD203B41FA5}">
                      <a16:colId xmlns:a16="http://schemas.microsoft.com/office/drawing/2014/main" val="662273768"/>
                    </a:ext>
                  </a:extLst>
                </a:gridCol>
                <a:gridCol w="370332">
                  <a:extLst>
                    <a:ext uri="{9D8B030D-6E8A-4147-A177-3AD203B41FA5}">
                      <a16:colId xmlns:a16="http://schemas.microsoft.com/office/drawing/2014/main" val="2244153814"/>
                    </a:ext>
                  </a:extLst>
                </a:gridCol>
                <a:gridCol w="370332">
                  <a:extLst>
                    <a:ext uri="{9D8B030D-6E8A-4147-A177-3AD203B41FA5}">
                      <a16:colId xmlns:a16="http://schemas.microsoft.com/office/drawing/2014/main" val="228372800"/>
                    </a:ext>
                  </a:extLst>
                </a:gridCol>
                <a:gridCol w="329184">
                  <a:extLst>
                    <a:ext uri="{9D8B030D-6E8A-4147-A177-3AD203B41FA5}">
                      <a16:colId xmlns:a16="http://schemas.microsoft.com/office/drawing/2014/main" val="1935651101"/>
                    </a:ext>
                  </a:extLst>
                </a:gridCol>
                <a:gridCol w="329184">
                  <a:extLst>
                    <a:ext uri="{9D8B030D-6E8A-4147-A177-3AD203B41FA5}">
                      <a16:colId xmlns:a16="http://schemas.microsoft.com/office/drawing/2014/main" val="665195987"/>
                    </a:ext>
                  </a:extLst>
                </a:gridCol>
                <a:gridCol w="370332">
                  <a:extLst>
                    <a:ext uri="{9D8B030D-6E8A-4147-A177-3AD203B41FA5}">
                      <a16:colId xmlns:a16="http://schemas.microsoft.com/office/drawing/2014/main" val="275992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961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09:39:26</a:t>
                      </a:r>
                      <a:r>
                        <a:rPr kumimoji="0" lang="es-ES" sz="1000" b="0" i="0" u="none" strike="noStrike" kern="1200" cap="none" spc="0" normalizeH="0" baseline="0" noProof="0">
                          <a:ln>
                            <a:noFill/>
                          </a:ln>
                          <a:solidFill>
                            <a:prstClr val="black"/>
                          </a:solidFill>
                          <a:effectLst/>
                          <a:uLnTx/>
                          <a:uFillTx/>
                          <a:latin typeface="+mn-lt"/>
                          <a:ea typeface="+mn-ea"/>
                          <a:cs typeface="+mn-cs"/>
                        </a:rPr>
                        <a:t>
En esta campaña ya hemos demostrado que queremos gobernar para todas las personas sin ningún distingo. 
En el Día Internacional de las Personas con Síndrome de Down, yo me sumo, porque esto va más allá de la campaña política, porque somos #DiferentesPeroIguales 
Usá el hashtag y subí tu foto.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0450804"/>
                  </a:ext>
                </a:extLst>
              </a:tr>
            </a:tbl>
          </a:graphicData>
        </a:graphic>
      </p:graphicFrame>
      <p:sp>
        <p:nvSpPr>
          <p:cNvPr id="4" name="Text Placeholder 3">
            <a:extLst>
              <a:ext uri="{FF2B5EF4-FFF2-40B4-BE49-F238E27FC236}">
                <a16:creationId xmlns:a16="http://schemas.microsoft.com/office/drawing/2014/main" id="{6C49B940-CB07-4483-B937-274EF33D9713}"/>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2469202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C4F8C-560D-46E8-97ED-055433CC7787}"/>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FD4F0E4B-8114-4690-88DA-AA1D54EEDC4D}"/>
              </a:ext>
            </a:extLst>
          </p:cNvPr>
          <p:cNvGraphicFramePr>
            <a:graphicFrameLocks noGrp="1"/>
          </p:cNvGraphicFramePr>
          <p:nvPr>
            <p:ph type="tbl" sz="quarter" idx="13"/>
            <p:extLst>
              <p:ext uri="{D42A27DB-BD31-4B8C-83A1-F6EECF244321}">
                <p14:modId xmlns:p14="http://schemas.microsoft.com/office/powerpoint/2010/main" val="2598942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0190646"/>
                    </a:ext>
                  </a:extLst>
                </a:gridCol>
                <a:gridCol w="370332">
                  <a:extLst>
                    <a:ext uri="{9D8B030D-6E8A-4147-A177-3AD203B41FA5}">
                      <a16:colId xmlns:a16="http://schemas.microsoft.com/office/drawing/2014/main" val="3024566987"/>
                    </a:ext>
                  </a:extLst>
                </a:gridCol>
                <a:gridCol w="370332">
                  <a:extLst>
                    <a:ext uri="{9D8B030D-6E8A-4147-A177-3AD203B41FA5}">
                      <a16:colId xmlns:a16="http://schemas.microsoft.com/office/drawing/2014/main" val="3371693914"/>
                    </a:ext>
                  </a:extLst>
                </a:gridCol>
                <a:gridCol w="370332">
                  <a:extLst>
                    <a:ext uri="{9D8B030D-6E8A-4147-A177-3AD203B41FA5}">
                      <a16:colId xmlns:a16="http://schemas.microsoft.com/office/drawing/2014/main" val="2037789264"/>
                    </a:ext>
                  </a:extLst>
                </a:gridCol>
                <a:gridCol w="329184">
                  <a:extLst>
                    <a:ext uri="{9D8B030D-6E8A-4147-A177-3AD203B41FA5}">
                      <a16:colId xmlns:a16="http://schemas.microsoft.com/office/drawing/2014/main" val="2822649691"/>
                    </a:ext>
                  </a:extLst>
                </a:gridCol>
                <a:gridCol w="329184">
                  <a:extLst>
                    <a:ext uri="{9D8B030D-6E8A-4147-A177-3AD203B41FA5}">
                      <a16:colId xmlns:a16="http://schemas.microsoft.com/office/drawing/2014/main" val="2639323180"/>
                    </a:ext>
                  </a:extLst>
                </a:gridCol>
                <a:gridCol w="329184">
                  <a:extLst>
                    <a:ext uri="{9D8B030D-6E8A-4147-A177-3AD203B41FA5}">
                      <a16:colId xmlns:a16="http://schemas.microsoft.com/office/drawing/2014/main" val="886690304"/>
                    </a:ext>
                  </a:extLst>
                </a:gridCol>
                <a:gridCol w="329184">
                  <a:extLst>
                    <a:ext uri="{9D8B030D-6E8A-4147-A177-3AD203B41FA5}">
                      <a16:colId xmlns:a16="http://schemas.microsoft.com/office/drawing/2014/main" val="3978116861"/>
                    </a:ext>
                  </a:extLst>
                </a:gridCol>
                <a:gridCol w="329184">
                  <a:extLst>
                    <a:ext uri="{9D8B030D-6E8A-4147-A177-3AD203B41FA5}">
                      <a16:colId xmlns:a16="http://schemas.microsoft.com/office/drawing/2014/main" val="2270947334"/>
                    </a:ext>
                  </a:extLst>
                </a:gridCol>
                <a:gridCol w="329184">
                  <a:extLst>
                    <a:ext uri="{9D8B030D-6E8A-4147-A177-3AD203B41FA5}">
                      <a16:colId xmlns:a16="http://schemas.microsoft.com/office/drawing/2014/main" val="3807098592"/>
                    </a:ext>
                  </a:extLst>
                </a:gridCol>
                <a:gridCol w="329184">
                  <a:extLst>
                    <a:ext uri="{9D8B030D-6E8A-4147-A177-3AD203B41FA5}">
                      <a16:colId xmlns:a16="http://schemas.microsoft.com/office/drawing/2014/main" val="1084137465"/>
                    </a:ext>
                  </a:extLst>
                </a:gridCol>
                <a:gridCol w="329184">
                  <a:extLst>
                    <a:ext uri="{9D8B030D-6E8A-4147-A177-3AD203B41FA5}">
                      <a16:colId xmlns:a16="http://schemas.microsoft.com/office/drawing/2014/main" val="2094243707"/>
                    </a:ext>
                  </a:extLst>
                </a:gridCol>
                <a:gridCol w="329184">
                  <a:extLst>
                    <a:ext uri="{9D8B030D-6E8A-4147-A177-3AD203B41FA5}">
                      <a16:colId xmlns:a16="http://schemas.microsoft.com/office/drawing/2014/main" val="1050751118"/>
                    </a:ext>
                  </a:extLst>
                </a:gridCol>
                <a:gridCol w="370332">
                  <a:extLst>
                    <a:ext uri="{9D8B030D-6E8A-4147-A177-3AD203B41FA5}">
                      <a16:colId xmlns:a16="http://schemas.microsoft.com/office/drawing/2014/main" val="4120027289"/>
                    </a:ext>
                  </a:extLst>
                </a:gridCol>
                <a:gridCol w="370332">
                  <a:extLst>
                    <a:ext uri="{9D8B030D-6E8A-4147-A177-3AD203B41FA5}">
                      <a16:colId xmlns:a16="http://schemas.microsoft.com/office/drawing/2014/main" val="2951092293"/>
                    </a:ext>
                  </a:extLst>
                </a:gridCol>
                <a:gridCol w="329184">
                  <a:extLst>
                    <a:ext uri="{9D8B030D-6E8A-4147-A177-3AD203B41FA5}">
                      <a16:colId xmlns:a16="http://schemas.microsoft.com/office/drawing/2014/main" val="163423547"/>
                    </a:ext>
                  </a:extLst>
                </a:gridCol>
                <a:gridCol w="329184">
                  <a:extLst>
                    <a:ext uri="{9D8B030D-6E8A-4147-A177-3AD203B41FA5}">
                      <a16:colId xmlns:a16="http://schemas.microsoft.com/office/drawing/2014/main" val="3033380272"/>
                    </a:ext>
                  </a:extLst>
                </a:gridCol>
                <a:gridCol w="370332">
                  <a:extLst>
                    <a:ext uri="{9D8B030D-6E8A-4147-A177-3AD203B41FA5}">
                      <a16:colId xmlns:a16="http://schemas.microsoft.com/office/drawing/2014/main" val="174528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895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- 2018-03-21 07:46:40</a:t>
                      </a:r>
                      <a:r>
                        <a:rPr kumimoji="0" lang="es-ES" sz="1000" b="0" i="0" u="none" strike="noStrike" kern="1200" cap="none" spc="0" normalizeH="0" baseline="0" noProof="0">
                          <a:ln>
                            <a:noFill/>
                          </a:ln>
                          <a:solidFill>
                            <a:prstClr val="black"/>
                          </a:solidFill>
                          <a:effectLst/>
                          <a:uLnTx/>
                          <a:uFillTx/>
                          <a:latin typeface="+mn-lt"/>
                          <a:ea typeface="+mn-ea"/>
                          <a:cs typeface="+mn-cs"/>
                        </a:rPr>
                        <a:t>
Hoy decidí sumarme a la campaña “Diferentes pero iguales” por el Día Mundial del Síndrome de Down. 
¡Porque debemos celebrar el amor y la diversidad!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203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- 2018-03-21 06:15:42</a:t>
                      </a:r>
                      <a:r>
                        <a:rPr kumimoji="0" lang="es-ES" sz="1000" b="0" i="0" u="none" strike="noStrike" kern="1200" cap="none" spc="0" normalizeH="0" baseline="0" noProof="0">
                          <a:ln>
                            <a:noFill/>
                          </a:ln>
                          <a:solidFill>
                            <a:prstClr val="black"/>
                          </a:solidFill>
                          <a:effectLst/>
                          <a:uLnTx/>
                          <a:uFillTx/>
                          <a:latin typeface="+mn-lt"/>
                          <a:ea typeface="+mn-ea"/>
                          <a:cs typeface="+mn-cs"/>
                        </a:rPr>
                        <a:t>
Buenos días a todos en mi linda Costa Rica.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7533744"/>
                  </a:ext>
                </a:extLst>
              </a:tr>
            </a:tbl>
          </a:graphicData>
        </a:graphic>
      </p:graphicFrame>
      <p:sp>
        <p:nvSpPr>
          <p:cNvPr id="4" name="Text Placeholder 3">
            <a:extLst>
              <a:ext uri="{FF2B5EF4-FFF2-40B4-BE49-F238E27FC236}">
                <a16:creationId xmlns:a16="http://schemas.microsoft.com/office/drawing/2014/main" id="{3E841BB4-1495-4CDD-8E79-D8FB8D18BEBD}"/>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3674664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2AB7-5593-4008-AC7D-ABD2CB691D47}"/>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6E4E8964-C58B-46EB-83B8-C3B688B97382}"/>
              </a:ext>
            </a:extLst>
          </p:cNvPr>
          <p:cNvGraphicFramePr>
            <a:graphicFrameLocks noGrp="1"/>
          </p:cNvGraphicFramePr>
          <p:nvPr>
            <p:ph type="tbl" sz="quarter" idx="13"/>
            <p:extLst>
              <p:ext uri="{D42A27DB-BD31-4B8C-83A1-F6EECF244321}">
                <p14:modId xmlns:p14="http://schemas.microsoft.com/office/powerpoint/2010/main" val="237857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1671210"/>
                    </a:ext>
                  </a:extLst>
                </a:gridCol>
                <a:gridCol w="370332">
                  <a:extLst>
                    <a:ext uri="{9D8B030D-6E8A-4147-A177-3AD203B41FA5}">
                      <a16:colId xmlns:a16="http://schemas.microsoft.com/office/drawing/2014/main" val="3299340138"/>
                    </a:ext>
                  </a:extLst>
                </a:gridCol>
                <a:gridCol w="370332">
                  <a:extLst>
                    <a:ext uri="{9D8B030D-6E8A-4147-A177-3AD203B41FA5}">
                      <a16:colId xmlns:a16="http://schemas.microsoft.com/office/drawing/2014/main" val="2343670132"/>
                    </a:ext>
                  </a:extLst>
                </a:gridCol>
                <a:gridCol w="370332">
                  <a:extLst>
                    <a:ext uri="{9D8B030D-6E8A-4147-A177-3AD203B41FA5}">
                      <a16:colId xmlns:a16="http://schemas.microsoft.com/office/drawing/2014/main" val="1300915029"/>
                    </a:ext>
                  </a:extLst>
                </a:gridCol>
                <a:gridCol w="329184">
                  <a:extLst>
                    <a:ext uri="{9D8B030D-6E8A-4147-A177-3AD203B41FA5}">
                      <a16:colId xmlns:a16="http://schemas.microsoft.com/office/drawing/2014/main" val="1326472132"/>
                    </a:ext>
                  </a:extLst>
                </a:gridCol>
                <a:gridCol w="329184">
                  <a:extLst>
                    <a:ext uri="{9D8B030D-6E8A-4147-A177-3AD203B41FA5}">
                      <a16:colId xmlns:a16="http://schemas.microsoft.com/office/drawing/2014/main" val="253613270"/>
                    </a:ext>
                  </a:extLst>
                </a:gridCol>
                <a:gridCol w="329184">
                  <a:extLst>
                    <a:ext uri="{9D8B030D-6E8A-4147-A177-3AD203B41FA5}">
                      <a16:colId xmlns:a16="http://schemas.microsoft.com/office/drawing/2014/main" val="2096883757"/>
                    </a:ext>
                  </a:extLst>
                </a:gridCol>
                <a:gridCol w="329184">
                  <a:extLst>
                    <a:ext uri="{9D8B030D-6E8A-4147-A177-3AD203B41FA5}">
                      <a16:colId xmlns:a16="http://schemas.microsoft.com/office/drawing/2014/main" val="1112652098"/>
                    </a:ext>
                  </a:extLst>
                </a:gridCol>
                <a:gridCol w="329184">
                  <a:extLst>
                    <a:ext uri="{9D8B030D-6E8A-4147-A177-3AD203B41FA5}">
                      <a16:colId xmlns:a16="http://schemas.microsoft.com/office/drawing/2014/main" val="3936528879"/>
                    </a:ext>
                  </a:extLst>
                </a:gridCol>
                <a:gridCol w="329184">
                  <a:extLst>
                    <a:ext uri="{9D8B030D-6E8A-4147-A177-3AD203B41FA5}">
                      <a16:colId xmlns:a16="http://schemas.microsoft.com/office/drawing/2014/main" val="2529444234"/>
                    </a:ext>
                  </a:extLst>
                </a:gridCol>
                <a:gridCol w="329184">
                  <a:extLst>
                    <a:ext uri="{9D8B030D-6E8A-4147-A177-3AD203B41FA5}">
                      <a16:colId xmlns:a16="http://schemas.microsoft.com/office/drawing/2014/main" val="2829135854"/>
                    </a:ext>
                  </a:extLst>
                </a:gridCol>
                <a:gridCol w="329184">
                  <a:extLst>
                    <a:ext uri="{9D8B030D-6E8A-4147-A177-3AD203B41FA5}">
                      <a16:colId xmlns:a16="http://schemas.microsoft.com/office/drawing/2014/main" val="1973930172"/>
                    </a:ext>
                  </a:extLst>
                </a:gridCol>
                <a:gridCol w="329184">
                  <a:extLst>
                    <a:ext uri="{9D8B030D-6E8A-4147-A177-3AD203B41FA5}">
                      <a16:colId xmlns:a16="http://schemas.microsoft.com/office/drawing/2014/main" val="888974751"/>
                    </a:ext>
                  </a:extLst>
                </a:gridCol>
                <a:gridCol w="370332">
                  <a:extLst>
                    <a:ext uri="{9D8B030D-6E8A-4147-A177-3AD203B41FA5}">
                      <a16:colId xmlns:a16="http://schemas.microsoft.com/office/drawing/2014/main" val="76453331"/>
                    </a:ext>
                  </a:extLst>
                </a:gridCol>
                <a:gridCol w="370332">
                  <a:extLst>
                    <a:ext uri="{9D8B030D-6E8A-4147-A177-3AD203B41FA5}">
                      <a16:colId xmlns:a16="http://schemas.microsoft.com/office/drawing/2014/main" val="511546937"/>
                    </a:ext>
                  </a:extLst>
                </a:gridCol>
                <a:gridCol w="329184">
                  <a:extLst>
                    <a:ext uri="{9D8B030D-6E8A-4147-A177-3AD203B41FA5}">
                      <a16:colId xmlns:a16="http://schemas.microsoft.com/office/drawing/2014/main" val="2223608582"/>
                    </a:ext>
                  </a:extLst>
                </a:gridCol>
                <a:gridCol w="329184">
                  <a:extLst>
                    <a:ext uri="{9D8B030D-6E8A-4147-A177-3AD203B41FA5}">
                      <a16:colId xmlns:a16="http://schemas.microsoft.com/office/drawing/2014/main" val="3305986028"/>
                    </a:ext>
                  </a:extLst>
                </a:gridCol>
                <a:gridCol w="370332">
                  <a:extLst>
                    <a:ext uri="{9D8B030D-6E8A-4147-A177-3AD203B41FA5}">
                      <a16:colId xmlns:a16="http://schemas.microsoft.com/office/drawing/2014/main" val="123799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073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- 2018-03-20 22:30:49</a:t>
                      </a:r>
                      <a:r>
                        <a:rPr kumimoji="0" lang="es-ES" sz="1000" b="0" i="0" u="none" strike="noStrike" kern="1200" cap="none" spc="0" normalizeH="0" baseline="0" noProof="0">
                          <a:ln>
                            <a:noFill/>
                          </a:ln>
                          <a:solidFill>
                            <a:prstClr val="black"/>
                          </a:solidFill>
                          <a:effectLst/>
                          <a:uLnTx/>
                          <a:uFillTx/>
                          <a:latin typeface="+mn-lt"/>
                          <a:ea typeface="+mn-ea"/>
                          <a:cs typeface="+mn-cs"/>
                        </a:rPr>
                        <a:t>
Gracias a los cantones del Oeste, por regalarnos una noche llena de mucho amor, y por la contribución extraordinaria que están haciendo al futuro de Costa Rica. #EsPorCostaRica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983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- 2018-03-20 20:06:58</a:t>
                      </a:r>
                      <a:r>
                        <a:rPr kumimoji="0" lang="es-ES" sz="1000" b="0" i="0" u="none" strike="noStrike" kern="1200" cap="none" spc="0" normalizeH="0" baseline="0" noProof="0">
                          <a:ln>
                            <a:noFill/>
                          </a:ln>
                          <a:solidFill>
                            <a:prstClr val="black"/>
                          </a:solidFill>
                          <a:effectLst/>
                          <a:uLnTx/>
                          <a:uFillTx/>
                          <a:latin typeface="+mn-lt"/>
                          <a:ea typeface="+mn-ea"/>
                          <a:cs typeface="+mn-cs"/>
                        </a:rPr>
                        <a:t>
¡Estamos en el Encuentro Ciudadano de Santa Ana!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5236357"/>
                  </a:ext>
                </a:extLst>
              </a:tr>
            </a:tbl>
          </a:graphicData>
        </a:graphic>
      </p:graphicFrame>
      <p:sp>
        <p:nvSpPr>
          <p:cNvPr id="4" name="Text Placeholder 3">
            <a:extLst>
              <a:ext uri="{FF2B5EF4-FFF2-40B4-BE49-F238E27FC236}">
                <a16:creationId xmlns:a16="http://schemas.microsoft.com/office/drawing/2014/main" id="{ACC4D16E-B455-4D0C-BC4C-D002158EC0C9}"/>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1699455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3102D-B87E-412E-B3D3-8C380C09570B}"/>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CD16F62D-6913-443A-819D-BEDBBDFA7336}"/>
              </a:ext>
            </a:extLst>
          </p:cNvPr>
          <p:cNvGraphicFramePr>
            <a:graphicFrameLocks noGrp="1"/>
          </p:cNvGraphicFramePr>
          <p:nvPr>
            <p:ph type="tbl" sz="quarter" idx="13"/>
            <p:extLst>
              <p:ext uri="{D42A27DB-BD31-4B8C-83A1-F6EECF244321}">
                <p14:modId xmlns:p14="http://schemas.microsoft.com/office/powerpoint/2010/main" val="328386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33056516"/>
                    </a:ext>
                  </a:extLst>
                </a:gridCol>
                <a:gridCol w="370332">
                  <a:extLst>
                    <a:ext uri="{9D8B030D-6E8A-4147-A177-3AD203B41FA5}">
                      <a16:colId xmlns:a16="http://schemas.microsoft.com/office/drawing/2014/main" val="3501966653"/>
                    </a:ext>
                  </a:extLst>
                </a:gridCol>
                <a:gridCol w="370332">
                  <a:extLst>
                    <a:ext uri="{9D8B030D-6E8A-4147-A177-3AD203B41FA5}">
                      <a16:colId xmlns:a16="http://schemas.microsoft.com/office/drawing/2014/main" val="727509821"/>
                    </a:ext>
                  </a:extLst>
                </a:gridCol>
                <a:gridCol w="370332">
                  <a:extLst>
                    <a:ext uri="{9D8B030D-6E8A-4147-A177-3AD203B41FA5}">
                      <a16:colId xmlns:a16="http://schemas.microsoft.com/office/drawing/2014/main" val="1293074304"/>
                    </a:ext>
                  </a:extLst>
                </a:gridCol>
                <a:gridCol w="329184">
                  <a:extLst>
                    <a:ext uri="{9D8B030D-6E8A-4147-A177-3AD203B41FA5}">
                      <a16:colId xmlns:a16="http://schemas.microsoft.com/office/drawing/2014/main" val="2373994522"/>
                    </a:ext>
                  </a:extLst>
                </a:gridCol>
                <a:gridCol w="329184">
                  <a:extLst>
                    <a:ext uri="{9D8B030D-6E8A-4147-A177-3AD203B41FA5}">
                      <a16:colId xmlns:a16="http://schemas.microsoft.com/office/drawing/2014/main" val="1793463458"/>
                    </a:ext>
                  </a:extLst>
                </a:gridCol>
                <a:gridCol w="329184">
                  <a:extLst>
                    <a:ext uri="{9D8B030D-6E8A-4147-A177-3AD203B41FA5}">
                      <a16:colId xmlns:a16="http://schemas.microsoft.com/office/drawing/2014/main" val="1386984693"/>
                    </a:ext>
                  </a:extLst>
                </a:gridCol>
                <a:gridCol w="329184">
                  <a:extLst>
                    <a:ext uri="{9D8B030D-6E8A-4147-A177-3AD203B41FA5}">
                      <a16:colId xmlns:a16="http://schemas.microsoft.com/office/drawing/2014/main" val="3493526415"/>
                    </a:ext>
                  </a:extLst>
                </a:gridCol>
                <a:gridCol w="329184">
                  <a:extLst>
                    <a:ext uri="{9D8B030D-6E8A-4147-A177-3AD203B41FA5}">
                      <a16:colId xmlns:a16="http://schemas.microsoft.com/office/drawing/2014/main" val="2474066005"/>
                    </a:ext>
                  </a:extLst>
                </a:gridCol>
                <a:gridCol w="329184">
                  <a:extLst>
                    <a:ext uri="{9D8B030D-6E8A-4147-A177-3AD203B41FA5}">
                      <a16:colId xmlns:a16="http://schemas.microsoft.com/office/drawing/2014/main" val="3576506139"/>
                    </a:ext>
                  </a:extLst>
                </a:gridCol>
                <a:gridCol w="329184">
                  <a:extLst>
                    <a:ext uri="{9D8B030D-6E8A-4147-A177-3AD203B41FA5}">
                      <a16:colId xmlns:a16="http://schemas.microsoft.com/office/drawing/2014/main" val="2649183687"/>
                    </a:ext>
                  </a:extLst>
                </a:gridCol>
                <a:gridCol w="329184">
                  <a:extLst>
                    <a:ext uri="{9D8B030D-6E8A-4147-A177-3AD203B41FA5}">
                      <a16:colId xmlns:a16="http://schemas.microsoft.com/office/drawing/2014/main" val="4112834139"/>
                    </a:ext>
                  </a:extLst>
                </a:gridCol>
                <a:gridCol w="329184">
                  <a:extLst>
                    <a:ext uri="{9D8B030D-6E8A-4147-A177-3AD203B41FA5}">
                      <a16:colId xmlns:a16="http://schemas.microsoft.com/office/drawing/2014/main" val="2458815457"/>
                    </a:ext>
                  </a:extLst>
                </a:gridCol>
                <a:gridCol w="370332">
                  <a:extLst>
                    <a:ext uri="{9D8B030D-6E8A-4147-A177-3AD203B41FA5}">
                      <a16:colId xmlns:a16="http://schemas.microsoft.com/office/drawing/2014/main" val="3910906470"/>
                    </a:ext>
                  </a:extLst>
                </a:gridCol>
                <a:gridCol w="370332">
                  <a:extLst>
                    <a:ext uri="{9D8B030D-6E8A-4147-A177-3AD203B41FA5}">
                      <a16:colId xmlns:a16="http://schemas.microsoft.com/office/drawing/2014/main" val="2381739238"/>
                    </a:ext>
                  </a:extLst>
                </a:gridCol>
                <a:gridCol w="329184">
                  <a:extLst>
                    <a:ext uri="{9D8B030D-6E8A-4147-A177-3AD203B41FA5}">
                      <a16:colId xmlns:a16="http://schemas.microsoft.com/office/drawing/2014/main" val="1318211498"/>
                    </a:ext>
                  </a:extLst>
                </a:gridCol>
                <a:gridCol w="329184">
                  <a:extLst>
                    <a:ext uri="{9D8B030D-6E8A-4147-A177-3AD203B41FA5}">
                      <a16:colId xmlns:a16="http://schemas.microsoft.com/office/drawing/2014/main" val="2350272505"/>
                    </a:ext>
                  </a:extLst>
                </a:gridCol>
                <a:gridCol w="370332">
                  <a:extLst>
                    <a:ext uri="{9D8B030D-6E8A-4147-A177-3AD203B41FA5}">
                      <a16:colId xmlns:a16="http://schemas.microsoft.com/office/drawing/2014/main" val="2711886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235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- 2018-03-20 20:00:00</a:t>
                      </a:r>
                      <a:r>
                        <a:rPr kumimoji="0" lang="es-ES" sz="1000" b="0" i="0" u="none" strike="noStrike" kern="1200" cap="none" spc="0" normalizeH="0" baseline="0" noProof="0">
                          <a:ln>
                            <a:noFill/>
                          </a:ln>
                          <a:solidFill>
                            <a:prstClr val="black"/>
                          </a:solidFill>
                          <a:effectLst/>
                          <a:uLnTx/>
                          <a:uFillTx/>
                          <a:latin typeface="+mn-lt"/>
                          <a:ea typeface="+mn-ea"/>
                          <a:cs typeface="+mn-cs"/>
                        </a:rPr>
                        <a:t>
Ya nos hemos manifestado en contra de la pesca de arrastre, es un tema en el que hemos sido contundentes. Pero entendemos que esto no es suficiente, tenemos que trabajar codo a codo con los productores pesqueros para desarrollar nuevas técnicas sostenibles de pesca que lleven productividad a las familias que se dedican a esta actividad.  #EsPorCostaRica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4667087"/>
                  </a:ext>
                </a:extLst>
              </a:tr>
            </a:tbl>
          </a:graphicData>
        </a:graphic>
      </p:graphicFrame>
      <p:sp>
        <p:nvSpPr>
          <p:cNvPr id="4" name="Text Placeholder 3">
            <a:extLst>
              <a:ext uri="{FF2B5EF4-FFF2-40B4-BE49-F238E27FC236}">
                <a16:creationId xmlns:a16="http://schemas.microsoft.com/office/drawing/2014/main" id="{4B9E432A-78E8-401D-AA0C-0C9B4DF574FC}"/>
              </a:ext>
            </a:extLst>
          </p:cNvPr>
          <p:cNvSpPr>
            <a:spLocks noGrp="1"/>
          </p:cNvSpPr>
          <p:nvPr>
            <p:ph type="body" sz="quarter" idx="14"/>
          </p:nvPr>
        </p:nvSpPr>
        <p:spPr/>
        <p:txBody>
          <a:bodyPr/>
          <a:lstStyle/>
          <a:p>
            <a:r>
              <a:rPr lang="en-US"/>
              <a:t>03/20/2018 - 03/21/2018</a:t>
            </a:r>
          </a:p>
        </p:txBody>
      </p:sp>
    </p:spTree>
    <p:extLst>
      <p:ext uri="{BB962C8B-B14F-4D97-AF65-F5344CB8AC3E}">
        <p14:creationId xmlns:p14="http://schemas.microsoft.com/office/powerpoint/2010/main" val="30957567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1052</Words>
  <Application>Microsoft Office PowerPoint</Application>
  <PresentationFormat>On-screen Show (4:3)</PresentationFormat>
  <Paragraphs>670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11</dc:title>
  <dc:creator>Administrator</dc:creator>
  <cp:lastModifiedBy>Administrator</cp:lastModifiedBy>
  <cp:revision>1</cp:revision>
  <dcterms:created xsi:type="dcterms:W3CDTF">2018-03-22T11:50:20Z</dcterms:created>
  <dcterms:modified xsi:type="dcterms:W3CDTF">2018-03-22T11:58:52Z</dcterms:modified>
</cp:coreProperties>
</file>