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Sheet1!$B$2:$B$30</c:f>
              <c:numCache>
                <c:formatCode>General</c:formatCode>
                <c:ptCount val="29"/>
                <c:pt idx="0">
                  <c:v>96949</c:v>
                </c:pt>
                <c:pt idx="1">
                  <c:v>97027</c:v>
                </c:pt>
                <c:pt idx="2">
                  <c:v>97070</c:v>
                </c:pt>
                <c:pt idx="3">
                  <c:v>97104</c:v>
                </c:pt>
                <c:pt idx="4">
                  <c:v>97129</c:v>
                </c:pt>
                <c:pt idx="5">
                  <c:v>97150</c:v>
                </c:pt>
                <c:pt idx="6">
                  <c:v>97203</c:v>
                </c:pt>
                <c:pt idx="7">
                  <c:v>97282</c:v>
                </c:pt>
                <c:pt idx="8">
                  <c:v>97394</c:v>
                </c:pt>
                <c:pt idx="9">
                  <c:v>97492</c:v>
                </c:pt>
                <c:pt idx="10">
                  <c:v>97595</c:v>
                </c:pt>
                <c:pt idx="11">
                  <c:v>97703</c:v>
                </c:pt>
                <c:pt idx="12">
                  <c:v>97787</c:v>
                </c:pt>
                <c:pt idx="13">
                  <c:v>97846</c:v>
                </c:pt>
                <c:pt idx="14">
                  <c:v>97898</c:v>
                </c:pt>
                <c:pt idx="15">
                  <c:v>97949</c:v>
                </c:pt>
                <c:pt idx="16">
                  <c:v>98006</c:v>
                </c:pt>
                <c:pt idx="17">
                  <c:v>98068</c:v>
                </c:pt>
                <c:pt idx="18">
                  <c:v>98143</c:v>
                </c:pt>
                <c:pt idx="19">
                  <c:v>98212</c:v>
                </c:pt>
                <c:pt idx="20">
                  <c:v>98255</c:v>
                </c:pt>
                <c:pt idx="21">
                  <c:v>98297</c:v>
                </c:pt>
                <c:pt idx="22">
                  <c:v>98360</c:v>
                </c:pt>
                <c:pt idx="23">
                  <c:v>98423</c:v>
                </c:pt>
                <c:pt idx="24">
                  <c:v>98499</c:v>
                </c:pt>
                <c:pt idx="25">
                  <c:v>98565</c:v>
                </c:pt>
                <c:pt idx="26">
                  <c:v>98636</c:v>
                </c:pt>
                <c:pt idx="27">
                  <c:v>98690</c:v>
                </c:pt>
                <c:pt idx="28">
                  <c:v>98722</c:v>
                </c:pt>
              </c:numCache>
            </c:numRef>
          </c:val>
          <c:smooth val="0"/>
          <c:extLst>
            <c:ext xmlns:c16="http://schemas.microsoft.com/office/drawing/2014/chart" uri="{C3380CC4-5D6E-409C-BE32-E72D297353CC}">
              <c16:uniqueId val="{00000000-FEFE-47B9-AC9A-54ADC88D0177}"/>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Sheet1!$C$2:$C$30</c:f>
              <c:numCache>
                <c:formatCode>General</c:formatCode>
                <c:ptCount val="29"/>
                <c:pt idx="0">
                  <c:v>610482</c:v>
                </c:pt>
                <c:pt idx="1">
                  <c:v>610870</c:v>
                </c:pt>
                <c:pt idx="2">
                  <c:v>611437</c:v>
                </c:pt>
                <c:pt idx="3">
                  <c:v>612163</c:v>
                </c:pt>
                <c:pt idx="4">
                  <c:v>612760</c:v>
                </c:pt>
                <c:pt idx="5">
                  <c:v>613360</c:v>
                </c:pt>
                <c:pt idx="6">
                  <c:v>613753</c:v>
                </c:pt>
                <c:pt idx="7">
                  <c:v>614038</c:v>
                </c:pt>
                <c:pt idx="8">
                  <c:v>614334</c:v>
                </c:pt>
                <c:pt idx="9">
                  <c:v>614660</c:v>
                </c:pt>
                <c:pt idx="10">
                  <c:v>614924</c:v>
                </c:pt>
                <c:pt idx="11">
                  <c:v>615170</c:v>
                </c:pt>
                <c:pt idx="12">
                  <c:v>615404</c:v>
                </c:pt>
                <c:pt idx="13">
                  <c:v>615669</c:v>
                </c:pt>
                <c:pt idx="14">
                  <c:v>615885</c:v>
                </c:pt>
                <c:pt idx="15">
                  <c:v>616070</c:v>
                </c:pt>
                <c:pt idx="16">
                  <c:v>616078</c:v>
                </c:pt>
                <c:pt idx="17">
                  <c:v>616062</c:v>
                </c:pt>
                <c:pt idx="18">
                  <c:v>616057</c:v>
                </c:pt>
                <c:pt idx="19">
                  <c:v>616057</c:v>
                </c:pt>
                <c:pt idx="20">
                  <c:v>616043</c:v>
                </c:pt>
                <c:pt idx="21">
                  <c:v>616049</c:v>
                </c:pt>
                <c:pt idx="22">
                  <c:v>616019</c:v>
                </c:pt>
                <c:pt idx="23">
                  <c:v>616029</c:v>
                </c:pt>
                <c:pt idx="24">
                  <c:v>616015</c:v>
                </c:pt>
                <c:pt idx="25">
                  <c:v>616002</c:v>
                </c:pt>
                <c:pt idx="26">
                  <c:v>615987</c:v>
                </c:pt>
                <c:pt idx="27">
                  <c:v>615958</c:v>
                </c:pt>
                <c:pt idx="28">
                  <c:v>615947</c:v>
                </c:pt>
              </c:numCache>
            </c:numRef>
          </c:val>
          <c:smooth val="0"/>
          <c:extLst>
            <c:ext xmlns:c16="http://schemas.microsoft.com/office/drawing/2014/chart" uri="{C3380CC4-5D6E-409C-BE32-E72D297353CC}">
              <c16:uniqueId val="{00000001-FEFE-47B9-AC9A-54ADC88D0177}"/>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Sheet1!$D$2:$D$30</c:f>
              <c:numCache>
                <c:formatCode>General</c:formatCode>
                <c:ptCount val="29"/>
                <c:pt idx="0">
                  <c:v>560234</c:v>
                </c:pt>
                <c:pt idx="1">
                  <c:v>560404</c:v>
                </c:pt>
                <c:pt idx="2">
                  <c:v>560561</c:v>
                </c:pt>
                <c:pt idx="3">
                  <c:v>560703</c:v>
                </c:pt>
                <c:pt idx="4">
                  <c:v>561036</c:v>
                </c:pt>
                <c:pt idx="5">
                  <c:v>561363</c:v>
                </c:pt>
                <c:pt idx="6">
                  <c:v>561516</c:v>
                </c:pt>
                <c:pt idx="7">
                  <c:v>561611</c:v>
                </c:pt>
                <c:pt idx="8">
                  <c:v>561652</c:v>
                </c:pt>
                <c:pt idx="9">
                  <c:v>561918</c:v>
                </c:pt>
                <c:pt idx="10">
                  <c:v>562119</c:v>
                </c:pt>
                <c:pt idx="11">
                  <c:v>562155</c:v>
                </c:pt>
                <c:pt idx="12">
                  <c:v>562234</c:v>
                </c:pt>
                <c:pt idx="13">
                  <c:v>562335</c:v>
                </c:pt>
                <c:pt idx="14">
                  <c:v>562435</c:v>
                </c:pt>
                <c:pt idx="15">
                  <c:v>562451</c:v>
                </c:pt>
                <c:pt idx="16">
                  <c:v>562610</c:v>
                </c:pt>
                <c:pt idx="17">
                  <c:v>562644</c:v>
                </c:pt>
                <c:pt idx="18">
                  <c:v>562684</c:v>
                </c:pt>
                <c:pt idx="19">
                  <c:v>562715</c:v>
                </c:pt>
                <c:pt idx="20">
                  <c:v>562722</c:v>
                </c:pt>
                <c:pt idx="21">
                  <c:v>562739</c:v>
                </c:pt>
                <c:pt idx="22">
                  <c:v>562752</c:v>
                </c:pt>
                <c:pt idx="23">
                  <c:v>562801</c:v>
                </c:pt>
                <c:pt idx="24">
                  <c:v>562842</c:v>
                </c:pt>
                <c:pt idx="25">
                  <c:v>562860</c:v>
                </c:pt>
                <c:pt idx="26">
                  <c:v>562876</c:v>
                </c:pt>
                <c:pt idx="27">
                  <c:v>562891</c:v>
                </c:pt>
                <c:pt idx="28">
                  <c:v>562914</c:v>
                </c:pt>
              </c:numCache>
            </c:numRef>
          </c:val>
          <c:smooth val="0"/>
          <c:extLst>
            <c:ext xmlns:c16="http://schemas.microsoft.com/office/drawing/2014/chart" uri="{C3380CC4-5D6E-409C-BE32-E72D297353CC}">
              <c16:uniqueId val="{00000002-FEFE-47B9-AC9A-54ADC88D0177}"/>
            </c:ext>
          </c:extLst>
        </c:ser>
        <c:ser>
          <c:idx val="3"/>
          <c:order val="3"/>
          <c:tx>
            <c:strRef>
              <c:f>Sheet1!$E$1</c:f>
              <c:strCache>
                <c:ptCount val="1"/>
                <c:pt idx="0">
                  <c:v>KAPCI Coatings - كابسي للدهانات</c:v>
                </c:pt>
              </c:strCache>
            </c:strRef>
          </c:tx>
          <c:spPr>
            <a:ln w="28575" cap="rnd">
              <a:solidFill>
                <a:schemeClr val="accent4"/>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Sheet1!$E$2:$E$30</c:f>
              <c:numCache>
                <c:formatCode>General</c:formatCode>
                <c:ptCount val="29"/>
                <c:pt idx="0">
                  <c:v>150128</c:v>
                </c:pt>
                <c:pt idx="1">
                  <c:v>150150</c:v>
                </c:pt>
                <c:pt idx="2">
                  <c:v>150146</c:v>
                </c:pt>
                <c:pt idx="3">
                  <c:v>150157</c:v>
                </c:pt>
                <c:pt idx="4">
                  <c:v>150171</c:v>
                </c:pt>
                <c:pt idx="5">
                  <c:v>150177</c:v>
                </c:pt>
                <c:pt idx="6">
                  <c:v>150179</c:v>
                </c:pt>
                <c:pt idx="7">
                  <c:v>150188</c:v>
                </c:pt>
                <c:pt idx="8">
                  <c:v>150203</c:v>
                </c:pt>
                <c:pt idx="9">
                  <c:v>150229</c:v>
                </c:pt>
                <c:pt idx="10">
                  <c:v>150236</c:v>
                </c:pt>
                <c:pt idx="11">
                  <c:v>150245</c:v>
                </c:pt>
                <c:pt idx="12">
                  <c:v>150255</c:v>
                </c:pt>
                <c:pt idx="13">
                  <c:v>150258</c:v>
                </c:pt>
                <c:pt idx="14">
                  <c:v>150273</c:v>
                </c:pt>
                <c:pt idx="15">
                  <c:v>150286</c:v>
                </c:pt>
                <c:pt idx="16">
                  <c:v>150296</c:v>
                </c:pt>
                <c:pt idx="17">
                  <c:v>150313</c:v>
                </c:pt>
                <c:pt idx="18">
                  <c:v>150338</c:v>
                </c:pt>
                <c:pt idx="19">
                  <c:v>150388</c:v>
                </c:pt>
                <c:pt idx="20">
                  <c:v>150414</c:v>
                </c:pt>
                <c:pt idx="21">
                  <c:v>150462</c:v>
                </c:pt>
                <c:pt idx="22">
                  <c:v>150496</c:v>
                </c:pt>
                <c:pt idx="23">
                  <c:v>150527</c:v>
                </c:pt>
                <c:pt idx="24">
                  <c:v>150553</c:v>
                </c:pt>
                <c:pt idx="25">
                  <c:v>150577</c:v>
                </c:pt>
                <c:pt idx="26">
                  <c:v>150578</c:v>
                </c:pt>
                <c:pt idx="27">
                  <c:v>150581</c:v>
                </c:pt>
                <c:pt idx="28">
                  <c:v>150579</c:v>
                </c:pt>
              </c:numCache>
            </c:numRef>
          </c:val>
          <c:smooth val="0"/>
          <c:extLst>
            <c:ext xmlns:c16="http://schemas.microsoft.com/office/drawing/2014/chart" uri="{C3380CC4-5D6E-409C-BE32-E72D297353CC}">
              <c16:uniqueId val="{00000003-FEFE-47B9-AC9A-54ADC88D0177}"/>
            </c:ext>
          </c:extLst>
        </c:ser>
        <c:ser>
          <c:idx val="4"/>
          <c:order val="4"/>
          <c:tx>
            <c:strRef>
              <c:f>Sheet1!$F$1</c:f>
              <c:strCache>
                <c:ptCount val="1"/>
                <c:pt idx="0">
                  <c:v>GLC Paints</c:v>
                </c:pt>
              </c:strCache>
            </c:strRef>
          </c:tx>
          <c:spPr>
            <a:ln w="28575" cap="rnd">
              <a:solidFill>
                <a:schemeClr val="accent5"/>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Sheet1!$F$2:$F$30</c:f>
              <c:numCache>
                <c:formatCode>General</c:formatCode>
                <c:ptCount val="29"/>
                <c:pt idx="7">
                  <c:v>90076</c:v>
                </c:pt>
                <c:pt idx="8">
                  <c:v>90090</c:v>
                </c:pt>
                <c:pt idx="9">
                  <c:v>90100</c:v>
                </c:pt>
                <c:pt idx="10">
                  <c:v>90107</c:v>
                </c:pt>
                <c:pt idx="11">
                  <c:v>90113</c:v>
                </c:pt>
                <c:pt idx="12">
                  <c:v>90119</c:v>
                </c:pt>
                <c:pt idx="13">
                  <c:v>90127</c:v>
                </c:pt>
                <c:pt idx="14">
                  <c:v>90144</c:v>
                </c:pt>
                <c:pt idx="15">
                  <c:v>90143</c:v>
                </c:pt>
                <c:pt idx="16">
                  <c:v>90140</c:v>
                </c:pt>
                <c:pt idx="17">
                  <c:v>90143</c:v>
                </c:pt>
                <c:pt idx="18">
                  <c:v>90153</c:v>
                </c:pt>
                <c:pt idx="19">
                  <c:v>90167</c:v>
                </c:pt>
                <c:pt idx="20">
                  <c:v>90167</c:v>
                </c:pt>
                <c:pt idx="21">
                  <c:v>90173</c:v>
                </c:pt>
                <c:pt idx="22">
                  <c:v>90187</c:v>
                </c:pt>
                <c:pt idx="23">
                  <c:v>90192</c:v>
                </c:pt>
                <c:pt idx="24">
                  <c:v>90194</c:v>
                </c:pt>
                <c:pt idx="25">
                  <c:v>90196</c:v>
                </c:pt>
                <c:pt idx="26">
                  <c:v>90193</c:v>
                </c:pt>
                <c:pt idx="27">
                  <c:v>90198</c:v>
                </c:pt>
                <c:pt idx="28">
                  <c:v>90198</c:v>
                </c:pt>
              </c:numCache>
            </c:numRef>
          </c:val>
          <c:smooth val="0"/>
          <c:extLst>
            <c:ext xmlns:c16="http://schemas.microsoft.com/office/drawing/2014/chart" uri="{C3380CC4-5D6E-409C-BE32-E72D297353CC}">
              <c16:uniqueId val="{00000004-FEFE-47B9-AC9A-54ADC88D0177}"/>
            </c:ext>
          </c:extLst>
        </c:ser>
        <c:dLbls>
          <c:showLegendKey val="0"/>
          <c:showVal val="0"/>
          <c:showCatName val="0"/>
          <c:showSerName val="0"/>
          <c:showPercent val="0"/>
          <c:showBubbleSize val="0"/>
        </c:dLbls>
        <c:smooth val="0"/>
        <c:axId val="359200128"/>
        <c:axId val="359202096"/>
      </c:lineChart>
      <c:dateAx>
        <c:axId val="35920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02096"/>
        <c:crosses val="autoZero"/>
        <c:auto val="1"/>
        <c:lblOffset val="100"/>
        <c:baseTimeUnit val="days"/>
      </c:dateAx>
      <c:valAx>
        <c:axId val="35920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0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Sheet1!$B$2:$B$30</c:f>
              <c:numCache>
                <c:formatCode>General</c:formatCode>
                <c:ptCount val="29"/>
                <c:pt idx="0">
                  <c:v>7.3288053015131999E-2</c:v>
                </c:pt>
                <c:pt idx="1">
                  <c:v>8.0454672044063993E-2</c:v>
                </c:pt>
                <c:pt idx="2">
                  <c:v>4.4317561091242998E-2</c:v>
                </c:pt>
                <c:pt idx="3">
                  <c:v>3.5026269702276999E-2</c:v>
                </c:pt>
                <c:pt idx="4">
                  <c:v>2.5745592354589002E-2</c:v>
                </c:pt>
                <c:pt idx="5">
                  <c:v>2.1620731192538E-2</c:v>
                </c:pt>
                <c:pt idx="6">
                  <c:v>5.4554812146165997E-2</c:v>
                </c:pt>
                <c:pt idx="7">
                  <c:v>8.1273211732148007E-2</c:v>
                </c:pt>
                <c:pt idx="8">
                  <c:v>0.11512921198166</c:v>
                </c:pt>
                <c:pt idx="9">
                  <c:v>0.10062221492084</c:v>
                </c:pt>
                <c:pt idx="10">
                  <c:v>0.10564969433389</c:v>
                </c:pt>
                <c:pt idx="11">
                  <c:v>0.11066140683436999</c:v>
                </c:pt>
                <c:pt idx="12">
                  <c:v>8.5974842123579004E-2</c:v>
                </c:pt>
                <c:pt idx="13">
                  <c:v>6.0335218382812E-2</c:v>
                </c:pt>
                <c:pt idx="14">
                  <c:v>5.3144737648959002E-2</c:v>
                </c:pt>
                <c:pt idx="15">
                  <c:v>5.2095037692291998E-2</c:v>
                </c:pt>
                <c:pt idx="16">
                  <c:v>5.8193549704437998E-2</c:v>
                </c:pt>
                <c:pt idx="17">
                  <c:v>6.3261432973491002E-2</c:v>
                </c:pt>
                <c:pt idx="18">
                  <c:v>7.6477546192438003E-2</c:v>
                </c:pt>
                <c:pt idx="19">
                  <c:v>7.0305574518814001E-2</c:v>
                </c:pt>
                <c:pt idx="20">
                  <c:v>4.3782837127846003E-2</c:v>
                </c:pt>
                <c:pt idx="21">
                  <c:v>4.2745916238359001E-2</c:v>
                </c:pt>
                <c:pt idx="22">
                  <c:v>6.4091477868093993E-2</c:v>
                </c:pt>
                <c:pt idx="23">
                  <c:v>6.4050427002846994E-2</c:v>
                </c:pt>
                <c:pt idx="24">
                  <c:v>7.7217723499588997E-2</c:v>
                </c:pt>
                <c:pt idx="25">
                  <c:v>6.7005756403618E-2</c:v>
                </c:pt>
                <c:pt idx="26">
                  <c:v>7.2033683356161005E-2</c:v>
                </c:pt>
                <c:pt idx="27">
                  <c:v>5.4746745610122001E-2</c:v>
                </c:pt>
                <c:pt idx="28">
                  <c:v>3.2424764413821E-2</c:v>
                </c:pt>
              </c:numCache>
            </c:numRef>
          </c:val>
          <c:smooth val="0"/>
          <c:extLst>
            <c:ext xmlns:c16="http://schemas.microsoft.com/office/drawing/2014/chart" uri="{C3380CC4-5D6E-409C-BE32-E72D297353CC}">
              <c16:uniqueId val="{00000000-BAF1-4CB7-AE3D-31D0B7EEB1AD}"/>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Sheet1!$C$2:$C$30</c:f>
              <c:numCache>
                <c:formatCode>General</c:formatCode>
                <c:ptCount val="29"/>
                <c:pt idx="0">
                  <c:v>5.3920901806595999E-2</c:v>
                </c:pt>
                <c:pt idx="1">
                  <c:v>6.3556337451390998E-2</c:v>
                </c:pt>
                <c:pt idx="2">
                  <c:v>9.2818439275132003E-2</c:v>
                </c:pt>
                <c:pt idx="3">
                  <c:v>0.11873668096631</c:v>
                </c:pt>
                <c:pt idx="4">
                  <c:v>9.7523045332696998E-2</c:v>
                </c:pt>
                <c:pt idx="5">
                  <c:v>9.7917618643515003E-2</c:v>
                </c:pt>
                <c:pt idx="6">
                  <c:v>6.4073301160818996E-2</c:v>
                </c:pt>
                <c:pt idx="7">
                  <c:v>4.6435618237304001E-2</c:v>
                </c:pt>
                <c:pt idx="8">
                  <c:v>4.8205485653982E-2</c:v>
                </c:pt>
                <c:pt idx="9">
                  <c:v>5.3065596239179003E-2</c:v>
                </c:pt>
                <c:pt idx="10">
                  <c:v>4.2950574301239997E-2</c:v>
                </c:pt>
                <c:pt idx="11">
                  <c:v>4.000494370036E-2</c:v>
                </c:pt>
                <c:pt idx="12">
                  <c:v>3.8038265845213998E-2</c:v>
                </c:pt>
                <c:pt idx="13">
                  <c:v>4.3061143573977001E-2</c:v>
                </c:pt>
                <c:pt idx="14">
                  <c:v>3.5083786904977002E-2</c:v>
                </c:pt>
                <c:pt idx="15">
                  <c:v>3.0038075290030001E-2</c:v>
                </c:pt>
                <c:pt idx="16">
                  <c:v>1.2985537357768E-3</c:v>
                </c:pt>
                <c:pt idx="17">
                  <c:v>-2.5970737471554001E-3</c:v>
                </c:pt>
                <c:pt idx="18">
                  <c:v>-8.1160662400862004E-4</c:v>
                </c:pt>
                <c:pt idx="19">
                  <c:v>0</c:v>
                </c:pt>
                <c:pt idx="20">
                  <c:v>-2.2725169911225998E-3</c:v>
                </c:pt>
                <c:pt idx="21">
                  <c:v>9.7395798669898002E-4</c:v>
                </c:pt>
                <c:pt idx="22">
                  <c:v>-4.8697425042487997E-3</c:v>
                </c:pt>
                <c:pt idx="23">
                  <c:v>1.6233265532394001E-3</c:v>
                </c:pt>
                <c:pt idx="24">
                  <c:v>-2.2726202824867002E-3</c:v>
                </c:pt>
                <c:pt idx="25">
                  <c:v>-2.1103382222835E-3</c:v>
                </c:pt>
                <c:pt idx="26">
                  <c:v>-2.4350570290355999E-3</c:v>
                </c:pt>
                <c:pt idx="27">
                  <c:v>-4.7078915626466E-3</c:v>
                </c:pt>
                <c:pt idx="28">
                  <c:v>-1.785836047263E-3</c:v>
                </c:pt>
              </c:numCache>
            </c:numRef>
          </c:val>
          <c:smooth val="0"/>
          <c:extLst>
            <c:ext xmlns:c16="http://schemas.microsoft.com/office/drawing/2014/chart" uri="{C3380CC4-5D6E-409C-BE32-E72D297353CC}">
              <c16:uniqueId val="{00000001-BAF1-4CB7-AE3D-31D0B7EEB1AD}"/>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Sheet1!$D$2:$D$30</c:f>
              <c:numCache>
                <c:formatCode>General</c:formatCode>
                <c:ptCount val="29"/>
                <c:pt idx="0">
                  <c:v>3.4283143049985997E-2</c:v>
                </c:pt>
                <c:pt idx="1">
                  <c:v>3.0344463206446001E-2</c:v>
                </c:pt>
                <c:pt idx="2">
                  <c:v>2.8015503101334001E-2</c:v>
                </c:pt>
                <c:pt idx="3">
                  <c:v>2.5331765855990999E-2</c:v>
                </c:pt>
                <c:pt idx="4">
                  <c:v>5.9389730392025997E-2</c:v>
                </c:pt>
                <c:pt idx="5">
                  <c:v>5.8285029837657001E-2</c:v>
                </c:pt>
                <c:pt idx="6">
                  <c:v>2.7255091625205001E-2</c:v>
                </c:pt>
                <c:pt idx="7">
                  <c:v>1.6918484958576001E-2</c:v>
                </c:pt>
                <c:pt idx="8">
                  <c:v>7.3004268078794999E-3</c:v>
                </c:pt>
                <c:pt idx="9">
                  <c:v>4.7360287152899E-2</c:v>
                </c:pt>
                <c:pt idx="10">
                  <c:v>3.5770343715631002E-2</c:v>
                </c:pt>
                <c:pt idx="11">
                  <c:v>6.4043378715182998E-3</c:v>
                </c:pt>
                <c:pt idx="12">
                  <c:v>1.4053063656821E-2</c:v>
                </c:pt>
                <c:pt idx="13">
                  <c:v>1.7964050555463001E-2</c:v>
                </c:pt>
                <c:pt idx="14">
                  <c:v>1.7782994122720001E-2</c:v>
                </c:pt>
                <c:pt idx="15">
                  <c:v>2.8447731737890002E-3</c:v>
                </c:pt>
                <c:pt idx="16">
                  <c:v>2.8269129221923001E-2</c:v>
                </c:pt>
                <c:pt idx="17">
                  <c:v>6.0432626508594E-3</c:v>
                </c:pt>
                <c:pt idx="18">
                  <c:v>7.1092911325811997E-3</c:v>
                </c:pt>
                <c:pt idx="19">
                  <c:v>5.5093089549374001E-3</c:v>
                </c:pt>
                <c:pt idx="20">
                  <c:v>1.2439689718596E-3</c:v>
                </c:pt>
                <c:pt idx="21">
                  <c:v>3.0210299224127999E-3</c:v>
                </c:pt>
                <c:pt idx="22">
                  <c:v>2.3101295627279998E-3</c:v>
                </c:pt>
                <c:pt idx="23">
                  <c:v>8.7072102809053007E-3</c:v>
                </c:pt>
                <c:pt idx="24">
                  <c:v>7.2849906094694002E-3</c:v>
                </c:pt>
                <c:pt idx="25">
                  <c:v>3.198055582206E-3</c:v>
                </c:pt>
                <c:pt idx="26">
                  <c:v>2.8426251643393001E-3</c:v>
                </c:pt>
                <c:pt idx="27">
                  <c:v>2.6648853388668002E-3</c:v>
                </c:pt>
                <c:pt idx="28">
                  <c:v>4.0860486310848997E-3</c:v>
                </c:pt>
              </c:numCache>
            </c:numRef>
          </c:val>
          <c:smooth val="0"/>
          <c:extLst>
            <c:ext xmlns:c16="http://schemas.microsoft.com/office/drawing/2014/chart" uri="{C3380CC4-5D6E-409C-BE32-E72D297353CC}">
              <c16:uniqueId val="{00000002-BAF1-4CB7-AE3D-31D0B7EEB1AD}"/>
            </c:ext>
          </c:extLst>
        </c:ser>
        <c:ser>
          <c:idx val="3"/>
          <c:order val="3"/>
          <c:tx>
            <c:strRef>
              <c:f>Sheet1!$E$1</c:f>
              <c:strCache>
                <c:ptCount val="1"/>
                <c:pt idx="0">
                  <c:v>KAPCI Coatings - كابسي للدهانات</c:v>
                </c:pt>
              </c:strCache>
            </c:strRef>
          </c:tx>
          <c:spPr>
            <a:ln w="28575" cap="rnd">
              <a:solidFill>
                <a:schemeClr val="accent4"/>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Sheet1!$E$2:$E$30</c:f>
              <c:numCache>
                <c:formatCode>General</c:formatCode>
                <c:ptCount val="29"/>
                <c:pt idx="0">
                  <c:v>1.4656309541258E-2</c:v>
                </c:pt>
                <c:pt idx="1">
                  <c:v>1.4654161781946E-2</c:v>
                </c:pt>
                <c:pt idx="2">
                  <c:v>-2.6640026640027E-3</c:v>
                </c:pt>
                <c:pt idx="3">
                  <c:v>7.3262024962369998E-3</c:v>
                </c:pt>
                <c:pt idx="4">
                  <c:v>9.3235746585240992E-3</c:v>
                </c:pt>
                <c:pt idx="5">
                  <c:v>3.9954451924806003E-3</c:v>
                </c:pt>
                <c:pt idx="6">
                  <c:v>1.3317618543451999E-3</c:v>
                </c:pt>
                <c:pt idx="7">
                  <c:v>5.9928485340827002E-3</c:v>
                </c:pt>
                <c:pt idx="8">
                  <c:v>9.9874823554478003E-3</c:v>
                </c:pt>
                <c:pt idx="9">
                  <c:v>1.7309907258842998E-2</c:v>
                </c:pt>
                <c:pt idx="10">
                  <c:v>4.6595530822943999E-3</c:v>
                </c:pt>
                <c:pt idx="11">
                  <c:v>5.9905748289357996E-3</c:v>
                </c:pt>
                <c:pt idx="12">
                  <c:v>6.6557955339611998E-3</c:v>
                </c:pt>
                <c:pt idx="13">
                  <c:v>1.9966057701907001E-3</c:v>
                </c:pt>
                <c:pt idx="14">
                  <c:v>9.9828295332029006E-3</c:v>
                </c:pt>
                <c:pt idx="15">
                  <c:v>8.6509219886473001E-3</c:v>
                </c:pt>
                <c:pt idx="16">
                  <c:v>6.6539797452857003E-3</c:v>
                </c:pt>
                <c:pt idx="17">
                  <c:v>1.1311012934476001E-2</c:v>
                </c:pt>
                <c:pt idx="18">
                  <c:v>1.6631961307405001E-2</c:v>
                </c:pt>
                <c:pt idx="19">
                  <c:v>3.3258391092073E-2</c:v>
                </c:pt>
                <c:pt idx="20">
                  <c:v>1.7288613453200999E-2</c:v>
                </c:pt>
                <c:pt idx="21">
                  <c:v>3.1911923092265003E-2</c:v>
                </c:pt>
                <c:pt idx="22">
                  <c:v>2.2597067698156E-2</c:v>
                </c:pt>
                <c:pt idx="23">
                  <c:v>2.0598554114394999E-2</c:v>
                </c:pt>
                <c:pt idx="24">
                  <c:v>1.7272648760687001E-2</c:v>
                </c:pt>
                <c:pt idx="25">
                  <c:v>1.5941229998738E-2</c:v>
                </c:pt>
                <c:pt idx="26">
                  <c:v>6.6411204898490003E-4</c:v>
                </c:pt>
                <c:pt idx="27">
                  <c:v>1.9923229156981999E-3</c:v>
                </c:pt>
                <c:pt idx="28">
                  <c:v>-1.3281888153219999E-3</c:v>
                </c:pt>
              </c:numCache>
            </c:numRef>
          </c:val>
          <c:smooth val="0"/>
          <c:extLst>
            <c:ext xmlns:c16="http://schemas.microsoft.com/office/drawing/2014/chart" uri="{C3380CC4-5D6E-409C-BE32-E72D297353CC}">
              <c16:uniqueId val="{00000003-BAF1-4CB7-AE3D-31D0B7EEB1AD}"/>
            </c:ext>
          </c:extLst>
        </c:ser>
        <c:ser>
          <c:idx val="4"/>
          <c:order val="4"/>
          <c:tx>
            <c:strRef>
              <c:f>Sheet1!$F$1</c:f>
              <c:strCache>
                <c:ptCount val="1"/>
                <c:pt idx="0">
                  <c:v>GLC Paints</c:v>
                </c:pt>
              </c:strCache>
            </c:strRef>
          </c:tx>
          <c:spPr>
            <a:ln w="28575" cap="rnd">
              <a:solidFill>
                <a:schemeClr val="accent5"/>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Sheet1!$F$2:$F$30</c:f>
              <c:numCache>
                <c:formatCode>General</c:formatCode>
                <c:ptCount val="29"/>
                <c:pt idx="8">
                  <c:v>1.5542430836183001E-2</c:v>
                </c:pt>
                <c:pt idx="9">
                  <c:v>1.1100011100010999E-2</c:v>
                </c:pt>
                <c:pt idx="10">
                  <c:v>7.7691453940067004E-3</c:v>
                </c:pt>
                <c:pt idx="11">
                  <c:v>6.6587501525963997E-3</c:v>
                </c:pt>
                <c:pt idx="12">
                  <c:v>6.6583067925826004E-3</c:v>
                </c:pt>
                <c:pt idx="13">
                  <c:v>8.8771513221406993E-3</c:v>
                </c:pt>
                <c:pt idx="14">
                  <c:v>1.8862272127109999E-2</c:v>
                </c:pt>
                <c:pt idx="15">
                  <c:v>-1.1093361732338999E-3</c:v>
                </c:pt>
                <c:pt idx="16">
                  <c:v>-3.3280454389137001E-3</c:v>
                </c:pt>
                <c:pt idx="17">
                  <c:v>3.3281562014643999E-3</c:v>
                </c:pt>
                <c:pt idx="18">
                  <c:v>1.1093484796379E-2</c:v>
                </c:pt>
                <c:pt idx="19">
                  <c:v>1.5529155990372001E-2</c:v>
                </c:pt>
                <c:pt idx="20">
                  <c:v>0</c:v>
                </c:pt>
                <c:pt idx="21">
                  <c:v>6.6543192076924003E-3</c:v>
                </c:pt>
                <c:pt idx="22">
                  <c:v>1.5525711687534E-2</c:v>
                </c:pt>
                <c:pt idx="23">
                  <c:v>5.5440362801733997E-3</c:v>
                </c:pt>
                <c:pt idx="24">
                  <c:v>2.2174915735319999E-3</c:v>
                </c:pt>
                <c:pt idx="25">
                  <c:v>2.2174424019336001E-3</c:v>
                </c:pt>
                <c:pt idx="26">
                  <c:v>-3.3260898487737999E-3</c:v>
                </c:pt>
                <c:pt idx="27">
                  <c:v>5.5436674686505996E-3</c:v>
                </c:pt>
                <c:pt idx="28">
                  <c:v>0</c:v>
                </c:pt>
              </c:numCache>
            </c:numRef>
          </c:val>
          <c:smooth val="0"/>
          <c:extLst>
            <c:ext xmlns:c16="http://schemas.microsoft.com/office/drawing/2014/chart" uri="{C3380CC4-5D6E-409C-BE32-E72D297353CC}">
              <c16:uniqueId val="{00000004-BAF1-4CB7-AE3D-31D0B7EEB1AD}"/>
            </c:ext>
          </c:extLst>
        </c:ser>
        <c:dLbls>
          <c:showLegendKey val="0"/>
          <c:showVal val="0"/>
          <c:showCatName val="0"/>
          <c:showSerName val="0"/>
          <c:showPercent val="0"/>
          <c:showBubbleSize val="0"/>
        </c:dLbls>
        <c:smooth val="0"/>
        <c:axId val="359196192"/>
        <c:axId val="359189304"/>
      </c:lineChart>
      <c:dateAx>
        <c:axId val="35919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89304"/>
        <c:crosses val="autoZero"/>
        <c:auto val="1"/>
        <c:lblOffset val="100"/>
        <c:baseTimeUnit val="days"/>
      </c:dateAx>
      <c:valAx>
        <c:axId val="35918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9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Sipes Egypt</c:v>
                </c:pt>
              </c:strCache>
            </c:strRef>
          </c:tx>
          <c:spPr>
            <a:ln w="28575" cap="rnd">
              <a:solidFill>
                <a:schemeClr val="accent1"/>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Sheet1!$B$2:$B$30</c:f>
              <c:numCache>
                <c:formatCode>General</c:formatCode>
                <c:ptCount val="29"/>
                <c:pt idx="0">
                  <c:v>0</c:v>
                </c:pt>
                <c:pt idx="1">
                  <c:v>0</c:v>
                </c:pt>
                <c:pt idx="2">
                  <c:v>0</c:v>
                </c:pt>
                <c:pt idx="3">
                  <c:v>0</c:v>
                </c:pt>
                <c:pt idx="4">
                  <c:v>6.2811483174759999E-2</c:v>
                </c:pt>
                <c:pt idx="5">
                  <c:v>4.9928453041518002E-2</c:v>
                </c:pt>
                <c:pt idx="6">
                  <c:v>0</c:v>
                </c:pt>
                <c:pt idx="7">
                  <c:v>0.18613356368646999</c:v>
                </c:pt>
                <c:pt idx="8">
                  <c:v>0</c:v>
                </c:pt>
                <c:pt idx="9">
                  <c:v>0</c:v>
                </c:pt>
                <c:pt idx="10">
                  <c:v>8.9191433521626007E-2</c:v>
                </c:pt>
                <c:pt idx="11">
                  <c:v>3.3794508904340999E-2</c:v>
                </c:pt>
                <c:pt idx="12">
                  <c:v>0.11356079594864001</c:v>
                </c:pt>
                <c:pt idx="13">
                  <c:v>6.8495951582562997E-2</c:v>
                </c:pt>
                <c:pt idx="14">
                  <c:v>0</c:v>
                </c:pt>
                <c:pt idx="15">
                  <c:v>0</c:v>
                </c:pt>
                <c:pt idx="16">
                  <c:v>0</c:v>
                </c:pt>
                <c:pt idx="17">
                  <c:v>0.18564419555882</c:v>
                </c:pt>
                <c:pt idx="18">
                  <c:v>9.5815707660159996E-2</c:v>
                </c:pt>
                <c:pt idx="19">
                  <c:v>0</c:v>
                </c:pt>
                <c:pt idx="20">
                  <c:v>0</c:v>
                </c:pt>
                <c:pt idx="21">
                  <c:v>0</c:v>
                </c:pt>
                <c:pt idx="22">
                  <c:v>0</c:v>
                </c:pt>
                <c:pt idx="23">
                  <c:v>4.4719537356058998E-2</c:v>
                </c:pt>
                <c:pt idx="24">
                  <c:v>0</c:v>
                </c:pt>
                <c:pt idx="25">
                  <c:v>0</c:v>
                </c:pt>
                <c:pt idx="26">
                  <c:v>9.8377281947262002E-2</c:v>
                </c:pt>
                <c:pt idx="27">
                  <c:v>7.7029889624276995E-2</c:v>
                </c:pt>
                <c:pt idx="28">
                  <c:v>5.5721030129881E-2</c:v>
                </c:pt>
              </c:numCache>
            </c:numRef>
          </c:val>
          <c:smooth val="0"/>
          <c:extLst>
            <c:ext xmlns:c16="http://schemas.microsoft.com/office/drawing/2014/chart" uri="{C3380CC4-5D6E-409C-BE32-E72D297353CC}">
              <c16:uniqueId val="{00000000-9A2C-4D18-874C-2D0E680A7E52}"/>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Sheet1!$C$2:$C$30</c:f>
              <c:numCache>
                <c:formatCode>General</c:formatCode>
                <c:ptCount val="29"/>
                <c:pt idx="0">
                  <c:v>6.5375862052015996E-2</c:v>
                </c:pt>
                <c:pt idx="1">
                  <c:v>0</c:v>
                </c:pt>
                <c:pt idx="2">
                  <c:v>0</c:v>
                </c:pt>
                <c:pt idx="3">
                  <c:v>0.13272311212814999</c:v>
                </c:pt>
                <c:pt idx="4">
                  <c:v>0</c:v>
                </c:pt>
                <c:pt idx="5">
                  <c:v>0</c:v>
                </c:pt>
                <c:pt idx="6">
                  <c:v>0</c:v>
                </c:pt>
                <c:pt idx="7">
                  <c:v>3.0949918145611001E-3</c:v>
                </c:pt>
                <c:pt idx="8">
                  <c:v>0</c:v>
                </c:pt>
                <c:pt idx="9">
                  <c:v>0</c:v>
                </c:pt>
                <c:pt idx="10">
                  <c:v>9.1087717471925005E-3</c:v>
                </c:pt>
                <c:pt idx="11">
                  <c:v>4.3899084135033996E-3</c:v>
                </c:pt>
                <c:pt idx="12">
                  <c:v>1.5439949161936001E-2</c:v>
                </c:pt>
                <c:pt idx="13">
                  <c:v>4.2239609056171998E-3</c:v>
                </c:pt>
                <c:pt idx="14">
                  <c:v>9.2565977618521006E-3</c:v>
                </c:pt>
                <c:pt idx="15">
                  <c:v>0</c:v>
                </c:pt>
                <c:pt idx="16">
                  <c:v>0</c:v>
                </c:pt>
                <c:pt idx="17">
                  <c:v>1.0388429886214001E-2</c:v>
                </c:pt>
                <c:pt idx="18">
                  <c:v>0</c:v>
                </c:pt>
                <c:pt idx="19">
                  <c:v>6.6552283311447002E-3</c:v>
                </c:pt>
                <c:pt idx="20">
                  <c:v>0</c:v>
                </c:pt>
                <c:pt idx="21">
                  <c:v>1.1038136762514E-2</c:v>
                </c:pt>
                <c:pt idx="22">
                  <c:v>0</c:v>
                </c:pt>
                <c:pt idx="23">
                  <c:v>0</c:v>
                </c:pt>
                <c:pt idx="24">
                  <c:v>7.62959764424E-3</c:v>
                </c:pt>
                <c:pt idx="25">
                  <c:v>0</c:v>
                </c:pt>
                <c:pt idx="26">
                  <c:v>6.1688912554342997E-3</c:v>
                </c:pt>
                <c:pt idx="27">
                  <c:v>0</c:v>
                </c:pt>
                <c:pt idx="28">
                  <c:v>7.1434137725017999E-3</c:v>
                </c:pt>
              </c:numCache>
            </c:numRef>
          </c:val>
          <c:smooth val="0"/>
          <c:extLst>
            <c:ext xmlns:c16="http://schemas.microsoft.com/office/drawing/2014/chart" uri="{C3380CC4-5D6E-409C-BE32-E72D297353CC}">
              <c16:uniqueId val="{00000001-9A2C-4D18-874C-2D0E680A7E52}"/>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Sheet1!$D$2:$D$30</c:f>
              <c:numCache>
                <c:formatCode>General</c:formatCode>
                <c:ptCount val="29"/>
                <c:pt idx="0">
                  <c:v>0</c:v>
                </c:pt>
                <c:pt idx="1">
                  <c:v>0</c:v>
                </c:pt>
                <c:pt idx="2">
                  <c:v>0</c:v>
                </c:pt>
                <c:pt idx="3">
                  <c:v>7.7769374562993002E-2</c:v>
                </c:pt>
                <c:pt idx="4">
                  <c:v>0</c:v>
                </c:pt>
                <c:pt idx="5">
                  <c:v>0.43478338343439998</c:v>
                </c:pt>
                <c:pt idx="6">
                  <c:v>0</c:v>
                </c:pt>
                <c:pt idx="7">
                  <c:v>0</c:v>
                </c:pt>
                <c:pt idx="8">
                  <c:v>0</c:v>
                </c:pt>
                <c:pt idx="9">
                  <c:v>0</c:v>
                </c:pt>
                <c:pt idx="10">
                  <c:v>3.7187421043454003E-2</c:v>
                </c:pt>
                <c:pt idx="11">
                  <c:v>0</c:v>
                </c:pt>
                <c:pt idx="12">
                  <c:v>0</c:v>
                </c:pt>
                <c:pt idx="13">
                  <c:v>0.28935555697831999</c:v>
                </c:pt>
                <c:pt idx="14">
                  <c:v>7.8238217591152001E-2</c:v>
                </c:pt>
                <c:pt idx="15">
                  <c:v>0</c:v>
                </c:pt>
                <c:pt idx="16">
                  <c:v>0</c:v>
                </c:pt>
                <c:pt idx="17">
                  <c:v>0</c:v>
                </c:pt>
                <c:pt idx="18">
                  <c:v>0</c:v>
                </c:pt>
                <c:pt idx="19">
                  <c:v>0</c:v>
                </c:pt>
                <c:pt idx="20">
                  <c:v>0</c:v>
                </c:pt>
                <c:pt idx="21">
                  <c:v>2.4345600909849999E-2</c:v>
                </c:pt>
                <c:pt idx="22">
                  <c:v>0</c:v>
                </c:pt>
                <c:pt idx="23">
                  <c:v>0</c:v>
                </c:pt>
                <c:pt idx="24">
                  <c:v>0</c:v>
                </c:pt>
                <c:pt idx="25">
                  <c:v>0</c:v>
                </c:pt>
                <c:pt idx="26">
                  <c:v>0</c:v>
                </c:pt>
                <c:pt idx="27">
                  <c:v>0</c:v>
                </c:pt>
                <c:pt idx="28">
                  <c:v>0</c:v>
                </c:pt>
              </c:numCache>
            </c:numRef>
          </c:val>
          <c:smooth val="0"/>
          <c:extLst>
            <c:ext xmlns:c16="http://schemas.microsoft.com/office/drawing/2014/chart" uri="{C3380CC4-5D6E-409C-BE32-E72D297353CC}">
              <c16:uniqueId val="{00000002-9A2C-4D18-874C-2D0E680A7E52}"/>
            </c:ext>
          </c:extLst>
        </c:ser>
        <c:ser>
          <c:idx val="3"/>
          <c:order val="3"/>
          <c:tx>
            <c:strRef>
              <c:f>Sheet1!$E$1</c:f>
              <c:strCache>
                <c:ptCount val="1"/>
                <c:pt idx="0">
                  <c:v>KAPCI Coatings - كابسي للدهانات</c:v>
                </c:pt>
              </c:strCache>
            </c:strRef>
          </c:tx>
          <c:spPr>
            <a:ln w="28575" cap="rnd">
              <a:solidFill>
                <a:schemeClr val="accent4"/>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Sheet1!$E$2:$E$30</c:f>
              <c:numCache>
                <c:formatCode>General</c:formatCode>
                <c:ptCount val="29"/>
                <c:pt idx="0">
                  <c:v>0</c:v>
                </c:pt>
                <c:pt idx="1">
                  <c:v>0</c:v>
                </c:pt>
                <c:pt idx="2">
                  <c:v>0</c:v>
                </c:pt>
                <c:pt idx="3">
                  <c:v>0</c:v>
                </c:pt>
                <c:pt idx="4">
                  <c:v>0</c:v>
                </c:pt>
                <c:pt idx="5">
                  <c:v>0</c:v>
                </c:pt>
                <c:pt idx="6">
                  <c:v>0</c:v>
                </c:pt>
                <c:pt idx="7">
                  <c:v>0.26700758408074998</c:v>
                </c:pt>
                <c:pt idx="8">
                  <c:v>0</c:v>
                </c:pt>
                <c:pt idx="9">
                  <c:v>0</c:v>
                </c:pt>
                <c:pt idx="10">
                  <c:v>0</c:v>
                </c:pt>
                <c:pt idx="11">
                  <c:v>0</c:v>
                </c:pt>
                <c:pt idx="12">
                  <c:v>0</c:v>
                </c:pt>
                <c:pt idx="13">
                  <c:v>0</c:v>
                </c:pt>
                <c:pt idx="14">
                  <c:v>0</c:v>
                </c:pt>
                <c:pt idx="15">
                  <c:v>3.6265878798767998E-2</c:v>
                </c:pt>
                <c:pt idx="16">
                  <c:v>0</c:v>
                </c:pt>
                <c:pt idx="17">
                  <c:v>0</c:v>
                </c:pt>
                <c:pt idx="18">
                  <c:v>0.47630134708131999</c:v>
                </c:pt>
                <c:pt idx="19">
                  <c:v>0</c:v>
                </c:pt>
                <c:pt idx="20">
                  <c:v>9.1754709077732005E-2</c:v>
                </c:pt>
                <c:pt idx="21">
                  <c:v>0</c:v>
                </c:pt>
                <c:pt idx="22">
                  <c:v>0</c:v>
                </c:pt>
                <c:pt idx="23">
                  <c:v>0</c:v>
                </c:pt>
                <c:pt idx="24">
                  <c:v>0</c:v>
                </c:pt>
                <c:pt idx="25">
                  <c:v>0</c:v>
                </c:pt>
                <c:pt idx="26">
                  <c:v>0</c:v>
                </c:pt>
                <c:pt idx="27">
                  <c:v>0</c:v>
                </c:pt>
                <c:pt idx="28">
                  <c:v>0.93305883915526999</c:v>
                </c:pt>
              </c:numCache>
            </c:numRef>
          </c:val>
          <c:smooth val="0"/>
          <c:extLst>
            <c:ext xmlns:c16="http://schemas.microsoft.com/office/drawing/2014/chart" uri="{C3380CC4-5D6E-409C-BE32-E72D297353CC}">
              <c16:uniqueId val="{00000003-9A2C-4D18-874C-2D0E680A7E52}"/>
            </c:ext>
          </c:extLst>
        </c:ser>
        <c:ser>
          <c:idx val="4"/>
          <c:order val="4"/>
          <c:tx>
            <c:strRef>
              <c:f>Sheet1!$F$1</c:f>
              <c:strCache>
                <c:ptCount val="1"/>
                <c:pt idx="0">
                  <c:v>GLC Paints</c:v>
                </c:pt>
              </c:strCache>
            </c:strRef>
          </c:tx>
          <c:spPr>
            <a:ln w="28575" cap="rnd">
              <a:solidFill>
                <a:schemeClr val="accent5"/>
              </a:solidFill>
              <a:round/>
            </a:ln>
            <a:effectLst/>
          </c:spPr>
          <c:marker>
            <c:symbol val="none"/>
          </c:marker>
          <c:cat>
            <c:numRef>
              <c:f>Sheet1!$A$2:$A$30</c:f>
              <c:numCache>
                <c:formatCode>m/d/yyyy</c:formatCode>
                <c:ptCount val="2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numCache>
            </c:numRef>
          </c:cat>
          <c:val>
            <c:numRef>
              <c:f>Sheet1!$F$2:$F$30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0.12651204083897</c:v>
                </c:pt>
                <c:pt idx="12">
                  <c:v>0</c:v>
                </c:pt>
                <c:pt idx="13">
                  <c:v>0</c:v>
                </c:pt>
                <c:pt idx="14">
                  <c:v>0</c:v>
                </c:pt>
                <c:pt idx="15">
                  <c:v>0.12202833276017</c:v>
                </c:pt>
                <c:pt idx="16">
                  <c:v>0</c:v>
                </c:pt>
                <c:pt idx="17">
                  <c:v>3.6609312077745003E-2</c:v>
                </c:pt>
                <c:pt idx="18">
                  <c:v>0</c:v>
                </c:pt>
                <c:pt idx="19">
                  <c:v>0</c:v>
                </c:pt>
                <c:pt idx="20">
                  <c:v>0</c:v>
                </c:pt>
                <c:pt idx="21">
                  <c:v>0.22291227681046999</c:v>
                </c:pt>
                <c:pt idx="22">
                  <c:v>0</c:v>
                </c:pt>
                <c:pt idx="23">
                  <c:v>0.12751000676356999</c:v>
                </c:pt>
                <c:pt idx="24">
                  <c:v>0</c:v>
                </c:pt>
                <c:pt idx="25">
                  <c:v>0</c:v>
                </c:pt>
                <c:pt idx="26">
                  <c:v>0</c:v>
                </c:pt>
                <c:pt idx="27">
                  <c:v>0</c:v>
                </c:pt>
                <c:pt idx="28">
                  <c:v>0</c:v>
                </c:pt>
              </c:numCache>
            </c:numRef>
          </c:val>
          <c:smooth val="0"/>
          <c:extLst>
            <c:ext xmlns:c16="http://schemas.microsoft.com/office/drawing/2014/chart" uri="{C3380CC4-5D6E-409C-BE32-E72D297353CC}">
              <c16:uniqueId val="{00000004-9A2C-4D18-874C-2D0E680A7E52}"/>
            </c:ext>
          </c:extLst>
        </c:ser>
        <c:dLbls>
          <c:showLegendKey val="0"/>
          <c:showVal val="0"/>
          <c:showCatName val="0"/>
          <c:showSerName val="0"/>
          <c:showPercent val="0"/>
          <c:showBubbleSize val="0"/>
        </c:dLbls>
        <c:smooth val="0"/>
        <c:axId val="365117016"/>
        <c:axId val="365118656"/>
      </c:lineChart>
      <c:dateAx>
        <c:axId val="36511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18656"/>
        <c:crosses val="autoZero"/>
        <c:auto val="1"/>
        <c:lblOffset val="100"/>
        <c:baseTimeUnit val="days"/>
      </c:dateAx>
      <c:valAx>
        <c:axId val="36511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1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Sipes Egypt</c:v>
                </c:pt>
                <c:pt idx="1">
                  <c:v>Scib Paints</c:v>
                </c:pt>
                <c:pt idx="2">
                  <c:v>Jotun Egypt</c:v>
                </c:pt>
                <c:pt idx="3">
                  <c:v>KAPCI Coatings - كابسي للدهانات</c:v>
                </c:pt>
                <c:pt idx="4">
                  <c:v>GLC Paints</c:v>
                </c:pt>
              </c:strCache>
            </c:strRef>
          </c:cat>
          <c:val>
            <c:numRef>
              <c:f>Sheet1!$B$2:$B$6</c:f>
              <c:numCache>
                <c:formatCode>General</c:formatCode>
                <c:ptCount val="5"/>
                <c:pt idx="0">
                  <c:v>1185</c:v>
                </c:pt>
                <c:pt idx="1">
                  <c:v>1793</c:v>
                </c:pt>
                <c:pt idx="2">
                  <c:v>5289</c:v>
                </c:pt>
                <c:pt idx="3">
                  <c:v>2907</c:v>
                </c:pt>
                <c:pt idx="4">
                  <c:v>1177</c:v>
                </c:pt>
              </c:numCache>
            </c:numRef>
          </c:val>
          <c:extLst>
            <c:ext xmlns:c16="http://schemas.microsoft.com/office/drawing/2014/chart" uri="{C3380CC4-5D6E-409C-BE32-E72D297353CC}">
              <c16:uniqueId val="{00000000-C2D1-402C-84C9-E0BE74005C79}"/>
            </c:ext>
          </c:extLst>
        </c:ser>
        <c:dLbls>
          <c:showLegendKey val="0"/>
          <c:showVal val="0"/>
          <c:showCatName val="0"/>
          <c:showSerName val="0"/>
          <c:showPercent val="0"/>
          <c:showBubbleSize val="0"/>
        </c:dLbls>
        <c:gapWidth val="219"/>
        <c:overlap val="-27"/>
        <c:axId val="372696728"/>
        <c:axId val="372697384"/>
      </c:barChart>
      <c:catAx>
        <c:axId val="37269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97384"/>
        <c:crosses val="autoZero"/>
        <c:auto val="1"/>
        <c:lblAlgn val="ctr"/>
        <c:lblOffset val="100"/>
        <c:noMultiLvlLbl val="0"/>
      </c:catAx>
      <c:valAx>
        <c:axId val="37269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9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Sipes Egypt</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16.027699999999999</c:v>
                </c:pt>
                <c:pt idx="1">
                  <c:v>100</c:v>
                </c:pt>
                <c:pt idx="2">
                  <c:v>22.405000000000001</c:v>
                </c:pt>
                <c:pt idx="3">
                  <c:v>0</c:v>
                </c:pt>
                <c:pt idx="4">
                  <c:v>31.331800000000001</c:v>
                </c:pt>
                <c:pt idx="5">
                  <c:v>100</c:v>
                </c:pt>
              </c:numCache>
            </c:numRef>
          </c:val>
          <c:extLst>
            <c:ext xmlns:c16="http://schemas.microsoft.com/office/drawing/2014/chart" uri="{C3380CC4-5D6E-409C-BE32-E72D297353CC}">
              <c16:uniqueId val="{00000000-6BA2-4CF8-ABD3-659D3781C9E8}"/>
            </c:ext>
          </c:extLst>
        </c:ser>
        <c:ser>
          <c:idx val="1"/>
          <c:order val="1"/>
          <c:tx>
            <c:strRef>
              <c:f>Sheet1!$C$1</c:f>
              <c:strCache>
                <c:ptCount val="1"/>
                <c:pt idx="0">
                  <c:v>Scib Paints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33.900500000000001</c:v>
                </c:pt>
                <c:pt idx="3">
                  <c:v>0</c:v>
                </c:pt>
                <c:pt idx="4">
                  <c:v>7.5629</c:v>
                </c:pt>
                <c:pt idx="5">
                  <c:v>49.8889</c:v>
                </c:pt>
              </c:numCache>
            </c:numRef>
          </c:val>
          <c:extLst>
            <c:ext xmlns:c16="http://schemas.microsoft.com/office/drawing/2014/chart" uri="{C3380CC4-5D6E-409C-BE32-E72D297353CC}">
              <c16:uniqueId val="{00000001-6BA2-4CF8-ABD3-659D3781C9E8}"/>
            </c:ext>
          </c:extLst>
        </c:ser>
        <c:ser>
          <c:idx val="2"/>
          <c:order val="2"/>
          <c:tx>
            <c:strRef>
              <c:f>Sheet1!$D$1</c:f>
              <c:strCache>
                <c:ptCount val="1"/>
                <c:pt idx="0">
                  <c:v>Jotun Egypt</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91.39</c:v>
                </c:pt>
                <c:pt idx="1">
                  <c:v>42.857100000000003</c:v>
                </c:pt>
                <c:pt idx="2">
                  <c:v>100</c:v>
                </c:pt>
                <c:pt idx="3">
                  <c:v>0</c:v>
                </c:pt>
                <c:pt idx="4">
                  <c:v>56.835900000000002</c:v>
                </c:pt>
                <c:pt idx="5">
                  <c:v>26.9419</c:v>
                </c:pt>
              </c:numCache>
            </c:numRef>
          </c:val>
          <c:extLst>
            <c:ext xmlns:c16="http://schemas.microsoft.com/office/drawing/2014/chart" uri="{C3380CC4-5D6E-409C-BE32-E72D297353CC}">
              <c16:uniqueId val="{00000002-6BA2-4CF8-ABD3-659D3781C9E8}"/>
            </c:ext>
          </c:extLst>
        </c:ser>
        <c:ser>
          <c:idx val="3"/>
          <c:order val="3"/>
          <c:tx>
            <c:strRef>
              <c:f>Sheet1!$E$1</c:f>
              <c:strCache>
                <c:ptCount val="1"/>
                <c:pt idx="0">
                  <c:v>KAPCI Coatings - كابسي للدهانات</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24.4467</c:v>
                </c:pt>
                <c:pt idx="1">
                  <c:v>50</c:v>
                </c:pt>
                <c:pt idx="2">
                  <c:v>54.963099999999997</c:v>
                </c:pt>
                <c:pt idx="3">
                  <c:v>0</c:v>
                </c:pt>
                <c:pt idx="4">
                  <c:v>100</c:v>
                </c:pt>
                <c:pt idx="5">
                  <c:v>16.5549</c:v>
                </c:pt>
              </c:numCache>
            </c:numRef>
          </c:val>
          <c:extLst>
            <c:ext xmlns:c16="http://schemas.microsoft.com/office/drawing/2014/chart" uri="{C3380CC4-5D6E-409C-BE32-E72D297353CC}">
              <c16:uniqueId val="{00000003-6BA2-4CF8-ABD3-659D3781C9E8}"/>
            </c:ext>
          </c:extLst>
        </c:ser>
        <c:ser>
          <c:idx val="4"/>
          <c:order val="4"/>
          <c:tx>
            <c:strRef>
              <c:f>Sheet1!$F$1</c:f>
              <c:strCache>
                <c:ptCount val="1"/>
                <c:pt idx="0">
                  <c:v>GLC Paints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14.643800000000001</c:v>
                </c:pt>
                <c:pt idx="1">
                  <c:v>78.571399999999997</c:v>
                </c:pt>
                <c:pt idx="2">
                  <c:v>22.253699999999998</c:v>
                </c:pt>
                <c:pt idx="3">
                  <c:v>0</c:v>
                </c:pt>
                <c:pt idx="4">
                  <c:v>0</c:v>
                </c:pt>
                <c:pt idx="5">
                  <c:v>0</c:v>
                </c:pt>
              </c:numCache>
            </c:numRef>
          </c:val>
          <c:extLst>
            <c:ext xmlns:c16="http://schemas.microsoft.com/office/drawing/2014/chart" uri="{C3380CC4-5D6E-409C-BE32-E72D297353CC}">
              <c16:uniqueId val="{00000004-6BA2-4CF8-ABD3-659D3781C9E8}"/>
            </c:ext>
          </c:extLst>
        </c:ser>
        <c:dLbls>
          <c:showLegendKey val="0"/>
          <c:showVal val="0"/>
          <c:showCatName val="0"/>
          <c:showSerName val="0"/>
          <c:showPercent val="0"/>
          <c:showBubbleSize val="0"/>
        </c:dLbls>
        <c:axId val="455156696"/>
        <c:axId val="455148496"/>
      </c:radarChart>
      <c:catAx>
        <c:axId val="45515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148496"/>
        <c:crosses val="autoZero"/>
        <c:auto val="1"/>
        <c:lblAlgn val="ctr"/>
        <c:lblOffset val="100"/>
        <c:noMultiLvlLbl val="0"/>
      </c:catAx>
      <c:valAx>
        <c:axId val="45514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15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6FA9-223C-491B-962D-9402AE150CE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D7807EFD-E73F-4440-83BC-3765C0033F6C}"/>
              </a:ext>
            </a:extLst>
          </p:cNvPr>
          <p:cNvSpPr>
            <a:spLocks noGrp="1"/>
          </p:cNvSpPr>
          <p:nvPr>
            <p:ph type="subTitle" idx="1"/>
          </p:nvPr>
        </p:nvSpPr>
        <p:spPr/>
        <p:txBody>
          <a:bodyPr/>
          <a:lstStyle/>
          <a:p>
            <a:r>
              <a:rPr lang="en-US"/>
              <a:t>Freelancer</a:t>
            </a:r>
          </a:p>
        </p:txBody>
      </p:sp>
    </p:spTree>
    <p:extLst>
      <p:ext uri="{BB962C8B-B14F-4D97-AF65-F5344CB8AC3E}">
        <p14:creationId xmlns:p14="http://schemas.microsoft.com/office/powerpoint/2010/main" val="251354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D0037-DACD-4B54-9659-629577637FC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6237AEF-300B-4979-ABF7-0B58550F93A3}"/>
              </a:ext>
            </a:extLst>
          </p:cNvPr>
          <p:cNvGraphicFramePr>
            <a:graphicFrameLocks noGrp="1"/>
          </p:cNvGraphicFramePr>
          <p:nvPr>
            <p:ph type="tbl" sz="quarter" idx="13"/>
            <p:extLst>
              <p:ext uri="{D42A27DB-BD31-4B8C-83A1-F6EECF244321}">
                <p14:modId xmlns:p14="http://schemas.microsoft.com/office/powerpoint/2010/main" val="4073386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41909">
                  <a:extLst>
                    <a:ext uri="{9D8B030D-6E8A-4147-A177-3AD203B41FA5}">
                      <a16:colId xmlns:a16="http://schemas.microsoft.com/office/drawing/2014/main" val="191792356"/>
                    </a:ext>
                  </a:extLst>
                </a:gridCol>
                <a:gridCol w="329184">
                  <a:extLst>
                    <a:ext uri="{9D8B030D-6E8A-4147-A177-3AD203B41FA5}">
                      <a16:colId xmlns:a16="http://schemas.microsoft.com/office/drawing/2014/main" val="3627328757"/>
                    </a:ext>
                  </a:extLst>
                </a:gridCol>
                <a:gridCol w="329184">
                  <a:extLst>
                    <a:ext uri="{9D8B030D-6E8A-4147-A177-3AD203B41FA5}">
                      <a16:colId xmlns:a16="http://schemas.microsoft.com/office/drawing/2014/main" val="450959376"/>
                    </a:ext>
                  </a:extLst>
                </a:gridCol>
                <a:gridCol w="329184">
                  <a:extLst>
                    <a:ext uri="{9D8B030D-6E8A-4147-A177-3AD203B41FA5}">
                      <a16:colId xmlns:a16="http://schemas.microsoft.com/office/drawing/2014/main" val="3698842603"/>
                    </a:ext>
                  </a:extLst>
                </a:gridCol>
                <a:gridCol w="329184">
                  <a:extLst>
                    <a:ext uri="{9D8B030D-6E8A-4147-A177-3AD203B41FA5}">
                      <a16:colId xmlns:a16="http://schemas.microsoft.com/office/drawing/2014/main" val="4230711757"/>
                    </a:ext>
                  </a:extLst>
                </a:gridCol>
                <a:gridCol w="329184">
                  <a:extLst>
                    <a:ext uri="{9D8B030D-6E8A-4147-A177-3AD203B41FA5}">
                      <a16:colId xmlns:a16="http://schemas.microsoft.com/office/drawing/2014/main" val="1803387171"/>
                    </a:ext>
                  </a:extLst>
                </a:gridCol>
                <a:gridCol w="329184">
                  <a:extLst>
                    <a:ext uri="{9D8B030D-6E8A-4147-A177-3AD203B41FA5}">
                      <a16:colId xmlns:a16="http://schemas.microsoft.com/office/drawing/2014/main" val="2890088842"/>
                    </a:ext>
                  </a:extLst>
                </a:gridCol>
                <a:gridCol w="329184">
                  <a:extLst>
                    <a:ext uri="{9D8B030D-6E8A-4147-A177-3AD203B41FA5}">
                      <a16:colId xmlns:a16="http://schemas.microsoft.com/office/drawing/2014/main" val="128138191"/>
                    </a:ext>
                  </a:extLst>
                </a:gridCol>
                <a:gridCol w="329184">
                  <a:extLst>
                    <a:ext uri="{9D8B030D-6E8A-4147-A177-3AD203B41FA5}">
                      <a16:colId xmlns:a16="http://schemas.microsoft.com/office/drawing/2014/main" val="3501843762"/>
                    </a:ext>
                  </a:extLst>
                </a:gridCol>
                <a:gridCol w="329184">
                  <a:extLst>
                    <a:ext uri="{9D8B030D-6E8A-4147-A177-3AD203B41FA5}">
                      <a16:colId xmlns:a16="http://schemas.microsoft.com/office/drawing/2014/main" val="3881978755"/>
                    </a:ext>
                  </a:extLst>
                </a:gridCol>
                <a:gridCol w="329184">
                  <a:extLst>
                    <a:ext uri="{9D8B030D-6E8A-4147-A177-3AD203B41FA5}">
                      <a16:colId xmlns:a16="http://schemas.microsoft.com/office/drawing/2014/main" val="2277849739"/>
                    </a:ext>
                  </a:extLst>
                </a:gridCol>
                <a:gridCol w="329184">
                  <a:extLst>
                    <a:ext uri="{9D8B030D-6E8A-4147-A177-3AD203B41FA5}">
                      <a16:colId xmlns:a16="http://schemas.microsoft.com/office/drawing/2014/main" val="3784162933"/>
                    </a:ext>
                  </a:extLst>
                </a:gridCol>
                <a:gridCol w="329184">
                  <a:extLst>
                    <a:ext uri="{9D8B030D-6E8A-4147-A177-3AD203B41FA5}">
                      <a16:colId xmlns:a16="http://schemas.microsoft.com/office/drawing/2014/main" val="720378122"/>
                    </a:ext>
                  </a:extLst>
                </a:gridCol>
                <a:gridCol w="329184">
                  <a:extLst>
                    <a:ext uri="{9D8B030D-6E8A-4147-A177-3AD203B41FA5}">
                      <a16:colId xmlns:a16="http://schemas.microsoft.com/office/drawing/2014/main" val="2609614314"/>
                    </a:ext>
                  </a:extLst>
                </a:gridCol>
                <a:gridCol w="329184">
                  <a:extLst>
                    <a:ext uri="{9D8B030D-6E8A-4147-A177-3AD203B41FA5}">
                      <a16:colId xmlns:a16="http://schemas.microsoft.com/office/drawing/2014/main" val="3488319643"/>
                    </a:ext>
                  </a:extLst>
                </a:gridCol>
                <a:gridCol w="329184">
                  <a:extLst>
                    <a:ext uri="{9D8B030D-6E8A-4147-A177-3AD203B41FA5}">
                      <a16:colId xmlns:a16="http://schemas.microsoft.com/office/drawing/2014/main" val="797599433"/>
                    </a:ext>
                  </a:extLst>
                </a:gridCol>
                <a:gridCol w="329184">
                  <a:extLst>
                    <a:ext uri="{9D8B030D-6E8A-4147-A177-3AD203B41FA5}">
                      <a16:colId xmlns:a16="http://schemas.microsoft.com/office/drawing/2014/main" val="3414746984"/>
                    </a:ext>
                  </a:extLst>
                </a:gridCol>
                <a:gridCol w="329184">
                  <a:extLst>
                    <a:ext uri="{9D8B030D-6E8A-4147-A177-3AD203B41FA5}">
                      <a16:colId xmlns:a16="http://schemas.microsoft.com/office/drawing/2014/main" val="1484259483"/>
                    </a:ext>
                  </a:extLst>
                </a:gridCol>
                <a:gridCol w="329184">
                  <a:extLst>
                    <a:ext uri="{9D8B030D-6E8A-4147-A177-3AD203B41FA5}">
                      <a16:colId xmlns:a16="http://schemas.microsoft.com/office/drawing/2014/main" val="496662650"/>
                    </a:ext>
                  </a:extLst>
                </a:gridCol>
                <a:gridCol w="329184">
                  <a:extLst>
                    <a:ext uri="{9D8B030D-6E8A-4147-A177-3AD203B41FA5}">
                      <a16:colId xmlns:a16="http://schemas.microsoft.com/office/drawing/2014/main" val="1511758475"/>
                    </a:ext>
                  </a:extLst>
                </a:gridCol>
                <a:gridCol w="329184">
                  <a:extLst>
                    <a:ext uri="{9D8B030D-6E8A-4147-A177-3AD203B41FA5}">
                      <a16:colId xmlns:a16="http://schemas.microsoft.com/office/drawing/2014/main" val="136472148"/>
                    </a:ext>
                  </a:extLst>
                </a:gridCol>
                <a:gridCol w="329184">
                  <a:extLst>
                    <a:ext uri="{9D8B030D-6E8A-4147-A177-3AD203B41FA5}">
                      <a16:colId xmlns:a16="http://schemas.microsoft.com/office/drawing/2014/main" val="3089258110"/>
                    </a:ext>
                  </a:extLst>
                </a:gridCol>
                <a:gridCol w="329184">
                  <a:extLst>
                    <a:ext uri="{9D8B030D-6E8A-4147-A177-3AD203B41FA5}">
                      <a16:colId xmlns:a16="http://schemas.microsoft.com/office/drawing/2014/main" val="3294387397"/>
                    </a:ext>
                  </a:extLst>
                </a:gridCol>
                <a:gridCol w="329184">
                  <a:extLst>
                    <a:ext uri="{9D8B030D-6E8A-4147-A177-3AD203B41FA5}">
                      <a16:colId xmlns:a16="http://schemas.microsoft.com/office/drawing/2014/main" val="26223606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25943296"/>
                  </a:ext>
                </a:extLst>
              </a:tr>
              <a:tr h="370840">
                <a:tc>
                  <a:txBody>
                    <a:bodyPr/>
                    <a:lstStyle/>
                    <a:p>
                      <a:r>
                        <a:rPr lang="en-US" sz="1000"/>
                        <a:t>Sipes Egypt</a:t>
                      </a:r>
                    </a:p>
                  </a:txBody>
                  <a:tcPr/>
                </a:tc>
                <a:tc>
                  <a:txBody>
                    <a:bodyPr/>
                    <a:lstStyle/>
                    <a:p>
                      <a:r>
                        <a:rPr lang="en-US" sz="1000"/>
                        <a:t>98722</a:t>
                      </a:r>
                    </a:p>
                  </a:txBody>
                  <a:tcPr/>
                </a:tc>
                <a:tc>
                  <a:txBody>
                    <a:bodyPr/>
                    <a:lstStyle/>
                    <a:p>
                      <a:r>
                        <a:rPr lang="en-US" sz="1000"/>
                        <a:t>1844</a:t>
                      </a:r>
                    </a:p>
                  </a:txBody>
                  <a:tcPr/>
                </a:tc>
                <a:tc>
                  <a:txBody>
                    <a:bodyPr/>
                    <a:lstStyle/>
                    <a:p>
                      <a:r>
                        <a:rPr lang="en-US" sz="1000"/>
                        <a:t>98722</a:t>
                      </a:r>
                    </a:p>
                  </a:txBody>
                  <a:tcPr/>
                </a:tc>
                <a:tc>
                  <a:txBody>
                    <a:bodyPr/>
                    <a:lstStyle/>
                    <a:p>
                      <a:r>
                        <a:rPr lang="en-US" sz="1000"/>
                        <a:t>1844</a:t>
                      </a:r>
                    </a:p>
                  </a:txBody>
                  <a:tcPr/>
                </a:tc>
                <a:tc>
                  <a:txBody>
                    <a:bodyPr/>
                    <a:lstStyle/>
                    <a:p>
                      <a:r>
                        <a:rPr lang="en-US" sz="1000"/>
                        <a:t>14</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909</a:t>
                      </a:r>
                    </a:p>
                  </a:txBody>
                  <a:tcPr/>
                </a:tc>
                <a:tc>
                  <a:txBody>
                    <a:bodyPr/>
                    <a:lstStyle/>
                    <a:p>
                      <a:r>
                        <a:rPr lang="en-US" sz="1000"/>
                        <a:t>0</a:t>
                      </a:r>
                    </a:p>
                  </a:txBody>
                  <a:tcPr/>
                </a:tc>
                <a:tc>
                  <a:txBody>
                    <a:bodyPr/>
                    <a:lstStyle/>
                    <a:p>
                      <a:r>
                        <a:rPr lang="en-US" sz="1000"/>
                        <a:t>816</a:t>
                      </a:r>
                    </a:p>
                  </a:txBody>
                  <a:tcPr/>
                </a:tc>
                <a:tc>
                  <a:txBody>
                    <a:bodyPr/>
                    <a:lstStyle/>
                    <a:p>
                      <a:r>
                        <a:rPr lang="en-US" sz="1000"/>
                        <a:t>90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173</a:t>
                      </a:r>
                    </a:p>
                  </a:txBody>
                  <a:tcPr/>
                </a:tc>
                <a:tc>
                  <a:txBody>
                    <a:bodyPr/>
                    <a:lstStyle/>
                    <a:p>
                      <a:r>
                        <a:rPr lang="en-US" sz="1000"/>
                        <a:t>103</a:t>
                      </a:r>
                    </a:p>
                  </a:txBody>
                  <a:tcPr/>
                </a:tc>
                <a:tc>
                  <a:txBody>
                    <a:bodyPr/>
                    <a:lstStyle/>
                    <a:p>
                      <a:r>
                        <a:rPr lang="en-US" sz="1000"/>
                        <a:t>0</a:t>
                      </a:r>
                    </a:p>
                  </a:txBody>
                  <a:tcPr/>
                </a:tc>
                <a:tc>
                  <a:txBody>
                    <a:bodyPr/>
                    <a:lstStyle/>
                    <a:p>
                      <a:r>
                        <a:rPr lang="en-US" sz="1000"/>
                        <a:t>0</a:t>
                      </a:r>
                    </a:p>
                  </a:txBody>
                  <a:tcPr/>
                </a:tc>
                <a:tc>
                  <a:txBody>
                    <a:bodyPr/>
                    <a:lstStyle/>
                    <a:p>
                      <a:r>
                        <a:rPr lang="en-US" sz="1000"/>
                        <a:t>0.0865%</a:t>
                      </a:r>
                    </a:p>
                  </a:txBody>
                  <a:tcPr/>
                </a:tc>
                <a:tc>
                  <a:txBody>
                    <a:bodyPr/>
                    <a:lstStyle/>
                    <a:p>
                      <a:r>
                        <a:rPr lang="en-US" sz="1000"/>
                        <a:t>0.0%</a:t>
                      </a:r>
                    </a:p>
                  </a:txBody>
                  <a:tcPr/>
                </a:tc>
                <a:extLst>
                  <a:ext uri="{0D108BD9-81ED-4DB2-BD59-A6C34878D82A}">
                    <a16:rowId xmlns:a16="http://schemas.microsoft.com/office/drawing/2014/main" val="2481200167"/>
                  </a:ext>
                </a:extLst>
              </a:tr>
              <a:tr h="370840">
                <a:tc>
                  <a:txBody>
                    <a:bodyPr/>
                    <a:lstStyle/>
                    <a:p>
                      <a:r>
                        <a:rPr lang="en-US" sz="1000"/>
                        <a:t>Scib Paints</a:t>
                      </a:r>
                    </a:p>
                  </a:txBody>
                  <a:tcPr/>
                </a:tc>
                <a:tc>
                  <a:txBody>
                    <a:bodyPr/>
                    <a:lstStyle/>
                    <a:p>
                      <a:r>
                        <a:rPr lang="en-US" sz="1000"/>
                        <a:t>615947</a:t>
                      </a:r>
                    </a:p>
                  </a:txBody>
                  <a:tcPr/>
                </a:tc>
                <a:tc>
                  <a:txBody>
                    <a:bodyPr/>
                    <a:lstStyle/>
                    <a:p>
                      <a:r>
                        <a:rPr lang="en-US" sz="1000"/>
                        <a:t>5794</a:t>
                      </a:r>
                    </a:p>
                  </a:txBody>
                  <a:tcPr/>
                </a:tc>
                <a:tc>
                  <a:txBody>
                    <a:bodyPr/>
                    <a:lstStyle/>
                    <a:p>
                      <a:r>
                        <a:rPr lang="en-US" sz="1000"/>
                        <a:t>615947</a:t>
                      </a:r>
                    </a:p>
                  </a:txBody>
                  <a:tcPr/>
                </a:tc>
                <a:tc>
                  <a:txBody>
                    <a:bodyPr/>
                    <a:lstStyle/>
                    <a:p>
                      <a:r>
                        <a:rPr lang="en-US" sz="1000"/>
                        <a:t>5794</a:t>
                      </a:r>
                    </a:p>
                  </a:txBody>
                  <a:tcPr/>
                </a:tc>
                <a:tc>
                  <a:txBody>
                    <a:bodyPr/>
                    <a:lstStyle/>
                    <a:p>
                      <a:r>
                        <a:rPr lang="en-US" sz="1000"/>
                        <a:t>14</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1422</a:t>
                      </a:r>
                    </a:p>
                  </a:txBody>
                  <a:tcPr/>
                </a:tc>
                <a:tc>
                  <a:txBody>
                    <a:bodyPr/>
                    <a:lstStyle/>
                    <a:p>
                      <a:r>
                        <a:rPr lang="en-US" sz="1000"/>
                        <a:t>0</a:t>
                      </a:r>
                    </a:p>
                  </a:txBody>
                  <a:tcPr/>
                </a:tc>
                <a:tc>
                  <a:txBody>
                    <a:bodyPr/>
                    <a:lstStyle/>
                    <a:p>
                      <a:r>
                        <a:rPr lang="en-US" sz="1000"/>
                        <a:t>1329</a:t>
                      </a:r>
                    </a:p>
                  </a:txBody>
                  <a:tcPr/>
                </a:tc>
                <a:tc>
                  <a:txBody>
                    <a:bodyPr/>
                    <a:lstStyle/>
                    <a:p>
                      <a:r>
                        <a:rPr lang="en-US" sz="1000"/>
                        <a:t>74</a:t>
                      </a:r>
                    </a:p>
                  </a:txBody>
                  <a:tcPr/>
                </a:tc>
                <a:tc>
                  <a:txBody>
                    <a:bodyPr/>
                    <a:lstStyle/>
                    <a:p>
                      <a:r>
                        <a:rPr lang="en-US" sz="1000"/>
                        <a:t>4</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134</a:t>
                      </a:r>
                    </a:p>
                  </a:txBody>
                  <a:tcPr/>
                </a:tc>
                <a:tc>
                  <a:txBody>
                    <a:bodyPr/>
                    <a:lstStyle/>
                    <a:p>
                      <a:r>
                        <a:rPr lang="en-US" sz="1000"/>
                        <a:t>237</a:t>
                      </a:r>
                    </a:p>
                  </a:txBody>
                  <a:tcPr/>
                </a:tc>
                <a:tc>
                  <a:txBody>
                    <a:bodyPr/>
                    <a:lstStyle/>
                    <a:p>
                      <a:r>
                        <a:rPr lang="en-US" sz="1000"/>
                        <a:t>2</a:t>
                      </a:r>
                    </a:p>
                  </a:txBody>
                  <a:tcPr/>
                </a:tc>
                <a:tc>
                  <a:txBody>
                    <a:bodyPr/>
                    <a:lstStyle/>
                    <a:p>
                      <a:r>
                        <a:rPr lang="en-US" sz="1000"/>
                        <a:t>0</a:t>
                      </a:r>
                    </a:p>
                  </a:txBody>
                  <a:tcPr/>
                </a:tc>
                <a:tc>
                  <a:txBody>
                    <a:bodyPr/>
                    <a:lstStyle/>
                    <a:p>
                      <a:r>
                        <a:rPr lang="en-US" sz="1000"/>
                        <a:t>0.0209%</a:t>
                      </a:r>
                    </a:p>
                  </a:txBody>
                  <a:tcPr/>
                </a:tc>
                <a:tc>
                  <a:txBody>
                    <a:bodyPr/>
                    <a:lstStyle/>
                    <a:p>
                      <a:r>
                        <a:rPr lang="en-US" sz="1000"/>
                        <a:t>0.0%</a:t>
                      </a:r>
                    </a:p>
                  </a:txBody>
                  <a:tcPr/>
                </a:tc>
                <a:extLst>
                  <a:ext uri="{0D108BD9-81ED-4DB2-BD59-A6C34878D82A}">
                    <a16:rowId xmlns:a16="http://schemas.microsoft.com/office/drawing/2014/main" val="3847111038"/>
                  </a:ext>
                </a:extLst>
              </a:tr>
              <a:tr h="370840">
                <a:tc>
                  <a:txBody>
                    <a:bodyPr/>
                    <a:lstStyle/>
                    <a:p>
                      <a:r>
                        <a:rPr lang="en-US" sz="1000"/>
                        <a:t>Jotun Egypt</a:t>
                      </a:r>
                    </a:p>
                  </a:txBody>
                  <a:tcPr/>
                </a:tc>
                <a:tc>
                  <a:txBody>
                    <a:bodyPr/>
                    <a:lstStyle/>
                    <a:p>
                      <a:r>
                        <a:rPr lang="en-US" sz="1000"/>
                        <a:t>562914</a:t>
                      </a:r>
                    </a:p>
                  </a:txBody>
                  <a:tcPr/>
                </a:tc>
                <a:tc>
                  <a:txBody>
                    <a:bodyPr/>
                    <a:lstStyle/>
                    <a:p>
                      <a:r>
                        <a:rPr lang="en-US" sz="1000"/>
                        <a:t>2872</a:t>
                      </a:r>
                    </a:p>
                  </a:txBody>
                  <a:tcPr/>
                </a:tc>
                <a:tc>
                  <a:txBody>
                    <a:bodyPr/>
                    <a:lstStyle/>
                    <a:p>
                      <a:r>
                        <a:rPr lang="en-US" sz="1000"/>
                        <a:t>562914</a:t>
                      </a:r>
                    </a:p>
                  </a:txBody>
                  <a:tcPr/>
                </a:tc>
                <a:tc>
                  <a:txBody>
                    <a:bodyPr/>
                    <a:lstStyle/>
                    <a:p>
                      <a:r>
                        <a:rPr lang="en-US" sz="1000"/>
                        <a:t>2872</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4652</a:t>
                      </a:r>
                    </a:p>
                  </a:txBody>
                  <a:tcPr/>
                </a:tc>
                <a:tc>
                  <a:txBody>
                    <a:bodyPr/>
                    <a:lstStyle/>
                    <a:p>
                      <a:r>
                        <a:rPr lang="en-US" sz="1000"/>
                        <a:t>0</a:t>
                      </a:r>
                    </a:p>
                  </a:txBody>
                  <a:tcPr/>
                </a:tc>
                <a:tc>
                  <a:txBody>
                    <a:bodyPr/>
                    <a:lstStyle/>
                    <a:p>
                      <a:r>
                        <a:rPr lang="en-US" sz="1000"/>
                        <a:t>4473</a:t>
                      </a:r>
                    </a:p>
                  </a:txBody>
                  <a:tcPr/>
                </a:tc>
                <a:tc>
                  <a:txBody>
                    <a:bodyPr/>
                    <a:lstStyle/>
                    <a:p>
                      <a:r>
                        <a:rPr lang="en-US" sz="1000"/>
                        <a:t>149</a:t>
                      </a:r>
                    </a:p>
                  </a:txBody>
                  <a:tcPr/>
                </a:tc>
                <a:tc>
                  <a:txBody>
                    <a:bodyPr/>
                    <a:lstStyle/>
                    <a:p>
                      <a:r>
                        <a:rPr lang="en-US" sz="1000"/>
                        <a:t>1</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226</a:t>
                      </a:r>
                    </a:p>
                  </a:txBody>
                  <a:tcPr/>
                </a:tc>
                <a:tc>
                  <a:txBody>
                    <a:bodyPr/>
                    <a:lstStyle/>
                    <a:p>
                      <a:r>
                        <a:rPr lang="en-US" sz="1000"/>
                        <a:t>411</a:t>
                      </a:r>
                    </a:p>
                  </a:txBody>
                  <a:tcPr/>
                </a:tc>
                <a:tc>
                  <a:txBody>
                    <a:bodyPr/>
                    <a:lstStyle/>
                    <a:p>
                      <a:r>
                        <a:rPr lang="en-US" sz="1000"/>
                        <a:t>0</a:t>
                      </a:r>
                    </a:p>
                  </a:txBody>
                  <a:tcPr/>
                </a:tc>
                <a:tc>
                  <a:txBody>
                    <a:bodyPr/>
                    <a:lstStyle/>
                    <a:p>
                      <a:r>
                        <a:rPr lang="en-US" sz="1000"/>
                        <a:t>0</a:t>
                      </a:r>
                    </a:p>
                  </a:txBody>
                  <a:tcPr/>
                </a:tc>
                <a:tc>
                  <a:txBody>
                    <a:bodyPr/>
                    <a:lstStyle/>
                    <a:p>
                      <a:r>
                        <a:rPr lang="en-US" sz="1000"/>
                        <a:t>0.1570%</a:t>
                      </a:r>
                    </a:p>
                  </a:txBody>
                  <a:tcPr/>
                </a:tc>
                <a:tc>
                  <a:txBody>
                    <a:bodyPr/>
                    <a:lstStyle/>
                    <a:p>
                      <a:r>
                        <a:rPr lang="en-US" sz="1000"/>
                        <a:t>0.0%</a:t>
                      </a:r>
                    </a:p>
                  </a:txBody>
                  <a:tcPr/>
                </a:tc>
                <a:extLst>
                  <a:ext uri="{0D108BD9-81ED-4DB2-BD59-A6C34878D82A}">
                    <a16:rowId xmlns:a16="http://schemas.microsoft.com/office/drawing/2014/main" val="2904487854"/>
                  </a:ext>
                </a:extLst>
              </a:tr>
              <a:tr h="370840">
                <a:tc>
                  <a:txBody>
                    <a:bodyPr/>
                    <a:lstStyle/>
                    <a:p>
                      <a:r>
                        <a:rPr lang="en-US" sz="1000"/>
                        <a:t>KAPCI Coatings - </a:t>
                      </a:r>
                      <a:r>
                        <a:rPr lang="ar-AE" sz="1000"/>
                        <a:t>كابسي للدهانات</a:t>
                      </a:r>
                      <a:endParaRPr lang="en-US" sz="1000"/>
                    </a:p>
                  </a:txBody>
                  <a:tcPr/>
                </a:tc>
                <a:tc>
                  <a:txBody>
                    <a:bodyPr/>
                    <a:lstStyle/>
                    <a:p>
                      <a:r>
                        <a:rPr lang="en-US" sz="1000"/>
                        <a:t>150579</a:t>
                      </a:r>
                    </a:p>
                  </a:txBody>
                  <a:tcPr/>
                </a:tc>
                <a:tc>
                  <a:txBody>
                    <a:bodyPr/>
                    <a:lstStyle/>
                    <a:p>
                      <a:r>
                        <a:rPr lang="en-US" sz="1000"/>
                        <a:t>473</a:t>
                      </a:r>
                    </a:p>
                  </a:txBody>
                  <a:tcPr/>
                </a:tc>
                <a:tc>
                  <a:txBody>
                    <a:bodyPr/>
                    <a:lstStyle/>
                    <a:p>
                      <a:r>
                        <a:rPr lang="en-US" sz="1000"/>
                        <a:t>150579</a:t>
                      </a:r>
                    </a:p>
                  </a:txBody>
                  <a:tcPr/>
                </a:tc>
                <a:tc>
                  <a:txBody>
                    <a:bodyPr/>
                    <a:lstStyle/>
                    <a:p>
                      <a:r>
                        <a:rPr lang="en-US" sz="1000"/>
                        <a:t>473</a:t>
                      </a:r>
                    </a:p>
                  </a:txBody>
                  <a:tcPr/>
                </a:tc>
                <a:tc>
                  <a:txBody>
                    <a:bodyPr/>
                    <a:lstStyle/>
                    <a:p>
                      <a:r>
                        <a:rPr lang="en-US" sz="1000"/>
                        <a:t>7</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2427</a:t>
                      </a:r>
                    </a:p>
                  </a:txBody>
                  <a:tcPr/>
                </a:tc>
                <a:tc>
                  <a:txBody>
                    <a:bodyPr/>
                    <a:lstStyle/>
                    <a:p>
                      <a:r>
                        <a:rPr lang="en-US" sz="1000"/>
                        <a:t>1</a:t>
                      </a:r>
                    </a:p>
                  </a:txBody>
                  <a:tcPr/>
                </a:tc>
                <a:tc>
                  <a:txBody>
                    <a:bodyPr/>
                    <a:lstStyle/>
                    <a:p>
                      <a:r>
                        <a:rPr lang="en-US" sz="1000"/>
                        <a:t>2349</a:t>
                      </a:r>
                    </a:p>
                  </a:txBody>
                  <a:tcPr/>
                </a:tc>
                <a:tc>
                  <a:txBody>
                    <a:bodyPr/>
                    <a:lstStyle/>
                    <a:p>
                      <a:r>
                        <a:rPr lang="en-US" sz="1000"/>
                        <a:t>62</a:t>
                      </a:r>
                    </a:p>
                  </a:txBody>
                  <a:tcPr/>
                </a:tc>
                <a:tc>
                  <a:txBody>
                    <a:bodyPr/>
                    <a:lstStyle/>
                    <a:p>
                      <a:r>
                        <a:rPr lang="en-US" sz="1000"/>
                        <a:t>3</a:t>
                      </a:r>
                    </a:p>
                  </a:txBody>
                  <a:tcPr/>
                </a:tc>
                <a:tc>
                  <a:txBody>
                    <a:bodyPr/>
                    <a:lstStyle/>
                    <a:p>
                      <a:r>
                        <a:rPr lang="en-US" sz="1000"/>
                        <a:t>10</a:t>
                      </a:r>
                    </a:p>
                  </a:txBody>
                  <a:tcPr/>
                </a:tc>
                <a:tc>
                  <a:txBody>
                    <a:bodyPr/>
                    <a:lstStyle/>
                    <a:p>
                      <a:r>
                        <a:rPr lang="en-US" sz="1000"/>
                        <a:t>2</a:t>
                      </a:r>
                    </a:p>
                  </a:txBody>
                  <a:tcPr/>
                </a:tc>
                <a:tc>
                  <a:txBody>
                    <a:bodyPr/>
                    <a:lstStyle/>
                    <a:p>
                      <a:r>
                        <a:rPr lang="en-US" sz="1000"/>
                        <a:t>1</a:t>
                      </a:r>
                    </a:p>
                  </a:txBody>
                  <a:tcPr/>
                </a:tc>
                <a:tc>
                  <a:txBody>
                    <a:bodyPr/>
                    <a:lstStyle/>
                    <a:p>
                      <a:r>
                        <a:rPr lang="en-US" sz="1000"/>
                        <a:t>200</a:t>
                      </a:r>
                    </a:p>
                  </a:txBody>
                  <a:tcPr/>
                </a:tc>
                <a:tc>
                  <a:txBody>
                    <a:bodyPr/>
                    <a:lstStyle/>
                    <a:p>
                      <a:r>
                        <a:rPr lang="en-US" sz="1000"/>
                        <a:t>280</a:t>
                      </a:r>
                    </a:p>
                  </a:txBody>
                  <a:tcPr/>
                </a:tc>
                <a:tc>
                  <a:txBody>
                    <a:bodyPr/>
                    <a:lstStyle/>
                    <a:p>
                      <a:r>
                        <a:rPr lang="en-US" sz="1000"/>
                        <a:t>0</a:t>
                      </a:r>
                    </a:p>
                  </a:txBody>
                  <a:tcPr/>
                </a:tc>
                <a:tc>
                  <a:txBody>
                    <a:bodyPr/>
                    <a:lstStyle/>
                    <a:p>
                      <a:r>
                        <a:rPr lang="en-US" sz="1000"/>
                        <a:t>0</a:t>
                      </a:r>
                    </a:p>
                  </a:txBody>
                  <a:tcPr/>
                </a:tc>
                <a:tc>
                  <a:txBody>
                    <a:bodyPr/>
                    <a:lstStyle/>
                    <a:p>
                      <a:r>
                        <a:rPr lang="en-US" sz="1000"/>
                        <a:t>0.2762%</a:t>
                      </a:r>
                    </a:p>
                  </a:txBody>
                  <a:tcPr/>
                </a:tc>
                <a:tc>
                  <a:txBody>
                    <a:bodyPr/>
                    <a:lstStyle/>
                    <a:p>
                      <a:r>
                        <a:rPr lang="en-US" sz="1000"/>
                        <a:t>0.0%</a:t>
                      </a:r>
                    </a:p>
                  </a:txBody>
                  <a:tcPr/>
                </a:tc>
                <a:extLst>
                  <a:ext uri="{0D108BD9-81ED-4DB2-BD59-A6C34878D82A}">
                    <a16:rowId xmlns:a16="http://schemas.microsoft.com/office/drawing/2014/main" val="3421722677"/>
                  </a:ext>
                </a:extLst>
              </a:tr>
              <a:tr h="370840">
                <a:tc>
                  <a:txBody>
                    <a:bodyPr/>
                    <a:lstStyle/>
                    <a:p>
                      <a:r>
                        <a:rPr lang="en-US" sz="1000"/>
                        <a:t>GLC Paints</a:t>
                      </a:r>
                    </a:p>
                  </a:txBody>
                  <a:tcPr/>
                </a:tc>
                <a:tc>
                  <a:txBody>
                    <a:bodyPr/>
                    <a:lstStyle/>
                    <a:p>
                      <a:r>
                        <a:rPr lang="en-US" sz="1000"/>
                        <a:t>90198</a:t>
                      </a:r>
                    </a:p>
                  </a:txBody>
                  <a:tcPr/>
                </a:tc>
                <a:tc>
                  <a:txBody>
                    <a:bodyPr/>
                    <a:lstStyle/>
                    <a:p>
                      <a:r>
                        <a:rPr lang="en-US" sz="1000"/>
                        <a:t>n/a</a:t>
                      </a:r>
                    </a:p>
                  </a:txBody>
                  <a:tcPr/>
                </a:tc>
                <a:tc>
                  <a:txBody>
                    <a:bodyPr/>
                    <a:lstStyle/>
                    <a:p>
                      <a:r>
                        <a:rPr lang="en-US" sz="1000"/>
                        <a:t>90198</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925</a:t>
                      </a:r>
                    </a:p>
                  </a:txBody>
                  <a:tcPr/>
                </a:tc>
                <a:tc>
                  <a:txBody>
                    <a:bodyPr/>
                    <a:lstStyle/>
                    <a:p>
                      <a:r>
                        <a:rPr lang="en-US" sz="1000"/>
                        <a:t>0</a:t>
                      </a:r>
                    </a:p>
                  </a:txBody>
                  <a:tcPr/>
                </a:tc>
                <a:tc>
                  <a:txBody>
                    <a:bodyPr/>
                    <a:lstStyle/>
                    <a:p>
                      <a:r>
                        <a:rPr lang="en-US" sz="1000"/>
                        <a:t>870</a:t>
                      </a:r>
                    </a:p>
                  </a:txBody>
                  <a:tcPr/>
                </a:tc>
                <a:tc>
                  <a:txBody>
                    <a:bodyPr/>
                    <a:lstStyle/>
                    <a:p>
                      <a:r>
                        <a:rPr lang="en-US" sz="1000"/>
                        <a:t>55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103</a:t>
                      </a:r>
                    </a:p>
                  </a:txBody>
                  <a:tcPr/>
                </a:tc>
                <a:tc>
                  <a:txBody>
                    <a:bodyPr/>
                    <a:lstStyle/>
                    <a:p>
                      <a:r>
                        <a:rPr lang="en-US" sz="1000"/>
                        <a:t>149</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3093400247"/>
                  </a:ext>
                </a:extLst>
              </a:tr>
            </a:tbl>
          </a:graphicData>
        </a:graphic>
      </p:graphicFrame>
      <p:sp>
        <p:nvSpPr>
          <p:cNvPr id="4" name="Text Placeholder 3">
            <a:extLst>
              <a:ext uri="{FF2B5EF4-FFF2-40B4-BE49-F238E27FC236}">
                <a16:creationId xmlns:a16="http://schemas.microsoft.com/office/drawing/2014/main" id="{9E7538DC-0996-4D5C-B86A-D4EF6171F5BB}"/>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5851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45CFE-8DD9-40F7-AFF8-C4609203C2C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4079CDF-AAD7-4724-89F3-7C6F5EAB7194}"/>
              </a:ext>
            </a:extLst>
          </p:cNvPr>
          <p:cNvGraphicFramePr>
            <a:graphicFrameLocks noGrp="1"/>
          </p:cNvGraphicFramePr>
          <p:nvPr>
            <p:ph type="chart" sz="quarter" idx="13"/>
            <p:extLst>
              <p:ext uri="{D42A27DB-BD31-4B8C-83A1-F6EECF244321}">
                <p14:modId xmlns:p14="http://schemas.microsoft.com/office/powerpoint/2010/main" val="3308061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20F084-DA6E-4981-BE89-105591198D2C}"/>
              </a:ext>
            </a:extLst>
          </p:cNvPr>
          <p:cNvSpPr>
            <a:spLocks noGrp="1"/>
          </p:cNvSpPr>
          <p:nvPr>
            <p:ph type="body" sz="quarter" idx="14"/>
          </p:nvPr>
        </p:nvSpPr>
        <p:spPr/>
        <p:txBody>
          <a:bodyPr/>
          <a:lstStyle/>
          <a:p>
            <a:r>
              <a:rPr lang="en-US"/>
              <a:t>02/01/2018 - 03/01/2018</a:t>
            </a:r>
          </a:p>
        </p:txBody>
      </p:sp>
      <p:sp>
        <p:nvSpPr>
          <p:cNvPr id="5" name="Footer Placeholder 4">
            <a:extLst>
              <a:ext uri="{FF2B5EF4-FFF2-40B4-BE49-F238E27FC236}">
                <a16:creationId xmlns:a16="http://schemas.microsoft.com/office/drawing/2014/main" id="{B6B1F093-B203-4BE5-8A1A-803BD58AD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439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39074-72B2-43A7-BB88-35618016F38E}"/>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7CE89194-8314-4BF4-AC23-4152FABE4BE5}"/>
              </a:ext>
            </a:extLst>
          </p:cNvPr>
          <p:cNvGraphicFramePr>
            <a:graphicFrameLocks noGrp="1"/>
          </p:cNvGraphicFramePr>
          <p:nvPr>
            <p:ph type="chart" sz="quarter" idx="13"/>
            <p:extLst>
              <p:ext uri="{D42A27DB-BD31-4B8C-83A1-F6EECF244321}">
                <p14:modId xmlns:p14="http://schemas.microsoft.com/office/powerpoint/2010/main" val="560669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D8647A-AE87-4DC6-8BC3-2231CA32983B}"/>
              </a:ext>
            </a:extLst>
          </p:cNvPr>
          <p:cNvSpPr>
            <a:spLocks noGrp="1"/>
          </p:cNvSpPr>
          <p:nvPr>
            <p:ph type="body" sz="quarter" idx="14"/>
          </p:nvPr>
        </p:nvSpPr>
        <p:spPr/>
        <p:txBody>
          <a:bodyPr/>
          <a:lstStyle/>
          <a:p>
            <a:r>
              <a:rPr lang="en-US"/>
              <a:t>02/01/2018 - 03/01/2018</a:t>
            </a:r>
          </a:p>
        </p:txBody>
      </p:sp>
      <p:sp>
        <p:nvSpPr>
          <p:cNvPr id="5" name="Footer Placeholder 4">
            <a:extLst>
              <a:ext uri="{FF2B5EF4-FFF2-40B4-BE49-F238E27FC236}">
                <a16:creationId xmlns:a16="http://schemas.microsoft.com/office/drawing/2014/main" id="{9DD3984F-AF4B-4607-B7BA-39D626AFD6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4823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B3149-CBA1-4640-A9B5-2C35477E093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6D9100D-A470-4538-9C58-FEF47FE88C47}"/>
              </a:ext>
            </a:extLst>
          </p:cNvPr>
          <p:cNvGraphicFramePr>
            <a:graphicFrameLocks noGrp="1"/>
          </p:cNvGraphicFramePr>
          <p:nvPr>
            <p:ph type="chart" sz="quarter" idx="13"/>
            <p:extLst>
              <p:ext uri="{D42A27DB-BD31-4B8C-83A1-F6EECF244321}">
                <p14:modId xmlns:p14="http://schemas.microsoft.com/office/powerpoint/2010/main" val="3245073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8A5FB3-29DE-4B28-9ADA-57F354D7291C}"/>
              </a:ext>
            </a:extLst>
          </p:cNvPr>
          <p:cNvSpPr>
            <a:spLocks noGrp="1"/>
          </p:cNvSpPr>
          <p:nvPr>
            <p:ph type="body" sz="quarter" idx="14"/>
          </p:nvPr>
        </p:nvSpPr>
        <p:spPr/>
        <p:txBody>
          <a:bodyPr/>
          <a:lstStyle/>
          <a:p>
            <a:r>
              <a:rPr lang="en-US"/>
              <a:t>02/01/2018 - 03/01/2018</a:t>
            </a:r>
          </a:p>
        </p:txBody>
      </p:sp>
      <p:sp>
        <p:nvSpPr>
          <p:cNvPr id="5" name="Footer Placeholder 4">
            <a:extLst>
              <a:ext uri="{FF2B5EF4-FFF2-40B4-BE49-F238E27FC236}">
                <a16:creationId xmlns:a16="http://schemas.microsoft.com/office/drawing/2014/main" id="{520CE074-F215-49F2-A051-974072E93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608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9A976-D9D3-481C-8B49-6F87CD60CE21}"/>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FC2FBCD2-6431-4EF1-BD3D-29E4CC51C307}"/>
              </a:ext>
            </a:extLst>
          </p:cNvPr>
          <p:cNvGraphicFramePr>
            <a:graphicFrameLocks noGrp="1"/>
          </p:cNvGraphicFramePr>
          <p:nvPr>
            <p:ph type="chart" sz="quarter" idx="13"/>
            <p:extLst>
              <p:ext uri="{D42A27DB-BD31-4B8C-83A1-F6EECF244321}">
                <p14:modId xmlns:p14="http://schemas.microsoft.com/office/powerpoint/2010/main" val="492935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6A1B6F-05E3-471B-9891-DEFBE77EFD79}"/>
              </a:ext>
            </a:extLst>
          </p:cNvPr>
          <p:cNvSpPr>
            <a:spLocks noGrp="1"/>
          </p:cNvSpPr>
          <p:nvPr>
            <p:ph type="body" sz="quarter" idx="14"/>
          </p:nvPr>
        </p:nvSpPr>
        <p:spPr/>
        <p:txBody>
          <a:bodyPr/>
          <a:lstStyle/>
          <a:p>
            <a:r>
              <a:rPr lang="en-US"/>
              <a:t>02/01/2018 - 03/01/2018</a:t>
            </a:r>
          </a:p>
        </p:txBody>
      </p:sp>
      <p:sp>
        <p:nvSpPr>
          <p:cNvPr id="5" name="Footer Placeholder 4">
            <a:extLst>
              <a:ext uri="{FF2B5EF4-FFF2-40B4-BE49-F238E27FC236}">
                <a16:creationId xmlns:a16="http://schemas.microsoft.com/office/drawing/2014/main" id="{D4364EF0-7435-4EFB-9F04-99CEB88397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13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EB41-6E1D-444B-B6AD-58F9FCBAB371}"/>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751D2E41-C5C4-4F74-8A7D-E569FDB5967A}"/>
              </a:ext>
            </a:extLst>
          </p:cNvPr>
          <p:cNvGraphicFramePr>
            <a:graphicFrameLocks noGrp="1"/>
          </p:cNvGraphicFramePr>
          <p:nvPr>
            <p:ph type="tbl" sz="quarter" idx="13"/>
            <p:extLst>
              <p:ext uri="{D42A27DB-BD31-4B8C-83A1-F6EECF244321}">
                <p14:modId xmlns:p14="http://schemas.microsoft.com/office/powerpoint/2010/main" val="389120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6311179"/>
                    </a:ext>
                  </a:extLst>
                </a:gridCol>
                <a:gridCol w="370332">
                  <a:extLst>
                    <a:ext uri="{9D8B030D-6E8A-4147-A177-3AD203B41FA5}">
                      <a16:colId xmlns:a16="http://schemas.microsoft.com/office/drawing/2014/main" val="598797094"/>
                    </a:ext>
                  </a:extLst>
                </a:gridCol>
                <a:gridCol w="370332">
                  <a:extLst>
                    <a:ext uri="{9D8B030D-6E8A-4147-A177-3AD203B41FA5}">
                      <a16:colId xmlns:a16="http://schemas.microsoft.com/office/drawing/2014/main" val="78350017"/>
                    </a:ext>
                  </a:extLst>
                </a:gridCol>
                <a:gridCol w="370332">
                  <a:extLst>
                    <a:ext uri="{9D8B030D-6E8A-4147-A177-3AD203B41FA5}">
                      <a16:colId xmlns:a16="http://schemas.microsoft.com/office/drawing/2014/main" val="2248324894"/>
                    </a:ext>
                  </a:extLst>
                </a:gridCol>
                <a:gridCol w="329184">
                  <a:extLst>
                    <a:ext uri="{9D8B030D-6E8A-4147-A177-3AD203B41FA5}">
                      <a16:colId xmlns:a16="http://schemas.microsoft.com/office/drawing/2014/main" val="3884947868"/>
                    </a:ext>
                  </a:extLst>
                </a:gridCol>
                <a:gridCol w="329184">
                  <a:extLst>
                    <a:ext uri="{9D8B030D-6E8A-4147-A177-3AD203B41FA5}">
                      <a16:colId xmlns:a16="http://schemas.microsoft.com/office/drawing/2014/main" val="1601081967"/>
                    </a:ext>
                  </a:extLst>
                </a:gridCol>
                <a:gridCol w="329184">
                  <a:extLst>
                    <a:ext uri="{9D8B030D-6E8A-4147-A177-3AD203B41FA5}">
                      <a16:colId xmlns:a16="http://schemas.microsoft.com/office/drawing/2014/main" val="963591577"/>
                    </a:ext>
                  </a:extLst>
                </a:gridCol>
                <a:gridCol w="329184">
                  <a:extLst>
                    <a:ext uri="{9D8B030D-6E8A-4147-A177-3AD203B41FA5}">
                      <a16:colId xmlns:a16="http://schemas.microsoft.com/office/drawing/2014/main" val="3573870440"/>
                    </a:ext>
                  </a:extLst>
                </a:gridCol>
                <a:gridCol w="329184">
                  <a:extLst>
                    <a:ext uri="{9D8B030D-6E8A-4147-A177-3AD203B41FA5}">
                      <a16:colId xmlns:a16="http://schemas.microsoft.com/office/drawing/2014/main" val="2028383509"/>
                    </a:ext>
                  </a:extLst>
                </a:gridCol>
                <a:gridCol w="329184">
                  <a:extLst>
                    <a:ext uri="{9D8B030D-6E8A-4147-A177-3AD203B41FA5}">
                      <a16:colId xmlns:a16="http://schemas.microsoft.com/office/drawing/2014/main" val="2555015614"/>
                    </a:ext>
                  </a:extLst>
                </a:gridCol>
                <a:gridCol w="329184">
                  <a:extLst>
                    <a:ext uri="{9D8B030D-6E8A-4147-A177-3AD203B41FA5}">
                      <a16:colId xmlns:a16="http://schemas.microsoft.com/office/drawing/2014/main" val="3714202059"/>
                    </a:ext>
                  </a:extLst>
                </a:gridCol>
                <a:gridCol w="329184">
                  <a:extLst>
                    <a:ext uri="{9D8B030D-6E8A-4147-A177-3AD203B41FA5}">
                      <a16:colId xmlns:a16="http://schemas.microsoft.com/office/drawing/2014/main" val="857603843"/>
                    </a:ext>
                  </a:extLst>
                </a:gridCol>
                <a:gridCol w="329184">
                  <a:extLst>
                    <a:ext uri="{9D8B030D-6E8A-4147-A177-3AD203B41FA5}">
                      <a16:colId xmlns:a16="http://schemas.microsoft.com/office/drawing/2014/main" val="2139134588"/>
                    </a:ext>
                  </a:extLst>
                </a:gridCol>
                <a:gridCol w="370332">
                  <a:extLst>
                    <a:ext uri="{9D8B030D-6E8A-4147-A177-3AD203B41FA5}">
                      <a16:colId xmlns:a16="http://schemas.microsoft.com/office/drawing/2014/main" val="1465081211"/>
                    </a:ext>
                  </a:extLst>
                </a:gridCol>
                <a:gridCol w="370332">
                  <a:extLst>
                    <a:ext uri="{9D8B030D-6E8A-4147-A177-3AD203B41FA5}">
                      <a16:colId xmlns:a16="http://schemas.microsoft.com/office/drawing/2014/main" val="3292665023"/>
                    </a:ext>
                  </a:extLst>
                </a:gridCol>
                <a:gridCol w="329184">
                  <a:extLst>
                    <a:ext uri="{9D8B030D-6E8A-4147-A177-3AD203B41FA5}">
                      <a16:colId xmlns:a16="http://schemas.microsoft.com/office/drawing/2014/main" val="1782997746"/>
                    </a:ext>
                  </a:extLst>
                </a:gridCol>
                <a:gridCol w="329184">
                  <a:extLst>
                    <a:ext uri="{9D8B030D-6E8A-4147-A177-3AD203B41FA5}">
                      <a16:colId xmlns:a16="http://schemas.microsoft.com/office/drawing/2014/main" val="1933629159"/>
                    </a:ext>
                  </a:extLst>
                </a:gridCol>
                <a:gridCol w="370332">
                  <a:extLst>
                    <a:ext uri="{9D8B030D-6E8A-4147-A177-3AD203B41FA5}">
                      <a16:colId xmlns:a16="http://schemas.microsoft.com/office/drawing/2014/main" val="4112367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6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KAPCI Coatings - </a:t>
                      </a:r>
                      <a:r>
                        <a:rPr kumimoji="0" lang="ar-AE" sz="1000" b="1" i="0" u="none" strike="noStrike" kern="1200" cap="none" spc="0" normalizeH="0" baseline="0" noProof="0">
                          <a:ln>
                            <a:noFill/>
                          </a:ln>
                          <a:solidFill>
                            <a:prstClr val="black"/>
                          </a:solidFill>
                          <a:effectLst/>
                          <a:uLnTx/>
                          <a:uFillTx/>
                          <a:latin typeface="+mn-lt"/>
                          <a:ea typeface="+mn-ea"/>
                          <a:cs typeface="+mn-cs"/>
                        </a:rPr>
                        <a:t>كابسي للدهانات - 2018-03-01 20:18:23</a:t>
                      </a:r>
                      <a:r>
                        <a:rPr kumimoji="0" lang="ar-AE" sz="1000" b="0" i="0" u="none" strike="noStrike" kern="1200" cap="none" spc="0" normalizeH="0" baseline="0" noProof="0">
                          <a:ln>
                            <a:noFill/>
                          </a:ln>
                          <a:solidFill>
                            <a:prstClr val="black"/>
                          </a:solidFill>
                          <a:effectLst/>
                          <a:uLnTx/>
                          <a:uFillTx/>
                          <a:latin typeface="+mn-lt"/>
                          <a:ea typeface="+mn-ea"/>
                          <a:cs typeface="+mn-cs"/>
                        </a:rPr>
                        <a:t>
عائلة #لاتيكو لدهانات المباني.
شكل جديد، جودة متميزة، سعر مناسب.
من #كابسي_للدهانات.
#</a:t>
                      </a:r>
                      <a:r>
                        <a:rPr kumimoji="0" lang="en-US" sz="1000" b="0" i="0" u="none" strike="noStrike" kern="1200" cap="none" spc="0" normalizeH="0" baseline="0" noProof="0">
                          <a:ln>
                            <a:noFill/>
                          </a:ln>
                          <a:solidFill>
                            <a:prstClr val="black"/>
                          </a:solidFill>
                          <a:effectLst/>
                          <a:uLnTx/>
                          <a:uFillTx/>
                          <a:latin typeface="+mn-lt"/>
                          <a:ea typeface="+mn-ea"/>
                          <a:cs typeface="+mn-cs"/>
                        </a:rPr>
                        <a:t>LATICO
#Decorative_Paints
#KAPCI_coatings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367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- 2018-03-01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بيتعرض لعفار واتربة لدرجة ان كل فترة لونه بيتغير؟ حافظ علي جمال بيتك مع ويذركوت داست جارد بقدرته علي مقاومة التصاق الاتربة والاوساخ وغيرها من العوامل الجوية.
اتعرف على منتجات سكيب من اللينك التالى: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منتجات_سكيب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8963843"/>
                  </a:ext>
                </a:extLst>
              </a:tr>
            </a:tbl>
          </a:graphicData>
        </a:graphic>
      </p:graphicFrame>
      <p:sp>
        <p:nvSpPr>
          <p:cNvPr id="4" name="Text Placeholder 3">
            <a:extLst>
              <a:ext uri="{FF2B5EF4-FFF2-40B4-BE49-F238E27FC236}">
                <a16:creationId xmlns:a16="http://schemas.microsoft.com/office/drawing/2014/main" id="{0297FA92-5F23-449F-8C14-246437736751}"/>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221982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44496-6744-4D75-907B-94982E9987B1}"/>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46403CD7-2A59-4202-9D4D-4D9D89AF9A8E}"/>
              </a:ext>
            </a:extLst>
          </p:cNvPr>
          <p:cNvGraphicFramePr>
            <a:graphicFrameLocks noGrp="1"/>
          </p:cNvGraphicFramePr>
          <p:nvPr>
            <p:ph type="tbl" sz="quarter" idx="13"/>
            <p:extLst>
              <p:ext uri="{D42A27DB-BD31-4B8C-83A1-F6EECF244321}">
                <p14:modId xmlns:p14="http://schemas.microsoft.com/office/powerpoint/2010/main" val="3093321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747621"/>
                    </a:ext>
                  </a:extLst>
                </a:gridCol>
                <a:gridCol w="370332">
                  <a:extLst>
                    <a:ext uri="{9D8B030D-6E8A-4147-A177-3AD203B41FA5}">
                      <a16:colId xmlns:a16="http://schemas.microsoft.com/office/drawing/2014/main" val="542491647"/>
                    </a:ext>
                  </a:extLst>
                </a:gridCol>
                <a:gridCol w="370332">
                  <a:extLst>
                    <a:ext uri="{9D8B030D-6E8A-4147-A177-3AD203B41FA5}">
                      <a16:colId xmlns:a16="http://schemas.microsoft.com/office/drawing/2014/main" val="2735106"/>
                    </a:ext>
                  </a:extLst>
                </a:gridCol>
                <a:gridCol w="370332">
                  <a:extLst>
                    <a:ext uri="{9D8B030D-6E8A-4147-A177-3AD203B41FA5}">
                      <a16:colId xmlns:a16="http://schemas.microsoft.com/office/drawing/2014/main" val="4265650755"/>
                    </a:ext>
                  </a:extLst>
                </a:gridCol>
                <a:gridCol w="329184">
                  <a:extLst>
                    <a:ext uri="{9D8B030D-6E8A-4147-A177-3AD203B41FA5}">
                      <a16:colId xmlns:a16="http://schemas.microsoft.com/office/drawing/2014/main" val="2638743852"/>
                    </a:ext>
                  </a:extLst>
                </a:gridCol>
                <a:gridCol w="329184">
                  <a:extLst>
                    <a:ext uri="{9D8B030D-6E8A-4147-A177-3AD203B41FA5}">
                      <a16:colId xmlns:a16="http://schemas.microsoft.com/office/drawing/2014/main" val="2836772851"/>
                    </a:ext>
                  </a:extLst>
                </a:gridCol>
                <a:gridCol w="329184">
                  <a:extLst>
                    <a:ext uri="{9D8B030D-6E8A-4147-A177-3AD203B41FA5}">
                      <a16:colId xmlns:a16="http://schemas.microsoft.com/office/drawing/2014/main" val="2698855159"/>
                    </a:ext>
                  </a:extLst>
                </a:gridCol>
                <a:gridCol w="329184">
                  <a:extLst>
                    <a:ext uri="{9D8B030D-6E8A-4147-A177-3AD203B41FA5}">
                      <a16:colId xmlns:a16="http://schemas.microsoft.com/office/drawing/2014/main" val="1760870713"/>
                    </a:ext>
                  </a:extLst>
                </a:gridCol>
                <a:gridCol w="329184">
                  <a:extLst>
                    <a:ext uri="{9D8B030D-6E8A-4147-A177-3AD203B41FA5}">
                      <a16:colId xmlns:a16="http://schemas.microsoft.com/office/drawing/2014/main" val="1621734247"/>
                    </a:ext>
                  </a:extLst>
                </a:gridCol>
                <a:gridCol w="329184">
                  <a:extLst>
                    <a:ext uri="{9D8B030D-6E8A-4147-A177-3AD203B41FA5}">
                      <a16:colId xmlns:a16="http://schemas.microsoft.com/office/drawing/2014/main" val="4059186944"/>
                    </a:ext>
                  </a:extLst>
                </a:gridCol>
                <a:gridCol w="329184">
                  <a:extLst>
                    <a:ext uri="{9D8B030D-6E8A-4147-A177-3AD203B41FA5}">
                      <a16:colId xmlns:a16="http://schemas.microsoft.com/office/drawing/2014/main" val="2415324019"/>
                    </a:ext>
                  </a:extLst>
                </a:gridCol>
                <a:gridCol w="329184">
                  <a:extLst>
                    <a:ext uri="{9D8B030D-6E8A-4147-A177-3AD203B41FA5}">
                      <a16:colId xmlns:a16="http://schemas.microsoft.com/office/drawing/2014/main" val="2016949761"/>
                    </a:ext>
                  </a:extLst>
                </a:gridCol>
                <a:gridCol w="329184">
                  <a:extLst>
                    <a:ext uri="{9D8B030D-6E8A-4147-A177-3AD203B41FA5}">
                      <a16:colId xmlns:a16="http://schemas.microsoft.com/office/drawing/2014/main" val="1997867526"/>
                    </a:ext>
                  </a:extLst>
                </a:gridCol>
                <a:gridCol w="370332">
                  <a:extLst>
                    <a:ext uri="{9D8B030D-6E8A-4147-A177-3AD203B41FA5}">
                      <a16:colId xmlns:a16="http://schemas.microsoft.com/office/drawing/2014/main" val="627240156"/>
                    </a:ext>
                  </a:extLst>
                </a:gridCol>
                <a:gridCol w="370332">
                  <a:extLst>
                    <a:ext uri="{9D8B030D-6E8A-4147-A177-3AD203B41FA5}">
                      <a16:colId xmlns:a16="http://schemas.microsoft.com/office/drawing/2014/main" val="1969058911"/>
                    </a:ext>
                  </a:extLst>
                </a:gridCol>
                <a:gridCol w="329184">
                  <a:extLst>
                    <a:ext uri="{9D8B030D-6E8A-4147-A177-3AD203B41FA5}">
                      <a16:colId xmlns:a16="http://schemas.microsoft.com/office/drawing/2014/main" val="211247390"/>
                    </a:ext>
                  </a:extLst>
                </a:gridCol>
                <a:gridCol w="329184">
                  <a:extLst>
                    <a:ext uri="{9D8B030D-6E8A-4147-A177-3AD203B41FA5}">
                      <a16:colId xmlns:a16="http://schemas.microsoft.com/office/drawing/2014/main" val="724580932"/>
                    </a:ext>
                  </a:extLst>
                </a:gridCol>
                <a:gridCol w="370332">
                  <a:extLst>
                    <a:ext uri="{9D8B030D-6E8A-4147-A177-3AD203B41FA5}">
                      <a16:colId xmlns:a16="http://schemas.microsoft.com/office/drawing/2014/main" val="882285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124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Sipes Egypt - 2018-03-01 17:14:07</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515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- 2018-02-28 14:58:20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الهام كانت طلعه من محطه مترو السيده زينب بعد يوم شغل طويل ، و هي ماشيه شافت محل معلق </a:t>
                      </a:r>
                      <a:r>
                        <a:rPr kumimoji="0" lang="en-US" sz="1000" b="0" i="0" u="none" strike="noStrike" kern="1200" cap="none" spc="0" normalizeH="0" baseline="0" noProof="0">
                          <a:ln>
                            <a:noFill/>
                          </a:ln>
                          <a:solidFill>
                            <a:prstClr val="black"/>
                          </a:solidFill>
                          <a:effectLst/>
                          <a:uLnTx/>
                          <a:uFillTx/>
                          <a:latin typeface="+mn-lt"/>
                          <a:ea typeface="+mn-ea"/>
                          <a:cs typeface="+mn-cs"/>
                        </a:rPr>
                        <a:t>Dream catchers </a:t>
                      </a:r>
                      <a:r>
                        <a:rPr kumimoji="0" lang="ar-AE" sz="1000" b="0" i="0" u="none" strike="noStrike" kern="1200" cap="none" spc="0" normalizeH="0" baseline="0" noProof="0">
                          <a:ln>
                            <a:noFill/>
                          </a:ln>
                          <a:solidFill>
                            <a:prstClr val="black"/>
                          </a:solidFill>
                          <a:effectLst/>
                          <a:uLnTx/>
                          <a:uFillTx/>
                          <a:latin typeface="+mn-lt"/>
                          <a:ea typeface="+mn-ea"/>
                          <a:cs typeface="+mn-cs"/>
                        </a:rPr>
                        <a:t>بالوانها الزاهية ، الهام قررت تنسي تعب الشغل و تعيش الالوان... طلعت الموبايل و صورتلنا الصوره الجميله دي.
الهام فازت معانا في مسابقه #عيش_الالوان
مبروك :)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2767339"/>
                  </a:ext>
                </a:extLst>
              </a:tr>
            </a:tbl>
          </a:graphicData>
        </a:graphic>
      </p:graphicFrame>
      <p:sp>
        <p:nvSpPr>
          <p:cNvPr id="4" name="Text Placeholder 3">
            <a:extLst>
              <a:ext uri="{FF2B5EF4-FFF2-40B4-BE49-F238E27FC236}">
                <a16:creationId xmlns:a16="http://schemas.microsoft.com/office/drawing/2014/main" id="{9270994C-8E85-4194-99FF-A26FCAC23866}"/>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651885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119A8-03B6-4084-800C-B1EBC216004A}"/>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D6330D6A-791F-4A55-A549-F66F5A4EE6A8}"/>
              </a:ext>
            </a:extLst>
          </p:cNvPr>
          <p:cNvGraphicFramePr>
            <a:graphicFrameLocks noGrp="1"/>
          </p:cNvGraphicFramePr>
          <p:nvPr>
            <p:ph type="tbl" sz="quarter" idx="13"/>
            <p:extLst>
              <p:ext uri="{D42A27DB-BD31-4B8C-83A1-F6EECF244321}">
                <p14:modId xmlns:p14="http://schemas.microsoft.com/office/powerpoint/2010/main" val="541252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2134542"/>
                    </a:ext>
                  </a:extLst>
                </a:gridCol>
                <a:gridCol w="370332">
                  <a:extLst>
                    <a:ext uri="{9D8B030D-6E8A-4147-A177-3AD203B41FA5}">
                      <a16:colId xmlns:a16="http://schemas.microsoft.com/office/drawing/2014/main" val="370130184"/>
                    </a:ext>
                  </a:extLst>
                </a:gridCol>
                <a:gridCol w="370332">
                  <a:extLst>
                    <a:ext uri="{9D8B030D-6E8A-4147-A177-3AD203B41FA5}">
                      <a16:colId xmlns:a16="http://schemas.microsoft.com/office/drawing/2014/main" val="1287410726"/>
                    </a:ext>
                  </a:extLst>
                </a:gridCol>
                <a:gridCol w="370332">
                  <a:extLst>
                    <a:ext uri="{9D8B030D-6E8A-4147-A177-3AD203B41FA5}">
                      <a16:colId xmlns:a16="http://schemas.microsoft.com/office/drawing/2014/main" val="3091474923"/>
                    </a:ext>
                  </a:extLst>
                </a:gridCol>
                <a:gridCol w="329184">
                  <a:extLst>
                    <a:ext uri="{9D8B030D-6E8A-4147-A177-3AD203B41FA5}">
                      <a16:colId xmlns:a16="http://schemas.microsoft.com/office/drawing/2014/main" val="434151073"/>
                    </a:ext>
                  </a:extLst>
                </a:gridCol>
                <a:gridCol w="329184">
                  <a:extLst>
                    <a:ext uri="{9D8B030D-6E8A-4147-A177-3AD203B41FA5}">
                      <a16:colId xmlns:a16="http://schemas.microsoft.com/office/drawing/2014/main" val="1677224613"/>
                    </a:ext>
                  </a:extLst>
                </a:gridCol>
                <a:gridCol w="329184">
                  <a:extLst>
                    <a:ext uri="{9D8B030D-6E8A-4147-A177-3AD203B41FA5}">
                      <a16:colId xmlns:a16="http://schemas.microsoft.com/office/drawing/2014/main" val="3765840083"/>
                    </a:ext>
                  </a:extLst>
                </a:gridCol>
                <a:gridCol w="329184">
                  <a:extLst>
                    <a:ext uri="{9D8B030D-6E8A-4147-A177-3AD203B41FA5}">
                      <a16:colId xmlns:a16="http://schemas.microsoft.com/office/drawing/2014/main" val="3891105828"/>
                    </a:ext>
                  </a:extLst>
                </a:gridCol>
                <a:gridCol w="329184">
                  <a:extLst>
                    <a:ext uri="{9D8B030D-6E8A-4147-A177-3AD203B41FA5}">
                      <a16:colId xmlns:a16="http://schemas.microsoft.com/office/drawing/2014/main" val="258556183"/>
                    </a:ext>
                  </a:extLst>
                </a:gridCol>
                <a:gridCol w="329184">
                  <a:extLst>
                    <a:ext uri="{9D8B030D-6E8A-4147-A177-3AD203B41FA5}">
                      <a16:colId xmlns:a16="http://schemas.microsoft.com/office/drawing/2014/main" val="3153808507"/>
                    </a:ext>
                  </a:extLst>
                </a:gridCol>
                <a:gridCol w="329184">
                  <a:extLst>
                    <a:ext uri="{9D8B030D-6E8A-4147-A177-3AD203B41FA5}">
                      <a16:colId xmlns:a16="http://schemas.microsoft.com/office/drawing/2014/main" val="2034336362"/>
                    </a:ext>
                  </a:extLst>
                </a:gridCol>
                <a:gridCol w="329184">
                  <a:extLst>
                    <a:ext uri="{9D8B030D-6E8A-4147-A177-3AD203B41FA5}">
                      <a16:colId xmlns:a16="http://schemas.microsoft.com/office/drawing/2014/main" val="4050826755"/>
                    </a:ext>
                  </a:extLst>
                </a:gridCol>
                <a:gridCol w="329184">
                  <a:extLst>
                    <a:ext uri="{9D8B030D-6E8A-4147-A177-3AD203B41FA5}">
                      <a16:colId xmlns:a16="http://schemas.microsoft.com/office/drawing/2014/main" val="591829331"/>
                    </a:ext>
                  </a:extLst>
                </a:gridCol>
                <a:gridCol w="370332">
                  <a:extLst>
                    <a:ext uri="{9D8B030D-6E8A-4147-A177-3AD203B41FA5}">
                      <a16:colId xmlns:a16="http://schemas.microsoft.com/office/drawing/2014/main" val="3970825556"/>
                    </a:ext>
                  </a:extLst>
                </a:gridCol>
                <a:gridCol w="370332">
                  <a:extLst>
                    <a:ext uri="{9D8B030D-6E8A-4147-A177-3AD203B41FA5}">
                      <a16:colId xmlns:a16="http://schemas.microsoft.com/office/drawing/2014/main" val="1277704817"/>
                    </a:ext>
                  </a:extLst>
                </a:gridCol>
                <a:gridCol w="329184">
                  <a:extLst>
                    <a:ext uri="{9D8B030D-6E8A-4147-A177-3AD203B41FA5}">
                      <a16:colId xmlns:a16="http://schemas.microsoft.com/office/drawing/2014/main" val="1095522226"/>
                    </a:ext>
                  </a:extLst>
                </a:gridCol>
                <a:gridCol w="329184">
                  <a:extLst>
                    <a:ext uri="{9D8B030D-6E8A-4147-A177-3AD203B41FA5}">
                      <a16:colId xmlns:a16="http://schemas.microsoft.com/office/drawing/2014/main" val="356626195"/>
                    </a:ext>
                  </a:extLst>
                </a:gridCol>
                <a:gridCol w="370332">
                  <a:extLst>
                    <a:ext uri="{9D8B030D-6E8A-4147-A177-3AD203B41FA5}">
                      <a16:colId xmlns:a16="http://schemas.microsoft.com/office/drawing/2014/main" val="222380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87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- 2018-02-27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رويال سيلك بإضافة تيفلون من سكيب هيحمي أسطح بيتك من الخدش ومضاد للبقع، دا غير إنه مضاد للبكتيريا عشان يخلي البيت أمان للعيلة كلها.
اتعرف أكتر على منتجات سكيب من اللينك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http://bit.ly/2C5Li1l 
#</a:t>
                      </a:r>
                      <a:r>
                        <a:rPr kumimoji="0" lang="ar-AE" sz="1000" b="0" i="0" u="none" strike="noStrike" kern="1200" cap="none" spc="0" normalizeH="0" baseline="0" noProof="0">
                          <a:ln>
                            <a:noFill/>
                          </a:ln>
                          <a:solidFill>
                            <a:prstClr val="black"/>
                          </a:solidFill>
                          <a:effectLst/>
                          <a:uLnTx/>
                          <a:uFillTx/>
                          <a:latin typeface="+mn-lt"/>
                          <a:ea typeface="+mn-ea"/>
                          <a:cs typeface="+mn-cs"/>
                        </a:rPr>
                        <a:t>سكيب
#منتجات_سكيب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352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- 2018-02-27 10:58:25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مجدي احمد الفائز بجائزه مسابقه #عيش_الالوان
#سايبس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8174516"/>
                  </a:ext>
                </a:extLst>
              </a:tr>
            </a:tbl>
          </a:graphicData>
        </a:graphic>
      </p:graphicFrame>
      <p:sp>
        <p:nvSpPr>
          <p:cNvPr id="4" name="Text Placeholder 3">
            <a:extLst>
              <a:ext uri="{FF2B5EF4-FFF2-40B4-BE49-F238E27FC236}">
                <a16:creationId xmlns:a16="http://schemas.microsoft.com/office/drawing/2014/main" id="{125D3BF5-7C8A-440C-9C46-4A63864EFAF0}"/>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2315671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024F8-6507-40B1-AF83-08EA403EE771}"/>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ED731D3E-D23F-4F89-9B0D-6D81C6F6B04B}"/>
              </a:ext>
            </a:extLst>
          </p:cNvPr>
          <p:cNvGraphicFramePr>
            <a:graphicFrameLocks noGrp="1"/>
          </p:cNvGraphicFramePr>
          <p:nvPr>
            <p:ph type="tbl" sz="quarter" idx="13"/>
            <p:extLst>
              <p:ext uri="{D42A27DB-BD31-4B8C-83A1-F6EECF244321}">
                <p14:modId xmlns:p14="http://schemas.microsoft.com/office/powerpoint/2010/main" val="325251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32317865"/>
                    </a:ext>
                  </a:extLst>
                </a:gridCol>
                <a:gridCol w="370332">
                  <a:extLst>
                    <a:ext uri="{9D8B030D-6E8A-4147-A177-3AD203B41FA5}">
                      <a16:colId xmlns:a16="http://schemas.microsoft.com/office/drawing/2014/main" val="3691620744"/>
                    </a:ext>
                  </a:extLst>
                </a:gridCol>
                <a:gridCol w="370332">
                  <a:extLst>
                    <a:ext uri="{9D8B030D-6E8A-4147-A177-3AD203B41FA5}">
                      <a16:colId xmlns:a16="http://schemas.microsoft.com/office/drawing/2014/main" val="1326995932"/>
                    </a:ext>
                  </a:extLst>
                </a:gridCol>
                <a:gridCol w="370332">
                  <a:extLst>
                    <a:ext uri="{9D8B030D-6E8A-4147-A177-3AD203B41FA5}">
                      <a16:colId xmlns:a16="http://schemas.microsoft.com/office/drawing/2014/main" val="3412205939"/>
                    </a:ext>
                  </a:extLst>
                </a:gridCol>
                <a:gridCol w="329184">
                  <a:extLst>
                    <a:ext uri="{9D8B030D-6E8A-4147-A177-3AD203B41FA5}">
                      <a16:colId xmlns:a16="http://schemas.microsoft.com/office/drawing/2014/main" val="434280961"/>
                    </a:ext>
                  </a:extLst>
                </a:gridCol>
                <a:gridCol w="329184">
                  <a:extLst>
                    <a:ext uri="{9D8B030D-6E8A-4147-A177-3AD203B41FA5}">
                      <a16:colId xmlns:a16="http://schemas.microsoft.com/office/drawing/2014/main" val="2675531587"/>
                    </a:ext>
                  </a:extLst>
                </a:gridCol>
                <a:gridCol w="329184">
                  <a:extLst>
                    <a:ext uri="{9D8B030D-6E8A-4147-A177-3AD203B41FA5}">
                      <a16:colId xmlns:a16="http://schemas.microsoft.com/office/drawing/2014/main" val="879832114"/>
                    </a:ext>
                  </a:extLst>
                </a:gridCol>
                <a:gridCol w="329184">
                  <a:extLst>
                    <a:ext uri="{9D8B030D-6E8A-4147-A177-3AD203B41FA5}">
                      <a16:colId xmlns:a16="http://schemas.microsoft.com/office/drawing/2014/main" val="4189331970"/>
                    </a:ext>
                  </a:extLst>
                </a:gridCol>
                <a:gridCol w="329184">
                  <a:extLst>
                    <a:ext uri="{9D8B030D-6E8A-4147-A177-3AD203B41FA5}">
                      <a16:colId xmlns:a16="http://schemas.microsoft.com/office/drawing/2014/main" val="1104088435"/>
                    </a:ext>
                  </a:extLst>
                </a:gridCol>
                <a:gridCol w="329184">
                  <a:extLst>
                    <a:ext uri="{9D8B030D-6E8A-4147-A177-3AD203B41FA5}">
                      <a16:colId xmlns:a16="http://schemas.microsoft.com/office/drawing/2014/main" val="827146186"/>
                    </a:ext>
                  </a:extLst>
                </a:gridCol>
                <a:gridCol w="329184">
                  <a:extLst>
                    <a:ext uri="{9D8B030D-6E8A-4147-A177-3AD203B41FA5}">
                      <a16:colId xmlns:a16="http://schemas.microsoft.com/office/drawing/2014/main" val="1697220378"/>
                    </a:ext>
                  </a:extLst>
                </a:gridCol>
                <a:gridCol w="329184">
                  <a:extLst>
                    <a:ext uri="{9D8B030D-6E8A-4147-A177-3AD203B41FA5}">
                      <a16:colId xmlns:a16="http://schemas.microsoft.com/office/drawing/2014/main" val="819759135"/>
                    </a:ext>
                  </a:extLst>
                </a:gridCol>
                <a:gridCol w="329184">
                  <a:extLst>
                    <a:ext uri="{9D8B030D-6E8A-4147-A177-3AD203B41FA5}">
                      <a16:colId xmlns:a16="http://schemas.microsoft.com/office/drawing/2014/main" val="2762134290"/>
                    </a:ext>
                  </a:extLst>
                </a:gridCol>
                <a:gridCol w="370332">
                  <a:extLst>
                    <a:ext uri="{9D8B030D-6E8A-4147-A177-3AD203B41FA5}">
                      <a16:colId xmlns:a16="http://schemas.microsoft.com/office/drawing/2014/main" val="612811854"/>
                    </a:ext>
                  </a:extLst>
                </a:gridCol>
                <a:gridCol w="370332">
                  <a:extLst>
                    <a:ext uri="{9D8B030D-6E8A-4147-A177-3AD203B41FA5}">
                      <a16:colId xmlns:a16="http://schemas.microsoft.com/office/drawing/2014/main" val="1724726231"/>
                    </a:ext>
                  </a:extLst>
                </a:gridCol>
                <a:gridCol w="329184">
                  <a:extLst>
                    <a:ext uri="{9D8B030D-6E8A-4147-A177-3AD203B41FA5}">
                      <a16:colId xmlns:a16="http://schemas.microsoft.com/office/drawing/2014/main" val="495305628"/>
                    </a:ext>
                  </a:extLst>
                </a:gridCol>
                <a:gridCol w="329184">
                  <a:extLst>
                    <a:ext uri="{9D8B030D-6E8A-4147-A177-3AD203B41FA5}">
                      <a16:colId xmlns:a16="http://schemas.microsoft.com/office/drawing/2014/main" val="2538552709"/>
                    </a:ext>
                  </a:extLst>
                </a:gridCol>
                <a:gridCol w="370332">
                  <a:extLst>
                    <a:ext uri="{9D8B030D-6E8A-4147-A177-3AD203B41FA5}">
                      <a16:colId xmlns:a16="http://schemas.microsoft.com/office/drawing/2014/main" val="1968523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671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- 2018-02-25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مفاجأة سكيب هى لاكيه فرست.. لاكيه مايستناش.. جربه دلوقتى
#سكيب
#منتجات_سكيب
#فرست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2090219"/>
                  </a:ext>
                </a:extLst>
              </a:tr>
            </a:tbl>
          </a:graphicData>
        </a:graphic>
      </p:graphicFrame>
      <p:sp>
        <p:nvSpPr>
          <p:cNvPr id="4" name="Text Placeholder 3">
            <a:extLst>
              <a:ext uri="{FF2B5EF4-FFF2-40B4-BE49-F238E27FC236}">
                <a16:creationId xmlns:a16="http://schemas.microsoft.com/office/drawing/2014/main" id="{C184E391-2985-49DA-A445-8078EC295BEB}"/>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467415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B0F1B-9AF9-4A4E-B24B-DF06134B6648}"/>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F6E10AF9-9103-426A-99D5-09C0228365B1}"/>
              </a:ext>
            </a:extLst>
          </p:cNvPr>
          <p:cNvGraphicFramePr>
            <a:graphicFrameLocks noGrp="1"/>
          </p:cNvGraphicFramePr>
          <p:nvPr>
            <p:ph type="tbl" sz="quarter" idx="13"/>
            <p:extLst>
              <p:ext uri="{D42A27DB-BD31-4B8C-83A1-F6EECF244321}">
                <p14:modId xmlns:p14="http://schemas.microsoft.com/office/powerpoint/2010/main" val="8390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19564329"/>
                    </a:ext>
                  </a:extLst>
                </a:gridCol>
                <a:gridCol w="370332">
                  <a:extLst>
                    <a:ext uri="{9D8B030D-6E8A-4147-A177-3AD203B41FA5}">
                      <a16:colId xmlns:a16="http://schemas.microsoft.com/office/drawing/2014/main" val="1537286276"/>
                    </a:ext>
                  </a:extLst>
                </a:gridCol>
                <a:gridCol w="370332">
                  <a:extLst>
                    <a:ext uri="{9D8B030D-6E8A-4147-A177-3AD203B41FA5}">
                      <a16:colId xmlns:a16="http://schemas.microsoft.com/office/drawing/2014/main" val="2781623014"/>
                    </a:ext>
                  </a:extLst>
                </a:gridCol>
                <a:gridCol w="370332">
                  <a:extLst>
                    <a:ext uri="{9D8B030D-6E8A-4147-A177-3AD203B41FA5}">
                      <a16:colId xmlns:a16="http://schemas.microsoft.com/office/drawing/2014/main" val="3477290843"/>
                    </a:ext>
                  </a:extLst>
                </a:gridCol>
                <a:gridCol w="329184">
                  <a:extLst>
                    <a:ext uri="{9D8B030D-6E8A-4147-A177-3AD203B41FA5}">
                      <a16:colId xmlns:a16="http://schemas.microsoft.com/office/drawing/2014/main" val="4202034185"/>
                    </a:ext>
                  </a:extLst>
                </a:gridCol>
                <a:gridCol w="329184">
                  <a:extLst>
                    <a:ext uri="{9D8B030D-6E8A-4147-A177-3AD203B41FA5}">
                      <a16:colId xmlns:a16="http://schemas.microsoft.com/office/drawing/2014/main" val="1491474566"/>
                    </a:ext>
                  </a:extLst>
                </a:gridCol>
                <a:gridCol w="329184">
                  <a:extLst>
                    <a:ext uri="{9D8B030D-6E8A-4147-A177-3AD203B41FA5}">
                      <a16:colId xmlns:a16="http://schemas.microsoft.com/office/drawing/2014/main" val="3037934593"/>
                    </a:ext>
                  </a:extLst>
                </a:gridCol>
                <a:gridCol w="329184">
                  <a:extLst>
                    <a:ext uri="{9D8B030D-6E8A-4147-A177-3AD203B41FA5}">
                      <a16:colId xmlns:a16="http://schemas.microsoft.com/office/drawing/2014/main" val="3713064320"/>
                    </a:ext>
                  </a:extLst>
                </a:gridCol>
                <a:gridCol w="329184">
                  <a:extLst>
                    <a:ext uri="{9D8B030D-6E8A-4147-A177-3AD203B41FA5}">
                      <a16:colId xmlns:a16="http://schemas.microsoft.com/office/drawing/2014/main" val="3011129044"/>
                    </a:ext>
                  </a:extLst>
                </a:gridCol>
                <a:gridCol w="329184">
                  <a:extLst>
                    <a:ext uri="{9D8B030D-6E8A-4147-A177-3AD203B41FA5}">
                      <a16:colId xmlns:a16="http://schemas.microsoft.com/office/drawing/2014/main" val="911522441"/>
                    </a:ext>
                  </a:extLst>
                </a:gridCol>
                <a:gridCol w="329184">
                  <a:extLst>
                    <a:ext uri="{9D8B030D-6E8A-4147-A177-3AD203B41FA5}">
                      <a16:colId xmlns:a16="http://schemas.microsoft.com/office/drawing/2014/main" val="343025098"/>
                    </a:ext>
                  </a:extLst>
                </a:gridCol>
                <a:gridCol w="329184">
                  <a:extLst>
                    <a:ext uri="{9D8B030D-6E8A-4147-A177-3AD203B41FA5}">
                      <a16:colId xmlns:a16="http://schemas.microsoft.com/office/drawing/2014/main" val="2228801703"/>
                    </a:ext>
                  </a:extLst>
                </a:gridCol>
                <a:gridCol w="329184">
                  <a:extLst>
                    <a:ext uri="{9D8B030D-6E8A-4147-A177-3AD203B41FA5}">
                      <a16:colId xmlns:a16="http://schemas.microsoft.com/office/drawing/2014/main" val="3469249364"/>
                    </a:ext>
                  </a:extLst>
                </a:gridCol>
                <a:gridCol w="370332">
                  <a:extLst>
                    <a:ext uri="{9D8B030D-6E8A-4147-A177-3AD203B41FA5}">
                      <a16:colId xmlns:a16="http://schemas.microsoft.com/office/drawing/2014/main" val="3277022580"/>
                    </a:ext>
                  </a:extLst>
                </a:gridCol>
                <a:gridCol w="370332">
                  <a:extLst>
                    <a:ext uri="{9D8B030D-6E8A-4147-A177-3AD203B41FA5}">
                      <a16:colId xmlns:a16="http://schemas.microsoft.com/office/drawing/2014/main" val="815512735"/>
                    </a:ext>
                  </a:extLst>
                </a:gridCol>
                <a:gridCol w="329184">
                  <a:extLst>
                    <a:ext uri="{9D8B030D-6E8A-4147-A177-3AD203B41FA5}">
                      <a16:colId xmlns:a16="http://schemas.microsoft.com/office/drawing/2014/main" val="4001867932"/>
                    </a:ext>
                  </a:extLst>
                </a:gridCol>
                <a:gridCol w="329184">
                  <a:extLst>
                    <a:ext uri="{9D8B030D-6E8A-4147-A177-3AD203B41FA5}">
                      <a16:colId xmlns:a16="http://schemas.microsoft.com/office/drawing/2014/main" val="962225594"/>
                    </a:ext>
                  </a:extLst>
                </a:gridCol>
                <a:gridCol w="370332">
                  <a:extLst>
                    <a:ext uri="{9D8B030D-6E8A-4147-A177-3AD203B41FA5}">
                      <a16:colId xmlns:a16="http://schemas.microsoft.com/office/drawing/2014/main" val="1699725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524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- 2018-02-24 18:41:02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بنقربلك في المنيا
- سوتير
ش جمال الدين برعى - سور النادي الرياضي - ملوي
0862647073-01143656641
- المصرية - بلال
 بجوار المحكمة - سمالوط 
086771806-01001809525
- المصرية للتجارة والتوزيع
شارع عدنان المالكى امام فرن العدوى
01001809525
 - المصرية للتجارة والتوزيع
ش عمر بن الخطاب بجوار كنسية العذراء
01099927343
- المصرية للتجارة والتوزيع
امتداد ش الثورة - امام صيدلية ابن الخطاب
01001809525
- صالح عبد الشافى
ش السلام - مغاغة
01000650888 - 01099927343
- صالح عبد الشافى
ش مصطفى كامل  - العدوة
01000650888 - 01099927343
#سايبس #دهانات #الوان #ديكور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3109959"/>
                  </a:ext>
                </a:extLst>
              </a:tr>
            </a:tbl>
          </a:graphicData>
        </a:graphic>
      </p:graphicFrame>
      <p:sp>
        <p:nvSpPr>
          <p:cNvPr id="4" name="Text Placeholder 3">
            <a:extLst>
              <a:ext uri="{FF2B5EF4-FFF2-40B4-BE49-F238E27FC236}">
                <a16:creationId xmlns:a16="http://schemas.microsoft.com/office/drawing/2014/main" id="{844063A4-890C-401E-BFA4-CD05B41DA77D}"/>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3194830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B1377-4B8C-488E-B679-9E5213E6AF16}"/>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882F4AB0-4570-4BC6-98CA-D97F527049FD}"/>
              </a:ext>
            </a:extLst>
          </p:cNvPr>
          <p:cNvGraphicFramePr>
            <a:graphicFrameLocks noGrp="1"/>
          </p:cNvGraphicFramePr>
          <p:nvPr>
            <p:ph type="tbl" sz="quarter" idx="13"/>
            <p:extLst>
              <p:ext uri="{D42A27DB-BD31-4B8C-83A1-F6EECF244321}">
                <p14:modId xmlns:p14="http://schemas.microsoft.com/office/powerpoint/2010/main" val="326309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3769814"/>
                    </a:ext>
                  </a:extLst>
                </a:gridCol>
                <a:gridCol w="370332">
                  <a:extLst>
                    <a:ext uri="{9D8B030D-6E8A-4147-A177-3AD203B41FA5}">
                      <a16:colId xmlns:a16="http://schemas.microsoft.com/office/drawing/2014/main" val="3500780169"/>
                    </a:ext>
                  </a:extLst>
                </a:gridCol>
                <a:gridCol w="370332">
                  <a:extLst>
                    <a:ext uri="{9D8B030D-6E8A-4147-A177-3AD203B41FA5}">
                      <a16:colId xmlns:a16="http://schemas.microsoft.com/office/drawing/2014/main" val="270595525"/>
                    </a:ext>
                  </a:extLst>
                </a:gridCol>
                <a:gridCol w="370332">
                  <a:extLst>
                    <a:ext uri="{9D8B030D-6E8A-4147-A177-3AD203B41FA5}">
                      <a16:colId xmlns:a16="http://schemas.microsoft.com/office/drawing/2014/main" val="4107754141"/>
                    </a:ext>
                  </a:extLst>
                </a:gridCol>
                <a:gridCol w="329184">
                  <a:extLst>
                    <a:ext uri="{9D8B030D-6E8A-4147-A177-3AD203B41FA5}">
                      <a16:colId xmlns:a16="http://schemas.microsoft.com/office/drawing/2014/main" val="3187552030"/>
                    </a:ext>
                  </a:extLst>
                </a:gridCol>
                <a:gridCol w="329184">
                  <a:extLst>
                    <a:ext uri="{9D8B030D-6E8A-4147-A177-3AD203B41FA5}">
                      <a16:colId xmlns:a16="http://schemas.microsoft.com/office/drawing/2014/main" val="824120305"/>
                    </a:ext>
                  </a:extLst>
                </a:gridCol>
                <a:gridCol w="329184">
                  <a:extLst>
                    <a:ext uri="{9D8B030D-6E8A-4147-A177-3AD203B41FA5}">
                      <a16:colId xmlns:a16="http://schemas.microsoft.com/office/drawing/2014/main" val="2553530222"/>
                    </a:ext>
                  </a:extLst>
                </a:gridCol>
                <a:gridCol w="329184">
                  <a:extLst>
                    <a:ext uri="{9D8B030D-6E8A-4147-A177-3AD203B41FA5}">
                      <a16:colId xmlns:a16="http://schemas.microsoft.com/office/drawing/2014/main" val="3531457108"/>
                    </a:ext>
                  </a:extLst>
                </a:gridCol>
                <a:gridCol w="329184">
                  <a:extLst>
                    <a:ext uri="{9D8B030D-6E8A-4147-A177-3AD203B41FA5}">
                      <a16:colId xmlns:a16="http://schemas.microsoft.com/office/drawing/2014/main" val="1948044438"/>
                    </a:ext>
                  </a:extLst>
                </a:gridCol>
                <a:gridCol w="329184">
                  <a:extLst>
                    <a:ext uri="{9D8B030D-6E8A-4147-A177-3AD203B41FA5}">
                      <a16:colId xmlns:a16="http://schemas.microsoft.com/office/drawing/2014/main" val="452622655"/>
                    </a:ext>
                  </a:extLst>
                </a:gridCol>
                <a:gridCol w="329184">
                  <a:extLst>
                    <a:ext uri="{9D8B030D-6E8A-4147-A177-3AD203B41FA5}">
                      <a16:colId xmlns:a16="http://schemas.microsoft.com/office/drawing/2014/main" val="2549432347"/>
                    </a:ext>
                  </a:extLst>
                </a:gridCol>
                <a:gridCol w="329184">
                  <a:extLst>
                    <a:ext uri="{9D8B030D-6E8A-4147-A177-3AD203B41FA5}">
                      <a16:colId xmlns:a16="http://schemas.microsoft.com/office/drawing/2014/main" val="2752243439"/>
                    </a:ext>
                  </a:extLst>
                </a:gridCol>
                <a:gridCol w="329184">
                  <a:extLst>
                    <a:ext uri="{9D8B030D-6E8A-4147-A177-3AD203B41FA5}">
                      <a16:colId xmlns:a16="http://schemas.microsoft.com/office/drawing/2014/main" val="3963276806"/>
                    </a:ext>
                  </a:extLst>
                </a:gridCol>
                <a:gridCol w="370332">
                  <a:extLst>
                    <a:ext uri="{9D8B030D-6E8A-4147-A177-3AD203B41FA5}">
                      <a16:colId xmlns:a16="http://schemas.microsoft.com/office/drawing/2014/main" val="636346314"/>
                    </a:ext>
                  </a:extLst>
                </a:gridCol>
                <a:gridCol w="370332">
                  <a:extLst>
                    <a:ext uri="{9D8B030D-6E8A-4147-A177-3AD203B41FA5}">
                      <a16:colId xmlns:a16="http://schemas.microsoft.com/office/drawing/2014/main" val="146700009"/>
                    </a:ext>
                  </a:extLst>
                </a:gridCol>
                <a:gridCol w="329184">
                  <a:extLst>
                    <a:ext uri="{9D8B030D-6E8A-4147-A177-3AD203B41FA5}">
                      <a16:colId xmlns:a16="http://schemas.microsoft.com/office/drawing/2014/main" val="3622579849"/>
                    </a:ext>
                  </a:extLst>
                </a:gridCol>
                <a:gridCol w="329184">
                  <a:extLst>
                    <a:ext uri="{9D8B030D-6E8A-4147-A177-3AD203B41FA5}">
                      <a16:colId xmlns:a16="http://schemas.microsoft.com/office/drawing/2014/main" val="3458567057"/>
                    </a:ext>
                  </a:extLst>
                </a:gridCol>
                <a:gridCol w="370332">
                  <a:extLst>
                    <a:ext uri="{9D8B030D-6E8A-4147-A177-3AD203B41FA5}">
                      <a16:colId xmlns:a16="http://schemas.microsoft.com/office/drawing/2014/main" val="3424405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327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GLC Paints - 2018-02-24 08:18:30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دهانات جي إل سي تتمنى الفوز للاعب منتخب مصر لرياضة التايكوندو سيف عيسى فى بطولة مصر الدوليه بالأسكندريه اليوم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جي_إل_سي_</a:t>
                      </a:r>
                      <a:r>
                        <a:rPr kumimoji="0" lang="en-US" sz="1000" b="0" i="0" u="none" strike="noStrike" kern="1200" cap="none" spc="0" normalizeH="0" baseline="0" noProof="0">
                          <a:ln>
                            <a:noFill/>
                          </a:ln>
                          <a:solidFill>
                            <a:prstClr val="black"/>
                          </a:solidFill>
                          <a:effectLst/>
                          <a:uLnTx/>
                          <a:uFillTx/>
                          <a:latin typeface="+mn-lt"/>
                          <a:ea typeface="+mn-ea"/>
                          <a:cs typeface="+mn-cs"/>
                        </a:rPr>
                        <a:t>GLC_</a:t>
                      </a:r>
                      <a:r>
                        <a:rPr kumimoji="0" lang="ar-AE" sz="1000" b="0" i="0" u="none" strike="noStrike" kern="1200" cap="none" spc="0" normalizeH="0" baseline="0" noProof="0">
                          <a:ln>
                            <a:noFill/>
                          </a:ln>
                          <a:solidFill>
                            <a:prstClr val="black"/>
                          </a:solidFill>
                          <a:effectLst/>
                          <a:uLnTx/>
                          <a:uFillTx/>
                          <a:latin typeface="+mn-lt"/>
                          <a:ea typeface="+mn-ea"/>
                          <a:cs typeface="+mn-cs"/>
                        </a:rPr>
                        <a:t>الراعي_الرسمي_سيف_عيسى_بطل_التايكوندو
#الحلم_طوكيو_2020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1326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- 2018-02-22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اللون الأحمر من أجمل الألوان لغرف الليفينج والدينينج عشان هو من أكتر الألوان حيوية، هيخلى أى حوار بين الضيوف شيق وكمان قيل عنه إنه بيزود معدل حرق السعرات الحرارية. 
#ديكور_بيتك
#سكيب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2813924"/>
                  </a:ext>
                </a:extLst>
              </a:tr>
            </a:tbl>
          </a:graphicData>
        </a:graphic>
      </p:graphicFrame>
      <p:sp>
        <p:nvSpPr>
          <p:cNvPr id="4" name="Text Placeholder 3">
            <a:extLst>
              <a:ext uri="{FF2B5EF4-FFF2-40B4-BE49-F238E27FC236}">
                <a16:creationId xmlns:a16="http://schemas.microsoft.com/office/drawing/2014/main" id="{09F37D67-366B-4DC7-A782-C45575A028D3}"/>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918035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61325-316E-4AFA-9F39-C6E5367DE6DD}"/>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E76C52E4-692E-48B1-B11F-1790D2488283}"/>
              </a:ext>
            </a:extLst>
          </p:cNvPr>
          <p:cNvGraphicFramePr>
            <a:graphicFrameLocks noGrp="1"/>
          </p:cNvGraphicFramePr>
          <p:nvPr>
            <p:ph type="tbl" sz="quarter" idx="13"/>
            <p:extLst>
              <p:ext uri="{D42A27DB-BD31-4B8C-83A1-F6EECF244321}">
                <p14:modId xmlns:p14="http://schemas.microsoft.com/office/powerpoint/2010/main" val="149132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49939184"/>
                    </a:ext>
                  </a:extLst>
                </a:gridCol>
                <a:gridCol w="370332">
                  <a:extLst>
                    <a:ext uri="{9D8B030D-6E8A-4147-A177-3AD203B41FA5}">
                      <a16:colId xmlns:a16="http://schemas.microsoft.com/office/drawing/2014/main" val="2593129334"/>
                    </a:ext>
                  </a:extLst>
                </a:gridCol>
                <a:gridCol w="370332">
                  <a:extLst>
                    <a:ext uri="{9D8B030D-6E8A-4147-A177-3AD203B41FA5}">
                      <a16:colId xmlns:a16="http://schemas.microsoft.com/office/drawing/2014/main" val="1002165600"/>
                    </a:ext>
                  </a:extLst>
                </a:gridCol>
                <a:gridCol w="370332">
                  <a:extLst>
                    <a:ext uri="{9D8B030D-6E8A-4147-A177-3AD203B41FA5}">
                      <a16:colId xmlns:a16="http://schemas.microsoft.com/office/drawing/2014/main" val="345519205"/>
                    </a:ext>
                  </a:extLst>
                </a:gridCol>
                <a:gridCol w="329184">
                  <a:extLst>
                    <a:ext uri="{9D8B030D-6E8A-4147-A177-3AD203B41FA5}">
                      <a16:colId xmlns:a16="http://schemas.microsoft.com/office/drawing/2014/main" val="2982226189"/>
                    </a:ext>
                  </a:extLst>
                </a:gridCol>
                <a:gridCol w="329184">
                  <a:extLst>
                    <a:ext uri="{9D8B030D-6E8A-4147-A177-3AD203B41FA5}">
                      <a16:colId xmlns:a16="http://schemas.microsoft.com/office/drawing/2014/main" val="355512460"/>
                    </a:ext>
                  </a:extLst>
                </a:gridCol>
                <a:gridCol w="329184">
                  <a:extLst>
                    <a:ext uri="{9D8B030D-6E8A-4147-A177-3AD203B41FA5}">
                      <a16:colId xmlns:a16="http://schemas.microsoft.com/office/drawing/2014/main" val="1282643258"/>
                    </a:ext>
                  </a:extLst>
                </a:gridCol>
                <a:gridCol w="329184">
                  <a:extLst>
                    <a:ext uri="{9D8B030D-6E8A-4147-A177-3AD203B41FA5}">
                      <a16:colId xmlns:a16="http://schemas.microsoft.com/office/drawing/2014/main" val="4072981265"/>
                    </a:ext>
                  </a:extLst>
                </a:gridCol>
                <a:gridCol w="329184">
                  <a:extLst>
                    <a:ext uri="{9D8B030D-6E8A-4147-A177-3AD203B41FA5}">
                      <a16:colId xmlns:a16="http://schemas.microsoft.com/office/drawing/2014/main" val="4246387719"/>
                    </a:ext>
                  </a:extLst>
                </a:gridCol>
                <a:gridCol w="329184">
                  <a:extLst>
                    <a:ext uri="{9D8B030D-6E8A-4147-A177-3AD203B41FA5}">
                      <a16:colId xmlns:a16="http://schemas.microsoft.com/office/drawing/2014/main" val="2419837588"/>
                    </a:ext>
                  </a:extLst>
                </a:gridCol>
                <a:gridCol w="329184">
                  <a:extLst>
                    <a:ext uri="{9D8B030D-6E8A-4147-A177-3AD203B41FA5}">
                      <a16:colId xmlns:a16="http://schemas.microsoft.com/office/drawing/2014/main" val="3097487737"/>
                    </a:ext>
                  </a:extLst>
                </a:gridCol>
                <a:gridCol w="329184">
                  <a:extLst>
                    <a:ext uri="{9D8B030D-6E8A-4147-A177-3AD203B41FA5}">
                      <a16:colId xmlns:a16="http://schemas.microsoft.com/office/drawing/2014/main" val="547610581"/>
                    </a:ext>
                  </a:extLst>
                </a:gridCol>
                <a:gridCol w="329184">
                  <a:extLst>
                    <a:ext uri="{9D8B030D-6E8A-4147-A177-3AD203B41FA5}">
                      <a16:colId xmlns:a16="http://schemas.microsoft.com/office/drawing/2014/main" val="3270648554"/>
                    </a:ext>
                  </a:extLst>
                </a:gridCol>
                <a:gridCol w="370332">
                  <a:extLst>
                    <a:ext uri="{9D8B030D-6E8A-4147-A177-3AD203B41FA5}">
                      <a16:colId xmlns:a16="http://schemas.microsoft.com/office/drawing/2014/main" val="729670504"/>
                    </a:ext>
                  </a:extLst>
                </a:gridCol>
                <a:gridCol w="370332">
                  <a:extLst>
                    <a:ext uri="{9D8B030D-6E8A-4147-A177-3AD203B41FA5}">
                      <a16:colId xmlns:a16="http://schemas.microsoft.com/office/drawing/2014/main" val="987320845"/>
                    </a:ext>
                  </a:extLst>
                </a:gridCol>
                <a:gridCol w="329184">
                  <a:extLst>
                    <a:ext uri="{9D8B030D-6E8A-4147-A177-3AD203B41FA5}">
                      <a16:colId xmlns:a16="http://schemas.microsoft.com/office/drawing/2014/main" val="4011017309"/>
                    </a:ext>
                  </a:extLst>
                </a:gridCol>
                <a:gridCol w="329184">
                  <a:extLst>
                    <a:ext uri="{9D8B030D-6E8A-4147-A177-3AD203B41FA5}">
                      <a16:colId xmlns:a16="http://schemas.microsoft.com/office/drawing/2014/main" val="3922056935"/>
                    </a:ext>
                  </a:extLst>
                </a:gridCol>
                <a:gridCol w="370332">
                  <a:extLst>
                    <a:ext uri="{9D8B030D-6E8A-4147-A177-3AD203B41FA5}">
                      <a16:colId xmlns:a16="http://schemas.microsoft.com/office/drawing/2014/main" val="3980972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567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Egypt - 2018-02-22 15:25:21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تخيلي ديكور بيتك زي مأنتي عايزه.. و خلي الباقي على فنيين جوتن المحترفين! 
أدخلي على الموقع ده وأبدأي التنفيذ باحترافية و سهولة :
</a:t>
                      </a:r>
                      <a:r>
                        <a:rPr kumimoji="0" lang="en-US" sz="1000" b="0" i="0" u="none" strike="noStrike" kern="1200" cap="none" spc="0" normalizeH="0" baseline="0" noProof="0">
                          <a:ln>
                            <a:noFill/>
                          </a:ln>
                          <a:solidFill>
                            <a:prstClr val="black"/>
                          </a:solidFill>
                          <a:effectLst/>
                          <a:uLnTx/>
                          <a:uFillTx/>
                          <a:latin typeface="+mn-lt"/>
                          <a:ea typeface="+mn-ea"/>
                          <a:cs typeface="+mn-cs"/>
                        </a:rPr>
                        <a:t>http://www.master-painter.com/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2606318"/>
                  </a:ext>
                </a:extLst>
              </a:tr>
            </a:tbl>
          </a:graphicData>
        </a:graphic>
      </p:graphicFrame>
      <p:sp>
        <p:nvSpPr>
          <p:cNvPr id="4" name="Text Placeholder 3">
            <a:extLst>
              <a:ext uri="{FF2B5EF4-FFF2-40B4-BE49-F238E27FC236}">
                <a16:creationId xmlns:a16="http://schemas.microsoft.com/office/drawing/2014/main" id="{AD3A3B01-6286-41F8-8534-673375E04E99}"/>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759313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2EAB7-3EF3-4AEB-B55D-98B58942AAB1}"/>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2DC1BB39-9165-4C57-A20D-470C0B7FEA43}"/>
              </a:ext>
            </a:extLst>
          </p:cNvPr>
          <p:cNvGraphicFramePr>
            <a:graphicFrameLocks noGrp="1"/>
          </p:cNvGraphicFramePr>
          <p:nvPr>
            <p:ph type="tbl" sz="quarter" idx="13"/>
            <p:extLst>
              <p:ext uri="{D42A27DB-BD31-4B8C-83A1-F6EECF244321}">
                <p14:modId xmlns:p14="http://schemas.microsoft.com/office/powerpoint/2010/main" val="92098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80620806"/>
                    </a:ext>
                  </a:extLst>
                </a:gridCol>
                <a:gridCol w="370332">
                  <a:extLst>
                    <a:ext uri="{9D8B030D-6E8A-4147-A177-3AD203B41FA5}">
                      <a16:colId xmlns:a16="http://schemas.microsoft.com/office/drawing/2014/main" val="3950836134"/>
                    </a:ext>
                  </a:extLst>
                </a:gridCol>
                <a:gridCol w="370332">
                  <a:extLst>
                    <a:ext uri="{9D8B030D-6E8A-4147-A177-3AD203B41FA5}">
                      <a16:colId xmlns:a16="http://schemas.microsoft.com/office/drawing/2014/main" val="3755090383"/>
                    </a:ext>
                  </a:extLst>
                </a:gridCol>
                <a:gridCol w="370332">
                  <a:extLst>
                    <a:ext uri="{9D8B030D-6E8A-4147-A177-3AD203B41FA5}">
                      <a16:colId xmlns:a16="http://schemas.microsoft.com/office/drawing/2014/main" val="1754036576"/>
                    </a:ext>
                  </a:extLst>
                </a:gridCol>
                <a:gridCol w="329184">
                  <a:extLst>
                    <a:ext uri="{9D8B030D-6E8A-4147-A177-3AD203B41FA5}">
                      <a16:colId xmlns:a16="http://schemas.microsoft.com/office/drawing/2014/main" val="3179477053"/>
                    </a:ext>
                  </a:extLst>
                </a:gridCol>
                <a:gridCol w="329184">
                  <a:extLst>
                    <a:ext uri="{9D8B030D-6E8A-4147-A177-3AD203B41FA5}">
                      <a16:colId xmlns:a16="http://schemas.microsoft.com/office/drawing/2014/main" val="3719864749"/>
                    </a:ext>
                  </a:extLst>
                </a:gridCol>
                <a:gridCol w="329184">
                  <a:extLst>
                    <a:ext uri="{9D8B030D-6E8A-4147-A177-3AD203B41FA5}">
                      <a16:colId xmlns:a16="http://schemas.microsoft.com/office/drawing/2014/main" val="3748105075"/>
                    </a:ext>
                  </a:extLst>
                </a:gridCol>
                <a:gridCol w="329184">
                  <a:extLst>
                    <a:ext uri="{9D8B030D-6E8A-4147-A177-3AD203B41FA5}">
                      <a16:colId xmlns:a16="http://schemas.microsoft.com/office/drawing/2014/main" val="3253901773"/>
                    </a:ext>
                  </a:extLst>
                </a:gridCol>
                <a:gridCol w="329184">
                  <a:extLst>
                    <a:ext uri="{9D8B030D-6E8A-4147-A177-3AD203B41FA5}">
                      <a16:colId xmlns:a16="http://schemas.microsoft.com/office/drawing/2014/main" val="2417957039"/>
                    </a:ext>
                  </a:extLst>
                </a:gridCol>
                <a:gridCol w="329184">
                  <a:extLst>
                    <a:ext uri="{9D8B030D-6E8A-4147-A177-3AD203B41FA5}">
                      <a16:colId xmlns:a16="http://schemas.microsoft.com/office/drawing/2014/main" val="3852160431"/>
                    </a:ext>
                  </a:extLst>
                </a:gridCol>
                <a:gridCol w="329184">
                  <a:extLst>
                    <a:ext uri="{9D8B030D-6E8A-4147-A177-3AD203B41FA5}">
                      <a16:colId xmlns:a16="http://schemas.microsoft.com/office/drawing/2014/main" val="3817500841"/>
                    </a:ext>
                  </a:extLst>
                </a:gridCol>
                <a:gridCol w="329184">
                  <a:extLst>
                    <a:ext uri="{9D8B030D-6E8A-4147-A177-3AD203B41FA5}">
                      <a16:colId xmlns:a16="http://schemas.microsoft.com/office/drawing/2014/main" val="2529714204"/>
                    </a:ext>
                  </a:extLst>
                </a:gridCol>
                <a:gridCol w="329184">
                  <a:extLst>
                    <a:ext uri="{9D8B030D-6E8A-4147-A177-3AD203B41FA5}">
                      <a16:colId xmlns:a16="http://schemas.microsoft.com/office/drawing/2014/main" val="3375898247"/>
                    </a:ext>
                  </a:extLst>
                </a:gridCol>
                <a:gridCol w="370332">
                  <a:extLst>
                    <a:ext uri="{9D8B030D-6E8A-4147-A177-3AD203B41FA5}">
                      <a16:colId xmlns:a16="http://schemas.microsoft.com/office/drawing/2014/main" val="1625608855"/>
                    </a:ext>
                  </a:extLst>
                </a:gridCol>
                <a:gridCol w="370332">
                  <a:extLst>
                    <a:ext uri="{9D8B030D-6E8A-4147-A177-3AD203B41FA5}">
                      <a16:colId xmlns:a16="http://schemas.microsoft.com/office/drawing/2014/main" val="1920224475"/>
                    </a:ext>
                  </a:extLst>
                </a:gridCol>
                <a:gridCol w="329184">
                  <a:extLst>
                    <a:ext uri="{9D8B030D-6E8A-4147-A177-3AD203B41FA5}">
                      <a16:colId xmlns:a16="http://schemas.microsoft.com/office/drawing/2014/main" val="1244840328"/>
                    </a:ext>
                  </a:extLst>
                </a:gridCol>
                <a:gridCol w="329184">
                  <a:extLst>
                    <a:ext uri="{9D8B030D-6E8A-4147-A177-3AD203B41FA5}">
                      <a16:colId xmlns:a16="http://schemas.microsoft.com/office/drawing/2014/main" val="3398698664"/>
                    </a:ext>
                  </a:extLst>
                </a:gridCol>
                <a:gridCol w="370332">
                  <a:extLst>
                    <a:ext uri="{9D8B030D-6E8A-4147-A177-3AD203B41FA5}">
                      <a16:colId xmlns:a16="http://schemas.microsoft.com/office/drawing/2014/main" val="1671061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796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GLC Paints - 2018-02-22 08:26:39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تدعوكم دهانات جي إل سي للمعرض الدولي المرتقب "باتيمات ۲۰۱۸" والذي سوف يقام في مركز مصر 
للمعارض الدولية بالتجمع الخامس في الفترة من ۱ إلي ٤ مارس ۲۰۱۸.
تشارك جي إل سي راعي ذهبي للمعرض والذي سيكون متاحاً للجمهور من الساعة ۱۱ صباحاً إلي ۸ مساءً. 
يشرفنا حضوركم في صاله ۳، جناح </a:t>
                      </a:r>
                      <a:r>
                        <a:rPr kumimoji="0" lang="en-US" sz="1000" b="0" i="0" u="none" strike="noStrike" kern="1200" cap="none" spc="0" normalizeH="0" baseline="0" noProof="0">
                          <a:ln>
                            <a:noFill/>
                          </a:ln>
                          <a:solidFill>
                            <a:prstClr val="black"/>
                          </a:solidFill>
                          <a:effectLst/>
                          <a:uLnTx/>
                          <a:uFillTx/>
                          <a:latin typeface="+mn-lt"/>
                          <a:ea typeface="+mn-ea"/>
                          <a:cs typeface="+mn-cs"/>
                        </a:rPr>
                        <a:t>F2 .... </a:t>
                      </a:r>
                      <a:r>
                        <a:rPr kumimoji="0" lang="ar-AE" sz="1000" b="0" i="0" u="none" strike="noStrike" kern="1200" cap="none" spc="0" normalizeH="0" baseline="0" noProof="0">
                          <a:ln>
                            <a:noFill/>
                          </a:ln>
                          <a:solidFill>
                            <a:prstClr val="black"/>
                          </a:solidFill>
                          <a:effectLst/>
                          <a:uLnTx/>
                          <a:uFillTx/>
                          <a:latin typeface="+mn-lt"/>
                          <a:ea typeface="+mn-ea"/>
                          <a:cs typeface="+mn-cs"/>
                        </a:rPr>
                        <a:t>نحن في انتظاركم.
#جي_إل_سي_معرض_باتيمات_مصر_۲۰۱۸
#جي_إل_سي_الراعي_الذهبى 
</a:t>
                      </a:r>
                      <a:r>
                        <a:rPr kumimoji="0" lang="en-US" sz="1000" b="0" i="0" u="none" strike="noStrike" kern="1200" cap="none" spc="0" normalizeH="0" baseline="0" noProof="0">
                          <a:ln>
                            <a:noFill/>
                          </a:ln>
                          <a:solidFill>
                            <a:prstClr val="black"/>
                          </a:solidFill>
                          <a:effectLst/>
                          <a:uLnTx/>
                          <a:uFillTx/>
                          <a:latin typeface="+mn-lt"/>
                          <a:ea typeface="+mn-ea"/>
                          <a:cs typeface="+mn-cs"/>
                        </a:rPr>
                        <a:t>GLC paints is delighted to invite you to the anticipated annual event ‘BATIMAT 2018’ which will take place at Egypt International Exhibition Center in Fifth Settlement, from March 1st till March 4th, 2018. 
GLC is a golden sponsor of the exhibition that will be open for public from 11 am till 8 pm. 
We are looking forward to seeing you at hall No.3, stand F2. 
www.glc.com.eg
#GLC_Batimat_EGYPT_Exhibition_2018
#GLC_Golden_Sponsor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1678357"/>
                  </a:ext>
                </a:extLst>
              </a:tr>
            </a:tbl>
          </a:graphicData>
        </a:graphic>
      </p:graphicFrame>
      <p:sp>
        <p:nvSpPr>
          <p:cNvPr id="4" name="Text Placeholder 3">
            <a:extLst>
              <a:ext uri="{FF2B5EF4-FFF2-40B4-BE49-F238E27FC236}">
                <a16:creationId xmlns:a16="http://schemas.microsoft.com/office/drawing/2014/main" id="{AA07D930-B896-4C69-B5EA-31CF7034E907}"/>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856899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32E3-D6D5-4803-93CD-8E6281997D6E}"/>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D25DFD23-2562-41C6-A3FE-9A81CB7ED549}"/>
              </a:ext>
            </a:extLst>
          </p:cNvPr>
          <p:cNvGraphicFramePr>
            <a:graphicFrameLocks noGrp="1"/>
          </p:cNvGraphicFramePr>
          <p:nvPr>
            <p:ph type="tbl" sz="quarter" idx="13"/>
            <p:extLst>
              <p:ext uri="{D42A27DB-BD31-4B8C-83A1-F6EECF244321}">
                <p14:modId xmlns:p14="http://schemas.microsoft.com/office/powerpoint/2010/main" val="2858757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5226188"/>
                    </a:ext>
                  </a:extLst>
                </a:gridCol>
                <a:gridCol w="370332">
                  <a:extLst>
                    <a:ext uri="{9D8B030D-6E8A-4147-A177-3AD203B41FA5}">
                      <a16:colId xmlns:a16="http://schemas.microsoft.com/office/drawing/2014/main" val="156885673"/>
                    </a:ext>
                  </a:extLst>
                </a:gridCol>
                <a:gridCol w="370332">
                  <a:extLst>
                    <a:ext uri="{9D8B030D-6E8A-4147-A177-3AD203B41FA5}">
                      <a16:colId xmlns:a16="http://schemas.microsoft.com/office/drawing/2014/main" val="2767715908"/>
                    </a:ext>
                  </a:extLst>
                </a:gridCol>
                <a:gridCol w="370332">
                  <a:extLst>
                    <a:ext uri="{9D8B030D-6E8A-4147-A177-3AD203B41FA5}">
                      <a16:colId xmlns:a16="http://schemas.microsoft.com/office/drawing/2014/main" val="2562159833"/>
                    </a:ext>
                  </a:extLst>
                </a:gridCol>
                <a:gridCol w="329184">
                  <a:extLst>
                    <a:ext uri="{9D8B030D-6E8A-4147-A177-3AD203B41FA5}">
                      <a16:colId xmlns:a16="http://schemas.microsoft.com/office/drawing/2014/main" val="1336417110"/>
                    </a:ext>
                  </a:extLst>
                </a:gridCol>
                <a:gridCol w="329184">
                  <a:extLst>
                    <a:ext uri="{9D8B030D-6E8A-4147-A177-3AD203B41FA5}">
                      <a16:colId xmlns:a16="http://schemas.microsoft.com/office/drawing/2014/main" val="3118719303"/>
                    </a:ext>
                  </a:extLst>
                </a:gridCol>
                <a:gridCol w="329184">
                  <a:extLst>
                    <a:ext uri="{9D8B030D-6E8A-4147-A177-3AD203B41FA5}">
                      <a16:colId xmlns:a16="http://schemas.microsoft.com/office/drawing/2014/main" val="2126239743"/>
                    </a:ext>
                  </a:extLst>
                </a:gridCol>
                <a:gridCol w="329184">
                  <a:extLst>
                    <a:ext uri="{9D8B030D-6E8A-4147-A177-3AD203B41FA5}">
                      <a16:colId xmlns:a16="http://schemas.microsoft.com/office/drawing/2014/main" val="843060390"/>
                    </a:ext>
                  </a:extLst>
                </a:gridCol>
                <a:gridCol w="329184">
                  <a:extLst>
                    <a:ext uri="{9D8B030D-6E8A-4147-A177-3AD203B41FA5}">
                      <a16:colId xmlns:a16="http://schemas.microsoft.com/office/drawing/2014/main" val="712068654"/>
                    </a:ext>
                  </a:extLst>
                </a:gridCol>
                <a:gridCol w="329184">
                  <a:extLst>
                    <a:ext uri="{9D8B030D-6E8A-4147-A177-3AD203B41FA5}">
                      <a16:colId xmlns:a16="http://schemas.microsoft.com/office/drawing/2014/main" val="2490017833"/>
                    </a:ext>
                  </a:extLst>
                </a:gridCol>
                <a:gridCol w="329184">
                  <a:extLst>
                    <a:ext uri="{9D8B030D-6E8A-4147-A177-3AD203B41FA5}">
                      <a16:colId xmlns:a16="http://schemas.microsoft.com/office/drawing/2014/main" val="294699181"/>
                    </a:ext>
                  </a:extLst>
                </a:gridCol>
                <a:gridCol w="329184">
                  <a:extLst>
                    <a:ext uri="{9D8B030D-6E8A-4147-A177-3AD203B41FA5}">
                      <a16:colId xmlns:a16="http://schemas.microsoft.com/office/drawing/2014/main" val="1640057025"/>
                    </a:ext>
                  </a:extLst>
                </a:gridCol>
                <a:gridCol w="329184">
                  <a:extLst>
                    <a:ext uri="{9D8B030D-6E8A-4147-A177-3AD203B41FA5}">
                      <a16:colId xmlns:a16="http://schemas.microsoft.com/office/drawing/2014/main" val="1862723999"/>
                    </a:ext>
                  </a:extLst>
                </a:gridCol>
                <a:gridCol w="370332">
                  <a:extLst>
                    <a:ext uri="{9D8B030D-6E8A-4147-A177-3AD203B41FA5}">
                      <a16:colId xmlns:a16="http://schemas.microsoft.com/office/drawing/2014/main" val="3408044008"/>
                    </a:ext>
                  </a:extLst>
                </a:gridCol>
                <a:gridCol w="370332">
                  <a:extLst>
                    <a:ext uri="{9D8B030D-6E8A-4147-A177-3AD203B41FA5}">
                      <a16:colId xmlns:a16="http://schemas.microsoft.com/office/drawing/2014/main" val="594087122"/>
                    </a:ext>
                  </a:extLst>
                </a:gridCol>
                <a:gridCol w="329184">
                  <a:extLst>
                    <a:ext uri="{9D8B030D-6E8A-4147-A177-3AD203B41FA5}">
                      <a16:colId xmlns:a16="http://schemas.microsoft.com/office/drawing/2014/main" val="1135726879"/>
                    </a:ext>
                  </a:extLst>
                </a:gridCol>
                <a:gridCol w="329184">
                  <a:extLst>
                    <a:ext uri="{9D8B030D-6E8A-4147-A177-3AD203B41FA5}">
                      <a16:colId xmlns:a16="http://schemas.microsoft.com/office/drawing/2014/main" val="2474071045"/>
                    </a:ext>
                  </a:extLst>
                </a:gridCol>
                <a:gridCol w="370332">
                  <a:extLst>
                    <a:ext uri="{9D8B030D-6E8A-4147-A177-3AD203B41FA5}">
                      <a16:colId xmlns:a16="http://schemas.microsoft.com/office/drawing/2014/main" val="24856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659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KAPCI Coatings - </a:t>
                      </a:r>
                      <a:r>
                        <a:rPr kumimoji="0" lang="ar-AE" sz="1000" b="1" i="0" u="none" strike="noStrike" kern="1200" cap="none" spc="0" normalizeH="0" baseline="0" noProof="0">
                          <a:ln>
                            <a:noFill/>
                          </a:ln>
                          <a:solidFill>
                            <a:prstClr val="black"/>
                          </a:solidFill>
                          <a:effectLst/>
                          <a:uLnTx/>
                          <a:uFillTx/>
                          <a:latin typeface="+mn-lt"/>
                          <a:ea typeface="+mn-ea"/>
                          <a:cs typeface="+mn-cs"/>
                        </a:rPr>
                        <a:t>كابسي للدهانات - 2018-02-21 22:35:51</a:t>
                      </a:r>
                      <a:r>
                        <a:rPr kumimoji="0" lang="ar-AE" sz="1000" b="0" i="0" u="none" strike="noStrike" kern="1200" cap="none" spc="0" normalizeH="0" baseline="0" noProof="0">
                          <a:ln>
                            <a:noFill/>
                          </a:ln>
                          <a:solidFill>
                            <a:prstClr val="black"/>
                          </a:solidFill>
                          <a:effectLst/>
                          <a:uLnTx/>
                          <a:uFillTx/>
                          <a:latin typeface="+mn-lt"/>
                          <a:ea typeface="+mn-ea"/>
                          <a:cs typeface="+mn-cs"/>
                        </a:rPr>
                        <a:t>
أخبرنا ما هو لون سيارتك المفضل؟
#</a:t>
                      </a:r>
                      <a:r>
                        <a:rPr kumimoji="0" lang="en-US" sz="1000" b="0" i="0" u="none" strike="noStrike" kern="1200" cap="none" spc="0" normalizeH="0" baseline="0" noProof="0">
                          <a:ln>
                            <a:noFill/>
                          </a:ln>
                          <a:solidFill>
                            <a:prstClr val="black"/>
                          </a:solidFill>
                          <a:effectLst/>
                          <a:uLnTx/>
                          <a:uFillTx/>
                          <a:latin typeface="+mn-lt"/>
                          <a:ea typeface="+mn-ea"/>
                          <a:cs typeface="+mn-cs"/>
                        </a:rPr>
                        <a:t>KAPCI_Coatings
#Automotive_Refinish 
(</a:t>
                      </a:r>
                      <a:r>
                        <a:rPr kumimoji="0" lang="ar-AE" sz="1000" b="0" i="0" u="none" strike="noStrike" kern="1200" cap="none" spc="0" normalizeH="0" baseline="0" noProof="0">
                          <a:ln>
                            <a:noFill/>
                          </a:ln>
                          <a:solidFill>
                            <a:prstClr val="black"/>
                          </a:solidFill>
                          <a:effectLst/>
                          <a:uLnTx/>
                          <a:uFillTx/>
                          <a:latin typeface="+mn-lt"/>
                          <a:ea typeface="+mn-ea"/>
                          <a:cs typeface="+mn-cs"/>
                        </a:rPr>
                        <a:t>منقول من سكاي نيوز عربية)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8534200"/>
                  </a:ext>
                </a:extLst>
              </a:tr>
            </a:tbl>
          </a:graphicData>
        </a:graphic>
      </p:graphicFrame>
      <p:sp>
        <p:nvSpPr>
          <p:cNvPr id="4" name="Text Placeholder 3">
            <a:extLst>
              <a:ext uri="{FF2B5EF4-FFF2-40B4-BE49-F238E27FC236}">
                <a16:creationId xmlns:a16="http://schemas.microsoft.com/office/drawing/2014/main" id="{A1DC5EBE-D261-4C6F-A4A0-5528F87E10F1}"/>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970045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8AFF3-A3CB-45DD-88FE-26E38D3F4B23}"/>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034AA6E3-F180-45EA-9A0C-01F1952E74C0}"/>
              </a:ext>
            </a:extLst>
          </p:cNvPr>
          <p:cNvGraphicFramePr>
            <a:graphicFrameLocks noGrp="1"/>
          </p:cNvGraphicFramePr>
          <p:nvPr>
            <p:ph type="tbl" sz="quarter" idx="13"/>
            <p:extLst>
              <p:ext uri="{D42A27DB-BD31-4B8C-83A1-F6EECF244321}">
                <p14:modId xmlns:p14="http://schemas.microsoft.com/office/powerpoint/2010/main" val="275389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01896497"/>
                    </a:ext>
                  </a:extLst>
                </a:gridCol>
                <a:gridCol w="370332">
                  <a:extLst>
                    <a:ext uri="{9D8B030D-6E8A-4147-A177-3AD203B41FA5}">
                      <a16:colId xmlns:a16="http://schemas.microsoft.com/office/drawing/2014/main" val="1829864271"/>
                    </a:ext>
                  </a:extLst>
                </a:gridCol>
                <a:gridCol w="370332">
                  <a:extLst>
                    <a:ext uri="{9D8B030D-6E8A-4147-A177-3AD203B41FA5}">
                      <a16:colId xmlns:a16="http://schemas.microsoft.com/office/drawing/2014/main" val="3479375867"/>
                    </a:ext>
                  </a:extLst>
                </a:gridCol>
                <a:gridCol w="370332">
                  <a:extLst>
                    <a:ext uri="{9D8B030D-6E8A-4147-A177-3AD203B41FA5}">
                      <a16:colId xmlns:a16="http://schemas.microsoft.com/office/drawing/2014/main" val="251683784"/>
                    </a:ext>
                  </a:extLst>
                </a:gridCol>
                <a:gridCol w="329184">
                  <a:extLst>
                    <a:ext uri="{9D8B030D-6E8A-4147-A177-3AD203B41FA5}">
                      <a16:colId xmlns:a16="http://schemas.microsoft.com/office/drawing/2014/main" val="4209502097"/>
                    </a:ext>
                  </a:extLst>
                </a:gridCol>
                <a:gridCol w="329184">
                  <a:extLst>
                    <a:ext uri="{9D8B030D-6E8A-4147-A177-3AD203B41FA5}">
                      <a16:colId xmlns:a16="http://schemas.microsoft.com/office/drawing/2014/main" val="3995678900"/>
                    </a:ext>
                  </a:extLst>
                </a:gridCol>
                <a:gridCol w="329184">
                  <a:extLst>
                    <a:ext uri="{9D8B030D-6E8A-4147-A177-3AD203B41FA5}">
                      <a16:colId xmlns:a16="http://schemas.microsoft.com/office/drawing/2014/main" val="1569343256"/>
                    </a:ext>
                  </a:extLst>
                </a:gridCol>
                <a:gridCol w="329184">
                  <a:extLst>
                    <a:ext uri="{9D8B030D-6E8A-4147-A177-3AD203B41FA5}">
                      <a16:colId xmlns:a16="http://schemas.microsoft.com/office/drawing/2014/main" val="3891615452"/>
                    </a:ext>
                  </a:extLst>
                </a:gridCol>
                <a:gridCol w="329184">
                  <a:extLst>
                    <a:ext uri="{9D8B030D-6E8A-4147-A177-3AD203B41FA5}">
                      <a16:colId xmlns:a16="http://schemas.microsoft.com/office/drawing/2014/main" val="3410900554"/>
                    </a:ext>
                  </a:extLst>
                </a:gridCol>
                <a:gridCol w="329184">
                  <a:extLst>
                    <a:ext uri="{9D8B030D-6E8A-4147-A177-3AD203B41FA5}">
                      <a16:colId xmlns:a16="http://schemas.microsoft.com/office/drawing/2014/main" val="2751096470"/>
                    </a:ext>
                  </a:extLst>
                </a:gridCol>
                <a:gridCol w="329184">
                  <a:extLst>
                    <a:ext uri="{9D8B030D-6E8A-4147-A177-3AD203B41FA5}">
                      <a16:colId xmlns:a16="http://schemas.microsoft.com/office/drawing/2014/main" val="480463885"/>
                    </a:ext>
                  </a:extLst>
                </a:gridCol>
                <a:gridCol w="329184">
                  <a:extLst>
                    <a:ext uri="{9D8B030D-6E8A-4147-A177-3AD203B41FA5}">
                      <a16:colId xmlns:a16="http://schemas.microsoft.com/office/drawing/2014/main" val="2252716577"/>
                    </a:ext>
                  </a:extLst>
                </a:gridCol>
                <a:gridCol w="329184">
                  <a:extLst>
                    <a:ext uri="{9D8B030D-6E8A-4147-A177-3AD203B41FA5}">
                      <a16:colId xmlns:a16="http://schemas.microsoft.com/office/drawing/2014/main" val="2382951468"/>
                    </a:ext>
                  </a:extLst>
                </a:gridCol>
                <a:gridCol w="370332">
                  <a:extLst>
                    <a:ext uri="{9D8B030D-6E8A-4147-A177-3AD203B41FA5}">
                      <a16:colId xmlns:a16="http://schemas.microsoft.com/office/drawing/2014/main" val="2636767011"/>
                    </a:ext>
                  </a:extLst>
                </a:gridCol>
                <a:gridCol w="370332">
                  <a:extLst>
                    <a:ext uri="{9D8B030D-6E8A-4147-A177-3AD203B41FA5}">
                      <a16:colId xmlns:a16="http://schemas.microsoft.com/office/drawing/2014/main" val="1997455891"/>
                    </a:ext>
                  </a:extLst>
                </a:gridCol>
                <a:gridCol w="329184">
                  <a:extLst>
                    <a:ext uri="{9D8B030D-6E8A-4147-A177-3AD203B41FA5}">
                      <a16:colId xmlns:a16="http://schemas.microsoft.com/office/drawing/2014/main" val="140687765"/>
                    </a:ext>
                  </a:extLst>
                </a:gridCol>
                <a:gridCol w="329184">
                  <a:extLst>
                    <a:ext uri="{9D8B030D-6E8A-4147-A177-3AD203B41FA5}">
                      <a16:colId xmlns:a16="http://schemas.microsoft.com/office/drawing/2014/main" val="2064106207"/>
                    </a:ext>
                  </a:extLst>
                </a:gridCol>
                <a:gridCol w="370332">
                  <a:extLst>
                    <a:ext uri="{9D8B030D-6E8A-4147-A177-3AD203B41FA5}">
                      <a16:colId xmlns:a16="http://schemas.microsoft.com/office/drawing/2014/main" val="198232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280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KAPCI Coatings - </a:t>
                      </a:r>
                      <a:r>
                        <a:rPr kumimoji="0" lang="ar-AE" sz="1000" b="1" i="0" u="none" strike="noStrike" kern="1200" cap="none" spc="0" normalizeH="0" baseline="0" noProof="0">
                          <a:ln>
                            <a:noFill/>
                          </a:ln>
                          <a:solidFill>
                            <a:prstClr val="black"/>
                          </a:solidFill>
                          <a:effectLst/>
                          <a:uLnTx/>
                          <a:uFillTx/>
                          <a:latin typeface="+mn-lt"/>
                          <a:ea typeface="+mn-ea"/>
                          <a:cs typeface="+mn-cs"/>
                        </a:rPr>
                        <a:t>كابسي للدهانات - 2018-02-21 17:23:16</a:t>
                      </a:r>
                      <a:r>
                        <a:rPr kumimoji="0" lang="ar-AE" sz="1000" b="0" i="0" u="none" strike="noStrike" kern="1200" cap="none" spc="0" normalizeH="0" baseline="0" noProof="0">
                          <a:ln>
                            <a:noFill/>
                          </a:ln>
                          <a:solidFill>
                            <a:prstClr val="black"/>
                          </a:solidFill>
                          <a:effectLst/>
                          <a:uLnTx/>
                          <a:uFillTx/>
                          <a:latin typeface="+mn-lt"/>
                          <a:ea typeface="+mn-ea"/>
                          <a:cs typeface="+mn-cs"/>
                        </a:rPr>
                        <a:t>
شركة #كابسى_للدهانات عقدت إجتماعها المتعدد المستويات الرابع بحضورمجلس ادارة الشركة ونحو مئة من مديرى ومهندسى وعمال الشركة حيث تم مناقشة أداء كابسى فى مشروع العشرين مفتاح خلال عام 2017 ووضع أهداف المشروع لعام 2018 من حيث زيادة الجودة والإنتاجية وخفض التكاليف وزيادة سرعة الاستجابة لطلبات العملاء.
ويعكس مشروع العشرين مفتاح التزام الشركة بمبدأ التحسين المستمر وتطبيق نظم تطوير العمليات لزيادة تنافسية الشركة فى الأسواق المحلية والعالمية.
#</a:t>
                      </a:r>
                      <a:r>
                        <a:rPr kumimoji="0" lang="en-US" sz="1000" b="0" i="0" u="none" strike="noStrike" kern="1200" cap="none" spc="0" normalizeH="0" baseline="0" noProof="0">
                          <a:ln>
                            <a:noFill/>
                          </a:ln>
                          <a:solidFill>
                            <a:prstClr val="black"/>
                          </a:solidFill>
                          <a:effectLst/>
                          <a:uLnTx/>
                          <a:uFillTx/>
                          <a:latin typeface="+mn-lt"/>
                          <a:ea typeface="+mn-ea"/>
                          <a:cs typeface="+mn-cs"/>
                        </a:rPr>
                        <a:t>KAPCI_Coatings has held its fourth multi-level meeting with participation of company's chairman, board of directors, and about one hundred of company's managers, engineers, chemists, and workers. The attendees have discussed KAPCI's performance in #20_Key's project and set targets for quality and productivity improvement, cost reduction, and higher responsiveness to market demands.
The #20_Keys project reflects KAPCI's commitment to continuous improvement and implementing process improvement systems to improve its competitiveness in both domestic and expor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4092115"/>
                  </a:ext>
                </a:extLst>
              </a:tr>
            </a:tbl>
          </a:graphicData>
        </a:graphic>
      </p:graphicFrame>
      <p:sp>
        <p:nvSpPr>
          <p:cNvPr id="4" name="Text Placeholder 3">
            <a:extLst>
              <a:ext uri="{FF2B5EF4-FFF2-40B4-BE49-F238E27FC236}">
                <a16:creationId xmlns:a16="http://schemas.microsoft.com/office/drawing/2014/main" id="{6466CE9F-D526-43D2-8990-49839E470882}"/>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3192651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5014A-9858-451A-A35B-4F3230D0433D}"/>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AC8099D9-5D10-42F6-97DF-06BCF46E2353}"/>
              </a:ext>
            </a:extLst>
          </p:cNvPr>
          <p:cNvGraphicFramePr>
            <a:graphicFrameLocks noGrp="1"/>
          </p:cNvGraphicFramePr>
          <p:nvPr>
            <p:ph type="tbl" sz="quarter" idx="13"/>
            <p:extLst>
              <p:ext uri="{D42A27DB-BD31-4B8C-83A1-F6EECF244321}">
                <p14:modId xmlns:p14="http://schemas.microsoft.com/office/powerpoint/2010/main" val="1726638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0399500"/>
                    </a:ext>
                  </a:extLst>
                </a:gridCol>
                <a:gridCol w="370332">
                  <a:extLst>
                    <a:ext uri="{9D8B030D-6E8A-4147-A177-3AD203B41FA5}">
                      <a16:colId xmlns:a16="http://schemas.microsoft.com/office/drawing/2014/main" val="1690953214"/>
                    </a:ext>
                  </a:extLst>
                </a:gridCol>
                <a:gridCol w="370332">
                  <a:extLst>
                    <a:ext uri="{9D8B030D-6E8A-4147-A177-3AD203B41FA5}">
                      <a16:colId xmlns:a16="http://schemas.microsoft.com/office/drawing/2014/main" val="3476278093"/>
                    </a:ext>
                  </a:extLst>
                </a:gridCol>
                <a:gridCol w="370332">
                  <a:extLst>
                    <a:ext uri="{9D8B030D-6E8A-4147-A177-3AD203B41FA5}">
                      <a16:colId xmlns:a16="http://schemas.microsoft.com/office/drawing/2014/main" val="384782860"/>
                    </a:ext>
                  </a:extLst>
                </a:gridCol>
                <a:gridCol w="329184">
                  <a:extLst>
                    <a:ext uri="{9D8B030D-6E8A-4147-A177-3AD203B41FA5}">
                      <a16:colId xmlns:a16="http://schemas.microsoft.com/office/drawing/2014/main" val="3938271795"/>
                    </a:ext>
                  </a:extLst>
                </a:gridCol>
                <a:gridCol w="329184">
                  <a:extLst>
                    <a:ext uri="{9D8B030D-6E8A-4147-A177-3AD203B41FA5}">
                      <a16:colId xmlns:a16="http://schemas.microsoft.com/office/drawing/2014/main" val="2330953446"/>
                    </a:ext>
                  </a:extLst>
                </a:gridCol>
                <a:gridCol w="329184">
                  <a:extLst>
                    <a:ext uri="{9D8B030D-6E8A-4147-A177-3AD203B41FA5}">
                      <a16:colId xmlns:a16="http://schemas.microsoft.com/office/drawing/2014/main" val="3966238349"/>
                    </a:ext>
                  </a:extLst>
                </a:gridCol>
                <a:gridCol w="329184">
                  <a:extLst>
                    <a:ext uri="{9D8B030D-6E8A-4147-A177-3AD203B41FA5}">
                      <a16:colId xmlns:a16="http://schemas.microsoft.com/office/drawing/2014/main" val="112409876"/>
                    </a:ext>
                  </a:extLst>
                </a:gridCol>
                <a:gridCol w="329184">
                  <a:extLst>
                    <a:ext uri="{9D8B030D-6E8A-4147-A177-3AD203B41FA5}">
                      <a16:colId xmlns:a16="http://schemas.microsoft.com/office/drawing/2014/main" val="1083839583"/>
                    </a:ext>
                  </a:extLst>
                </a:gridCol>
                <a:gridCol w="329184">
                  <a:extLst>
                    <a:ext uri="{9D8B030D-6E8A-4147-A177-3AD203B41FA5}">
                      <a16:colId xmlns:a16="http://schemas.microsoft.com/office/drawing/2014/main" val="1968479557"/>
                    </a:ext>
                  </a:extLst>
                </a:gridCol>
                <a:gridCol w="329184">
                  <a:extLst>
                    <a:ext uri="{9D8B030D-6E8A-4147-A177-3AD203B41FA5}">
                      <a16:colId xmlns:a16="http://schemas.microsoft.com/office/drawing/2014/main" val="2285226197"/>
                    </a:ext>
                  </a:extLst>
                </a:gridCol>
                <a:gridCol w="329184">
                  <a:extLst>
                    <a:ext uri="{9D8B030D-6E8A-4147-A177-3AD203B41FA5}">
                      <a16:colId xmlns:a16="http://schemas.microsoft.com/office/drawing/2014/main" val="2301538968"/>
                    </a:ext>
                  </a:extLst>
                </a:gridCol>
                <a:gridCol w="329184">
                  <a:extLst>
                    <a:ext uri="{9D8B030D-6E8A-4147-A177-3AD203B41FA5}">
                      <a16:colId xmlns:a16="http://schemas.microsoft.com/office/drawing/2014/main" val="1856739533"/>
                    </a:ext>
                  </a:extLst>
                </a:gridCol>
                <a:gridCol w="370332">
                  <a:extLst>
                    <a:ext uri="{9D8B030D-6E8A-4147-A177-3AD203B41FA5}">
                      <a16:colId xmlns:a16="http://schemas.microsoft.com/office/drawing/2014/main" val="1299264251"/>
                    </a:ext>
                  </a:extLst>
                </a:gridCol>
                <a:gridCol w="370332">
                  <a:extLst>
                    <a:ext uri="{9D8B030D-6E8A-4147-A177-3AD203B41FA5}">
                      <a16:colId xmlns:a16="http://schemas.microsoft.com/office/drawing/2014/main" val="3586485309"/>
                    </a:ext>
                  </a:extLst>
                </a:gridCol>
                <a:gridCol w="329184">
                  <a:extLst>
                    <a:ext uri="{9D8B030D-6E8A-4147-A177-3AD203B41FA5}">
                      <a16:colId xmlns:a16="http://schemas.microsoft.com/office/drawing/2014/main" val="1349974666"/>
                    </a:ext>
                  </a:extLst>
                </a:gridCol>
                <a:gridCol w="329184">
                  <a:extLst>
                    <a:ext uri="{9D8B030D-6E8A-4147-A177-3AD203B41FA5}">
                      <a16:colId xmlns:a16="http://schemas.microsoft.com/office/drawing/2014/main" val="564433834"/>
                    </a:ext>
                  </a:extLst>
                </a:gridCol>
                <a:gridCol w="370332">
                  <a:extLst>
                    <a:ext uri="{9D8B030D-6E8A-4147-A177-3AD203B41FA5}">
                      <a16:colId xmlns:a16="http://schemas.microsoft.com/office/drawing/2014/main" val="1894189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733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- 2018-02-20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ممكن تستخدم </a:t>
                      </a:r>
                      <a:r>
                        <a:rPr kumimoji="0" lang="en-US" sz="1000" b="0" i="0" u="none" strike="noStrike" kern="1200" cap="none" spc="0" normalizeH="0" baseline="0" noProof="0">
                          <a:ln>
                            <a:noFill/>
                          </a:ln>
                          <a:solidFill>
                            <a:prstClr val="black"/>
                          </a:solidFill>
                          <a:effectLst/>
                          <a:uLnTx/>
                          <a:uFillTx/>
                          <a:latin typeface="+mn-lt"/>
                          <a:ea typeface="+mn-ea"/>
                          <a:cs typeface="+mn-cs"/>
                        </a:rPr>
                        <a:t>Pink Embrace 8080 </a:t>
                      </a:r>
                      <a:r>
                        <a:rPr kumimoji="0" lang="ar-AE" sz="1000" b="0" i="0" u="none" strike="noStrike" kern="1200" cap="none" spc="0" normalizeH="0" baseline="0" noProof="0">
                          <a:ln>
                            <a:noFill/>
                          </a:ln>
                          <a:solidFill>
                            <a:prstClr val="black"/>
                          </a:solidFill>
                          <a:effectLst/>
                          <a:uLnTx/>
                          <a:uFillTx/>
                          <a:latin typeface="+mn-lt"/>
                          <a:ea typeface="+mn-ea"/>
                          <a:cs typeface="+mn-cs"/>
                        </a:rPr>
                        <a:t>فى مكتبك لأنه بيساعد على التركيز وبيدّى احساس بالراحة والهدوء.
إتفرج علي كتالوج</a:t>
                      </a:r>
                      <a:r>
                        <a:rPr kumimoji="0" lang="en-US" sz="1000" b="0" i="0" u="none" strike="noStrike" kern="1200" cap="none" spc="0" normalizeH="0" baseline="0" noProof="0">
                          <a:ln>
                            <a:noFill/>
                          </a:ln>
                          <a:solidFill>
                            <a:prstClr val="black"/>
                          </a:solidFill>
                          <a:effectLst/>
                          <a:uLnTx/>
                          <a:uFillTx/>
                          <a:latin typeface="+mn-lt"/>
                          <a:ea typeface="+mn-ea"/>
                          <a:cs typeface="+mn-cs"/>
                        </a:rPr>
                        <a:t>ColourNext 2018  </a:t>
                      </a:r>
                      <a:r>
                        <a:rPr kumimoji="0" lang="ar-AE" sz="1000" b="0" i="0" u="none" strike="noStrike" kern="1200" cap="none" spc="0" normalizeH="0" baseline="0" noProof="0">
                          <a:ln>
                            <a:noFill/>
                          </a:ln>
                          <a:solidFill>
                            <a:prstClr val="black"/>
                          </a:solidFill>
                          <a:effectLst/>
                          <a:uLnTx/>
                          <a:uFillTx/>
                          <a:latin typeface="+mn-lt"/>
                          <a:ea typeface="+mn-ea"/>
                          <a:cs typeface="+mn-cs"/>
                        </a:rPr>
                        <a:t>من اللينك دا:
</a:t>
                      </a:r>
                      <a:r>
                        <a:rPr kumimoji="0" lang="en-US" sz="1000" b="0" i="0" u="none" strike="noStrike" kern="1200" cap="none" spc="0" normalizeH="0" baseline="0" noProof="0">
                          <a:ln>
                            <a:noFill/>
                          </a:ln>
                          <a:solidFill>
                            <a:prstClr val="black"/>
                          </a:solidFill>
                          <a:effectLst/>
                          <a:uLnTx/>
                          <a:uFillTx/>
                          <a:latin typeface="+mn-lt"/>
                          <a:ea typeface="+mn-ea"/>
                          <a:cs typeface="+mn-cs"/>
                        </a:rPr>
                        <a:t>http://bit.ly/2hIZ1Ud 
#</a:t>
                      </a:r>
                      <a:r>
                        <a:rPr kumimoji="0" lang="ar-AE" sz="1000" b="0" i="0" u="none" strike="noStrike" kern="1200" cap="none" spc="0" normalizeH="0" baseline="0" noProof="0">
                          <a:ln>
                            <a:noFill/>
                          </a:ln>
                          <a:solidFill>
                            <a:prstClr val="black"/>
                          </a:solidFill>
                          <a:effectLst/>
                          <a:uLnTx/>
                          <a:uFillTx/>
                          <a:latin typeface="+mn-lt"/>
                          <a:ea typeface="+mn-ea"/>
                          <a:cs typeface="+mn-cs"/>
                        </a:rPr>
                        <a:t>سكيب
#</a:t>
                      </a:r>
                      <a:r>
                        <a:rPr kumimoji="0" lang="en-US" sz="1000" b="0" i="0" u="none" strike="noStrike" kern="1200" cap="none" spc="0" normalizeH="0" baseline="0" noProof="0">
                          <a:ln>
                            <a:noFill/>
                          </a:ln>
                          <a:solidFill>
                            <a:prstClr val="black"/>
                          </a:solidFill>
                          <a:effectLst/>
                          <a:uLnTx/>
                          <a:uFillTx/>
                          <a:latin typeface="+mn-lt"/>
                          <a:ea typeface="+mn-ea"/>
                          <a:cs typeface="+mn-cs"/>
                        </a:rPr>
                        <a:t>ColourNext #PinkEmbrace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964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- 2018-02-19 16:55:09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مجدي كان في رحله بأسوان... وقرر يركب مركب في النيل و يتفرج علي جمال النوبه ، و المركب ماشي شاف بيت بسيط في مكوناته لكن رائع في الوانه ، و عشان مجدي بيحب يعيش الالوان صورلنا الصوره الجميله دي. 
#سايبس #عيش_الالوان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7845533"/>
                  </a:ext>
                </a:extLst>
              </a:tr>
            </a:tbl>
          </a:graphicData>
        </a:graphic>
      </p:graphicFrame>
      <p:sp>
        <p:nvSpPr>
          <p:cNvPr id="4" name="Text Placeholder 3">
            <a:extLst>
              <a:ext uri="{FF2B5EF4-FFF2-40B4-BE49-F238E27FC236}">
                <a16:creationId xmlns:a16="http://schemas.microsoft.com/office/drawing/2014/main" id="{8CD9D9D4-2B8B-4211-9B1F-1641DB0AA701}"/>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508562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B6DA-8AF1-4F67-8BBF-80F7978EA8BD}"/>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A56CE05E-4213-4421-BE1D-2D3F066B3B3A}"/>
              </a:ext>
            </a:extLst>
          </p:cNvPr>
          <p:cNvGraphicFramePr>
            <a:graphicFrameLocks noGrp="1"/>
          </p:cNvGraphicFramePr>
          <p:nvPr>
            <p:ph type="tbl" sz="quarter" idx="13"/>
            <p:extLst>
              <p:ext uri="{D42A27DB-BD31-4B8C-83A1-F6EECF244321}">
                <p14:modId xmlns:p14="http://schemas.microsoft.com/office/powerpoint/2010/main" val="177186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16107854"/>
                    </a:ext>
                  </a:extLst>
                </a:gridCol>
                <a:gridCol w="370332">
                  <a:extLst>
                    <a:ext uri="{9D8B030D-6E8A-4147-A177-3AD203B41FA5}">
                      <a16:colId xmlns:a16="http://schemas.microsoft.com/office/drawing/2014/main" val="2256733712"/>
                    </a:ext>
                  </a:extLst>
                </a:gridCol>
                <a:gridCol w="370332">
                  <a:extLst>
                    <a:ext uri="{9D8B030D-6E8A-4147-A177-3AD203B41FA5}">
                      <a16:colId xmlns:a16="http://schemas.microsoft.com/office/drawing/2014/main" val="2816415129"/>
                    </a:ext>
                  </a:extLst>
                </a:gridCol>
                <a:gridCol w="370332">
                  <a:extLst>
                    <a:ext uri="{9D8B030D-6E8A-4147-A177-3AD203B41FA5}">
                      <a16:colId xmlns:a16="http://schemas.microsoft.com/office/drawing/2014/main" val="2966328053"/>
                    </a:ext>
                  </a:extLst>
                </a:gridCol>
                <a:gridCol w="329184">
                  <a:extLst>
                    <a:ext uri="{9D8B030D-6E8A-4147-A177-3AD203B41FA5}">
                      <a16:colId xmlns:a16="http://schemas.microsoft.com/office/drawing/2014/main" val="3908441538"/>
                    </a:ext>
                  </a:extLst>
                </a:gridCol>
                <a:gridCol w="329184">
                  <a:extLst>
                    <a:ext uri="{9D8B030D-6E8A-4147-A177-3AD203B41FA5}">
                      <a16:colId xmlns:a16="http://schemas.microsoft.com/office/drawing/2014/main" val="1377226798"/>
                    </a:ext>
                  </a:extLst>
                </a:gridCol>
                <a:gridCol w="329184">
                  <a:extLst>
                    <a:ext uri="{9D8B030D-6E8A-4147-A177-3AD203B41FA5}">
                      <a16:colId xmlns:a16="http://schemas.microsoft.com/office/drawing/2014/main" val="2532102847"/>
                    </a:ext>
                  </a:extLst>
                </a:gridCol>
                <a:gridCol w="329184">
                  <a:extLst>
                    <a:ext uri="{9D8B030D-6E8A-4147-A177-3AD203B41FA5}">
                      <a16:colId xmlns:a16="http://schemas.microsoft.com/office/drawing/2014/main" val="3613735739"/>
                    </a:ext>
                  </a:extLst>
                </a:gridCol>
                <a:gridCol w="329184">
                  <a:extLst>
                    <a:ext uri="{9D8B030D-6E8A-4147-A177-3AD203B41FA5}">
                      <a16:colId xmlns:a16="http://schemas.microsoft.com/office/drawing/2014/main" val="2480835818"/>
                    </a:ext>
                  </a:extLst>
                </a:gridCol>
                <a:gridCol w="329184">
                  <a:extLst>
                    <a:ext uri="{9D8B030D-6E8A-4147-A177-3AD203B41FA5}">
                      <a16:colId xmlns:a16="http://schemas.microsoft.com/office/drawing/2014/main" val="2693928608"/>
                    </a:ext>
                  </a:extLst>
                </a:gridCol>
                <a:gridCol w="329184">
                  <a:extLst>
                    <a:ext uri="{9D8B030D-6E8A-4147-A177-3AD203B41FA5}">
                      <a16:colId xmlns:a16="http://schemas.microsoft.com/office/drawing/2014/main" val="3201939103"/>
                    </a:ext>
                  </a:extLst>
                </a:gridCol>
                <a:gridCol w="329184">
                  <a:extLst>
                    <a:ext uri="{9D8B030D-6E8A-4147-A177-3AD203B41FA5}">
                      <a16:colId xmlns:a16="http://schemas.microsoft.com/office/drawing/2014/main" val="940431739"/>
                    </a:ext>
                  </a:extLst>
                </a:gridCol>
                <a:gridCol w="329184">
                  <a:extLst>
                    <a:ext uri="{9D8B030D-6E8A-4147-A177-3AD203B41FA5}">
                      <a16:colId xmlns:a16="http://schemas.microsoft.com/office/drawing/2014/main" val="3286423177"/>
                    </a:ext>
                  </a:extLst>
                </a:gridCol>
                <a:gridCol w="370332">
                  <a:extLst>
                    <a:ext uri="{9D8B030D-6E8A-4147-A177-3AD203B41FA5}">
                      <a16:colId xmlns:a16="http://schemas.microsoft.com/office/drawing/2014/main" val="3675979991"/>
                    </a:ext>
                  </a:extLst>
                </a:gridCol>
                <a:gridCol w="370332">
                  <a:extLst>
                    <a:ext uri="{9D8B030D-6E8A-4147-A177-3AD203B41FA5}">
                      <a16:colId xmlns:a16="http://schemas.microsoft.com/office/drawing/2014/main" val="2117217881"/>
                    </a:ext>
                  </a:extLst>
                </a:gridCol>
                <a:gridCol w="329184">
                  <a:extLst>
                    <a:ext uri="{9D8B030D-6E8A-4147-A177-3AD203B41FA5}">
                      <a16:colId xmlns:a16="http://schemas.microsoft.com/office/drawing/2014/main" val="903703827"/>
                    </a:ext>
                  </a:extLst>
                </a:gridCol>
                <a:gridCol w="329184">
                  <a:extLst>
                    <a:ext uri="{9D8B030D-6E8A-4147-A177-3AD203B41FA5}">
                      <a16:colId xmlns:a16="http://schemas.microsoft.com/office/drawing/2014/main" val="678255792"/>
                    </a:ext>
                  </a:extLst>
                </a:gridCol>
                <a:gridCol w="370332">
                  <a:extLst>
                    <a:ext uri="{9D8B030D-6E8A-4147-A177-3AD203B41FA5}">
                      <a16:colId xmlns:a16="http://schemas.microsoft.com/office/drawing/2014/main" val="2205996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818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KAPCI Coatings - </a:t>
                      </a:r>
                      <a:r>
                        <a:rPr kumimoji="0" lang="ar-AE" sz="1000" b="1" i="0" u="none" strike="noStrike" kern="1200" cap="none" spc="0" normalizeH="0" baseline="0" noProof="0">
                          <a:ln>
                            <a:noFill/>
                          </a:ln>
                          <a:solidFill>
                            <a:prstClr val="black"/>
                          </a:solidFill>
                          <a:effectLst/>
                          <a:uLnTx/>
                          <a:uFillTx/>
                          <a:latin typeface="+mn-lt"/>
                          <a:ea typeface="+mn-ea"/>
                          <a:cs typeface="+mn-cs"/>
                        </a:rPr>
                        <a:t>كابسي للدهانات - 2018-02-19 15:19:22</a:t>
                      </a:r>
                      <a:r>
                        <a:rPr kumimoji="0" lang="ar-AE" sz="1000" b="0" i="0" u="none" strike="noStrike" kern="1200" cap="none" spc="0" normalizeH="0" baseline="0" noProof="0">
                          <a:ln>
                            <a:noFill/>
                          </a:ln>
                          <a:solidFill>
                            <a:prstClr val="black"/>
                          </a:solidFill>
                          <a:effectLst/>
                          <a:uLnTx/>
                          <a:uFillTx/>
                          <a:latin typeface="+mn-lt"/>
                          <a:ea typeface="+mn-ea"/>
                          <a:cs typeface="+mn-cs"/>
                        </a:rPr>
                        <a:t>
33 عاما من التعاون بين #كابسي_للدهانات و وكلاء #دهانات_السيارات في مصر حتى اصبحت العلاقة شراكة في الرؤية و الهدف.
#</a:t>
                      </a:r>
                      <a:r>
                        <a:rPr kumimoji="0" lang="en-US" sz="1000" b="0" i="0" u="none" strike="noStrike" kern="1200" cap="none" spc="0" normalizeH="0" baseline="0" noProof="0">
                          <a:ln>
                            <a:noFill/>
                          </a:ln>
                          <a:solidFill>
                            <a:prstClr val="black"/>
                          </a:solidFill>
                          <a:effectLst/>
                          <a:uLnTx/>
                          <a:uFillTx/>
                          <a:latin typeface="+mn-lt"/>
                          <a:ea typeface="+mn-ea"/>
                          <a:cs typeface="+mn-cs"/>
                        </a:rPr>
                        <a:t>KAPCI_Coatings
#Automotive_Refinish
#EGYPT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883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- 2018-02-18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هيكون احلي من اي لوحة فنية مع رويال بلاي توارج بملمس وشكل القطيفة.
شوف تأثيرات الديكور من سكيب من اللينك دا:
</a:t>
                      </a:r>
                      <a:r>
                        <a:rPr kumimoji="0" lang="en-US" sz="1000" b="0" i="0" u="none" strike="noStrike" kern="1200" cap="none" spc="0" normalizeH="0" baseline="0" noProof="0">
                          <a:ln>
                            <a:noFill/>
                          </a:ln>
                          <a:solidFill>
                            <a:prstClr val="black"/>
                          </a:solidFill>
                          <a:effectLst/>
                          <a:uLnTx/>
                          <a:uFillTx/>
                          <a:latin typeface="+mn-lt"/>
                          <a:ea typeface="+mn-ea"/>
                          <a:cs typeface="+mn-cs"/>
                        </a:rPr>
                        <a:t>http://bit.ly/2nMlzqF 
#</a:t>
                      </a:r>
                      <a:r>
                        <a:rPr kumimoji="0" lang="ar-AE" sz="1000" b="0" i="0" u="none" strike="noStrike" kern="1200" cap="none" spc="0" normalizeH="0" baseline="0" noProof="0">
                          <a:ln>
                            <a:noFill/>
                          </a:ln>
                          <a:solidFill>
                            <a:prstClr val="black"/>
                          </a:solidFill>
                          <a:effectLst/>
                          <a:uLnTx/>
                          <a:uFillTx/>
                          <a:latin typeface="+mn-lt"/>
                          <a:ea typeface="+mn-ea"/>
                          <a:cs typeface="+mn-cs"/>
                        </a:rPr>
                        <a:t>سكيب
#منتجات_سكيب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4580703"/>
                  </a:ext>
                </a:extLst>
              </a:tr>
            </a:tbl>
          </a:graphicData>
        </a:graphic>
      </p:graphicFrame>
      <p:sp>
        <p:nvSpPr>
          <p:cNvPr id="4" name="Text Placeholder 3">
            <a:extLst>
              <a:ext uri="{FF2B5EF4-FFF2-40B4-BE49-F238E27FC236}">
                <a16:creationId xmlns:a16="http://schemas.microsoft.com/office/drawing/2014/main" id="{E3BE5883-B794-4DD1-BABE-DE4989D89704}"/>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76832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70CAF-75AE-4773-A10C-EAAEE1B1C7D8}"/>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458EAD0F-4F0E-4573-A8E2-30F4AD8BC205}"/>
              </a:ext>
            </a:extLst>
          </p:cNvPr>
          <p:cNvGraphicFramePr>
            <a:graphicFrameLocks noGrp="1"/>
          </p:cNvGraphicFramePr>
          <p:nvPr>
            <p:ph type="tbl" sz="quarter" idx="13"/>
            <p:extLst>
              <p:ext uri="{D42A27DB-BD31-4B8C-83A1-F6EECF244321}">
                <p14:modId xmlns:p14="http://schemas.microsoft.com/office/powerpoint/2010/main" val="3933055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22350959"/>
                    </a:ext>
                  </a:extLst>
                </a:gridCol>
                <a:gridCol w="370332">
                  <a:extLst>
                    <a:ext uri="{9D8B030D-6E8A-4147-A177-3AD203B41FA5}">
                      <a16:colId xmlns:a16="http://schemas.microsoft.com/office/drawing/2014/main" val="3464717957"/>
                    </a:ext>
                  </a:extLst>
                </a:gridCol>
                <a:gridCol w="370332">
                  <a:extLst>
                    <a:ext uri="{9D8B030D-6E8A-4147-A177-3AD203B41FA5}">
                      <a16:colId xmlns:a16="http://schemas.microsoft.com/office/drawing/2014/main" val="1700653854"/>
                    </a:ext>
                  </a:extLst>
                </a:gridCol>
                <a:gridCol w="370332">
                  <a:extLst>
                    <a:ext uri="{9D8B030D-6E8A-4147-A177-3AD203B41FA5}">
                      <a16:colId xmlns:a16="http://schemas.microsoft.com/office/drawing/2014/main" val="1291802245"/>
                    </a:ext>
                  </a:extLst>
                </a:gridCol>
                <a:gridCol w="329184">
                  <a:extLst>
                    <a:ext uri="{9D8B030D-6E8A-4147-A177-3AD203B41FA5}">
                      <a16:colId xmlns:a16="http://schemas.microsoft.com/office/drawing/2014/main" val="2103176533"/>
                    </a:ext>
                  </a:extLst>
                </a:gridCol>
                <a:gridCol w="329184">
                  <a:extLst>
                    <a:ext uri="{9D8B030D-6E8A-4147-A177-3AD203B41FA5}">
                      <a16:colId xmlns:a16="http://schemas.microsoft.com/office/drawing/2014/main" val="731337576"/>
                    </a:ext>
                  </a:extLst>
                </a:gridCol>
                <a:gridCol w="329184">
                  <a:extLst>
                    <a:ext uri="{9D8B030D-6E8A-4147-A177-3AD203B41FA5}">
                      <a16:colId xmlns:a16="http://schemas.microsoft.com/office/drawing/2014/main" val="967755761"/>
                    </a:ext>
                  </a:extLst>
                </a:gridCol>
                <a:gridCol w="329184">
                  <a:extLst>
                    <a:ext uri="{9D8B030D-6E8A-4147-A177-3AD203B41FA5}">
                      <a16:colId xmlns:a16="http://schemas.microsoft.com/office/drawing/2014/main" val="2555768497"/>
                    </a:ext>
                  </a:extLst>
                </a:gridCol>
                <a:gridCol w="329184">
                  <a:extLst>
                    <a:ext uri="{9D8B030D-6E8A-4147-A177-3AD203B41FA5}">
                      <a16:colId xmlns:a16="http://schemas.microsoft.com/office/drawing/2014/main" val="4102572871"/>
                    </a:ext>
                  </a:extLst>
                </a:gridCol>
                <a:gridCol w="329184">
                  <a:extLst>
                    <a:ext uri="{9D8B030D-6E8A-4147-A177-3AD203B41FA5}">
                      <a16:colId xmlns:a16="http://schemas.microsoft.com/office/drawing/2014/main" val="3930463940"/>
                    </a:ext>
                  </a:extLst>
                </a:gridCol>
                <a:gridCol w="329184">
                  <a:extLst>
                    <a:ext uri="{9D8B030D-6E8A-4147-A177-3AD203B41FA5}">
                      <a16:colId xmlns:a16="http://schemas.microsoft.com/office/drawing/2014/main" val="3640301617"/>
                    </a:ext>
                  </a:extLst>
                </a:gridCol>
                <a:gridCol w="329184">
                  <a:extLst>
                    <a:ext uri="{9D8B030D-6E8A-4147-A177-3AD203B41FA5}">
                      <a16:colId xmlns:a16="http://schemas.microsoft.com/office/drawing/2014/main" val="344629611"/>
                    </a:ext>
                  </a:extLst>
                </a:gridCol>
                <a:gridCol w="329184">
                  <a:extLst>
                    <a:ext uri="{9D8B030D-6E8A-4147-A177-3AD203B41FA5}">
                      <a16:colId xmlns:a16="http://schemas.microsoft.com/office/drawing/2014/main" val="1496525988"/>
                    </a:ext>
                  </a:extLst>
                </a:gridCol>
                <a:gridCol w="370332">
                  <a:extLst>
                    <a:ext uri="{9D8B030D-6E8A-4147-A177-3AD203B41FA5}">
                      <a16:colId xmlns:a16="http://schemas.microsoft.com/office/drawing/2014/main" val="1262669005"/>
                    </a:ext>
                  </a:extLst>
                </a:gridCol>
                <a:gridCol w="370332">
                  <a:extLst>
                    <a:ext uri="{9D8B030D-6E8A-4147-A177-3AD203B41FA5}">
                      <a16:colId xmlns:a16="http://schemas.microsoft.com/office/drawing/2014/main" val="2013482218"/>
                    </a:ext>
                  </a:extLst>
                </a:gridCol>
                <a:gridCol w="329184">
                  <a:extLst>
                    <a:ext uri="{9D8B030D-6E8A-4147-A177-3AD203B41FA5}">
                      <a16:colId xmlns:a16="http://schemas.microsoft.com/office/drawing/2014/main" val="2947896822"/>
                    </a:ext>
                  </a:extLst>
                </a:gridCol>
                <a:gridCol w="329184">
                  <a:extLst>
                    <a:ext uri="{9D8B030D-6E8A-4147-A177-3AD203B41FA5}">
                      <a16:colId xmlns:a16="http://schemas.microsoft.com/office/drawing/2014/main" val="1662785610"/>
                    </a:ext>
                  </a:extLst>
                </a:gridCol>
                <a:gridCol w="370332">
                  <a:extLst>
                    <a:ext uri="{9D8B030D-6E8A-4147-A177-3AD203B41FA5}">
                      <a16:colId xmlns:a16="http://schemas.microsoft.com/office/drawing/2014/main" val="498523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734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Sipes Egypt - 2018-02-18 15:25:29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إيمان عباس... الفائزه بالجائزة الأولى في مسابقه عيش الالوان
#سايبس #عيش_الالوان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069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GLC Paints - 2018-02-18 10:00:54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534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KAPCI Coatings - </a:t>
                      </a:r>
                      <a:r>
                        <a:rPr kumimoji="0" lang="ar-AE" sz="1000" b="1" i="0" u="none" strike="noStrike" kern="1200" cap="none" spc="0" normalizeH="0" baseline="0" noProof="0">
                          <a:ln>
                            <a:noFill/>
                          </a:ln>
                          <a:solidFill>
                            <a:prstClr val="black"/>
                          </a:solidFill>
                          <a:effectLst/>
                          <a:uLnTx/>
                          <a:uFillTx/>
                          <a:latin typeface="+mn-lt"/>
                          <a:ea typeface="+mn-ea"/>
                          <a:cs typeface="+mn-cs"/>
                        </a:rPr>
                        <a:t>كابسي للدهانات - 2018-02-16 12:37:58</a:t>
                      </a:r>
                      <a:r>
                        <a:rPr kumimoji="0" lang="ar-AE" sz="1000" b="0" i="0" u="none" strike="noStrike" kern="1200" cap="none" spc="0" normalizeH="0" baseline="0" noProof="0">
                          <a:ln>
                            <a:noFill/>
                          </a:ln>
                          <a:solidFill>
                            <a:prstClr val="black"/>
                          </a:solidFill>
                          <a:effectLst/>
                          <a:uLnTx/>
                          <a:uFillTx/>
                          <a:latin typeface="+mn-lt"/>
                          <a:ea typeface="+mn-ea"/>
                          <a:cs typeface="+mn-cs"/>
                        </a:rPr>
                        <a:t>
نفتخر دائما بمشاركتنا المجتمعية في مستشفى سرطان الأطفال ٥٧٣٥٧ كأكبر شركة دهانات في مصر ،نشارك في رعاية اطفال مصر.
#</a:t>
                      </a:r>
                      <a:r>
                        <a:rPr kumimoji="0" lang="en-US" sz="1000" b="0" i="0" u="none" strike="noStrike" kern="1200" cap="none" spc="0" normalizeH="0" baseline="0" noProof="0">
                          <a:ln>
                            <a:noFill/>
                          </a:ln>
                          <a:solidFill>
                            <a:prstClr val="black"/>
                          </a:solidFill>
                          <a:effectLst/>
                          <a:uLnTx/>
                          <a:uFillTx/>
                          <a:latin typeface="+mn-lt"/>
                          <a:ea typeface="+mn-ea"/>
                          <a:cs typeface="+mn-cs"/>
                        </a:rPr>
                        <a:t>KAPCI_Coatings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9477156"/>
                  </a:ext>
                </a:extLst>
              </a:tr>
            </a:tbl>
          </a:graphicData>
        </a:graphic>
      </p:graphicFrame>
      <p:sp>
        <p:nvSpPr>
          <p:cNvPr id="4" name="Text Placeholder 3">
            <a:extLst>
              <a:ext uri="{FF2B5EF4-FFF2-40B4-BE49-F238E27FC236}">
                <a16:creationId xmlns:a16="http://schemas.microsoft.com/office/drawing/2014/main" id="{F2FFF0F5-1F66-4FA6-A0A0-FA1C1D8833C3}"/>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2174663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9810B-C756-463E-B037-ACEB53460EFD}"/>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BBE85366-6C7C-48DA-B667-7F919642D51F}"/>
              </a:ext>
            </a:extLst>
          </p:cNvPr>
          <p:cNvGraphicFramePr>
            <a:graphicFrameLocks noGrp="1"/>
          </p:cNvGraphicFramePr>
          <p:nvPr>
            <p:ph type="tbl" sz="quarter" idx="13"/>
            <p:extLst>
              <p:ext uri="{D42A27DB-BD31-4B8C-83A1-F6EECF244321}">
                <p14:modId xmlns:p14="http://schemas.microsoft.com/office/powerpoint/2010/main" val="1766956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3672004"/>
                    </a:ext>
                  </a:extLst>
                </a:gridCol>
                <a:gridCol w="370332">
                  <a:extLst>
                    <a:ext uri="{9D8B030D-6E8A-4147-A177-3AD203B41FA5}">
                      <a16:colId xmlns:a16="http://schemas.microsoft.com/office/drawing/2014/main" val="948166824"/>
                    </a:ext>
                  </a:extLst>
                </a:gridCol>
                <a:gridCol w="370332">
                  <a:extLst>
                    <a:ext uri="{9D8B030D-6E8A-4147-A177-3AD203B41FA5}">
                      <a16:colId xmlns:a16="http://schemas.microsoft.com/office/drawing/2014/main" val="1026287622"/>
                    </a:ext>
                  </a:extLst>
                </a:gridCol>
                <a:gridCol w="370332">
                  <a:extLst>
                    <a:ext uri="{9D8B030D-6E8A-4147-A177-3AD203B41FA5}">
                      <a16:colId xmlns:a16="http://schemas.microsoft.com/office/drawing/2014/main" val="1085739339"/>
                    </a:ext>
                  </a:extLst>
                </a:gridCol>
                <a:gridCol w="329184">
                  <a:extLst>
                    <a:ext uri="{9D8B030D-6E8A-4147-A177-3AD203B41FA5}">
                      <a16:colId xmlns:a16="http://schemas.microsoft.com/office/drawing/2014/main" val="1257175978"/>
                    </a:ext>
                  </a:extLst>
                </a:gridCol>
                <a:gridCol w="329184">
                  <a:extLst>
                    <a:ext uri="{9D8B030D-6E8A-4147-A177-3AD203B41FA5}">
                      <a16:colId xmlns:a16="http://schemas.microsoft.com/office/drawing/2014/main" val="2210227186"/>
                    </a:ext>
                  </a:extLst>
                </a:gridCol>
                <a:gridCol w="329184">
                  <a:extLst>
                    <a:ext uri="{9D8B030D-6E8A-4147-A177-3AD203B41FA5}">
                      <a16:colId xmlns:a16="http://schemas.microsoft.com/office/drawing/2014/main" val="3707638110"/>
                    </a:ext>
                  </a:extLst>
                </a:gridCol>
                <a:gridCol w="329184">
                  <a:extLst>
                    <a:ext uri="{9D8B030D-6E8A-4147-A177-3AD203B41FA5}">
                      <a16:colId xmlns:a16="http://schemas.microsoft.com/office/drawing/2014/main" val="2832476270"/>
                    </a:ext>
                  </a:extLst>
                </a:gridCol>
                <a:gridCol w="329184">
                  <a:extLst>
                    <a:ext uri="{9D8B030D-6E8A-4147-A177-3AD203B41FA5}">
                      <a16:colId xmlns:a16="http://schemas.microsoft.com/office/drawing/2014/main" val="1173485319"/>
                    </a:ext>
                  </a:extLst>
                </a:gridCol>
                <a:gridCol w="329184">
                  <a:extLst>
                    <a:ext uri="{9D8B030D-6E8A-4147-A177-3AD203B41FA5}">
                      <a16:colId xmlns:a16="http://schemas.microsoft.com/office/drawing/2014/main" val="941184859"/>
                    </a:ext>
                  </a:extLst>
                </a:gridCol>
                <a:gridCol w="329184">
                  <a:extLst>
                    <a:ext uri="{9D8B030D-6E8A-4147-A177-3AD203B41FA5}">
                      <a16:colId xmlns:a16="http://schemas.microsoft.com/office/drawing/2014/main" val="3523058228"/>
                    </a:ext>
                  </a:extLst>
                </a:gridCol>
                <a:gridCol w="329184">
                  <a:extLst>
                    <a:ext uri="{9D8B030D-6E8A-4147-A177-3AD203B41FA5}">
                      <a16:colId xmlns:a16="http://schemas.microsoft.com/office/drawing/2014/main" val="2713937823"/>
                    </a:ext>
                  </a:extLst>
                </a:gridCol>
                <a:gridCol w="329184">
                  <a:extLst>
                    <a:ext uri="{9D8B030D-6E8A-4147-A177-3AD203B41FA5}">
                      <a16:colId xmlns:a16="http://schemas.microsoft.com/office/drawing/2014/main" val="271388678"/>
                    </a:ext>
                  </a:extLst>
                </a:gridCol>
                <a:gridCol w="370332">
                  <a:extLst>
                    <a:ext uri="{9D8B030D-6E8A-4147-A177-3AD203B41FA5}">
                      <a16:colId xmlns:a16="http://schemas.microsoft.com/office/drawing/2014/main" val="3514111807"/>
                    </a:ext>
                  </a:extLst>
                </a:gridCol>
                <a:gridCol w="370332">
                  <a:extLst>
                    <a:ext uri="{9D8B030D-6E8A-4147-A177-3AD203B41FA5}">
                      <a16:colId xmlns:a16="http://schemas.microsoft.com/office/drawing/2014/main" val="2863296257"/>
                    </a:ext>
                  </a:extLst>
                </a:gridCol>
                <a:gridCol w="329184">
                  <a:extLst>
                    <a:ext uri="{9D8B030D-6E8A-4147-A177-3AD203B41FA5}">
                      <a16:colId xmlns:a16="http://schemas.microsoft.com/office/drawing/2014/main" val="1684606056"/>
                    </a:ext>
                  </a:extLst>
                </a:gridCol>
                <a:gridCol w="329184">
                  <a:extLst>
                    <a:ext uri="{9D8B030D-6E8A-4147-A177-3AD203B41FA5}">
                      <a16:colId xmlns:a16="http://schemas.microsoft.com/office/drawing/2014/main" val="1519435386"/>
                    </a:ext>
                  </a:extLst>
                </a:gridCol>
                <a:gridCol w="370332">
                  <a:extLst>
                    <a:ext uri="{9D8B030D-6E8A-4147-A177-3AD203B41FA5}">
                      <a16:colId xmlns:a16="http://schemas.microsoft.com/office/drawing/2014/main" val="3925938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736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GLC Paints - 2018-02-16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بما إن إنهارده أجازه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يلا جمع كل اصحابك وشجعوا سوا
الأهلى </a:t>
                      </a:r>
                      <a:r>
                        <a:rPr kumimoji="0" lang="en-US" sz="1000" b="0" i="0" u="none" strike="noStrike" kern="1200" cap="none" spc="0" normalizeH="0" baseline="0" noProof="0">
                          <a:ln>
                            <a:noFill/>
                          </a:ln>
                          <a:solidFill>
                            <a:prstClr val="black"/>
                          </a:solidFill>
                          <a:effectLst/>
                          <a:uLnTx/>
                          <a:uFillTx/>
                          <a:latin typeface="+mn-lt"/>
                          <a:ea typeface="+mn-ea"/>
                          <a:cs typeface="+mn-cs"/>
                        </a:rPr>
                        <a:t>x </a:t>
                      </a:r>
                      <a:r>
                        <a:rPr kumimoji="0" lang="ar-AE" sz="1000" b="0" i="0" u="none" strike="noStrike" kern="1200" cap="none" spc="0" normalizeH="0" baseline="0" noProof="0">
                          <a:ln>
                            <a:noFill/>
                          </a:ln>
                          <a:solidFill>
                            <a:prstClr val="black"/>
                          </a:solidFill>
                          <a:effectLst/>
                          <a:uLnTx/>
                          <a:uFillTx/>
                          <a:latin typeface="+mn-lt"/>
                          <a:ea typeface="+mn-ea"/>
                          <a:cs typeface="+mn-cs"/>
                        </a:rPr>
                        <a:t>الأسيوطى
#جي_إل_سي_راعي_النادي_الأهلي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579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KAPCI Coatings - </a:t>
                      </a:r>
                      <a:r>
                        <a:rPr kumimoji="0" lang="ar-AE" sz="1000" b="1" i="0" u="none" strike="noStrike" kern="1200" cap="none" spc="0" normalizeH="0" baseline="0" noProof="0">
                          <a:ln>
                            <a:noFill/>
                          </a:ln>
                          <a:solidFill>
                            <a:prstClr val="black"/>
                          </a:solidFill>
                          <a:effectLst/>
                          <a:uLnTx/>
                          <a:uFillTx/>
                          <a:latin typeface="+mn-lt"/>
                          <a:ea typeface="+mn-ea"/>
                          <a:cs typeface="+mn-cs"/>
                        </a:rPr>
                        <a:t>كابسي للدهانات - 2018-02-16 00:24:07</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KAPCI_Coatings #Portugal 
#Automotive_Refinish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313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Scib Paints - 2018-02-15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لون الشهر دا هو </a:t>
                      </a:r>
                      <a:r>
                        <a:rPr kumimoji="0" lang="en-US" sz="1000" b="0" i="0" u="none" strike="noStrike" kern="1200" cap="none" spc="0" normalizeH="0" baseline="0" noProof="0">
                          <a:ln>
                            <a:noFill/>
                          </a:ln>
                          <a:solidFill>
                            <a:prstClr val="black"/>
                          </a:solidFill>
                          <a:effectLst/>
                          <a:uLnTx/>
                          <a:uFillTx/>
                          <a:latin typeface="+mn-lt"/>
                          <a:ea typeface="+mn-ea"/>
                          <a:cs typeface="+mn-cs"/>
                        </a:rPr>
                        <a:t>Midnight Interlude X141 </a:t>
                      </a:r>
                      <a:r>
                        <a:rPr kumimoji="0" lang="ar-AE" sz="1000" b="0" i="0" u="none" strike="noStrike" kern="1200" cap="none" spc="0" normalizeH="0" baseline="0" noProof="0">
                          <a:ln>
                            <a:noFill/>
                          </a:ln>
                          <a:solidFill>
                            <a:prstClr val="black"/>
                          </a:solidFill>
                          <a:effectLst/>
                          <a:uLnTx/>
                          <a:uFillTx/>
                          <a:latin typeface="+mn-lt"/>
                          <a:ea typeface="+mn-ea"/>
                          <a:cs typeface="+mn-cs"/>
                        </a:rPr>
                        <a:t>اللي هيدى بيتك رقى وفخامة لأنه من درجات اللون الأرجوانى.
#سكيب
#قالوا_عن_الألوان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3977755"/>
                  </a:ext>
                </a:extLst>
              </a:tr>
            </a:tbl>
          </a:graphicData>
        </a:graphic>
      </p:graphicFrame>
      <p:sp>
        <p:nvSpPr>
          <p:cNvPr id="4" name="Text Placeholder 3">
            <a:extLst>
              <a:ext uri="{FF2B5EF4-FFF2-40B4-BE49-F238E27FC236}">
                <a16:creationId xmlns:a16="http://schemas.microsoft.com/office/drawing/2014/main" id="{9A2E521D-34E3-4D40-BC9D-EE791E12C428}"/>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583221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855AC-1F99-4CDD-B06F-FA3215242CB7}"/>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64AD0884-2F65-4E84-8FE9-64359C7F84EF}"/>
              </a:ext>
            </a:extLst>
          </p:cNvPr>
          <p:cNvGraphicFramePr>
            <a:graphicFrameLocks noGrp="1"/>
          </p:cNvGraphicFramePr>
          <p:nvPr>
            <p:ph type="tbl" sz="quarter" idx="13"/>
            <p:extLst>
              <p:ext uri="{D42A27DB-BD31-4B8C-83A1-F6EECF244321}">
                <p14:modId xmlns:p14="http://schemas.microsoft.com/office/powerpoint/2010/main" val="151972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1137847"/>
                    </a:ext>
                  </a:extLst>
                </a:gridCol>
                <a:gridCol w="370332">
                  <a:extLst>
                    <a:ext uri="{9D8B030D-6E8A-4147-A177-3AD203B41FA5}">
                      <a16:colId xmlns:a16="http://schemas.microsoft.com/office/drawing/2014/main" val="1454227484"/>
                    </a:ext>
                  </a:extLst>
                </a:gridCol>
                <a:gridCol w="370332">
                  <a:extLst>
                    <a:ext uri="{9D8B030D-6E8A-4147-A177-3AD203B41FA5}">
                      <a16:colId xmlns:a16="http://schemas.microsoft.com/office/drawing/2014/main" val="741461287"/>
                    </a:ext>
                  </a:extLst>
                </a:gridCol>
                <a:gridCol w="370332">
                  <a:extLst>
                    <a:ext uri="{9D8B030D-6E8A-4147-A177-3AD203B41FA5}">
                      <a16:colId xmlns:a16="http://schemas.microsoft.com/office/drawing/2014/main" val="210817691"/>
                    </a:ext>
                  </a:extLst>
                </a:gridCol>
                <a:gridCol w="329184">
                  <a:extLst>
                    <a:ext uri="{9D8B030D-6E8A-4147-A177-3AD203B41FA5}">
                      <a16:colId xmlns:a16="http://schemas.microsoft.com/office/drawing/2014/main" val="4279438399"/>
                    </a:ext>
                  </a:extLst>
                </a:gridCol>
                <a:gridCol w="329184">
                  <a:extLst>
                    <a:ext uri="{9D8B030D-6E8A-4147-A177-3AD203B41FA5}">
                      <a16:colId xmlns:a16="http://schemas.microsoft.com/office/drawing/2014/main" val="3898874607"/>
                    </a:ext>
                  </a:extLst>
                </a:gridCol>
                <a:gridCol w="329184">
                  <a:extLst>
                    <a:ext uri="{9D8B030D-6E8A-4147-A177-3AD203B41FA5}">
                      <a16:colId xmlns:a16="http://schemas.microsoft.com/office/drawing/2014/main" val="683800143"/>
                    </a:ext>
                  </a:extLst>
                </a:gridCol>
                <a:gridCol w="329184">
                  <a:extLst>
                    <a:ext uri="{9D8B030D-6E8A-4147-A177-3AD203B41FA5}">
                      <a16:colId xmlns:a16="http://schemas.microsoft.com/office/drawing/2014/main" val="735444812"/>
                    </a:ext>
                  </a:extLst>
                </a:gridCol>
                <a:gridCol w="329184">
                  <a:extLst>
                    <a:ext uri="{9D8B030D-6E8A-4147-A177-3AD203B41FA5}">
                      <a16:colId xmlns:a16="http://schemas.microsoft.com/office/drawing/2014/main" val="1878450184"/>
                    </a:ext>
                  </a:extLst>
                </a:gridCol>
                <a:gridCol w="329184">
                  <a:extLst>
                    <a:ext uri="{9D8B030D-6E8A-4147-A177-3AD203B41FA5}">
                      <a16:colId xmlns:a16="http://schemas.microsoft.com/office/drawing/2014/main" val="3637604156"/>
                    </a:ext>
                  </a:extLst>
                </a:gridCol>
                <a:gridCol w="329184">
                  <a:extLst>
                    <a:ext uri="{9D8B030D-6E8A-4147-A177-3AD203B41FA5}">
                      <a16:colId xmlns:a16="http://schemas.microsoft.com/office/drawing/2014/main" val="646169802"/>
                    </a:ext>
                  </a:extLst>
                </a:gridCol>
                <a:gridCol w="329184">
                  <a:extLst>
                    <a:ext uri="{9D8B030D-6E8A-4147-A177-3AD203B41FA5}">
                      <a16:colId xmlns:a16="http://schemas.microsoft.com/office/drawing/2014/main" val="2379312640"/>
                    </a:ext>
                  </a:extLst>
                </a:gridCol>
                <a:gridCol w="329184">
                  <a:extLst>
                    <a:ext uri="{9D8B030D-6E8A-4147-A177-3AD203B41FA5}">
                      <a16:colId xmlns:a16="http://schemas.microsoft.com/office/drawing/2014/main" val="3810076227"/>
                    </a:ext>
                  </a:extLst>
                </a:gridCol>
                <a:gridCol w="370332">
                  <a:extLst>
                    <a:ext uri="{9D8B030D-6E8A-4147-A177-3AD203B41FA5}">
                      <a16:colId xmlns:a16="http://schemas.microsoft.com/office/drawing/2014/main" val="2882847444"/>
                    </a:ext>
                  </a:extLst>
                </a:gridCol>
                <a:gridCol w="370332">
                  <a:extLst>
                    <a:ext uri="{9D8B030D-6E8A-4147-A177-3AD203B41FA5}">
                      <a16:colId xmlns:a16="http://schemas.microsoft.com/office/drawing/2014/main" val="329046622"/>
                    </a:ext>
                  </a:extLst>
                </a:gridCol>
                <a:gridCol w="329184">
                  <a:extLst>
                    <a:ext uri="{9D8B030D-6E8A-4147-A177-3AD203B41FA5}">
                      <a16:colId xmlns:a16="http://schemas.microsoft.com/office/drawing/2014/main" val="1011276235"/>
                    </a:ext>
                  </a:extLst>
                </a:gridCol>
                <a:gridCol w="329184">
                  <a:extLst>
                    <a:ext uri="{9D8B030D-6E8A-4147-A177-3AD203B41FA5}">
                      <a16:colId xmlns:a16="http://schemas.microsoft.com/office/drawing/2014/main" val="1431341685"/>
                    </a:ext>
                  </a:extLst>
                </a:gridCol>
                <a:gridCol w="370332">
                  <a:extLst>
                    <a:ext uri="{9D8B030D-6E8A-4147-A177-3AD203B41FA5}">
                      <a16:colId xmlns:a16="http://schemas.microsoft.com/office/drawing/2014/main" val="879201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517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Jotun Egypt - 2018-02-15 17:15:10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انقلوا جو فترة غروب الشمس لبيوتكم مع درجات القرنفلي الفاتحة من موضة الوان 2018.
أعرفي أكتر عن المجموعة كلها من هنا: </a:t>
                      </a:r>
                      <a:r>
                        <a:rPr kumimoji="0" lang="en-US" sz="1000" b="0" i="0" u="none" strike="noStrike" kern="1200" cap="none" spc="0" normalizeH="0" baseline="0" noProof="0">
                          <a:ln>
                            <a:noFill/>
                          </a:ln>
                          <a:solidFill>
                            <a:prstClr val="black"/>
                          </a:solidFill>
                          <a:effectLst/>
                          <a:uLnTx/>
                          <a:uFillTx/>
                          <a:latin typeface="+mn-lt"/>
                          <a:ea typeface="+mn-ea"/>
                          <a:cs typeface="+mn-cs"/>
                        </a:rPr>
                        <a:t>http://bit.ly/CT2018AR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5670645"/>
                  </a:ext>
                </a:extLst>
              </a:tr>
            </a:tbl>
          </a:graphicData>
        </a:graphic>
      </p:graphicFrame>
      <p:sp>
        <p:nvSpPr>
          <p:cNvPr id="4" name="Text Placeholder 3">
            <a:extLst>
              <a:ext uri="{FF2B5EF4-FFF2-40B4-BE49-F238E27FC236}">
                <a16:creationId xmlns:a16="http://schemas.microsoft.com/office/drawing/2014/main" id="{F3555125-532A-445E-9BC7-5E0829D3535F}"/>
              </a:ext>
            </a:extLst>
          </p:cNvPr>
          <p:cNvSpPr>
            <a:spLocks noGrp="1"/>
          </p:cNvSpPr>
          <p:nvPr>
            <p:ph type="body" sz="quarter" idx="14"/>
          </p:nvPr>
        </p:nvSpPr>
        <p:spPr/>
        <p:txBody>
          <a:bodyPr/>
          <a:lstStyle/>
          <a:p>
            <a:r>
              <a:rPr lang="en-US"/>
              <a:t>02/01/2018 - 03/01/2018</a:t>
            </a:r>
          </a:p>
        </p:txBody>
      </p:sp>
    </p:spTree>
    <p:extLst>
      <p:ext uri="{BB962C8B-B14F-4D97-AF65-F5344CB8AC3E}">
        <p14:creationId xmlns:p14="http://schemas.microsoft.com/office/powerpoint/2010/main" val="1924798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99D9B-EE69-4D0B-8EB1-CC8F0A6FE02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80B5B37-A0A1-453F-A1A0-E6AE77DB2459}"/>
              </a:ext>
            </a:extLst>
          </p:cNvPr>
          <p:cNvGraphicFramePr>
            <a:graphicFrameLocks noGrp="1"/>
          </p:cNvGraphicFramePr>
          <p:nvPr>
            <p:ph type="chart" sz="quarter" idx="13"/>
            <p:extLst>
              <p:ext uri="{D42A27DB-BD31-4B8C-83A1-F6EECF244321}">
                <p14:modId xmlns:p14="http://schemas.microsoft.com/office/powerpoint/2010/main" val="821881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49360C-9696-4852-86AC-C63706027A72}"/>
              </a:ext>
            </a:extLst>
          </p:cNvPr>
          <p:cNvSpPr>
            <a:spLocks noGrp="1"/>
          </p:cNvSpPr>
          <p:nvPr>
            <p:ph type="body" sz="quarter" idx="14"/>
          </p:nvPr>
        </p:nvSpPr>
        <p:spPr/>
        <p:txBody>
          <a:bodyPr/>
          <a:lstStyle/>
          <a:p>
            <a:r>
              <a:rPr lang="en-US"/>
              <a:t>02/01/2018 - 03/01/2018</a:t>
            </a:r>
          </a:p>
        </p:txBody>
      </p:sp>
      <p:sp>
        <p:nvSpPr>
          <p:cNvPr id="5" name="Footer Placeholder 4">
            <a:extLst>
              <a:ext uri="{FF2B5EF4-FFF2-40B4-BE49-F238E27FC236}">
                <a16:creationId xmlns:a16="http://schemas.microsoft.com/office/drawing/2014/main" id="{24788FA1-FC9F-40E5-BD14-3B94EF38B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4136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1390</Words>
  <Application>Microsoft Office PowerPoint</Application>
  <PresentationFormat>On-screen Show (4:3)</PresentationFormat>
  <Paragraphs>913</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Overview</vt:lpstr>
      <vt:lpstr>Facebook Key Metrics Table</vt:lpstr>
      <vt:lpstr>Facebook Fans Total</vt:lpstr>
      <vt:lpstr>Facebook Fans Change Rate</vt:lpstr>
      <vt:lpstr>Facebook Interaction Rate</vt:lpstr>
      <vt:lpstr>Facebook Total Interactions</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lpstr>Facebook Key Metrics Radar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2018-03-13T07:55:48Z</dcterms:created>
  <dcterms:modified xsi:type="dcterms:W3CDTF">2018-03-13T07:56:51Z</dcterms:modified>
</cp:coreProperties>
</file>