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Sipes Egypt</c:v>
                </c:pt>
              </c:strCache>
            </c:strRef>
          </c:tx>
          <c:spPr>
            <a:ln w="28575" cap="rnd">
              <a:solidFill>
                <a:schemeClr val="accent1"/>
              </a:solidFill>
              <a:round/>
            </a:ln>
            <a:effectLst/>
          </c:spPr>
          <c:marker>
            <c:symbol val="none"/>
          </c:marker>
          <c:cat>
            <c:numRef>
              <c:f>Sheet1!$A$2:$A$32</c:f>
              <c:numCache>
                <c:formatCode>m/d/yyyy</c:formatCode>
                <c:ptCount val="31"/>
                <c:pt idx="0">
                  <c:v>43134</c:v>
                </c:pt>
                <c:pt idx="1">
                  <c:v>43135</c:v>
                </c:pt>
                <c:pt idx="2">
                  <c:v>43136</c:v>
                </c:pt>
                <c:pt idx="3">
                  <c:v>43137</c:v>
                </c:pt>
                <c:pt idx="4">
                  <c:v>43138</c:v>
                </c:pt>
                <c:pt idx="5">
                  <c:v>43139</c:v>
                </c:pt>
                <c:pt idx="6">
                  <c:v>43140</c:v>
                </c:pt>
                <c:pt idx="7">
                  <c:v>43141</c:v>
                </c:pt>
                <c:pt idx="8">
                  <c:v>43142</c:v>
                </c:pt>
                <c:pt idx="9">
                  <c:v>43143</c:v>
                </c:pt>
                <c:pt idx="10">
                  <c:v>43144</c:v>
                </c:pt>
                <c:pt idx="11">
                  <c:v>43145</c:v>
                </c:pt>
                <c:pt idx="12">
                  <c:v>43146</c:v>
                </c:pt>
                <c:pt idx="13">
                  <c:v>43147</c:v>
                </c:pt>
                <c:pt idx="14">
                  <c:v>43148</c:v>
                </c:pt>
                <c:pt idx="15">
                  <c:v>43149</c:v>
                </c:pt>
                <c:pt idx="16">
                  <c:v>43150</c:v>
                </c:pt>
                <c:pt idx="17">
                  <c:v>43151</c:v>
                </c:pt>
                <c:pt idx="18">
                  <c:v>43152</c:v>
                </c:pt>
                <c:pt idx="19">
                  <c:v>43153</c:v>
                </c:pt>
                <c:pt idx="20">
                  <c:v>43154</c:v>
                </c:pt>
                <c:pt idx="21">
                  <c:v>43155</c:v>
                </c:pt>
                <c:pt idx="22">
                  <c:v>43156</c:v>
                </c:pt>
                <c:pt idx="23">
                  <c:v>43157</c:v>
                </c:pt>
                <c:pt idx="24">
                  <c:v>43158</c:v>
                </c:pt>
                <c:pt idx="25">
                  <c:v>43159</c:v>
                </c:pt>
                <c:pt idx="26">
                  <c:v>43160</c:v>
                </c:pt>
                <c:pt idx="27">
                  <c:v>43161</c:v>
                </c:pt>
                <c:pt idx="28">
                  <c:v>43162</c:v>
                </c:pt>
                <c:pt idx="29">
                  <c:v>43163</c:v>
                </c:pt>
                <c:pt idx="30">
                  <c:v>43164</c:v>
                </c:pt>
              </c:numCache>
            </c:numRef>
          </c:cat>
          <c:val>
            <c:numRef>
              <c:f>Sheet1!$B$2:$B$32</c:f>
              <c:numCache>
                <c:formatCode>General</c:formatCode>
                <c:ptCount val="31"/>
                <c:pt idx="0">
                  <c:v>0</c:v>
                </c:pt>
                <c:pt idx="1">
                  <c:v>0</c:v>
                </c:pt>
                <c:pt idx="2">
                  <c:v>1</c:v>
                </c:pt>
                <c:pt idx="3">
                  <c:v>2</c:v>
                </c:pt>
                <c:pt idx="4">
                  <c:v>0</c:v>
                </c:pt>
                <c:pt idx="5">
                  <c:v>1</c:v>
                </c:pt>
                <c:pt idx="6">
                  <c:v>0</c:v>
                </c:pt>
                <c:pt idx="7">
                  <c:v>0</c:v>
                </c:pt>
                <c:pt idx="8">
                  <c:v>1</c:v>
                </c:pt>
                <c:pt idx="9">
                  <c:v>1</c:v>
                </c:pt>
                <c:pt idx="10">
                  <c:v>1</c:v>
                </c:pt>
                <c:pt idx="11">
                  <c:v>1</c:v>
                </c:pt>
                <c:pt idx="12">
                  <c:v>0</c:v>
                </c:pt>
                <c:pt idx="13">
                  <c:v>0</c:v>
                </c:pt>
                <c:pt idx="14">
                  <c:v>0</c:v>
                </c:pt>
                <c:pt idx="15">
                  <c:v>1</c:v>
                </c:pt>
                <c:pt idx="16">
                  <c:v>1</c:v>
                </c:pt>
                <c:pt idx="17">
                  <c:v>0</c:v>
                </c:pt>
                <c:pt idx="18">
                  <c:v>0</c:v>
                </c:pt>
                <c:pt idx="19">
                  <c:v>0</c:v>
                </c:pt>
                <c:pt idx="20">
                  <c:v>0</c:v>
                </c:pt>
                <c:pt idx="21">
                  <c:v>1</c:v>
                </c:pt>
                <c:pt idx="22">
                  <c:v>0</c:v>
                </c:pt>
                <c:pt idx="23">
                  <c:v>0</c:v>
                </c:pt>
                <c:pt idx="24">
                  <c:v>1</c:v>
                </c:pt>
                <c:pt idx="25">
                  <c:v>1</c:v>
                </c:pt>
                <c:pt idx="26">
                  <c:v>1</c:v>
                </c:pt>
                <c:pt idx="27">
                  <c:v>1</c:v>
                </c:pt>
                <c:pt idx="28">
                  <c:v>0</c:v>
                </c:pt>
                <c:pt idx="29">
                  <c:v>1</c:v>
                </c:pt>
                <c:pt idx="30">
                  <c:v>0</c:v>
                </c:pt>
              </c:numCache>
            </c:numRef>
          </c:val>
          <c:smooth val="0"/>
          <c:extLst>
            <c:ext xmlns:c16="http://schemas.microsoft.com/office/drawing/2014/chart" uri="{C3380CC4-5D6E-409C-BE32-E72D297353CC}">
              <c16:uniqueId val="{00000000-3D41-4A41-B055-4265870DD74D}"/>
            </c:ext>
          </c:extLst>
        </c:ser>
        <c:ser>
          <c:idx val="1"/>
          <c:order val="1"/>
          <c:tx>
            <c:strRef>
              <c:f>Sheet1!$C$1</c:f>
              <c:strCache>
                <c:ptCount val="1"/>
                <c:pt idx="0">
                  <c:v>Scib Paints</c:v>
                </c:pt>
              </c:strCache>
            </c:strRef>
          </c:tx>
          <c:spPr>
            <a:ln w="28575" cap="rnd">
              <a:solidFill>
                <a:schemeClr val="accent2"/>
              </a:solidFill>
              <a:round/>
            </a:ln>
            <a:effectLst/>
          </c:spPr>
          <c:marker>
            <c:symbol val="none"/>
          </c:marker>
          <c:cat>
            <c:numRef>
              <c:f>Sheet1!$A$2:$A$32</c:f>
              <c:numCache>
                <c:formatCode>m/d/yyyy</c:formatCode>
                <c:ptCount val="31"/>
                <c:pt idx="0">
                  <c:v>43134</c:v>
                </c:pt>
                <c:pt idx="1">
                  <c:v>43135</c:v>
                </c:pt>
                <c:pt idx="2">
                  <c:v>43136</c:v>
                </c:pt>
                <c:pt idx="3">
                  <c:v>43137</c:v>
                </c:pt>
                <c:pt idx="4">
                  <c:v>43138</c:v>
                </c:pt>
                <c:pt idx="5">
                  <c:v>43139</c:v>
                </c:pt>
                <c:pt idx="6">
                  <c:v>43140</c:v>
                </c:pt>
                <c:pt idx="7">
                  <c:v>43141</c:v>
                </c:pt>
                <c:pt idx="8">
                  <c:v>43142</c:v>
                </c:pt>
                <c:pt idx="9">
                  <c:v>43143</c:v>
                </c:pt>
                <c:pt idx="10">
                  <c:v>43144</c:v>
                </c:pt>
                <c:pt idx="11">
                  <c:v>43145</c:v>
                </c:pt>
                <c:pt idx="12">
                  <c:v>43146</c:v>
                </c:pt>
                <c:pt idx="13">
                  <c:v>43147</c:v>
                </c:pt>
                <c:pt idx="14">
                  <c:v>43148</c:v>
                </c:pt>
                <c:pt idx="15">
                  <c:v>43149</c:v>
                </c:pt>
                <c:pt idx="16">
                  <c:v>43150</c:v>
                </c:pt>
                <c:pt idx="17">
                  <c:v>43151</c:v>
                </c:pt>
                <c:pt idx="18">
                  <c:v>43152</c:v>
                </c:pt>
                <c:pt idx="19">
                  <c:v>43153</c:v>
                </c:pt>
                <c:pt idx="20">
                  <c:v>43154</c:v>
                </c:pt>
                <c:pt idx="21">
                  <c:v>43155</c:v>
                </c:pt>
                <c:pt idx="22">
                  <c:v>43156</c:v>
                </c:pt>
                <c:pt idx="23">
                  <c:v>43157</c:v>
                </c:pt>
                <c:pt idx="24">
                  <c:v>43158</c:v>
                </c:pt>
                <c:pt idx="25">
                  <c:v>43159</c:v>
                </c:pt>
                <c:pt idx="26">
                  <c:v>43160</c:v>
                </c:pt>
                <c:pt idx="27">
                  <c:v>43161</c:v>
                </c:pt>
                <c:pt idx="28">
                  <c:v>43162</c:v>
                </c:pt>
                <c:pt idx="29">
                  <c:v>43163</c:v>
                </c:pt>
                <c:pt idx="30">
                  <c:v>43164</c:v>
                </c:pt>
              </c:numCache>
            </c:numRef>
          </c:cat>
          <c:val>
            <c:numRef>
              <c:f>Sheet1!$C$2:$C$32</c:f>
              <c:numCache>
                <c:formatCode>General</c:formatCode>
                <c:ptCount val="31"/>
                <c:pt idx="0">
                  <c:v>0</c:v>
                </c:pt>
                <c:pt idx="1">
                  <c:v>1</c:v>
                </c:pt>
                <c:pt idx="2">
                  <c:v>0</c:v>
                </c:pt>
                <c:pt idx="3">
                  <c:v>0</c:v>
                </c:pt>
                <c:pt idx="4">
                  <c:v>0</c:v>
                </c:pt>
                <c:pt idx="5">
                  <c:v>1</c:v>
                </c:pt>
                <c:pt idx="6">
                  <c:v>0</c:v>
                </c:pt>
                <c:pt idx="7">
                  <c:v>0</c:v>
                </c:pt>
                <c:pt idx="8">
                  <c:v>1</c:v>
                </c:pt>
                <c:pt idx="9">
                  <c:v>1</c:v>
                </c:pt>
                <c:pt idx="10">
                  <c:v>1</c:v>
                </c:pt>
                <c:pt idx="11">
                  <c:v>1</c:v>
                </c:pt>
                <c:pt idx="12">
                  <c:v>1</c:v>
                </c:pt>
                <c:pt idx="13">
                  <c:v>0</c:v>
                </c:pt>
                <c:pt idx="14">
                  <c:v>0</c:v>
                </c:pt>
                <c:pt idx="15">
                  <c:v>1</c:v>
                </c:pt>
                <c:pt idx="16">
                  <c:v>0</c:v>
                </c:pt>
                <c:pt idx="17">
                  <c:v>1</c:v>
                </c:pt>
                <c:pt idx="18">
                  <c:v>0</c:v>
                </c:pt>
                <c:pt idx="19">
                  <c:v>1</c:v>
                </c:pt>
                <c:pt idx="20">
                  <c:v>0</c:v>
                </c:pt>
                <c:pt idx="21">
                  <c:v>0</c:v>
                </c:pt>
                <c:pt idx="22">
                  <c:v>1</c:v>
                </c:pt>
                <c:pt idx="23">
                  <c:v>0</c:v>
                </c:pt>
                <c:pt idx="24">
                  <c:v>1</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1-3D41-4A41-B055-4265870DD74D}"/>
            </c:ext>
          </c:extLst>
        </c:ser>
        <c:ser>
          <c:idx val="2"/>
          <c:order val="2"/>
          <c:tx>
            <c:strRef>
              <c:f>Sheet1!$D$1</c:f>
              <c:strCache>
                <c:ptCount val="1"/>
                <c:pt idx="0">
                  <c:v>Jotun Egypt</c:v>
                </c:pt>
              </c:strCache>
            </c:strRef>
          </c:tx>
          <c:spPr>
            <a:ln w="28575" cap="rnd">
              <a:solidFill>
                <a:schemeClr val="accent3"/>
              </a:solidFill>
              <a:round/>
            </a:ln>
            <a:effectLst/>
          </c:spPr>
          <c:marker>
            <c:symbol val="none"/>
          </c:marker>
          <c:cat>
            <c:numRef>
              <c:f>Sheet1!$A$2:$A$32</c:f>
              <c:numCache>
                <c:formatCode>m/d/yyyy</c:formatCode>
                <c:ptCount val="31"/>
                <c:pt idx="0">
                  <c:v>43134</c:v>
                </c:pt>
                <c:pt idx="1">
                  <c:v>43135</c:v>
                </c:pt>
                <c:pt idx="2">
                  <c:v>43136</c:v>
                </c:pt>
                <c:pt idx="3">
                  <c:v>43137</c:v>
                </c:pt>
                <c:pt idx="4">
                  <c:v>43138</c:v>
                </c:pt>
                <c:pt idx="5">
                  <c:v>43139</c:v>
                </c:pt>
                <c:pt idx="6">
                  <c:v>43140</c:v>
                </c:pt>
                <c:pt idx="7">
                  <c:v>43141</c:v>
                </c:pt>
                <c:pt idx="8">
                  <c:v>43142</c:v>
                </c:pt>
                <c:pt idx="9">
                  <c:v>43143</c:v>
                </c:pt>
                <c:pt idx="10">
                  <c:v>43144</c:v>
                </c:pt>
                <c:pt idx="11">
                  <c:v>43145</c:v>
                </c:pt>
                <c:pt idx="12">
                  <c:v>43146</c:v>
                </c:pt>
                <c:pt idx="13">
                  <c:v>43147</c:v>
                </c:pt>
                <c:pt idx="14">
                  <c:v>43148</c:v>
                </c:pt>
                <c:pt idx="15">
                  <c:v>43149</c:v>
                </c:pt>
                <c:pt idx="16">
                  <c:v>43150</c:v>
                </c:pt>
                <c:pt idx="17">
                  <c:v>43151</c:v>
                </c:pt>
                <c:pt idx="18">
                  <c:v>43152</c:v>
                </c:pt>
                <c:pt idx="19">
                  <c:v>43153</c:v>
                </c:pt>
                <c:pt idx="20">
                  <c:v>43154</c:v>
                </c:pt>
                <c:pt idx="21">
                  <c:v>43155</c:v>
                </c:pt>
                <c:pt idx="22">
                  <c:v>43156</c:v>
                </c:pt>
                <c:pt idx="23">
                  <c:v>43157</c:v>
                </c:pt>
                <c:pt idx="24">
                  <c:v>43158</c:v>
                </c:pt>
                <c:pt idx="25">
                  <c:v>43159</c:v>
                </c:pt>
                <c:pt idx="26">
                  <c:v>43160</c:v>
                </c:pt>
                <c:pt idx="27">
                  <c:v>43161</c:v>
                </c:pt>
                <c:pt idx="28">
                  <c:v>43162</c:v>
                </c:pt>
                <c:pt idx="29">
                  <c:v>43163</c:v>
                </c:pt>
                <c:pt idx="30">
                  <c:v>43164</c:v>
                </c:pt>
              </c:numCache>
            </c:numRef>
          </c:cat>
          <c:val>
            <c:numRef>
              <c:f>Sheet1!$D$2:$D$32</c:f>
              <c:numCache>
                <c:formatCode>General</c:formatCode>
                <c:ptCount val="31"/>
                <c:pt idx="0">
                  <c:v>0</c:v>
                </c:pt>
                <c:pt idx="1">
                  <c:v>1</c:v>
                </c:pt>
                <c:pt idx="2">
                  <c:v>0</c:v>
                </c:pt>
                <c:pt idx="3">
                  <c:v>1</c:v>
                </c:pt>
                <c:pt idx="4">
                  <c:v>0</c:v>
                </c:pt>
                <c:pt idx="5">
                  <c:v>0</c:v>
                </c:pt>
                <c:pt idx="6">
                  <c:v>0</c:v>
                </c:pt>
                <c:pt idx="7">
                  <c:v>0</c:v>
                </c:pt>
                <c:pt idx="8">
                  <c:v>1</c:v>
                </c:pt>
                <c:pt idx="9">
                  <c:v>0</c:v>
                </c:pt>
                <c:pt idx="10">
                  <c:v>0</c:v>
                </c:pt>
                <c:pt idx="11">
                  <c:v>1</c:v>
                </c:pt>
                <c:pt idx="12">
                  <c:v>1</c:v>
                </c:pt>
                <c:pt idx="13">
                  <c:v>0</c:v>
                </c:pt>
                <c:pt idx="14">
                  <c:v>0</c:v>
                </c:pt>
                <c:pt idx="15">
                  <c:v>0</c:v>
                </c:pt>
                <c:pt idx="16">
                  <c:v>0</c:v>
                </c:pt>
                <c:pt idx="17">
                  <c:v>0</c:v>
                </c:pt>
                <c:pt idx="18">
                  <c:v>0</c:v>
                </c:pt>
                <c:pt idx="19">
                  <c:v>1</c:v>
                </c:pt>
                <c:pt idx="20">
                  <c:v>0</c:v>
                </c:pt>
                <c:pt idx="21">
                  <c:v>0</c:v>
                </c:pt>
                <c:pt idx="22">
                  <c:v>0</c:v>
                </c:pt>
                <c:pt idx="23">
                  <c:v>0</c:v>
                </c:pt>
                <c:pt idx="24">
                  <c:v>0</c:v>
                </c:pt>
                <c:pt idx="25">
                  <c:v>0</c:v>
                </c:pt>
                <c:pt idx="26">
                  <c:v>0</c:v>
                </c:pt>
                <c:pt idx="27">
                  <c:v>0</c:v>
                </c:pt>
                <c:pt idx="28">
                  <c:v>0</c:v>
                </c:pt>
                <c:pt idx="29">
                  <c:v>0</c:v>
                </c:pt>
                <c:pt idx="30">
                  <c:v>1</c:v>
                </c:pt>
              </c:numCache>
            </c:numRef>
          </c:val>
          <c:smooth val="0"/>
          <c:extLst>
            <c:ext xmlns:c16="http://schemas.microsoft.com/office/drawing/2014/chart" uri="{C3380CC4-5D6E-409C-BE32-E72D297353CC}">
              <c16:uniqueId val="{00000002-3D41-4A41-B055-4265870DD74D}"/>
            </c:ext>
          </c:extLst>
        </c:ser>
        <c:ser>
          <c:idx val="3"/>
          <c:order val="3"/>
          <c:tx>
            <c:strRef>
              <c:f>Sheet1!$E$1</c:f>
              <c:strCache>
                <c:ptCount val="1"/>
                <c:pt idx="0">
                  <c:v>CMB GROUP</c:v>
                </c:pt>
              </c:strCache>
            </c:strRef>
          </c:tx>
          <c:spPr>
            <a:ln w="28575" cap="rnd">
              <a:solidFill>
                <a:schemeClr val="accent4"/>
              </a:solidFill>
              <a:round/>
            </a:ln>
            <a:effectLst/>
          </c:spPr>
          <c:marker>
            <c:symbol val="none"/>
          </c:marker>
          <c:cat>
            <c:numRef>
              <c:f>Sheet1!$A$2:$A$32</c:f>
              <c:numCache>
                <c:formatCode>m/d/yyyy</c:formatCode>
                <c:ptCount val="31"/>
                <c:pt idx="0">
                  <c:v>43134</c:v>
                </c:pt>
                <c:pt idx="1">
                  <c:v>43135</c:v>
                </c:pt>
                <c:pt idx="2">
                  <c:v>43136</c:v>
                </c:pt>
                <c:pt idx="3">
                  <c:v>43137</c:v>
                </c:pt>
                <c:pt idx="4">
                  <c:v>43138</c:v>
                </c:pt>
                <c:pt idx="5">
                  <c:v>43139</c:v>
                </c:pt>
                <c:pt idx="6">
                  <c:v>43140</c:v>
                </c:pt>
                <c:pt idx="7">
                  <c:v>43141</c:v>
                </c:pt>
                <c:pt idx="8">
                  <c:v>43142</c:v>
                </c:pt>
                <c:pt idx="9">
                  <c:v>43143</c:v>
                </c:pt>
                <c:pt idx="10">
                  <c:v>43144</c:v>
                </c:pt>
                <c:pt idx="11">
                  <c:v>43145</c:v>
                </c:pt>
                <c:pt idx="12">
                  <c:v>43146</c:v>
                </c:pt>
                <c:pt idx="13">
                  <c:v>43147</c:v>
                </c:pt>
                <c:pt idx="14">
                  <c:v>43148</c:v>
                </c:pt>
                <c:pt idx="15">
                  <c:v>43149</c:v>
                </c:pt>
                <c:pt idx="16">
                  <c:v>43150</c:v>
                </c:pt>
                <c:pt idx="17">
                  <c:v>43151</c:v>
                </c:pt>
                <c:pt idx="18">
                  <c:v>43152</c:v>
                </c:pt>
                <c:pt idx="19">
                  <c:v>43153</c:v>
                </c:pt>
                <c:pt idx="20">
                  <c:v>43154</c:v>
                </c:pt>
                <c:pt idx="21">
                  <c:v>43155</c:v>
                </c:pt>
                <c:pt idx="22">
                  <c:v>43156</c:v>
                </c:pt>
                <c:pt idx="23">
                  <c:v>43157</c:v>
                </c:pt>
                <c:pt idx="24">
                  <c:v>43158</c:v>
                </c:pt>
                <c:pt idx="25">
                  <c:v>43159</c:v>
                </c:pt>
                <c:pt idx="26">
                  <c:v>43160</c:v>
                </c:pt>
                <c:pt idx="27">
                  <c:v>43161</c:v>
                </c:pt>
                <c:pt idx="28">
                  <c:v>43162</c:v>
                </c:pt>
                <c:pt idx="29">
                  <c:v>43163</c:v>
                </c:pt>
                <c:pt idx="30">
                  <c:v>43164</c:v>
                </c:pt>
              </c:numCache>
            </c:numRef>
          </c:cat>
          <c:val>
            <c:numRef>
              <c:f>Sheet1!$E$2:$E$32</c:f>
              <c:numCache>
                <c:formatCode>General</c:formatCode>
                <c:ptCount val="31"/>
                <c:pt idx="0">
                  <c:v>1</c:v>
                </c:pt>
                <c:pt idx="1">
                  <c:v>1</c:v>
                </c:pt>
                <c:pt idx="2">
                  <c:v>1</c:v>
                </c:pt>
                <c:pt idx="3">
                  <c:v>0</c:v>
                </c:pt>
                <c:pt idx="4">
                  <c:v>1</c:v>
                </c:pt>
                <c:pt idx="5">
                  <c:v>1</c:v>
                </c:pt>
                <c:pt idx="6">
                  <c:v>0</c:v>
                </c:pt>
                <c:pt idx="7">
                  <c:v>0</c:v>
                </c:pt>
                <c:pt idx="8">
                  <c:v>1</c:v>
                </c:pt>
                <c:pt idx="9">
                  <c:v>1</c:v>
                </c:pt>
                <c:pt idx="10">
                  <c:v>1</c:v>
                </c:pt>
                <c:pt idx="11">
                  <c:v>3</c:v>
                </c:pt>
                <c:pt idx="12">
                  <c:v>2</c:v>
                </c:pt>
                <c:pt idx="13">
                  <c:v>1</c:v>
                </c:pt>
                <c:pt idx="14">
                  <c:v>2</c:v>
                </c:pt>
                <c:pt idx="15">
                  <c:v>2</c:v>
                </c:pt>
                <c:pt idx="16">
                  <c:v>2</c:v>
                </c:pt>
                <c:pt idx="17">
                  <c:v>2</c:v>
                </c:pt>
                <c:pt idx="18">
                  <c:v>1</c:v>
                </c:pt>
                <c:pt idx="19">
                  <c:v>2</c:v>
                </c:pt>
                <c:pt idx="20">
                  <c:v>1</c:v>
                </c:pt>
                <c:pt idx="21">
                  <c:v>0</c:v>
                </c:pt>
                <c:pt idx="22">
                  <c:v>1</c:v>
                </c:pt>
                <c:pt idx="23">
                  <c:v>2</c:v>
                </c:pt>
                <c:pt idx="24">
                  <c:v>2</c:v>
                </c:pt>
                <c:pt idx="25">
                  <c:v>1</c:v>
                </c:pt>
                <c:pt idx="26">
                  <c:v>2</c:v>
                </c:pt>
                <c:pt idx="27">
                  <c:v>1</c:v>
                </c:pt>
                <c:pt idx="28">
                  <c:v>0</c:v>
                </c:pt>
                <c:pt idx="29">
                  <c:v>2</c:v>
                </c:pt>
                <c:pt idx="30">
                  <c:v>1</c:v>
                </c:pt>
              </c:numCache>
            </c:numRef>
          </c:val>
          <c:smooth val="0"/>
          <c:extLst>
            <c:ext xmlns:c16="http://schemas.microsoft.com/office/drawing/2014/chart" uri="{C3380CC4-5D6E-409C-BE32-E72D297353CC}">
              <c16:uniqueId val="{00000003-3D41-4A41-B055-4265870DD74D}"/>
            </c:ext>
          </c:extLst>
        </c:ser>
        <c:dLbls>
          <c:showLegendKey val="0"/>
          <c:showVal val="0"/>
          <c:showCatName val="0"/>
          <c:showSerName val="0"/>
          <c:showPercent val="0"/>
          <c:showBubbleSize val="0"/>
        </c:dLbls>
        <c:smooth val="0"/>
        <c:axId val="169891704"/>
        <c:axId val="353202072"/>
      </c:lineChart>
      <c:dateAx>
        <c:axId val="169891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202072"/>
        <c:crosses val="autoZero"/>
        <c:auto val="1"/>
        <c:lblOffset val="100"/>
        <c:baseTimeUnit val="days"/>
      </c:dateAx>
      <c:valAx>
        <c:axId val="35320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891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Sipes Egypt</c:v>
                </c:pt>
              </c:strCache>
            </c:strRef>
          </c:tx>
          <c:spPr>
            <a:solidFill>
              <a:schemeClr val="accent1"/>
            </a:solidFill>
            <a:ln>
              <a:noFill/>
            </a:ln>
            <a:effectLst/>
          </c:spPr>
          <c:invertIfNegative val="0"/>
          <c:cat>
            <c:strRef>
              <c:f>Sheet1!$A$2:$A$4</c:f>
              <c:strCache>
                <c:ptCount val="3"/>
                <c:pt idx="0">
                  <c:v>Photo</c:v>
                </c:pt>
                <c:pt idx="1">
                  <c:v>Link</c:v>
                </c:pt>
                <c:pt idx="2">
                  <c:v>Video</c:v>
                </c:pt>
              </c:strCache>
            </c:strRef>
          </c:cat>
          <c:val>
            <c:numRef>
              <c:f>Sheet1!$B$2:$B$4</c:f>
              <c:numCache>
                <c:formatCode>General</c:formatCode>
                <c:ptCount val="3"/>
                <c:pt idx="0">
                  <c:v>7.8509943941650007E-2</c:v>
                </c:pt>
                <c:pt idx="1">
                  <c:v>0</c:v>
                </c:pt>
                <c:pt idx="2">
                  <c:v>0</c:v>
                </c:pt>
              </c:numCache>
            </c:numRef>
          </c:val>
          <c:extLst>
            <c:ext xmlns:c16="http://schemas.microsoft.com/office/drawing/2014/chart" uri="{C3380CC4-5D6E-409C-BE32-E72D297353CC}">
              <c16:uniqueId val="{00000000-FD49-4459-B55E-D24F9FC42512}"/>
            </c:ext>
          </c:extLst>
        </c:ser>
        <c:ser>
          <c:idx val="1"/>
          <c:order val="1"/>
          <c:tx>
            <c:strRef>
              <c:f>Sheet1!$C$1</c:f>
              <c:strCache>
                <c:ptCount val="1"/>
                <c:pt idx="0">
                  <c:v>Scib Paints</c:v>
                </c:pt>
              </c:strCache>
            </c:strRef>
          </c:tx>
          <c:spPr>
            <a:solidFill>
              <a:schemeClr val="accent2"/>
            </a:solidFill>
            <a:ln>
              <a:noFill/>
            </a:ln>
            <a:effectLst/>
          </c:spPr>
          <c:invertIfNegative val="0"/>
          <c:cat>
            <c:strRef>
              <c:f>Sheet1!$A$2:$A$4</c:f>
              <c:strCache>
                <c:ptCount val="3"/>
                <c:pt idx="0">
                  <c:v>Photo</c:v>
                </c:pt>
                <c:pt idx="1">
                  <c:v>Link</c:v>
                </c:pt>
                <c:pt idx="2">
                  <c:v>Video</c:v>
                </c:pt>
              </c:strCache>
            </c:strRef>
          </c:cat>
          <c:val>
            <c:numRef>
              <c:f>Sheet1!$C$2:$C$4</c:f>
              <c:numCache>
                <c:formatCode>General</c:formatCode>
                <c:ptCount val="3"/>
                <c:pt idx="0">
                  <c:v>8.3913826084605E-3</c:v>
                </c:pt>
                <c:pt idx="1">
                  <c:v>3.0942710386001999E-3</c:v>
                </c:pt>
                <c:pt idx="2">
                  <c:v>4.7949269331825001E-2</c:v>
                </c:pt>
              </c:numCache>
            </c:numRef>
          </c:val>
          <c:extLst>
            <c:ext xmlns:c16="http://schemas.microsoft.com/office/drawing/2014/chart" uri="{C3380CC4-5D6E-409C-BE32-E72D297353CC}">
              <c16:uniqueId val="{00000001-FD49-4459-B55E-D24F9FC42512}"/>
            </c:ext>
          </c:extLst>
        </c:ser>
        <c:ser>
          <c:idx val="2"/>
          <c:order val="2"/>
          <c:tx>
            <c:strRef>
              <c:f>Sheet1!$D$1</c:f>
              <c:strCache>
                <c:ptCount val="1"/>
                <c:pt idx="0">
                  <c:v>Jotun Egypt</c:v>
                </c:pt>
              </c:strCache>
            </c:strRef>
          </c:tx>
          <c:spPr>
            <a:solidFill>
              <a:schemeClr val="accent3"/>
            </a:solidFill>
            <a:ln>
              <a:noFill/>
            </a:ln>
            <a:effectLst/>
          </c:spPr>
          <c:invertIfNegative val="0"/>
          <c:cat>
            <c:strRef>
              <c:f>Sheet1!$A$2:$A$4</c:f>
              <c:strCache>
                <c:ptCount val="3"/>
                <c:pt idx="0">
                  <c:v>Photo</c:v>
                </c:pt>
                <c:pt idx="1">
                  <c:v>Link</c:v>
                </c:pt>
                <c:pt idx="2">
                  <c:v>Video</c:v>
                </c:pt>
              </c:strCache>
            </c:strRef>
          </c:cat>
          <c:val>
            <c:numRef>
              <c:f>Sheet1!$D$2:$D$4</c:f>
              <c:numCache>
                <c:formatCode>General</c:formatCode>
                <c:ptCount val="3"/>
                <c:pt idx="0">
                  <c:v>0.13513439475444999</c:v>
                </c:pt>
                <c:pt idx="1">
                  <c:v>0</c:v>
                </c:pt>
                <c:pt idx="2">
                  <c:v>0</c:v>
                </c:pt>
              </c:numCache>
            </c:numRef>
          </c:val>
          <c:extLst>
            <c:ext xmlns:c16="http://schemas.microsoft.com/office/drawing/2014/chart" uri="{C3380CC4-5D6E-409C-BE32-E72D297353CC}">
              <c16:uniqueId val="{00000002-FD49-4459-B55E-D24F9FC42512}"/>
            </c:ext>
          </c:extLst>
        </c:ser>
        <c:ser>
          <c:idx val="3"/>
          <c:order val="3"/>
          <c:tx>
            <c:strRef>
              <c:f>Sheet1!$E$1</c:f>
              <c:strCache>
                <c:ptCount val="1"/>
                <c:pt idx="0">
                  <c:v>CMB GROUP</c:v>
                </c:pt>
              </c:strCache>
            </c:strRef>
          </c:tx>
          <c:spPr>
            <a:solidFill>
              <a:schemeClr val="accent4"/>
            </a:solidFill>
            <a:ln>
              <a:noFill/>
            </a:ln>
            <a:effectLst/>
          </c:spPr>
          <c:invertIfNegative val="0"/>
          <c:cat>
            <c:strRef>
              <c:f>Sheet1!$A$2:$A$4</c:f>
              <c:strCache>
                <c:ptCount val="3"/>
                <c:pt idx="0">
                  <c:v>Photo</c:v>
                </c:pt>
                <c:pt idx="1">
                  <c:v>Link</c:v>
                </c:pt>
                <c:pt idx="2">
                  <c:v>Video</c:v>
                </c:pt>
              </c:strCache>
            </c:strRef>
          </c:cat>
          <c:val>
            <c:numRef>
              <c:f>Sheet1!$E$2:$E$4</c:f>
              <c:numCache>
                <c:formatCode>General</c:formatCode>
                <c:ptCount val="3"/>
                <c:pt idx="0">
                  <c:v>0.31161751392025</c:v>
                </c:pt>
                <c:pt idx="1">
                  <c:v>0</c:v>
                </c:pt>
                <c:pt idx="2">
                  <c:v>0</c:v>
                </c:pt>
              </c:numCache>
            </c:numRef>
          </c:val>
          <c:extLst>
            <c:ext xmlns:c16="http://schemas.microsoft.com/office/drawing/2014/chart" uri="{C3380CC4-5D6E-409C-BE32-E72D297353CC}">
              <c16:uniqueId val="{00000003-FD49-4459-B55E-D24F9FC42512}"/>
            </c:ext>
          </c:extLst>
        </c:ser>
        <c:dLbls>
          <c:showLegendKey val="0"/>
          <c:showVal val="0"/>
          <c:showCatName val="0"/>
          <c:showSerName val="0"/>
          <c:showPercent val="0"/>
          <c:showBubbleSize val="0"/>
        </c:dLbls>
        <c:gapWidth val="219"/>
        <c:overlap val="-27"/>
        <c:axId val="353201416"/>
        <c:axId val="353201744"/>
      </c:barChart>
      <c:catAx>
        <c:axId val="353201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201744"/>
        <c:crosses val="autoZero"/>
        <c:auto val="1"/>
        <c:lblAlgn val="ctr"/>
        <c:lblOffset val="100"/>
        <c:noMultiLvlLbl val="0"/>
      </c:catAx>
      <c:valAx>
        <c:axId val="353201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201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Sheet1!$A$2:$A$5</c:f>
              <c:strCache>
                <c:ptCount val="4"/>
                <c:pt idx="0">
                  <c:v>Sipes Egypt</c:v>
                </c:pt>
                <c:pt idx="1">
                  <c:v>Scib Paints</c:v>
                </c:pt>
                <c:pt idx="2">
                  <c:v>Jotun Egypt</c:v>
                </c:pt>
                <c:pt idx="3">
                  <c:v>CMB GROUP</c:v>
                </c:pt>
              </c:strCache>
            </c:strRef>
          </c:cat>
          <c:val>
            <c:numRef>
              <c:f>Sheet1!$B$2:$B$5</c:f>
              <c:numCache>
                <c:formatCode>General</c:formatCode>
                <c:ptCount val="4"/>
                <c:pt idx="0">
                  <c:v>16</c:v>
                </c:pt>
                <c:pt idx="1">
                  <c:v>13</c:v>
                </c:pt>
                <c:pt idx="2">
                  <c:v>7</c:v>
                </c:pt>
                <c:pt idx="3">
                  <c:v>38</c:v>
                </c:pt>
              </c:numCache>
            </c:numRef>
          </c:val>
          <c:extLst>
            <c:ext xmlns:c16="http://schemas.microsoft.com/office/drawing/2014/chart" uri="{C3380CC4-5D6E-409C-BE32-E72D297353CC}">
              <c16:uniqueId val="{00000000-C6E9-4BCA-8832-A84582D7034D}"/>
            </c:ext>
          </c:extLst>
        </c:ser>
        <c:dLbls>
          <c:showLegendKey val="0"/>
          <c:showVal val="0"/>
          <c:showCatName val="0"/>
          <c:showSerName val="0"/>
          <c:showPercent val="0"/>
          <c:showBubbleSize val="0"/>
        </c:dLbls>
        <c:gapWidth val="150"/>
        <c:overlap val="100"/>
        <c:axId val="478230472"/>
        <c:axId val="478231128"/>
      </c:barChart>
      <c:catAx>
        <c:axId val="478230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231128"/>
        <c:crosses val="autoZero"/>
        <c:auto val="1"/>
        <c:lblAlgn val="ctr"/>
        <c:lblOffset val="100"/>
        <c:noMultiLvlLbl val="0"/>
      </c:catAx>
      <c:valAx>
        <c:axId val="478231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230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BEF80-F94C-4F9B-A17B-835684F6F86E}"/>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F7873F1F-5237-41F8-82FA-AA0B40688FD5}"/>
              </a:ext>
            </a:extLst>
          </p:cNvPr>
          <p:cNvSpPr>
            <a:spLocks noGrp="1"/>
          </p:cNvSpPr>
          <p:nvPr>
            <p:ph type="subTitle" idx="1"/>
          </p:nvPr>
        </p:nvSpPr>
        <p:spPr/>
        <p:txBody>
          <a:bodyPr/>
          <a:lstStyle/>
          <a:p>
            <a:r>
              <a:rPr lang="en-US"/>
              <a:t>aurora solutions</a:t>
            </a:r>
          </a:p>
        </p:txBody>
      </p:sp>
    </p:spTree>
    <p:extLst>
      <p:ext uri="{BB962C8B-B14F-4D97-AF65-F5344CB8AC3E}">
        <p14:creationId xmlns:p14="http://schemas.microsoft.com/office/powerpoint/2010/main" val="2711994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25095-DE48-4234-AB7B-BF99170682C3}"/>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53F4DC66-FB9F-4283-8855-3D36F1BF24B3}"/>
              </a:ext>
            </a:extLst>
          </p:cNvPr>
          <p:cNvGraphicFramePr>
            <a:graphicFrameLocks noGrp="1"/>
          </p:cNvGraphicFramePr>
          <p:nvPr>
            <p:ph type="chart" sz="quarter" idx="13"/>
            <p:extLst>
              <p:ext uri="{D42A27DB-BD31-4B8C-83A1-F6EECF244321}">
                <p14:modId xmlns:p14="http://schemas.microsoft.com/office/powerpoint/2010/main" val="362005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3864C5-CADE-483C-917D-B30ACCE7DCC5}"/>
              </a:ext>
            </a:extLst>
          </p:cNvPr>
          <p:cNvSpPr>
            <a:spLocks noGrp="1"/>
          </p:cNvSpPr>
          <p:nvPr>
            <p:ph type="body" sz="quarter" idx="14"/>
          </p:nvPr>
        </p:nvSpPr>
        <p:spPr/>
        <p:txBody>
          <a:bodyPr/>
          <a:lstStyle/>
          <a:p>
            <a:r>
              <a:rPr lang="en-US"/>
              <a:t>02/03/2018 - 03/05/2018</a:t>
            </a:r>
          </a:p>
        </p:txBody>
      </p:sp>
      <p:sp>
        <p:nvSpPr>
          <p:cNvPr id="5" name="Footer Placeholder 4">
            <a:extLst>
              <a:ext uri="{FF2B5EF4-FFF2-40B4-BE49-F238E27FC236}">
                <a16:creationId xmlns:a16="http://schemas.microsoft.com/office/drawing/2014/main" id="{FCE54D6C-6961-447C-9C1D-B1E7E3AA1B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4198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625AF-5DD2-4ADC-9395-332D56A5EE20}"/>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08090E9B-B2C4-47AB-91EA-87114C8A275C}"/>
              </a:ext>
            </a:extLst>
          </p:cNvPr>
          <p:cNvGraphicFramePr>
            <a:graphicFrameLocks noGrp="1"/>
          </p:cNvGraphicFramePr>
          <p:nvPr>
            <p:ph type="chart" sz="quarter" idx="13"/>
            <p:extLst>
              <p:ext uri="{D42A27DB-BD31-4B8C-83A1-F6EECF244321}">
                <p14:modId xmlns:p14="http://schemas.microsoft.com/office/powerpoint/2010/main" val="20218349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6C0BD0-7736-45D8-A277-22EF5C439387}"/>
              </a:ext>
            </a:extLst>
          </p:cNvPr>
          <p:cNvSpPr>
            <a:spLocks noGrp="1"/>
          </p:cNvSpPr>
          <p:nvPr>
            <p:ph type="body" sz="quarter" idx="14"/>
          </p:nvPr>
        </p:nvSpPr>
        <p:spPr/>
        <p:txBody>
          <a:bodyPr/>
          <a:lstStyle/>
          <a:p>
            <a:r>
              <a:rPr lang="en-US"/>
              <a:t>02/03/2018 - 03/05/2018</a:t>
            </a:r>
          </a:p>
        </p:txBody>
      </p:sp>
      <p:sp>
        <p:nvSpPr>
          <p:cNvPr id="5" name="Footer Placeholder 4">
            <a:extLst>
              <a:ext uri="{FF2B5EF4-FFF2-40B4-BE49-F238E27FC236}">
                <a16:creationId xmlns:a16="http://schemas.microsoft.com/office/drawing/2014/main" id="{790A9C5F-030B-43AA-8DE5-BD048162F3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6629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6E732-586E-4C08-9A75-E4E4B648513C}"/>
              </a:ext>
            </a:extLst>
          </p:cNvPr>
          <p:cNvSpPr>
            <a:spLocks noGrp="1"/>
          </p:cNvSpPr>
          <p:nvPr>
            <p:ph type="title"/>
          </p:nvPr>
        </p:nvSpPr>
        <p:spPr/>
        <p:txBody>
          <a:bodyPr/>
          <a:lstStyle/>
          <a:p>
            <a:r>
              <a:rPr lang="en-US"/>
              <a:t>Facebook Own Posts Table - 1 of 16</a:t>
            </a:r>
          </a:p>
        </p:txBody>
      </p:sp>
      <p:graphicFrame>
        <p:nvGraphicFramePr>
          <p:cNvPr id="5" name="Table Placeholder 4">
            <a:extLst>
              <a:ext uri="{FF2B5EF4-FFF2-40B4-BE49-F238E27FC236}">
                <a16:creationId xmlns:a16="http://schemas.microsoft.com/office/drawing/2014/main" id="{05A38163-4818-45B7-AE8B-A18923381553}"/>
              </a:ext>
            </a:extLst>
          </p:cNvPr>
          <p:cNvGraphicFramePr>
            <a:graphicFrameLocks noGrp="1"/>
          </p:cNvGraphicFramePr>
          <p:nvPr>
            <p:ph type="tbl" sz="quarter" idx="13"/>
            <p:extLst>
              <p:ext uri="{D42A27DB-BD31-4B8C-83A1-F6EECF244321}">
                <p14:modId xmlns:p14="http://schemas.microsoft.com/office/powerpoint/2010/main" val="1056103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42580363"/>
                    </a:ext>
                  </a:extLst>
                </a:gridCol>
                <a:gridCol w="370332">
                  <a:extLst>
                    <a:ext uri="{9D8B030D-6E8A-4147-A177-3AD203B41FA5}">
                      <a16:colId xmlns:a16="http://schemas.microsoft.com/office/drawing/2014/main" val="853161462"/>
                    </a:ext>
                  </a:extLst>
                </a:gridCol>
                <a:gridCol w="370332">
                  <a:extLst>
                    <a:ext uri="{9D8B030D-6E8A-4147-A177-3AD203B41FA5}">
                      <a16:colId xmlns:a16="http://schemas.microsoft.com/office/drawing/2014/main" val="3715853122"/>
                    </a:ext>
                  </a:extLst>
                </a:gridCol>
                <a:gridCol w="370332">
                  <a:extLst>
                    <a:ext uri="{9D8B030D-6E8A-4147-A177-3AD203B41FA5}">
                      <a16:colId xmlns:a16="http://schemas.microsoft.com/office/drawing/2014/main" val="3991197146"/>
                    </a:ext>
                  </a:extLst>
                </a:gridCol>
                <a:gridCol w="329184">
                  <a:extLst>
                    <a:ext uri="{9D8B030D-6E8A-4147-A177-3AD203B41FA5}">
                      <a16:colId xmlns:a16="http://schemas.microsoft.com/office/drawing/2014/main" val="2791653839"/>
                    </a:ext>
                  </a:extLst>
                </a:gridCol>
                <a:gridCol w="329184">
                  <a:extLst>
                    <a:ext uri="{9D8B030D-6E8A-4147-A177-3AD203B41FA5}">
                      <a16:colId xmlns:a16="http://schemas.microsoft.com/office/drawing/2014/main" val="334966101"/>
                    </a:ext>
                  </a:extLst>
                </a:gridCol>
                <a:gridCol w="329184">
                  <a:extLst>
                    <a:ext uri="{9D8B030D-6E8A-4147-A177-3AD203B41FA5}">
                      <a16:colId xmlns:a16="http://schemas.microsoft.com/office/drawing/2014/main" val="3602114618"/>
                    </a:ext>
                  </a:extLst>
                </a:gridCol>
                <a:gridCol w="329184">
                  <a:extLst>
                    <a:ext uri="{9D8B030D-6E8A-4147-A177-3AD203B41FA5}">
                      <a16:colId xmlns:a16="http://schemas.microsoft.com/office/drawing/2014/main" val="1774632573"/>
                    </a:ext>
                  </a:extLst>
                </a:gridCol>
                <a:gridCol w="329184">
                  <a:extLst>
                    <a:ext uri="{9D8B030D-6E8A-4147-A177-3AD203B41FA5}">
                      <a16:colId xmlns:a16="http://schemas.microsoft.com/office/drawing/2014/main" val="3946095471"/>
                    </a:ext>
                  </a:extLst>
                </a:gridCol>
                <a:gridCol w="329184">
                  <a:extLst>
                    <a:ext uri="{9D8B030D-6E8A-4147-A177-3AD203B41FA5}">
                      <a16:colId xmlns:a16="http://schemas.microsoft.com/office/drawing/2014/main" val="2321538766"/>
                    </a:ext>
                  </a:extLst>
                </a:gridCol>
                <a:gridCol w="329184">
                  <a:extLst>
                    <a:ext uri="{9D8B030D-6E8A-4147-A177-3AD203B41FA5}">
                      <a16:colId xmlns:a16="http://schemas.microsoft.com/office/drawing/2014/main" val="2147740329"/>
                    </a:ext>
                  </a:extLst>
                </a:gridCol>
                <a:gridCol w="329184">
                  <a:extLst>
                    <a:ext uri="{9D8B030D-6E8A-4147-A177-3AD203B41FA5}">
                      <a16:colId xmlns:a16="http://schemas.microsoft.com/office/drawing/2014/main" val="4149223825"/>
                    </a:ext>
                  </a:extLst>
                </a:gridCol>
                <a:gridCol w="329184">
                  <a:extLst>
                    <a:ext uri="{9D8B030D-6E8A-4147-A177-3AD203B41FA5}">
                      <a16:colId xmlns:a16="http://schemas.microsoft.com/office/drawing/2014/main" val="487841709"/>
                    </a:ext>
                  </a:extLst>
                </a:gridCol>
                <a:gridCol w="370332">
                  <a:extLst>
                    <a:ext uri="{9D8B030D-6E8A-4147-A177-3AD203B41FA5}">
                      <a16:colId xmlns:a16="http://schemas.microsoft.com/office/drawing/2014/main" val="3430110179"/>
                    </a:ext>
                  </a:extLst>
                </a:gridCol>
                <a:gridCol w="370332">
                  <a:extLst>
                    <a:ext uri="{9D8B030D-6E8A-4147-A177-3AD203B41FA5}">
                      <a16:colId xmlns:a16="http://schemas.microsoft.com/office/drawing/2014/main" val="794450981"/>
                    </a:ext>
                  </a:extLst>
                </a:gridCol>
                <a:gridCol w="329184">
                  <a:extLst>
                    <a:ext uri="{9D8B030D-6E8A-4147-A177-3AD203B41FA5}">
                      <a16:colId xmlns:a16="http://schemas.microsoft.com/office/drawing/2014/main" val="1329443719"/>
                    </a:ext>
                  </a:extLst>
                </a:gridCol>
                <a:gridCol w="329184">
                  <a:extLst>
                    <a:ext uri="{9D8B030D-6E8A-4147-A177-3AD203B41FA5}">
                      <a16:colId xmlns:a16="http://schemas.microsoft.com/office/drawing/2014/main" val="2234508202"/>
                    </a:ext>
                  </a:extLst>
                </a:gridCol>
                <a:gridCol w="370332">
                  <a:extLst>
                    <a:ext uri="{9D8B030D-6E8A-4147-A177-3AD203B41FA5}">
                      <a16:colId xmlns:a16="http://schemas.microsoft.com/office/drawing/2014/main" val="1714863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4080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Jotun Egypt - 2018-03-05 14:09:06</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98140023"/>
                  </a:ext>
                </a:extLst>
              </a:tr>
            </a:tbl>
          </a:graphicData>
        </a:graphic>
      </p:graphicFrame>
      <p:sp>
        <p:nvSpPr>
          <p:cNvPr id="4" name="Text Placeholder 3">
            <a:extLst>
              <a:ext uri="{FF2B5EF4-FFF2-40B4-BE49-F238E27FC236}">
                <a16:creationId xmlns:a16="http://schemas.microsoft.com/office/drawing/2014/main" id="{4BCAC1F8-FBF5-4D77-83BE-7420ED4018BF}"/>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1115927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42739-8E8B-49C7-9B08-09BEFCA916EF}"/>
              </a:ext>
            </a:extLst>
          </p:cNvPr>
          <p:cNvSpPr>
            <a:spLocks noGrp="1"/>
          </p:cNvSpPr>
          <p:nvPr>
            <p:ph type="title"/>
          </p:nvPr>
        </p:nvSpPr>
        <p:spPr/>
        <p:txBody>
          <a:bodyPr/>
          <a:lstStyle/>
          <a:p>
            <a:r>
              <a:rPr lang="en-US"/>
              <a:t>Facebook Own Posts Table - 2 of 16</a:t>
            </a:r>
          </a:p>
        </p:txBody>
      </p:sp>
      <p:graphicFrame>
        <p:nvGraphicFramePr>
          <p:cNvPr id="5" name="Table Placeholder 4">
            <a:extLst>
              <a:ext uri="{FF2B5EF4-FFF2-40B4-BE49-F238E27FC236}">
                <a16:creationId xmlns:a16="http://schemas.microsoft.com/office/drawing/2014/main" id="{36878FBC-C0B2-4C74-B1F8-7D4D6FDE6EEB}"/>
              </a:ext>
            </a:extLst>
          </p:cNvPr>
          <p:cNvGraphicFramePr>
            <a:graphicFrameLocks noGrp="1"/>
          </p:cNvGraphicFramePr>
          <p:nvPr>
            <p:ph type="tbl" sz="quarter" idx="13"/>
            <p:extLst>
              <p:ext uri="{D42A27DB-BD31-4B8C-83A1-F6EECF244321}">
                <p14:modId xmlns:p14="http://schemas.microsoft.com/office/powerpoint/2010/main" val="1935521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79620633"/>
                    </a:ext>
                  </a:extLst>
                </a:gridCol>
                <a:gridCol w="370332">
                  <a:extLst>
                    <a:ext uri="{9D8B030D-6E8A-4147-A177-3AD203B41FA5}">
                      <a16:colId xmlns:a16="http://schemas.microsoft.com/office/drawing/2014/main" val="2921678261"/>
                    </a:ext>
                  </a:extLst>
                </a:gridCol>
                <a:gridCol w="370332">
                  <a:extLst>
                    <a:ext uri="{9D8B030D-6E8A-4147-A177-3AD203B41FA5}">
                      <a16:colId xmlns:a16="http://schemas.microsoft.com/office/drawing/2014/main" val="1359427211"/>
                    </a:ext>
                  </a:extLst>
                </a:gridCol>
                <a:gridCol w="370332">
                  <a:extLst>
                    <a:ext uri="{9D8B030D-6E8A-4147-A177-3AD203B41FA5}">
                      <a16:colId xmlns:a16="http://schemas.microsoft.com/office/drawing/2014/main" val="302533522"/>
                    </a:ext>
                  </a:extLst>
                </a:gridCol>
                <a:gridCol w="329184">
                  <a:extLst>
                    <a:ext uri="{9D8B030D-6E8A-4147-A177-3AD203B41FA5}">
                      <a16:colId xmlns:a16="http://schemas.microsoft.com/office/drawing/2014/main" val="2527595216"/>
                    </a:ext>
                  </a:extLst>
                </a:gridCol>
                <a:gridCol w="329184">
                  <a:extLst>
                    <a:ext uri="{9D8B030D-6E8A-4147-A177-3AD203B41FA5}">
                      <a16:colId xmlns:a16="http://schemas.microsoft.com/office/drawing/2014/main" val="68083316"/>
                    </a:ext>
                  </a:extLst>
                </a:gridCol>
                <a:gridCol w="329184">
                  <a:extLst>
                    <a:ext uri="{9D8B030D-6E8A-4147-A177-3AD203B41FA5}">
                      <a16:colId xmlns:a16="http://schemas.microsoft.com/office/drawing/2014/main" val="1295529288"/>
                    </a:ext>
                  </a:extLst>
                </a:gridCol>
                <a:gridCol w="329184">
                  <a:extLst>
                    <a:ext uri="{9D8B030D-6E8A-4147-A177-3AD203B41FA5}">
                      <a16:colId xmlns:a16="http://schemas.microsoft.com/office/drawing/2014/main" val="402209304"/>
                    </a:ext>
                  </a:extLst>
                </a:gridCol>
                <a:gridCol w="329184">
                  <a:extLst>
                    <a:ext uri="{9D8B030D-6E8A-4147-A177-3AD203B41FA5}">
                      <a16:colId xmlns:a16="http://schemas.microsoft.com/office/drawing/2014/main" val="3506609770"/>
                    </a:ext>
                  </a:extLst>
                </a:gridCol>
                <a:gridCol w="329184">
                  <a:extLst>
                    <a:ext uri="{9D8B030D-6E8A-4147-A177-3AD203B41FA5}">
                      <a16:colId xmlns:a16="http://schemas.microsoft.com/office/drawing/2014/main" val="1394099399"/>
                    </a:ext>
                  </a:extLst>
                </a:gridCol>
                <a:gridCol w="329184">
                  <a:extLst>
                    <a:ext uri="{9D8B030D-6E8A-4147-A177-3AD203B41FA5}">
                      <a16:colId xmlns:a16="http://schemas.microsoft.com/office/drawing/2014/main" val="431906226"/>
                    </a:ext>
                  </a:extLst>
                </a:gridCol>
                <a:gridCol w="329184">
                  <a:extLst>
                    <a:ext uri="{9D8B030D-6E8A-4147-A177-3AD203B41FA5}">
                      <a16:colId xmlns:a16="http://schemas.microsoft.com/office/drawing/2014/main" val="3328277470"/>
                    </a:ext>
                  </a:extLst>
                </a:gridCol>
                <a:gridCol w="329184">
                  <a:extLst>
                    <a:ext uri="{9D8B030D-6E8A-4147-A177-3AD203B41FA5}">
                      <a16:colId xmlns:a16="http://schemas.microsoft.com/office/drawing/2014/main" val="3379791870"/>
                    </a:ext>
                  </a:extLst>
                </a:gridCol>
                <a:gridCol w="370332">
                  <a:extLst>
                    <a:ext uri="{9D8B030D-6E8A-4147-A177-3AD203B41FA5}">
                      <a16:colId xmlns:a16="http://schemas.microsoft.com/office/drawing/2014/main" val="1487140700"/>
                    </a:ext>
                  </a:extLst>
                </a:gridCol>
                <a:gridCol w="370332">
                  <a:extLst>
                    <a:ext uri="{9D8B030D-6E8A-4147-A177-3AD203B41FA5}">
                      <a16:colId xmlns:a16="http://schemas.microsoft.com/office/drawing/2014/main" val="272606681"/>
                    </a:ext>
                  </a:extLst>
                </a:gridCol>
                <a:gridCol w="329184">
                  <a:extLst>
                    <a:ext uri="{9D8B030D-6E8A-4147-A177-3AD203B41FA5}">
                      <a16:colId xmlns:a16="http://schemas.microsoft.com/office/drawing/2014/main" val="248429243"/>
                    </a:ext>
                  </a:extLst>
                </a:gridCol>
                <a:gridCol w="329184">
                  <a:extLst>
                    <a:ext uri="{9D8B030D-6E8A-4147-A177-3AD203B41FA5}">
                      <a16:colId xmlns:a16="http://schemas.microsoft.com/office/drawing/2014/main" val="729556982"/>
                    </a:ext>
                  </a:extLst>
                </a:gridCol>
                <a:gridCol w="370332">
                  <a:extLst>
                    <a:ext uri="{9D8B030D-6E8A-4147-A177-3AD203B41FA5}">
                      <a16:colId xmlns:a16="http://schemas.microsoft.com/office/drawing/2014/main" val="447081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76271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- 2018-03-05 08:24:01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كيمابوكسي 151 
مع دهاناتنا المقاومة ....
مبناك ثابت في أصعب الظروف
لمزيد من التفاصيل عن المنتج يرجي الإطلاع علي الرابط المرفق 
النشرة الفنية : </a:t>
                      </a:r>
                      <a:r>
                        <a:rPr kumimoji="0" lang="en-US" sz="1000" b="0" i="0" u="none" strike="noStrike" kern="1200" cap="none" spc="0" normalizeH="0" baseline="0" noProof="0">
                          <a:ln>
                            <a:noFill/>
                          </a:ln>
                          <a:solidFill>
                            <a:prstClr val="black"/>
                          </a:solidFill>
                          <a:effectLst/>
                          <a:uLnTx/>
                          <a:uFillTx/>
                          <a:latin typeface="+mn-lt"/>
                          <a:ea typeface="+mn-ea"/>
                          <a:cs typeface="+mn-cs"/>
                        </a:rPr>
                        <a:t>https://goo.gl/E0w27h
Technical Data Sheet : https://goo.gl/6UIge1
</a:t>
                      </a:r>
                      <a:r>
                        <a:rPr kumimoji="0" lang="ar-AE" sz="1000" b="0" i="0" u="none" strike="noStrike" kern="1200" cap="none" spc="0" normalizeH="0" baseline="0" noProof="0">
                          <a:ln>
                            <a:noFill/>
                          </a:ln>
                          <a:solidFill>
                            <a:prstClr val="black"/>
                          </a:solidFill>
                          <a:effectLst/>
                          <a:uLnTx/>
                          <a:uFillTx/>
                          <a:latin typeface="+mn-lt"/>
                          <a:ea typeface="+mn-ea"/>
                          <a:cs typeface="+mn-cs"/>
                        </a:rPr>
                        <a:t>لمزيد من الإستفسارات الفنيه والإستشارات الهندسية يرجي الإتصال علي الخط الساخن 16172
يمكنكم الأن إقتناء جميع النشرات الفنيه الخاصة بمنتجات شركة كيماويات البناء الحديث عبر التطبيق المجاني </a:t>
                      </a:r>
                      <a:r>
                        <a:rPr kumimoji="0" lang="en-US" sz="1000" b="0" i="0" u="none" strike="noStrike" kern="1200" cap="none" spc="0" normalizeH="0" baseline="0" noProof="0">
                          <a:ln>
                            <a:noFill/>
                          </a:ln>
                          <a:solidFill>
                            <a:prstClr val="black"/>
                          </a:solidFill>
                          <a:effectLst/>
                          <a:uLnTx/>
                          <a:uFillTx/>
                          <a:latin typeface="+mn-lt"/>
                          <a:ea typeface="+mn-ea"/>
                          <a:cs typeface="+mn-cs"/>
                        </a:rPr>
                        <a:t>CMB Technical Guide </a:t>
                      </a:r>
                      <a:r>
                        <a:rPr kumimoji="0" lang="ar-AE" sz="1000" b="0" i="0" u="none" strike="noStrike" kern="1200" cap="none" spc="0" normalizeH="0" baseline="0" noProof="0">
                          <a:ln>
                            <a:noFill/>
                          </a:ln>
                          <a:solidFill>
                            <a:prstClr val="black"/>
                          </a:solidFill>
                          <a:effectLst/>
                          <a:uLnTx/>
                          <a:uFillTx/>
                          <a:latin typeface="+mn-lt"/>
                          <a:ea typeface="+mn-ea"/>
                          <a:cs typeface="+mn-cs"/>
                        </a:rPr>
                        <a:t>باللغة العربية و الإنجليزية
لتحميل التطبيق عبر </a:t>
                      </a:r>
                      <a:r>
                        <a:rPr kumimoji="0" lang="en-US" sz="1000" b="0" i="0" u="none" strike="noStrike" kern="1200" cap="none" spc="0" normalizeH="0" baseline="0" noProof="0">
                          <a:ln>
                            <a:noFill/>
                          </a:ln>
                          <a:solidFill>
                            <a:prstClr val="black"/>
                          </a:solidFill>
                          <a:effectLst/>
                          <a:uLnTx/>
                          <a:uFillTx/>
                          <a:latin typeface="+mn-lt"/>
                          <a:ea typeface="+mn-ea"/>
                          <a:cs typeface="+mn-cs"/>
                        </a:rPr>
                        <a:t>Google Play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https://goo.gl/G2HfiP
</a:t>
                      </a:r>
                      <a:r>
                        <a:rPr kumimoji="0" lang="ar-AE" sz="1000" b="0" i="0" u="none" strike="noStrike" kern="1200" cap="none" spc="0" normalizeH="0" baseline="0" noProof="0">
                          <a:ln>
                            <a:noFill/>
                          </a:ln>
                          <a:solidFill>
                            <a:prstClr val="black"/>
                          </a:solidFill>
                          <a:effectLst/>
                          <a:uLnTx/>
                          <a:uFillTx/>
                          <a:latin typeface="+mn-lt"/>
                          <a:ea typeface="+mn-ea"/>
                          <a:cs typeface="+mn-cs"/>
                        </a:rPr>
                        <a:t>أو عن طريق ال </a:t>
                      </a:r>
                      <a:r>
                        <a:rPr kumimoji="0" lang="en-US" sz="1000" b="0" i="0" u="none" strike="noStrike" kern="1200" cap="none" spc="0" normalizeH="0" baseline="0" noProof="0">
                          <a:ln>
                            <a:noFill/>
                          </a:ln>
                          <a:solidFill>
                            <a:prstClr val="black"/>
                          </a:solidFill>
                          <a:effectLst/>
                          <a:uLnTx/>
                          <a:uFillTx/>
                          <a:latin typeface="+mn-lt"/>
                          <a:ea typeface="+mn-ea"/>
                          <a:cs typeface="+mn-cs"/>
                        </a:rPr>
                        <a:t>App Store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https://goo.gl/73WBVp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58612977"/>
                  </a:ext>
                </a:extLst>
              </a:tr>
            </a:tbl>
          </a:graphicData>
        </a:graphic>
      </p:graphicFrame>
      <p:sp>
        <p:nvSpPr>
          <p:cNvPr id="4" name="Text Placeholder 3">
            <a:extLst>
              <a:ext uri="{FF2B5EF4-FFF2-40B4-BE49-F238E27FC236}">
                <a16:creationId xmlns:a16="http://schemas.microsoft.com/office/drawing/2014/main" id="{002227DB-CB14-48C3-94CA-77392BDC5511}"/>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2566878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FFB8F-03CF-46B8-A2AE-BFE29DC3937C}"/>
              </a:ext>
            </a:extLst>
          </p:cNvPr>
          <p:cNvSpPr>
            <a:spLocks noGrp="1"/>
          </p:cNvSpPr>
          <p:nvPr>
            <p:ph type="title"/>
          </p:nvPr>
        </p:nvSpPr>
        <p:spPr/>
        <p:txBody>
          <a:bodyPr/>
          <a:lstStyle/>
          <a:p>
            <a:r>
              <a:rPr lang="en-US"/>
              <a:t>Facebook Own Posts Table - 3 of 16</a:t>
            </a:r>
          </a:p>
        </p:txBody>
      </p:sp>
      <p:graphicFrame>
        <p:nvGraphicFramePr>
          <p:cNvPr id="5" name="Table Placeholder 4">
            <a:extLst>
              <a:ext uri="{FF2B5EF4-FFF2-40B4-BE49-F238E27FC236}">
                <a16:creationId xmlns:a16="http://schemas.microsoft.com/office/drawing/2014/main" id="{2CF60966-ED93-4594-A230-4F947C9E0257}"/>
              </a:ext>
            </a:extLst>
          </p:cNvPr>
          <p:cNvGraphicFramePr>
            <a:graphicFrameLocks noGrp="1"/>
          </p:cNvGraphicFramePr>
          <p:nvPr>
            <p:ph type="tbl" sz="quarter" idx="13"/>
            <p:extLst>
              <p:ext uri="{D42A27DB-BD31-4B8C-83A1-F6EECF244321}">
                <p14:modId xmlns:p14="http://schemas.microsoft.com/office/powerpoint/2010/main" val="2792377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94473591"/>
                    </a:ext>
                  </a:extLst>
                </a:gridCol>
                <a:gridCol w="370332">
                  <a:extLst>
                    <a:ext uri="{9D8B030D-6E8A-4147-A177-3AD203B41FA5}">
                      <a16:colId xmlns:a16="http://schemas.microsoft.com/office/drawing/2014/main" val="1759507196"/>
                    </a:ext>
                  </a:extLst>
                </a:gridCol>
                <a:gridCol w="370332">
                  <a:extLst>
                    <a:ext uri="{9D8B030D-6E8A-4147-A177-3AD203B41FA5}">
                      <a16:colId xmlns:a16="http://schemas.microsoft.com/office/drawing/2014/main" val="1617226585"/>
                    </a:ext>
                  </a:extLst>
                </a:gridCol>
                <a:gridCol w="370332">
                  <a:extLst>
                    <a:ext uri="{9D8B030D-6E8A-4147-A177-3AD203B41FA5}">
                      <a16:colId xmlns:a16="http://schemas.microsoft.com/office/drawing/2014/main" val="929400684"/>
                    </a:ext>
                  </a:extLst>
                </a:gridCol>
                <a:gridCol w="329184">
                  <a:extLst>
                    <a:ext uri="{9D8B030D-6E8A-4147-A177-3AD203B41FA5}">
                      <a16:colId xmlns:a16="http://schemas.microsoft.com/office/drawing/2014/main" val="3450165752"/>
                    </a:ext>
                  </a:extLst>
                </a:gridCol>
                <a:gridCol w="329184">
                  <a:extLst>
                    <a:ext uri="{9D8B030D-6E8A-4147-A177-3AD203B41FA5}">
                      <a16:colId xmlns:a16="http://schemas.microsoft.com/office/drawing/2014/main" val="3759352947"/>
                    </a:ext>
                  </a:extLst>
                </a:gridCol>
                <a:gridCol w="329184">
                  <a:extLst>
                    <a:ext uri="{9D8B030D-6E8A-4147-A177-3AD203B41FA5}">
                      <a16:colId xmlns:a16="http://schemas.microsoft.com/office/drawing/2014/main" val="2798068587"/>
                    </a:ext>
                  </a:extLst>
                </a:gridCol>
                <a:gridCol w="329184">
                  <a:extLst>
                    <a:ext uri="{9D8B030D-6E8A-4147-A177-3AD203B41FA5}">
                      <a16:colId xmlns:a16="http://schemas.microsoft.com/office/drawing/2014/main" val="1197967467"/>
                    </a:ext>
                  </a:extLst>
                </a:gridCol>
                <a:gridCol w="329184">
                  <a:extLst>
                    <a:ext uri="{9D8B030D-6E8A-4147-A177-3AD203B41FA5}">
                      <a16:colId xmlns:a16="http://schemas.microsoft.com/office/drawing/2014/main" val="1095648750"/>
                    </a:ext>
                  </a:extLst>
                </a:gridCol>
                <a:gridCol w="329184">
                  <a:extLst>
                    <a:ext uri="{9D8B030D-6E8A-4147-A177-3AD203B41FA5}">
                      <a16:colId xmlns:a16="http://schemas.microsoft.com/office/drawing/2014/main" val="2254140755"/>
                    </a:ext>
                  </a:extLst>
                </a:gridCol>
                <a:gridCol w="329184">
                  <a:extLst>
                    <a:ext uri="{9D8B030D-6E8A-4147-A177-3AD203B41FA5}">
                      <a16:colId xmlns:a16="http://schemas.microsoft.com/office/drawing/2014/main" val="1731028302"/>
                    </a:ext>
                  </a:extLst>
                </a:gridCol>
                <a:gridCol w="329184">
                  <a:extLst>
                    <a:ext uri="{9D8B030D-6E8A-4147-A177-3AD203B41FA5}">
                      <a16:colId xmlns:a16="http://schemas.microsoft.com/office/drawing/2014/main" val="3445190112"/>
                    </a:ext>
                  </a:extLst>
                </a:gridCol>
                <a:gridCol w="329184">
                  <a:extLst>
                    <a:ext uri="{9D8B030D-6E8A-4147-A177-3AD203B41FA5}">
                      <a16:colId xmlns:a16="http://schemas.microsoft.com/office/drawing/2014/main" val="918984599"/>
                    </a:ext>
                  </a:extLst>
                </a:gridCol>
                <a:gridCol w="370332">
                  <a:extLst>
                    <a:ext uri="{9D8B030D-6E8A-4147-A177-3AD203B41FA5}">
                      <a16:colId xmlns:a16="http://schemas.microsoft.com/office/drawing/2014/main" val="3961280768"/>
                    </a:ext>
                  </a:extLst>
                </a:gridCol>
                <a:gridCol w="370332">
                  <a:extLst>
                    <a:ext uri="{9D8B030D-6E8A-4147-A177-3AD203B41FA5}">
                      <a16:colId xmlns:a16="http://schemas.microsoft.com/office/drawing/2014/main" val="3831397025"/>
                    </a:ext>
                  </a:extLst>
                </a:gridCol>
                <a:gridCol w="329184">
                  <a:extLst>
                    <a:ext uri="{9D8B030D-6E8A-4147-A177-3AD203B41FA5}">
                      <a16:colId xmlns:a16="http://schemas.microsoft.com/office/drawing/2014/main" val="3727894280"/>
                    </a:ext>
                  </a:extLst>
                </a:gridCol>
                <a:gridCol w="329184">
                  <a:extLst>
                    <a:ext uri="{9D8B030D-6E8A-4147-A177-3AD203B41FA5}">
                      <a16:colId xmlns:a16="http://schemas.microsoft.com/office/drawing/2014/main" val="416853991"/>
                    </a:ext>
                  </a:extLst>
                </a:gridCol>
                <a:gridCol w="370332">
                  <a:extLst>
                    <a:ext uri="{9D8B030D-6E8A-4147-A177-3AD203B41FA5}">
                      <a16:colId xmlns:a16="http://schemas.microsoft.com/office/drawing/2014/main" val="2935927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2024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- 2018-03-04 22:42:09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40300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- 2018-03-04 09:22:50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صور لبعض المشاريع من منتجات كيماويات البناء الحديث علي الطبيعه
عمارات بحدائق اكتوبر تشطيب داري ميكس ومونه جاهزه برفكت بلاست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78155212"/>
                  </a:ext>
                </a:extLst>
              </a:tr>
            </a:tbl>
          </a:graphicData>
        </a:graphic>
      </p:graphicFrame>
      <p:sp>
        <p:nvSpPr>
          <p:cNvPr id="4" name="Text Placeholder 3">
            <a:extLst>
              <a:ext uri="{FF2B5EF4-FFF2-40B4-BE49-F238E27FC236}">
                <a16:creationId xmlns:a16="http://schemas.microsoft.com/office/drawing/2014/main" id="{ED90B765-7D56-40A7-A576-0BD3AC13619B}"/>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3402586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099D0-BD2D-4DC2-B5E8-D6AAFFDFA057}"/>
              </a:ext>
            </a:extLst>
          </p:cNvPr>
          <p:cNvSpPr>
            <a:spLocks noGrp="1"/>
          </p:cNvSpPr>
          <p:nvPr>
            <p:ph type="title"/>
          </p:nvPr>
        </p:nvSpPr>
        <p:spPr/>
        <p:txBody>
          <a:bodyPr/>
          <a:lstStyle/>
          <a:p>
            <a:r>
              <a:rPr lang="en-US"/>
              <a:t>Facebook Own Posts Table - 4 of 16</a:t>
            </a:r>
          </a:p>
        </p:txBody>
      </p:sp>
      <p:graphicFrame>
        <p:nvGraphicFramePr>
          <p:cNvPr id="5" name="Table Placeholder 4">
            <a:extLst>
              <a:ext uri="{FF2B5EF4-FFF2-40B4-BE49-F238E27FC236}">
                <a16:creationId xmlns:a16="http://schemas.microsoft.com/office/drawing/2014/main" id="{680761D9-09F1-4527-9FD7-FF40E986AB17}"/>
              </a:ext>
            </a:extLst>
          </p:cNvPr>
          <p:cNvGraphicFramePr>
            <a:graphicFrameLocks noGrp="1"/>
          </p:cNvGraphicFramePr>
          <p:nvPr>
            <p:ph type="tbl" sz="quarter" idx="13"/>
            <p:extLst>
              <p:ext uri="{D42A27DB-BD31-4B8C-83A1-F6EECF244321}">
                <p14:modId xmlns:p14="http://schemas.microsoft.com/office/powerpoint/2010/main" val="3055936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78485738"/>
                    </a:ext>
                  </a:extLst>
                </a:gridCol>
                <a:gridCol w="370332">
                  <a:extLst>
                    <a:ext uri="{9D8B030D-6E8A-4147-A177-3AD203B41FA5}">
                      <a16:colId xmlns:a16="http://schemas.microsoft.com/office/drawing/2014/main" val="3610222717"/>
                    </a:ext>
                  </a:extLst>
                </a:gridCol>
                <a:gridCol w="370332">
                  <a:extLst>
                    <a:ext uri="{9D8B030D-6E8A-4147-A177-3AD203B41FA5}">
                      <a16:colId xmlns:a16="http://schemas.microsoft.com/office/drawing/2014/main" val="312057353"/>
                    </a:ext>
                  </a:extLst>
                </a:gridCol>
                <a:gridCol w="370332">
                  <a:extLst>
                    <a:ext uri="{9D8B030D-6E8A-4147-A177-3AD203B41FA5}">
                      <a16:colId xmlns:a16="http://schemas.microsoft.com/office/drawing/2014/main" val="2449811298"/>
                    </a:ext>
                  </a:extLst>
                </a:gridCol>
                <a:gridCol w="329184">
                  <a:extLst>
                    <a:ext uri="{9D8B030D-6E8A-4147-A177-3AD203B41FA5}">
                      <a16:colId xmlns:a16="http://schemas.microsoft.com/office/drawing/2014/main" val="3148356583"/>
                    </a:ext>
                  </a:extLst>
                </a:gridCol>
                <a:gridCol w="329184">
                  <a:extLst>
                    <a:ext uri="{9D8B030D-6E8A-4147-A177-3AD203B41FA5}">
                      <a16:colId xmlns:a16="http://schemas.microsoft.com/office/drawing/2014/main" val="3274392971"/>
                    </a:ext>
                  </a:extLst>
                </a:gridCol>
                <a:gridCol w="329184">
                  <a:extLst>
                    <a:ext uri="{9D8B030D-6E8A-4147-A177-3AD203B41FA5}">
                      <a16:colId xmlns:a16="http://schemas.microsoft.com/office/drawing/2014/main" val="2750662315"/>
                    </a:ext>
                  </a:extLst>
                </a:gridCol>
                <a:gridCol w="329184">
                  <a:extLst>
                    <a:ext uri="{9D8B030D-6E8A-4147-A177-3AD203B41FA5}">
                      <a16:colId xmlns:a16="http://schemas.microsoft.com/office/drawing/2014/main" val="2870359816"/>
                    </a:ext>
                  </a:extLst>
                </a:gridCol>
                <a:gridCol w="329184">
                  <a:extLst>
                    <a:ext uri="{9D8B030D-6E8A-4147-A177-3AD203B41FA5}">
                      <a16:colId xmlns:a16="http://schemas.microsoft.com/office/drawing/2014/main" val="2476919"/>
                    </a:ext>
                  </a:extLst>
                </a:gridCol>
                <a:gridCol w="329184">
                  <a:extLst>
                    <a:ext uri="{9D8B030D-6E8A-4147-A177-3AD203B41FA5}">
                      <a16:colId xmlns:a16="http://schemas.microsoft.com/office/drawing/2014/main" val="2873372270"/>
                    </a:ext>
                  </a:extLst>
                </a:gridCol>
                <a:gridCol w="329184">
                  <a:extLst>
                    <a:ext uri="{9D8B030D-6E8A-4147-A177-3AD203B41FA5}">
                      <a16:colId xmlns:a16="http://schemas.microsoft.com/office/drawing/2014/main" val="2811976922"/>
                    </a:ext>
                  </a:extLst>
                </a:gridCol>
                <a:gridCol w="329184">
                  <a:extLst>
                    <a:ext uri="{9D8B030D-6E8A-4147-A177-3AD203B41FA5}">
                      <a16:colId xmlns:a16="http://schemas.microsoft.com/office/drawing/2014/main" val="4004215064"/>
                    </a:ext>
                  </a:extLst>
                </a:gridCol>
                <a:gridCol w="329184">
                  <a:extLst>
                    <a:ext uri="{9D8B030D-6E8A-4147-A177-3AD203B41FA5}">
                      <a16:colId xmlns:a16="http://schemas.microsoft.com/office/drawing/2014/main" val="2352941924"/>
                    </a:ext>
                  </a:extLst>
                </a:gridCol>
                <a:gridCol w="370332">
                  <a:extLst>
                    <a:ext uri="{9D8B030D-6E8A-4147-A177-3AD203B41FA5}">
                      <a16:colId xmlns:a16="http://schemas.microsoft.com/office/drawing/2014/main" val="3492439459"/>
                    </a:ext>
                  </a:extLst>
                </a:gridCol>
                <a:gridCol w="370332">
                  <a:extLst>
                    <a:ext uri="{9D8B030D-6E8A-4147-A177-3AD203B41FA5}">
                      <a16:colId xmlns:a16="http://schemas.microsoft.com/office/drawing/2014/main" val="966536775"/>
                    </a:ext>
                  </a:extLst>
                </a:gridCol>
                <a:gridCol w="329184">
                  <a:extLst>
                    <a:ext uri="{9D8B030D-6E8A-4147-A177-3AD203B41FA5}">
                      <a16:colId xmlns:a16="http://schemas.microsoft.com/office/drawing/2014/main" val="3040374648"/>
                    </a:ext>
                  </a:extLst>
                </a:gridCol>
                <a:gridCol w="329184">
                  <a:extLst>
                    <a:ext uri="{9D8B030D-6E8A-4147-A177-3AD203B41FA5}">
                      <a16:colId xmlns:a16="http://schemas.microsoft.com/office/drawing/2014/main" val="3001329875"/>
                    </a:ext>
                  </a:extLst>
                </a:gridCol>
                <a:gridCol w="370332">
                  <a:extLst>
                    <a:ext uri="{9D8B030D-6E8A-4147-A177-3AD203B41FA5}">
                      <a16:colId xmlns:a16="http://schemas.microsoft.com/office/drawing/2014/main" val="2910972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0368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Sipes Egypt - 2018-03-04 08:47:05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بنقربلك في 6 أكتوبر
- المصرية
مول بالم ستريب - بجوار جامعة مصر
19852
- حسام الغمرى
239 الحي الثالث طريق المحور- بجوار سوق حبيبة
01151500444-01288038998
- القدس
الحى الاول - ش السنترال
01110033733
- الحسينى
محور الكفراوى
01283499372 - 01113670094
- عباد الرحمن
عمارة 31 - الحى العاشر  - امام حى البشاير
01221521490 - 01115662111
- التقوى
29أ مساكن الشمس - الحى 12 - المجاورة 4 - محور البشاير
01009500392
- العمرانى
سنتر بدر الدين - الحى 16 - محل رقم - الشيخ زايد
01120257775 - 01026458777
- جدة
سنتر اللؤلؤة - الحى الاول - المجاورة الثانية - الشيخ زايد
01008716333 
#سايبس #دهانات #الوان #ديكور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7911287"/>
                  </a:ext>
                </a:extLst>
              </a:tr>
            </a:tbl>
          </a:graphicData>
        </a:graphic>
      </p:graphicFrame>
      <p:sp>
        <p:nvSpPr>
          <p:cNvPr id="4" name="Text Placeholder 3">
            <a:extLst>
              <a:ext uri="{FF2B5EF4-FFF2-40B4-BE49-F238E27FC236}">
                <a16:creationId xmlns:a16="http://schemas.microsoft.com/office/drawing/2014/main" id="{4616E740-2AF5-4E00-B467-3653C4525D0B}"/>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3153503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3D3F9-F355-41EA-BF11-EC2FAC63B52D}"/>
              </a:ext>
            </a:extLst>
          </p:cNvPr>
          <p:cNvSpPr>
            <a:spLocks noGrp="1"/>
          </p:cNvSpPr>
          <p:nvPr>
            <p:ph type="title"/>
          </p:nvPr>
        </p:nvSpPr>
        <p:spPr/>
        <p:txBody>
          <a:bodyPr/>
          <a:lstStyle/>
          <a:p>
            <a:r>
              <a:rPr lang="en-US"/>
              <a:t>Facebook Own Posts Table - 5 of 16</a:t>
            </a:r>
          </a:p>
        </p:txBody>
      </p:sp>
      <p:graphicFrame>
        <p:nvGraphicFramePr>
          <p:cNvPr id="5" name="Table Placeholder 4">
            <a:extLst>
              <a:ext uri="{FF2B5EF4-FFF2-40B4-BE49-F238E27FC236}">
                <a16:creationId xmlns:a16="http://schemas.microsoft.com/office/drawing/2014/main" id="{5433B409-D12F-479E-8FA5-CB801B97A5BF}"/>
              </a:ext>
            </a:extLst>
          </p:cNvPr>
          <p:cNvGraphicFramePr>
            <a:graphicFrameLocks noGrp="1"/>
          </p:cNvGraphicFramePr>
          <p:nvPr>
            <p:ph type="tbl" sz="quarter" idx="13"/>
            <p:extLst>
              <p:ext uri="{D42A27DB-BD31-4B8C-83A1-F6EECF244321}">
                <p14:modId xmlns:p14="http://schemas.microsoft.com/office/powerpoint/2010/main" val="305957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22252381"/>
                    </a:ext>
                  </a:extLst>
                </a:gridCol>
                <a:gridCol w="370332">
                  <a:extLst>
                    <a:ext uri="{9D8B030D-6E8A-4147-A177-3AD203B41FA5}">
                      <a16:colId xmlns:a16="http://schemas.microsoft.com/office/drawing/2014/main" val="2662558294"/>
                    </a:ext>
                  </a:extLst>
                </a:gridCol>
                <a:gridCol w="370332">
                  <a:extLst>
                    <a:ext uri="{9D8B030D-6E8A-4147-A177-3AD203B41FA5}">
                      <a16:colId xmlns:a16="http://schemas.microsoft.com/office/drawing/2014/main" val="2116985609"/>
                    </a:ext>
                  </a:extLst>
                </a:gridCol>
                <a:gridCol w="370332">
                  <a:extLst>
                    <a:ext uri="{9D8B030D-6E8A-4147-A177-3AD203B41FA5}">
                      <a16:colId xmlns:a16="http://schemas.microsoft.com/office/drawing/2014/main" val="764567617"/>
                    </a:ext>
                  </a:extLst>
                </a:gridCol>
                <a:gridCol w="329184">
                  <a:extLst>
                    <a:ext uri="{9D8B030D-6E8A-4147-A177-3AD203B41FA5}">
                      <a16:colId xmlns:a16="http://schemas.microsoft.com/office/drawing/2014/main" val="2656213605"/>
                    </a:ext>
                  </a:extLst>
                </a:gridCol>
                <a:gridCol w="329184">
                  <a:extLst>
                    <a:ext uri="{9D8B030D-6E8A-4147-A177-3AD203B41FA5}">
                      <a16:colId xmlns:a16="http://schemas.microsoft.com/office/drawing/2014/main" val="2400738858"/>
                    </a:ext>
                  </a:extLst>
                </a:gridCol>
                <a:gridCol w="329184">
                  <a:extLst>
                    <a:ext uri="{9D8B030D-6E8A-4147-A177-3AD203B41FA5}">
                      <a16:colId xmlns:a16="http://schemas.microsoft.com/office/drawing/2014/main" val="3648954206"/>
                    </a:ext>
                  </a:extLst>
                </a:gridCol>
                <a:gridCol w="329184">
                  <a:extLst>
                    <a:ext uri="{9D8B030D-6E8A-4147-A177-3AD203B41FA5}">
                      <a16:colId xmlns:a16="http://schemas.microsoft.com/office/drawing/2014/main" val="3717980047"/>
                    </a:ext>
                  </a:extLst>
                </a:gridCol>
                <a:gridCol w="329184">
                  <a:extLst>
                    <a:ext uri="{9D8B030D-6E8A-4147-A177-3AD203B41FA5}">
                      <a16:colId xmlns:a16="http://schemas.microsoft.com/office/drawing/2014/main" val="840303035"/>
                    </a:ext>
                  </a:extLst>
                </a:gridCol>
                <a:gridCol w="329184">
                  <a:extLst>
                    <a:ext uri="{9D8B030D-6E8A-4147-A177-3AD203B41FA5}">
                      <a16:colId xmlns:a16="http://schemas.microsoft.com/office/drawing/2014/main" val="3479614101"/>
                    </a:ext>
                  </a:extLst>
                </a:gridCol>
                <a:gridCol w="329184">
                  <a:extLst>
                    <a:ext uri="{9D8B030D-6E8A-4147-A177-3AD203B41FA5}">
                      <a16:colId xmlns:a16="http://schemas.microsoft.com/office/drawing/2014/main" val="2343951873"/>
                    </a:ext>
                  </a:extLst>
                </a:gridCol>
                <a:gridCol w="329184">
                  <a:extLst>
                    <a:ext uri="{9D8B030D-6E8A-4147-A177-3AD203B41FA5}">
                      <a16:colId xmlns:a16="http://schemas.microsoft.com/office/drawing/2014/main" val="3183198731"/>
                    </a:ext>
                  </a:extLst>
                </a:gridCol>
                <a:gridCol w="329184">
                  <a:extLst>
                    <a:ext uri="{9D8B030D-6E8A-4147-A177-3AD203B41FA5}">
                      <a16:colId xmlns:a16="http://schemas.microsoft.com/office/drawing/2014/main" val="164750575"/>
                    </a:ext>
                  </a:extLst>
                </a:gridCol>
                <a:gridCol w="370332">
                  <a:extLst>
                    <a:ext uri="{9D8B030D-6E8A-4147-A177-3AD203B41FA5}">
                      <a16:colId xmlns:a16="http://schemas.microsoft.com/office/drawing/2014/main" val="960190560"/>
                    </a:ext>
                  </a:extLst>
                </a:gridCol>
                <a:gridCol w="370332">
                  <a:extLst>
                    <a:ext uri="{9D8B030D-6E8A-4147-A177-3AD203B41FA5}">
                      <a16:colId xmlns:a16="http://schemas.microsoft.com/office/drawing/2014/main" val="572546914"/>
                    </a:ext>
                  </a:extLst>
                </a:gridCol>
                <a:gridCol w="329184">
                  <a:extLst>
                    <a:ext uri="{9D8B030D-6E8A-4147-A177-3AD203B41FA5}">
                      <a16:colId xmlns:a16="http://schemas.microsoft.com/office/drawing/2014/main" val="2333525344"/>
                    </a:ext>
                  </a:extLst>
                </a:gridCol>
                <a:gridCol w="329184">
                  <a:extLst>
                    <a:ext uri="{9D8B030D-6E8A-4147-A177-3AD203B41FA5}">
                      <a16:colId xmlns:a16="http://schemas.microsoft.com/office/drawing/2014/main" val="1387678022"/>
                    </a:ext>
                  </a:extLst>
                </a:gridCol>
                <a:gridCol w="370332">
                  <a:extLst>
                    <a:ext uri="{9D8B030D-6E8A-4147-A177-3AD203B41FA5}">
                      <a16:colId xmlns:a16="http://schemas.microsoft.com/office/drawing/2014/main" val="3139655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46448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Sipes Egypt - 2018-03-02 14:31:44</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8183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- 2018-03-02 12:02:26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56919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Scib Paints - 2018-03-01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بيتك بيتعرض لعفار واتربة لدرجة ان كل فترة لونه بيتغير؟ حافظ علي جمال بيتك مع ويذركوت داست جارد بقدرته علي مقاومة التصاق الاتربة والاوساخ وغيرها من العوامل الجوية.
اتعرف على منتجات سكيب من اللينك التالى:
</a:t>
                      </a:r>
                      <a:r>
                        <a:rPr kumimoji="0" lang="en-US" sz="1000" b="0" i="0" u="none" strike="noStrike" kern="1200" cap="none" spc="0" normalizeH="0" baseline="0" noProof="0">
                          <a:ln>
                            <a:noFill/>
                          </a:ln>
                          <a:solidFill>
                            <a:prstClr val="black"/>
                          </a:solidFill>
                          <a:effectLst/>
                          <a:uLnTx/>
                          <a:uFillTx/>
                          <a:latin typeface="+mn-lt"/>
                          <a:ea typeface="+mn-ea"/>
                          <a:cs typeface="+mn-cs"/>
                        </a:rPr>
                        <a:t>http://bit.ly/2C5Li1l 
#</a:t>
                      </a:r>
                      <a:r>
                        <a:rPr kumimoji="0" lang="ar-AE" sz="1000" b="0" i="0" u="none" strike="noStrike" kern="1200" cap="none" spc="0" normalizeH="0" baseline="0" noProof="0">
                          <a:ln>
                            <a:noFill/>
                          </a:ln>
                          <a:solidFill>
                            <a:prstClr val="black"/>
                          </a:solidFill>
                          <a:effectLst/>
                          <a:uLnTx/>
                          <a:uFillTx/>
                          <a:latin typeface="+mn-lt"/>
                          <a:ea typeface="+mn-ea"/>
                          <a:cs typeface="+mn-cs"/>
                        </a:rPr>
                        <a:t>منتجات_سكيب
#سكيب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61067526"/>
                  </a:ext>
                </a:extLst>
              </a:tr>
            </a:tbl>
          </a:graphicData>
        </a:graphic>
      </p:graphicFrame>
      <p:sp>
        <p:nvSpPr>
          <p:cNvPr id="4" name="Text Placeholder 3">
            <a:extLst>
              <a:ext uri="{FF2B5EF4-FFF2-40B4-BE49-F238E27FC236}">
                <a16:creationId xmlns:a16="http://schemas.microsoft.com/office/drawing/2014/main" id="{0760F8CF-9A59-4A03-B457-5C163F9DF179}"/>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488533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75EE3-608D-469C-82D0-E9373BB6A6B2}"/>
              </a:ext>
            </a:extLst>
          </p:cNvPr>
          <p:cNvSpPr>
            <a:spLocks noGrp="1"/>
          </p:cNvSpPr>
          <p:nvPr>
            <p:ph type="title"/>
          </p:nvPr>
        </p:nvSpPr>
        <p:spPr/>
        <p:txBody>
          <a:bodyPr/>
          <a:lstStyle/>
          <a:p>
            <a:r>
              <a:rPr lang="en-US"/>
              <a:t>Facebook Own Posts Table - 6 of 16</a:t>
            </a:r>
          </a:p>
        </p:txBody>
      </p:sp>
      <p:graphicFrame>
        <p:nvGraphicFramePr>
          <p:cNvPr id="5" name="Table Placeholder 4">
            <a:extLst>
              <a:ext uri="{FF2B5EF4-FFF2-40B4-BE49-F238E27FC236}">
                <a16:creationId xmlns:a16="http://schemas.microsoft.com/office/drawing/2014/main" id="{A52C5461-CB52-4050-8546-4D0BD5F520CB}"/>
              </a:ext>
            </a:extLst>
          </p:cNvPr>
          <p:cNvGraphicFramePr>
            <a:graphicFrameLocks noGrp="1"/>
          </p:cNvGraphicFramePr>
          <p:nvPr>
            <p:ph type="tbl" sz="quarter" idx="13"/>
            <p:extLst>
              <p:ext uri="{D42A27DB-BD31-4B8C-83A1-F6EECF244321}">
                <p14:modId xmlns:p14="http://schemas.microsoft.com/office/powerpoint/2010/main" val="3530250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03246996"/>
                    </a:ext>
                  </a:extLst>
                </a:gridCol>
                <a:gridCol w="370332">
                  <a:extLst>
                    <a:ext uri="{9D8B030D-6E8A-4147-A177-3AD203B41FA5}">
                      <a16:colId xmlns:a16="http://schemas.microsoft.com/office/drawing/2014/main" val="2700876904"/>
                    </a:ext>
                  </a:extLst>
                </a:gridCol>
                <a:gridCol w="370332">
                  <a:extLst>
                    <a:ext uri="{9D8B030D-6E8A-4147-A177-3AD203B41FA5}">
                      <a16:colId xmlns:a16="http://schemas.microsoft.com/office/drawing/2014/main" val="2583769221"/>
                    </a:ext>
                  </a:extLst>
                </a:gridCol>
                <a:gridCol w="370332">
                  <a:extLst>
                    <a:ext uri="{9D8B030D-6E8A-4147-A177-3AD203B41FA5}">
                      <a16:colId xmlns:a16="http://schemas.microsoft.com/office/drawing/2014/main" val="3102095210"/>
                    </a:ext>
                  </a:extLst>
                </a:gridCol>
                <a:gridCol w="329184">
                  <a:extLst>
                    <a:ext uri="{9D8B030D-6E8A-4147-A177-3AD203B41FA5}">
                      <a16:colId xmlns:a16="http://schemas.microsoft.com/office/drawing/2014/main" val="2398117498"/>
                    </a:ext>
                  </a:extLst>
                </a:gridCol>
                <a:gridCol w="329184">
                  <a:extLst>
                    <a:ext uri="{9D8B030D-6E8A-4147-A177-3AD203B41FA5}">
                      <a16:colId xmlns:a16="http://schemas.microsoft.com/office/drawing/2014/main" val="3121752159"/>
                    </a:ext>
                  </a:extLst>
                </a:gridCol>
                <a:gridCol w="329184">
                  <a:extLst>
                    <a:ext uri="{9D8B030D-6E8A-4147-A177-3AD203B41FA5}">
                      <a16:colId xmlns:a16="http://schemas.microsoft.com/office/drawing/2014/main" val="3945174486"/>
                    </a:ext>
                  </a:extLst>
                </a:gridCol>
                <a:gridCol w="329184">
                  <a:extLst>
                    <a:ext uri="{9D8B030D-6E8A-4147-A177-3AD203B41FA5}">
                      <a16:colId xmlns:a16="http://schemas.microsoft.com/office/drawing/2014/main" val="2174846342"/>
                    </a:ext>
                  </a:extLst>
                </a:gridCol>
                <a:gridCol w="329184">
                  <a:extLst>
                    <a:ext uri="{9D8B030D-6E8A-4147-A177-3AD203B41FA5}">
                      <a16:colId xmlns:a16="http://schemas.microsoft.com/office/drawing/2014/main" val="1583599407"/>
                    </a:ext>
                  </a:extLst>
                </a:gridCol>
                <a:gridCol w="329184">
                  <a:extLst>
                    <a:ext uri="{9D8B030D-6E8A-4147-A177-3AD203B41FA5}">
                      <a16:colId xmlns:a16="http://schemas.microsoft.com/office/drawing/2014/main" val="2088547071"/>
                    </a:ext>
                  </a:extLst>
                </a:gridCol>
                <a:gridCol w="329184">
                  <a:extLst>
                    <a:ext uri="{9D8B030D-6E8A-4147-A177-3AD203B41FA5}">
                      <a16:colId xmlns:a16="http://schemas.microsoft.com/office/drawing/2014/main" val="4222009490"/>
                    </a:ext>
                  </a:extLst>
                </a:gridCol>
                <a:gridCol w="329184">
                  <a:extLst>
                    <a:ext uri="{9D8B030D-6E8A-4147-A177-3AD203B41FA5}">
                      <a16:colId xmlns:a16="http://schemas.microsoft.com/office/drawing/2014/main" val="1620864073"/>
                    </a:ext>
                  </a:extLst>
                </a:gridCol>
                <a:gridCol w="329184">
                  <a:extLst>
                    <a:ext uri="{9D8B030D-6E8A-4147-A177-3AD203B41FA5}">
                      <a16:colId xmlns:a16="http://schemas.microsoft.com/office/drawing/2014/main" val="2959772686"/>
                    </a:ext>
                  </a:extLst>
                </a:gridCol>
                <a:gridCol w="370332">
                  <a:extLst>
                    <a:ext uri="{9D8B030D-6E8A-4147-A177-3AD203B41FA5}">
                      <a16:colId xmlns:a16="http://schemas.microsoft.com/office/drawing/2014/main" val="790110154"/>
                    </a:ext>
                  </a:extLst>
                </a:gridCol>
                <a:gridCol w="370332">
                  <a:extLst>
                    <a:ext uri="{9D8B030D-6E8A-4147-A177-3AD203B41FA5}">
                      <a16:colId xmlns:a16="http://schemas.microsoft.com/office/drawing/2014/main" val="3619327386"/>
                    </a:ext>
                  </a:extLst>
                </a:gridCol>
                <a:gridCol w="329184">
                  <a:extLst>
                    <a:ext uri="{9D8B030D-6E8A-4147-A177-3AD203B41FA5}">
                      <a16:colId xmlns:a16="http://schemas.microsoft.com/office/drawing/2014/main" val="3776119941"/>
                    </a:ext>
                  </a:extLst>
                </a:gridCol>
                <a:gridCol w="329184">
                  <a:extLst>
                    <a:ext uri="{9D8B030D-6E8A-4147-A177-3AD203B41FA5}">
                      <a16:colId xmlns:a16="http://schemas.microsoft.com/office/drawing/2014/main" val="1803590823"/>
                    </a:ext>
                  </a:extLst>
                </a:gridCol>
                <a:gridCol w="370332">
                  <a:extLst>
                    <a:ext uri="{9D8B030D-6E8A-4147-A177-3AD203B41FA5}">
                      <a16:colId xmlns:a16="http://schemas.microsoft.com/office/drawing/2014/main" val="3833467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55084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Sipes Egypt - 2018-03-01 17:14:07</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3836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- 2018-03-01 16:01:01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فرع البحر الأعظم بعد التطوير الشامل
العنوان : (( شارع البحر الأعظم أمام القرية الفرعونية ))
" تم التطوير تحت إشراف الإدارة الفنية بالشركة "
جاري تطوير و تحديث باقي الفروع بالجمهورية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375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- 2018-03-01 07:00:00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حمله الإعلانات القويه من شركة كيماويات البناء الحديث بجميع محافظات مصر.  
  ترقبوا المزيد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5034539"/>
                  </a:ext>
                </a:extLst>
              </a:tr>
            </a:tbl>
          </a:graphicData>
        </a:graphic>
      </p:graphicFrame>
      <p:sp>
        <p:nvSpPr>
          <p:cNvPr id="4" name="Text Placeholder 3">
            <a:extLst>
              <a:ext uri="{FF2B5EF4-FFF2-40B4-BE49-F238E27FC236}">
                <a16:creationId xmlns:a16="http://schemas.microsoft.com/office/drawing/2014/main" id="{2A0E83E0-76D8-49B8-BA24-480488F8A9EC}"/>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1968785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673DF-5463-4339-AF7A-B257D82EB001}"/>
              </a:ext>
            </a:extLst>
          </p:cNvPr>
          <p:cNvSpPr>
            <a:spLocks noGrp="1"/>
          </p:cNvSpPr>
          <p:nvPr>
            <p:ph type="title"/>
          </p:nvPr>
        </p:nvSpPr>
        <p:spPr/>
        <p:txBody>
          <a:bodyPr/>
          <a:lstStyle/>
          <a:p>
            <a:r>
              <a:rPr lang="en-US"/>
              <a:t>Facebook Own Posts Table - 7 of 16</a:t>
            </a:r>
          </a:p>
        </p:txBody>
      </p:sp>
      <p:graphicFrame>
        <p:nvGraphicFramePr>
          <p:cNvPr id="5" name="Table Placeholder 4">
            <a:extLst>
              <a:ext uri="{FF2B5EF4-FFF2-40B4-BE49-F238E27FC236}">
                <a16:creationId xmlns:a16="http://schemas.microsoft.com/office/drawing/2014/main" id="{65AC6320-CD5D-4803-AE99-739C0DA27F50}"/>
              </a:ext>
            </a:extLst>
          </p:cNvPr>
          <p:cNvGraphicFramePr>
            <a:graphicFrameLocks noGrp="1"/>
          </p:cNvGraphicFramePr>
          <p:nvPr>
            <p:ph type="tbl" sz="quarter" idx="13"/>
            <p:extLst>
              <p:ext uri="{D42A27DB-BD31-4B8C-83A1-F6EECF244321}">
                <p14:modId xmlns:p14="http://schemas.microsoft.com/office/powerpoint/2010/main" val="3433606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08112968"/>
                    </a:ext>
                  </a:extLst>
                </a:gridCol>
                <a:gridCol w="370332">
                  <a:extLst>
                    <a:ext uri="{9D8B030D-6E8A-4147-A177-3AD203B41FA5}">
                      <a16:colId xmlns:a16="http://schemas.microsoft.com/office/drawing/2014/main" val="1437114458"/>
                    </a:ext>
                  </a:extLst>
                </a:gridCol>
                <a:gridCol w="370332">
                  <a:extLst>
                    <a:ext uri="{9D8B030D-6E8A-4147-A177-3AD203B41FA5}">
                      <a16:colId xmlns:a16="http://schemas.microsoft.com/office/drawing/2014/main" val="1200621122"/>
                    </a:ext>
                  </a:extLst>
                </a:gridCol>
                <a:gridCol w="370332">
                  <a:extLst>
                    <a:ext uri="{9D8B030D-6E8A-4147-A177-3AD203B41FA5}">
                      <a16:colId xmlns:a16="http://schemas.microsoft.com/office/drawing/2014/main" val="740212926"/>
                    </a:ext>
                  </a:extLst>
                </a:gridCol>
                <a:gridCol w="329184">
                  <a:extLst>
                    <a:ext uri="{9D8B030D-6E8A-4147-A177-3AD203B41FA5}">
                      <a16:colId xmlns:a16="http://schemas.microsoft.com/office/drawing/2014/main" val="2740129056"/>
                    </a:ext>
                  </a:extLst>
                </a:gridCol>
                <a:gridCol w="329184">
                  <a:extLst>
                    <a:ext uri="{9D8B030D-6E8A-4147-A177-3AD203B41FA5}">
                      <a16:colId xmlns:a16="http://schemas.microsoft.com/office/drawing/2014/main" val="3023782327"/>
                    </a:ext>
                  </a:extLst>
                </a:gridCol>
                <a:gridCol w="329184">
                  <a:extLst>
                    <a:ext uri="{9D8B030D-6E8A-4147-A177-3AD203B41FA5}">
                      <a16:colId xmlns:a16="http://schemas.microsoft.com/office/drawing/2014/main" val="2515086053"/>
                    </a:ext>
                  </a:extLst>
                </a:gridCol>
                <a:gridCol w="329184">
                  <a:extLst>
                    <a:ext uri="{9D8B030D-6E8A-4147-A177-3AD203B41FA5}">
                      <a16:colId xmlns:a16="http://schemas.microsoft.com/office/drawing/2014/main" val="846955282"/>
                    </a:ext>
                  </a:extLst>
                </a:gridCol>
                <a:gridCol w="329184">
                  <a:extLst>
                    <a:ext uri="{9D8B030D-6E8A-4147-A177-3AD203B41FA5}">
                      <a16:colId xmlns:a16="http://schemas.microsoft.com/office/drawing/2014/main" val="2928119623"/>
                    </a:ext>
                  </a:extLst>
                </a:gridCol>
                <a:gridCol w="329184">
                  <a:extLst>
                    <a:ext uri="{9D8B030D-6E8A-4147-A177-3AD203B41FA5}">
                      <a16:colId xmlns:a16="http://schemas.microsoft.com/office/drawing/2014/main" val="1909923318"/>
                    </a:ext>
                  </a:extLst>
                </a:gridCol>
                <a:gridCol w="329184">
                  <a:extLst>
                    <a:ext uri="{9D8B030D-6E8A-4147-A177-3AD203B41FA5}">
                      <a16:colId xmlns:a16="http://schemas.microsoft.com/office/drawing/2014/main" val="1111435220"/>
                    </a:ext>
                  </a:extLst>
                </a:gridCol>
                <a:gridCol w="329184">
                  <a:extLst>
                    <a:ext uri="{9D8B030D-6E8A-4147-A177-3AD203B41FA5}">
                      <a16:colId xmlns:a16="http://schemas.microsoft.com/office/drawing/2014/main" val="1472155831"/>
                    </a:ext>
                  </a:extLst>
                </a:gridCol>
                <a:gridCol w="329184">
                  <a:extLst>
                    <a:ext uri="{9D8B030D-6E8A-4147-A177-3AD203B41FA5}">
                      <a16:colId xmlns:a16="http://schemas.microsoft.com/office/drawing/2014/main" val="3493342757"/>
                    </a:ext>
                  </a:extLst>
                </a:gridCol>
                <a:gridCol w="370332">
                  <a:extLst>
                    <a:ext uri="{9D8B030D-6E8A-4147-A177-3AD203B41FA5}">
                      <a16:colId xmlns:a16="http://schemas.microsoft.com/office/drawing/2014/main" val="283990281"/>
                    </a:ext>
                  </a:extLst>
                </a:gridCol>
                <a:gridCol w="370332">
                  <a:extLst>
                    <a:ext uri="{9D8B030D-6E8A-4147-A177-3AD203B41FA5}">
                      <a16:colId xmlns:a16="http://schemas.microsoft.com/office/drawing/2014/main" val="3330403363"/>
                    </a:ext>
                  </a:extLst>
                </a:gridCol>
                <a:gridCol w="329184">
                  <a:extLst>
                    <a:ext uri="{9D8B030D-6E8A-4147-A177-3AD203B41FA5}">
                      <a16:colId xmlns:a16="http://schemas.microsoft.com/office/drawing/2014/main" val="4080684427"/>
                    </a:ext>
                  </a:extLst>
                </a:gridCol>
                <a:gridCol w="329184">
                  <a:extLst>
                    <a:ext uri="{9D8B030D-6E8A-4147-A177-3AD203B41FA5}">
                      <a16:colId xmlns:a16="http://schemas.microsoft.com/office/drawing/2014/main" val="350578141"/>
                    </a:ext>
                  </a:extLst>
                </a:gridCol>
                <a:gridCol w="370332">
                  <a:extLst>
                    <a:ext uri="{9D8B030D-6E8A-4147-A177-3AD203B41FA5}">
                      <a16:colId xmlns:a16="http://schemas.microsoft.com/office/drawing/2014/main" val="3768771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2917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Sipes Egypt - 2018-02-28 14:58:20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الهام كانت طلعه من محطه مترو السيده زينب بعد يوم شغل طويل ، و هي ماشيه شافت محل معلق </a:t>
                      </a:r>
                      <a:r>
                        <a:rPr kumimoji="0" lang="en-US" sz="1000" b="0" i="0" u="none" strike="noStrike" kern="1200" cap="none" spc="0" normalizeH="0" baseline="0" noProof="0">
                          <a:ln>
                            <a:noFill/>
                          </a:ln>
                          <a:solidFill>
                            <a:prstClr val="black"/>
                          </a:solidFill>
                          <a:effectLst/>
                          <a:uLnTx/>
                          <a:uFillTx/>
                          <a:latin typeface="+mn-lt"/>
                          <a:ea typeface="+mn-ea"/>
                          <a:cs typeface="+mn-cs"/>
                        </a:rPr>
                        <a:t>Dream catchers </a:t>
                      </a:r>
                      <a:r>
                        <a:rPr kumimoji="0" lang="ar-AE" sz="1000" b="0" i="0" u="none" strike="noStrike" kern="1200" cap="none" spc="0" normalizeH="0" baseline="0" noProof="0">
                          <a:ln>
                            <a:noFill/>
                          </a:ln>
                          <a:solidFill>
                            <a:prstClr val="black"/>
                          </a:solidFill>
                          <a:effectLst/>
                          <a:uLnTx/>
                          <a:uFillTx/>
                          <a:latin typeface="+mn-lt"/>
                          <a:ea typeface="+mn-ea"/>
                          <a:cs typeface="+mn-cs"/>
                        </a:rPr>
                        <a:t>بالوانها الزاهية ، الهام قررت تنسي تعب الشغل و تعيش الالوان... طلعت الموبايل و صورتلنا الصوره الجميله دي.
الهام فازت معانا في مسابقه #عيش_الالوان
مبروك :) 
#سايبس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06640355"/>
                  </a:ext>
                </a:extLst>
              </a:tr>
            </a:tbl>
          </a:graphicData>
        </a:graphic>
      </p:graphicFrame>
      <p:sp>
        <p:nvSpPr>
          <p:cNvPr id="4" name="Text Placeholder 3">
            <a:extLst>
              <a:ext uri="{FF2B5EF4-FFF2-40B4-BE49-F238E27FC236}">
                <a16:creationId xmlns:a16="http://schemas.microsoft.com/office/drawing/2014/main" id="{7FC2B9AC-6728-4422-B031-88245FDEA430}"/>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14264069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06DEB-69D4-4771-A588-D18D0FE116ED}"/>
              </a:ext>
            </a:extLst>
          </p:cNvPr>
          <p:cNvSpPr>
            <a:spLocks noGrp="1"/>
          </p:cNvSpPr>
          <p:nvPr>
            <p:ph type="title"/>
          </p:nvPr>
        </p:nvSpPr>
        <p:spPr/>
        <p:txBody>
          <a:bodyPr/>
          <a:lstStyle/>
          <a:p>
            <a:r>
              <a:rPr lang="en-US"/>
              <a:t>Facebook Own Posts Table - 8 of 16</a:t>
            </a:r>
          </a:p>
        </p:txBody>
      </p:sp>
      <p:graphicFrame>
        <p:nvGraphicFramePr>
          <p:cNvPr id="5" name="Table Placeholder 4">
            <a:extLst>
              <a:ext uri="{FF2B5EF4-FFF2-40B4-BE49-F238E27FC236}">
                <a16:creationId xmlns:a16="http://schemas.microsoft.com/office/drawing/2014/main" id="{18AFF00A-D128-4008-82FF-C2ECF57BCA67}"/>
              </a:ext>
            </a:extLst>
          </p:cNvPr>
          <p:cNvGraphicFramePr>
            <a:graphicFrameLocks noGrp="1"/>
          </p:cNvGraphicFramePr>
          <p:nvPr>
            <p:ph type="tbl" sz="quarter" idx="13"/>
            <p:extLst>
              <p:ext uri="{D42A27DB-BD31-4B8C-83A1-F6EECF244321}">
                <p14:modId xmlns:p14="http://schemas.microsoft.com/office/powerpoint/2010/main" val="431187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88874967"/>
                    </a:ext>
                  </a:extLst>
                </a:gridCol>
                <a:gridCol w="370332">
                  <a:extLst>
                    <a:ext uri="{9D8B030D-6E8A-4147-A177-3AD203B41FA5}">
                      <a16:colId xmlns:a16="http://schemas.microsoft.com/office/drawing/2014/main" val="2513279529"/>
                    </a:ext>
                  </a:extLst>
                </a:gridCol>
                <a:gridCol w="370332">
                  <a:extLst>
                    <a:ext uri="{9D8B030D-6E8A-4147-A177-3AD203B41FA5}">
                      <a16:colId xmlns:a16="http://schemas.microsoft.com/office/drawing/2014/main" val="1419414225"/>
                    </a:ext>
                  </a:extLst>
                </a:gridCol>
                <a:gridCol w="370332">
                  <a:extLst>
                    <a:ext uri="{9D8B030D-6E8A-4147-A177-3AD203B41FA5}">
                      <a16:colId xmlns:a16="http://schemas.microsoft.com/office/drawing/2014/main" val="1445774198"/>
                    </a:ext>
                  </a:extLst>
                </a:gridCol>
                <a:gridCol w="329184">
                  <a:extLst>
                    <a:ext uri="{9D8B030D-6E8A-4147-A177-3AD203B41FA5}">
                      <a16:colId xmlns:a16="http://schemas.microsoft.com/office/drawing/2014/main" val="2693525158"/>
                    </a:ext>
                  </a:extLst>
                </a:gridCol>
                <a:gridCol w="329184">
                  <a:extLst>
                    <a:ext uri="{9D8B030D-6E8A-4147-A177-3AD203B41FA5}">
                      <a16:colId xmlns:a16="http://schemas.microsoft.com/office/drawing/2014/main" val="2050773622"/>
                    </a:ext>
                  </a:extLst>
                </a:gridCol>
                <a:gridCol w="329184">
                  <a:extLst>
                    <a:ext uri="{9D8B030D-6E8A-4147-A177-3AD203B41FA5}">
                      <a16:colId xmlns:a16="http://schemas.microsoft.com/office/drawing/2014/main" val="3756873076"/>
                    </a:ext>
                  </a:extLst>
                </a:gridCol>
                <a:gridCol w="329184">
                  <a:extLst>
                    <a:ext uri="{9D8B030D-6E8A-4147-A177-3AD203B41FA5}">
                      <a16:colId xmlns:a16="http://schemas.microsoft.com/office/drawing/2014/main" val="400689988"/>
                    </a:ext>
                  </a:extLst>
                </a:gridCol>
                <a:gridCol w="329184">
                  <a:extLst>
                    <a:ext uri="{9D8B030D-6E8A-4147-A177-3AD203B41FA5}">
                      <a16:colId xmlns:a16="http://schemas.microsoft.com/office/drawing/2014/main" val="1229860394"/>
                    </a:ext>
                  </a:extLst>
                </a:gridCol>
                <a:gridCol w="329184">
                  <a:extLst>
                    <a:ext uri="{9D8B030D-6E8A-4147-A177-3AD203B41FA5}">
                      <a16:colId xmlns:a16="http://schemas.microsoft.com/office/drawing/2014/main" val="2908428094"/>
                    </a:ext>
                  </a:extLst>
                </a:gridCol>
                <a:gridCol w="329184">
                  <a:extLst>
                    <a:ext uri="{9D8B030D-6E8A-4147-A177-3AD203B41FA5}">
                      <a16:colId xmlns:a16="http://schemas.microsoft.com/office/drawing/2014/main" val="566609997"/>
                    </a:ext>
                  </a:extLst>
                </a:gridCol>
                <a:gridCol w="329184">
                  <a:extLst>
                    <a:ext uri="{9D8B030D-6E8A-4147-A177-3AD203B41FA5}">
                      <a16:colId xmlns:a16="http://schemas.microsoft.com/office/drawing/2014/main" val="1019899828"/>
                    </a:ext>
                  </a:extLst>
                </a:gridCol>
                <a:gridCol w="329184">
                  <a:extLst>
                    <a:ext uri="{9D8B030D-6E8A-4147-A177-3AD203B41FA5}">
                      <a16:colId xmlns:a16="http://schemas.microsoft.com/office/drawing/2014/main" val="2364349273"/>
                    </a:ext>
                  </a:extLst>
                </a:gridCol>
                <a:gridCol w="370332">
                  <a:extLst>
                    <a:ext uri="{9D8B030D-6E8A-4147-A177-3AD203B41FA5}">
                      <a16:colId xmlns:a16="http://schemas.microsoft.com/office/drawing/2014/main" val="658711758"/>
                    </a:ext>
                  </a:extLst>
                </a:gridCol>
                <a:gridCol w="370332">
                  <a:extLst>
                    <a:ext uri="{9D8B030D-6E8A-4147-A177-3AD203B41FA5}">
                      <a16:colId xmlns:a16="http://schemas.microsoft.com/office/drawing/2014/main" val="3771222081"/>
                    </a:ext>
                  </a:extLst>
                </a:gridCol>
                <a:gridCol w="329184">
                  <a:extLst>
                    <a:ext uri="{9D8B030D-6E8A-4147-A177-3AD203B41FA5}">
                      <a16:colId xmlns:a16="http://schemas.microsoft.com/office/drawing/2014/main" val="4040576498"/>
                    </a:ext>
                  </a:extLst>
                </a:gridCol>
                <a:gridCol w="329184">
                  <a:extLst>
                    <a:ext uri="{9D8B030D-6E8A-4147-A177-3AD203B41FA5}">
                      <a16:colId xmlns:a16="http://schemas.microsoft.com/office/drawing/2014/main" val="1553608905"/>
                    </a:ext>
                  </a:extLst>
                </a:gridCol>
                <a:gridCol w="370332">
                  <a:extLst>
                    <a:ext uri="{9D8B030D-6E8A-4147-A177-3AD203B41FA5}">
                      <a16:colId xmlns:a16="http://schemas.microsoft.com/office/drawing/2014/main" val="1336433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7606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- 2018-02-28 08:39:31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سيتوفيل
مركب ملء فواصل القيشانى والسيراميك أبيض ورمادى.
لتحميل المواصفات الفنية من الرابط : </a:t>
                      </a:r>
                      <a:r>
                        <a:rPr kumimoji="0" lang="en-US" sz="1000" b="0" i="0" u="none" strike="noStrike" kern="1200" cap="none" spc="0" normalizeH="0" baseline="0" noProof="0">
                          <a:ln>
                            <a:noFill/>
                          </a:ln>
                          <a:solidFill>
                            <a:prstClr val="black"/>
                          </a:solidFill>
                          <a:effectLst/>
                          <a:uLnTx/>
                          <a:uFillTx/>
                          <a:latin typeface="+mn-lt"/>
                          <a:ea typeface="+mn-ea"/>
                          <a:cs typeface="+mn-cs"/>
                        </a:rPr>
                        <a:t>https://goo.gl/FnKwBz
</a:t>
                      </a:r>
                      <a:r>
                        <a:rPr kumimoji="0" lang="ar-AE" sz="1000" b="0" i="0" u="none" strike="noStrike" kern="1200" cap="none" spc="0" normalizeH="0" baseline="0" noProof="0">
                          <a:ln>
                            <a:noFill/>
                          </a:ln>
                          <a:solidFill>
                            <a:prstClr val="black"/>
                          </a:solidFill>
                          <a:effectLst/>
                          <a:uLnTx/>
                          <a:uFillTx/>
                          <a:latin typeface="+mn-lt"/>
                          <a:ea typeface="+mn-ea"/>
                          <a:cs typeface="+mn-cs"/>
                        </a:rPr>
                        <a:t>لمزيد من الإستفسارات الفنيه والإستشارات الهندسية يرجي الإتصال علي الخط الساخن 16172
يمكنكم الأن إقتناء جميع النشرات الفنيه الخاصة بمنتجات شركة كيماويات البناء الحديث عبر التطبيق المجاني </a:t>
                      </a:r>
                      <a:r>
                        <a:rPr kumimoji="0" lang="en-US" sz="1000" b="0" i="0" u="none" strike="noStrike" kern="1200" cap="none" spc="0" normalizeH="0" baseline="0" noProof="0">
                          <a:ln>
                            <a:noFill/>
                          </a:ln>
                          <a:solidFill>
                            <a:prstClr val="black"/>
                          </a:solidFill>
                          <a:effectLst/>
                          <a:uLnTx/>
                          <a:uFillTx/>
                          <a:latin typeface="+mn-lt"/>
                          <a:ea typeface="+mn-ea"/>
                          <a:cs typeface="+mn-cs"/>
                        </a:rPr>
                        <a:t>CMB Technical Guide </a:t>
                      </a:r>
                      <a:r>
                        <a:rPr kumimoji="0" lang="ar-AE" sz="1000" b="0" i="0" u="none" strike="noStrike" kern="1200" cap="none" spc="0" normalizeH="0" baseline="0" noProof="0">
                          <a:ln>
                            <a:noFill/>
                          </a:ln>
                          <a:solidFill>
                            <a:prstClr val="black"/>
                          </a:solidFill>
                          <a:effectLst/>
                          <a:uLnTx/>
                          <a:uFillTx/>
                          <a:latin typeface="+mn-lt"/>
                          <a:ea typeface="+mn-ea"/>
                          <a:cs typeface="+mn-cs"/>
                        </a:rPr>
                        <a:t>باللغة العربية و الإنجليزية
لتحميل التطبيق عبر </a:t>
                      </a:r>
                      <a:r>
                        <a:rPr kumimoji="0" lang="en-US" sz="1000" b="0" i="0" u="none" strike="noStrike" kern="1200" cap="none" spc="0" normalizeH="0" baseline="0" noProof="0">
                          <a:ln>
                            <a:noFill/>
                          </a:ln>
                          <a:solidFill>
                            <a:prstClr val="black"/>
                          </a:solidFill>
                          <a:effectLst/>
                          <a:uLnTx/>
                          <a:uFillTx/>
                          <a:latin typeface="+mn-lt"/>
                          <a:ea typeface="+mn-ea"/>
                          <a:cs typeface="+mn-cs"/>
                        </a:rPr>
                        <a:t>Google Play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https://goo.gl/G2HfiP
</a:t>
                      </a:r>
                      <a:r>
                        <a:rPr kumimoji="0" lang="ar-AE" sz="1000" b="0" i="0" u="none" strike="noStrike" kern="1200" cap="none" spc="0" normalizeH="0" baseline="0" noProof="0">
                          <a:ln>
                            <a:noFill/>
                          </a:ln>
                          <a:solidFill>
                            <a:prstClr val="black"/>
                          </a:solidFill>
                          <a:effectLst/>
                          <a:uLnTx/>
                          <a:uFillTx/>
                          <a:latin typeface="+mn-lt"/>
                          <a:ea typeface="+mn-ea"/>
                          <a:cs typeface="+mn-cs"/>
                        </a:rPr>
                        <a:t>أو عن طريق ال </a:t>
                      </a:r>
                      <a:r>
                        <a:rPr kumimoji="0" lang="en-US" sz="1000" b="0" i="0" u="none" strike="noStrike" kern="1200" cap="none" spc="0" normalizeH="0" baseline="0" noProof="0">
                          <a:ln>
                            <a:noFill/>
                          </a:ln>
                          <a:solidFill>
                            <a:prstClr val="black"/>
                          </a:solidFill>
                          <a:effectLst/>
                          <a:uLnTx/>
                          <a:uFillTx/>
                          <a:latin typeface="+mn-lt"/>
                          <a:ea typeface="+mn-ea"/>
                          <a:cs typeface="+mn-cs"/>
                        </a:rPr>
                        <a:t>App Store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https://goo.gl/73WBVp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56334153"/>
                  </a:ext>
                </a:extLst>
              </a:tr>
            </a:tbl>
          </a:graphicData>
        </a:graphic>
      </p:graphicFrame>
      <p:sp>
        <p:nvSpPr>
          <p:cNvPr id="4" name="Text Placeholder 3">
            <a:extLst>
              <a:ext uri="{FF2B5EF4-FFF2-40B4-BE49-F238E27FC236}">
                <a16:creationId xmlns:a16="http://schemas.microsoft.com/office/drawing/2014/main" id="{F91D2E35-5A37-48DC-BA86-21AA626E29BC}"/>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2411315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EF31F-6765-488E-9B2F-4CC3763E7AA0}"/>
              </a:ext>
            </a:extLst>
          </p:cNvPr>
          <p:cNvSpPr>
            <a:spLocks noGrp="1"/>
          </p:cNvSpPr>
          <p:nvPr>
            <p:ph type="title"/>
          </p:nvPr>
        </p:nvSpPr>
        <p:spPr/>
        <p:txBody>
          <a:bodyPr/>
          <a:lstStyle/>
          <a:p>
            <a:r>
              <a:rPr lang="en-US"/>
              <a:t>Facebook Own Posts Table - 9 of 16</a:t>
            </a:r>
          </a:p>
        </p:txBody>
      </p:sp>
      <p:graphicFrame>
        <p:nvGraphicFramePr>
          <p:cNvPr id="5" name="Table Placeholder 4">
            <a:extLst>
              <a:ext uri="{FF2B5EF4-FFF2-40B4-BE49-F238E27FC236}">
                <a16:creationId xmlns:a16="http://schemas.microsoft.com/office/drawing/2014/main" id="{6C8D9D39-CED9-4A9C-A2F1-4CBCBB4DB0E8}"/>
              </a:ext>
            </a:extLst>
          </p:cNvPr>
          <p:cNvGraphicFramePr>
            <a:graphicFrameLocks noGrp="1"/>
          </p:cNvGraphicFramePr>
          <p:nvPr>
            <p:ph type="tbl" sz="quarter" idx="13"/>
            <p:extLst>
              <p:ext uri="{D42A27DB-BD31-4B8C-83A1-F6EECF244321}">
                <p14:modId xmlns:p14="http://schemas.microsoft.com/office/powerpoint/2010/main" val="1869644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13180946"/>
                    </a:ext>
                  </a:extLst>
                </a:gridCol>
                <a:gridCol w="370332">
                  <a:extLst>
                    <a:ext uri="{9D8B030D-6E8A-4147-A177-3AD203B41FA5}">
                      <a16:colId xmlns:a16="http://schemas.microsoft.com/office/drawing/2014/main" val="3772100816"/>
                    </a:ext>
                  </a:extLst>
                </a:gridCol>
                <a:gridCol w="370332">
                  <a:extLst>
                    <a:ext uri="{9D8B030D-6E8A-4147-A177-3AD203B41FA5}">
                      <a16:colId xmlns:a16="http://schemas.microsoft.com/office/drawing/2014/main" val="488432107"/>
                    </a:ext>
                  </a:extLst>
                </a:gridCol>
                <a:gridCol w="370332">
                  <a:extLst>
                    <a:ext uri="{9D8B030D-6E8A-4147-A177-3AD203B41FA5}">
                      <a16:colId xmlns:a16="http://schemas.microsoft.com/office/drawing/2014/main" val="2649148993"/>
                    </a:ext>
                  </a:extLst>
                </a:gridCol>
                <a:gridCol w="329184">
                  <a:extLst>
                    <a:ext uri="{9D8B030D-6E8A-4147-A177-3AD203B41FA5}">
                      <a16:colId xmlns:a16="http://schemas.microsoft.com/office/drawing/2014/main" val="23400702"/>
                    </a:ext>
                  </a:extLst>
                </a:gridCol>
                <a:gridCol w="329184">
                  <a:extLst>
                    <a:ext uri="{9D8B030D-6E8A-4147-A177-3AD203B41FA5}">
                      <a16:colId xmlns:a16="http://schemas.microsoft.com/office/drawing/2014/main" val="718812831"/>
                    </a:ext>
                  </a:extLst>
                </a:gridCol>
                <a:gridCol w="329184">
                  <a:extLst>
                    <a:ext uri="{9D8B030D-6E8A-4147-A177-3AD203B41FA5}">
                      <a16:colId xmlns:a16="http://schemas.microsoft.com/office/drawing/2014/main" val="2906429310"/>
                    </a:ext>
                  </a:extLst>
                </a:gridCol>
                <a:gridCol w="329184">
                  <a:extLst>
                    <a:ext uri="{9D8B030D-6E8A-4147-A177-3AD203B41FA5}">
                      <a16:colId xmlns:a16="http://schemas.microsoft.com/office/drawing/2014/main" val="2365639937"/>
                    </a:ext>
                  </a:extLst>
                </a:gridCol>
                <a:gridCol w="329184">
                  <a:extLst>
                    <a:ext uri="{9D8B030D-6E8A-4147-A177-3AD203B41FA5}">
                      <a16:colId xmlns:a16="http://schemas.microsoft.com/office/drawing/2014/main" val="1519892654"/>
                    </a:ext>
                  </a:extLst>
                </a:gridCol>
                <a:gridCol w="329184">
                  <a:extLst>
                    <a:ext uri="{9D8B030D-6E8A-4147-A177-3AD203B41FA5}">
                      <a16:colId xmlns:a16="http://schemas.microsoft.com/office/drawing/2014/main" val="3630662737"/>
                    </a:ext>
                  </a:extLst>
                </a:gridCol>
                <a:gridCol w="329184">
                  <a:extLst>
                    <a:ext uri="{9D8B030D-6E8A-4147-A177-3AD203B41FA5}">
                      <a16:colId xmlns:a16="http://schemas.microsoft.com/office/drawing/2014/main" val="1730411570"/>
                    </a:ext>
                  </a:extLst>
                </a:gridCol>
                <a:gridCol w="329184">
                  <a:extLst>
                    <a:ext uri="{9D8B030D-6E8A-4147-A177-3AD203B41FA5}">
                      <a16:colId xmlns:a16="http://schemas.microsoft.com/office/drawing/2014/main" val="3978047243"/>
                    </a:ext>
                  </a:extLst>
                </a:gridCol>
                <a:gridCol w="329184">
                  <a:extLst>
                    <a:ext uri="{9D8B030D-6E8A-4147-A177-3AD203B41FA5}">
                      <a16:colId xmlns:a16="http://schemas.microsoft.com/office/drawing/2014/main" val="641456910"/>
                    </a:ext>
                  </a:extLst>
                </a:gridCol>
                <a:gridCol w="370332">
                  <a:extLst>
                    <a:ext uri="{9D8B030D-6E8A-4147-A177-3AD203B41FA5}">
                      <a16:colId xmlns:a16="http://schemas.microsoft.com/office/drawing/2014/main" val="3348027023"/>
                    </a:ext>
                  </a:extLst>
                </a:gridCol>
                <a:gridCol w="370332">
                  <a:extLst>
                    <a:ext uri="{9D8B030D-6E8A-4147-A177-3AD203B41FA5}">
                      <a16:colId xmlns:a16="http://schemas.microsoft.com/office/drawing/2014/main" val="2132561134"/>
                    </a:ext>
                  </a:extLst>
                </a:gridCol>
                <a:gridCol w="329184">
                  <a:extLst>
                    <a:ext uri="{9D8B030D-6E8A-4147-A177-3AD203B41FA5}">
                      <a16:colId xmlns:a16="http://schemas.microsoft.com/office/drawing/2014/main" val="1775178412"/>
                    </a:ext>
                  </a:extLst>
                </a:gridCol>
                <a:gridCol w="329184">
                  <a:extLst>
                    <a:ext uri="{9D8B030D-6E8A-4147-A177-3AD203B41FA5}">
                      <a16:colId xmlns:a16="http://schemas.microsoft.com/office/drawing/2014/main" val="338513424"/>
                    </a:ext>
                  </a:extLst>
                </a:gridCol>
                <a:gridCol w="370332">
                  <a:extLst>
                    <a:ext uri="{9D8B030D-6E8A-4147-A177-3AD203B41FA5}">
                      <a16:colId xmlns:a16="http://schemas.microsoft.com/office/drawing/2014/main" val="2523800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46371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Scib Paints - 2018-02-27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رويال سيلك بإضافة تيفلون من سكيب هيحمي أسطح بيتك من الخدش ومضاد للبقع، دا غير إنه مضاد للبكتيريا عشان يخلي البيت أمان للعيلة كلها.
اتعرف أكتر على منتجات سكيب من اللينك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http://bit.ly/2C5Li1l 
#</a:t>
                      </a:r>
                      <a:r>
                        <a:rPr kumimoji="0" lang="ar-AE" sz="1000" b="0" i="0" u="none" strike="noStrike" kern="1200" cap="none" spc="0" normalizeH="0" baseline="0" noProof="0">
                          <a:ln>
                            <a:noFill/>
                          </a:ln>
                          <a:solidFill>
                            <a:prstClr val="black"/>
                          </a:solidFill>
                          <a:effectLst/>
                          <a:uLnTx/>
                          <a:uFillTx/>
                          <a:latin typeface="+mn-lt"/>
                          <a:ea typeface="+mn-ea"/>
                          <a:cs typeface="+mn-cs"/>
                        </a:rPr>
                        <a:t>سكيب
#منتجات_سكيب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71382285"/>
                  </a:ext>
                </a:extLst>
              </a:tr>
            </a:tbl>
          </a:graphicData>
        </a:graphic>
      </p:graphicFrame>
      <p:sp>
        <p:nvSpPr>
          <p:cNvPr id="4" name="Text Placeholder 3">
            <a:extLst>
              <a:ext uri="{FF2B5EF4-FFF2-40B4-BE49-F238E27FC236}">
                <a16:creationId xmlns:a16="http://schemas.microsoft.com/office/drawing/2014/main" id="{6A22D979-3CB2-4AA2-87A0-E00935D31C4E}"/>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8432163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E3C19-C75E-4CA3-924D-FDA59C0B5538}"/>
              </a:ext>
            </a:extLst>
          </p:cNvPr>
          <p:cNvSpPr>
            <a:spLocks noGrp="1"/>
          </p:cNvSpPr>
          <p:nvPr>
            <p:ph type="title"/>
          </p:nvPr>
        </p:nvSpPr>
        <p:spPr/>
        <p:txBody>
          <a:bodyPr/>
          <a:lstStyle/>
          <a:p>
            <a:r>
              <a:rPr lang="en-US"/>
              <a:t>Facebook Own Posts Table - 10 of 16</a:t>
            </a:r>
          </a:p>
        </p:txBody>
      </p:sp>
      <p:graphicFrame>
        <p:nvGraphicFramePr>
          <p:cNvPr id="5" name="Table Placeholder 4">
            <a:extLst>
              <a:ext uri="{FF2B5EF4-FFF2-40B4-BE49-F238E27FC236}">
                <a16:creationId xmlns:a16="http://schemas.microsoft.com/office/drawing/2014/main" id="{06BE4BE5-C039-4974-890C-661A097DE0AA}"/>
              </a:ext>
            </a:extLst>
          </p:cNvPr>
          <p:cNvGraphicFramePr>
            <a:graphicFrameLocks noGrp="1"/>
          </p:cNvGraphicFramePr>
          <p:nvPr>
            <p:ph type="tbl" sz="quarter" idx="13"/>
            <p:extLst>
              <p:ext uri="{D42A27DB-BD31-4B8C-83A1-F6EECF244321}">
                <p14:modId xmlns:p14="http://schemas.microsoft.com/office/powerpoint/2010/main" val="1902979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60899528"/>
                    </a:ext>
                  </a:extLst>
                </a:gridCol>
                <a:gridCol w="370332">
                  <a:extLst>
                    <a:ext uri="{9D8B030D-6E8A-4147-A177-3AD203B41FA5}">
                      <a16:colId xmlns:a16="http://schemas.microsoft.com/office/drawing/2014/main" val="1310499946"/>
                    </a:ext>
                  </a:extLst>
                </a:gridCol>
                <a:gridCol w="370332">
                  <a:extLst>
                    <a:ext uri="{9D8B030D-6E8A-4147-A177-3AD203B41FA5}">
                      <a16:colId xmlns:a16="http://schemas.microsoft.com/office/drawing/2014/main" val="1954896818"/>
                    </a:ext>
                  </a:extLst>
                </a:gridCol>
                <a:gridCol w="370332">
                  <a:extLst>
                    <a:ext uri="{9D8B030D-6E8A-4147-A177-3AD203B41FA5}">
                      <a16:colId xmlns:a16="http://schemas.microsoft.com/office/drawing/2014/main" val="3904764792"/>
                    </a:ext>
                  </a:extLst>
                </a:gridCol>
                <a:gridCol w="329184">
                  <a:extLst>
                    <a:ext uri="{9D8B030D-6E8A-4147-A177-3AD203B41FA5}">
                      <a16:colId xmlns:a16="http://schemas.microsoft.com/office/drawing/2014/main" val="2536652350"/>
                    </a:ext>
                  </a:extLst>
                </a:gridCol>
                <a:gridCol w="329184">
                  <a:extLst>
                    <a:ext uri="{9D8B030D-6E8A-4147-A177-3AD203B41FA5}">
                      <a16:colId xmlns:a16="http://schemas.microsoft.com/office/drawing/2014/main" val="456552058"/>
                    </a:ext>
                  </a:extLst>
                </a:gridCol>
                <a:gridCol w="329184">
                  <a:extLst>
                    <a:ext uri="{9D8B030D-6E8A-4147-A177-3AD203B41FA5}">
                      <a16:colId xmlns:a16="http://schemas.microsoft.com/office/drawing/2014/main" val="676558579"/>
                    </a:ext>
                  </a:extLst>
                </a:gridCol>
                <a:gridCol w="329184">
                  <a:extLst>
                    <a:ext uri="{9D8B030D-6E8A-4147-A177-3AD203B41FA5}">
                      <a16:colId xmlns:a16="http://schemas.microsoft.com/office/drawing/2014/main" val="3773085325"/>
                    </a:ext>
                  </a:extLst>
                </a:gridCol>
                <a:gridCol w="329184">
                  <a:extLst>
                    <a:ext uri="{9D8B030D-6E8A-4147-A177-3AD203B41FA5}">
                      <a16:colId xmlns:a16="http://schemas.microsoft.com/office/drawing/2014/main" val="2323067954"/>
                    </a:ext>
                  </a:extLst>
                </a:gridCol>
                <a:gridCol w="329184">
                  <a:extLst>
                    <a:ext uri="{9D8B030D-6E8A-4147-A177-3AD203B41FA5}">
                      <a16:colId xmlns:a16="http://schemas.microsoft.com/office/drawing/2014/main" val="2990908339"/>
                    </a:ext>
                  </a:extLst>
                </a:gridCol>
                <a:gridCol w="329184">
                  <a:extLst>
                    <a:ext uri="{9D8B030D-6E8A-4147-A177-3AD203B41FA5}">
                      <a16:colId xmlns:a16="http://schemas.microsoft.com/office/drawing/2014/main" val="4115149716"/>
                    </a:ext>
                  </a:extLst>
                </a:gridCol>
                <a:gridCol w="329184">
                  <a:extLst>
                    <a:ext uri="{9D8B030D-6E8A-4147-A177-3AD203B41FA5}">
                      <a16:colId xmlns:a16="http://schemas.microsoft.com/office/drawing/2014/main" val="1866674634"/>
                    </a:ext>
                  </a:extLst>
                </a:gridCol>
                <a:gridCol w="329184">
                  <a:extLst>
                    <a:ext uri="{9D8B030D-6E8A-4147-A177-3AD203B41FA5}">
                      <a16:colId xmlns:a16="http://schemas.microsoft.com/office/drawing/2014/main" val="1084541916"/>
                    </a:ext>
                  </a:extLst>
                </a:gridCol>
                <a:gridCol w="370332">
                  <a:extLst>
                    <a:ext uri="{9D8B030D-6E8A-4147-A177-3AD203B41FA5}">
                      <a16:colId xmlns:a16="http://schemas.microsoft.com/office/drawing/2014/main" val="939043782"/>
                    </a:ext>
                  </a:extLst>
                </a:gridCol>
                <a:gridCol w="370332">
                  <a:extLst>
                    <a:ext uri="{9D8B030D-6E8A-4147-A177-3AD203B41FA5}">
                      <a16:colId xmlns:a16="http://schemas.microsoft.com/office/drawing/2014/main" val="3796887692"/>
                    </a:ext>
                  </a:extLst>
                </a:gridCol>
                <a:gridCol w="329184">
                  <a:extLst>
                    <a:ext uri="{9D8B030D-6E8A-4147-A177-3AD203B41FA5}">
                      <a16:colId xmlns:a16="http://schemas.microsoft.com/office/drawing/2014/main" val="3511015994"/>
                    </a:ext>
                  </a:extLst>
                </a:gridCol>
                <a:gridCol w="329184">
                  <a:extLst>
                    <a:ext uri="{9D8B030D-6E8A-4147-A177-3AD203B41FA5}">
                      <a16:colId xmlns:a16="http://schemas.microsoft.com/office/drawing/2014/main" val="3207163007"/>
                    </a:ext>
                  </a:extLst>
                </a:gridCol>
                <a:gridCol w="370332">
                  <a:extLst>
                    <a:ext uri="{9D8B030D-6E8A-4147-A177-3AD203B41FA5}">
                      <a16:colId xmlns:a16="http://schemas.microsoft.com/office/drawing/2014/main" val="2300940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1328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- 2018-02-27 16:21:10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يمكنكم الأن إقتناء جميع النشرات الفنيه الخاصة بمنتجات شركة كيماويات البناء الحديث عبر التطبيق المجاني </a:t>
                      </a:r>
                      <a:r>
                        <a:rPr kumimoji="0" lang="en-US" sz="1000" b="0" i="0" u="none" strike="noStrike" kern="1200" cap="none" spc="0" normalizeH="0" baseline="0" noProof="0">
                          <a:ln>
                            <a:noFill/>
                          </a:ln>
                          <a:solidFill>
                            <a:prstClr val="black"/>
                          </a:solidFill>
                          <a:effectLst/>
                          <a:uLnTx/>
                          <a:uFillTx/>
                          <a:latin typeface="+mn-lt"/>
                          <a:ea typeface="+mn-ea"/>
                          <a:cs typeface="+mn-cs"/>
                        </a:rPr>
                        <a:t>CMB Technical Guide </a:t>
                      </a:r>
                      <a:r>
                        <a:rPr kumimoji="0" lang="ar-AE" sz="1000" b="0" i="0" u="none" strike="noStrike" kern="1200" cap="none" spc="0" normalizeH="0" baseline="0" noProof="0">
                          <a:ln>
                            <a:noFill/>
                          </a:ln>
                          <a:solidFill>
                            <a:prstClr val="black"/>
                          </a:solidFill>
                          <a:effectLst/>
                          <a:uLnTx/>
                          <a:uFillTx/>
                          <a:latin typeface="+mn-lt"/>
                          <a:ea typeface="+mn-ea"/>
                          <a:cs typeface="+mn-cs"/>
                        </a:rPr>
                        <a:t>باللغة العربية و الإنجليزية 
لتحميل التطبيق عبر  </a:t>
                      </a:r>
                      <a:r>
                        <a:rPr kumimoji="0" lang="en-US" sz="1000" b="0" i="0" u="none" strike="noStrike" kern="1200" cap="none" spc="0" normalizeH="0" baseline="0" noProof="0">
                          <a:ln>
                            <a:noFill/>
                          </a:ln>
                          <a:solidFill>
                            <a:prstClr val="black"/>
                          </a:solidFill>
                          <a:effectLst/>
                          <a:uLnTx/>
                          <a:uFillTx/>
                          <a:latin typeface="+mn-lt"/>
                          <a:ea typeface="+mn-ea"/>
                          <a:cs typeface="+mn-cs"/>
                        </a:rPr>
                        <a:t>Google Play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https://goo.gl/G2HfiP
</a:t>
                      </a:r>
                      <a:r>
                        <a:rPr kumimoji="0" lang="ar-AE" sz="1000" b="0" i="0" u="none" strike="noStrike" kern="1200" cap="none" spc="0" normalizeH="0" baseline="0" noProof="0">
                          <a:ln>
                            <a:noFill/>
                          </a:ln>
                          <a:solidFill>
                            <a:prstClr val="black"/>
                          </a:solidFill>
                          <a:effectLst/>
                          <a:uLnTx/>
                          <a:uFillTx/>
                          <a:latin typeface="+mn-lt"/>
                          <a:ea typeface="+mn-ea"/>
                          <a:cs typeface="+mn-cs"/>
                        </a:rPr>
                        <a:t>أو عن طريق ال </a:t>
                      </a:r>
                      <a:r>
                        <a:rPr kumimoji="0" lang="en-US" sz="1000" b="0" i="0" u="none" strike="noStrike" kern="1200" cap="none" spc="0" normalizeH="0" baseline="0" noProof="0">
                          <a:ln>
                            <a:noFill/>
                          </a:ln>
                          <a:solidFill>
                            <a:prstClr val="black"/>
                          </a:solidFill>
                          <a:effectLst/>
                          <a:uLnTx/>
                          <a:uFillTx/>
                          <a:latin typeface="+mn-lt"/>
                          <a:ea typeface="+mn-ea"/>
                          <a:cs typeface="+mn-cs"/>
                        </a:rPr>
                        <a:t>App Store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https://goo.gl/73WBVp
#cmb_group
#CMB_Technical_Guide
#Technical_Guide
#buildingmaterial #specialist #homeimprovement  #buildingmaterials
#</a:t>
                      </a:r>
                      <a:r>
                        <a:rPr kumimoji="0" lang="ar-AE" sz="1000" b="0" i="0" u="none" strike="noStrike" kern="1200" cap="none" spc="0" normalizeH="0" baseline="0" noProof="0">
                          <a:ln>
                            <a:noFill/>
                          </a:ln>
                          <a:solidFill>
                            <a:prstClr val="black"/>
                          </a:solidFill>
                          <a:effectLst/>
                          <a:uLnTx/>
                          <a:uFillTx/>
                          <a:latin typeface="+mn-lt"/>
                          <a:ea typeface="+mn-ea"/>
                          <a:cs typeface="+mn-cs"/>
                        </a:rPr>
                        <a:t>كيماويات_البناء_الحديث
#مواد_بناء
#</a:t>
                      </a:r>
                      <a:r>
                        <a:rPr kumimoji="0" lang="en-US" sz="1000" b="0" i="0" u="none" strike="noStrike" kern="1200" cap="none" spc="0" normalizeH="0" baseline="0" noProof="0">
                          <a:ln>
                            <a:noFill/>
                          </a:ln>
                          <a:solidFill>
                            <a:prstClr val="black"/>
                          </a:solidFill>
                          <a:effectLst/>
                          <a:uLnTx/>
                          <a:uFillTx/>
                          <a:latin typeface="+mn-lt"/>
                          <a:ea typeface="+mn-ea"/>
                          <a:cs typeface="+mn-cs"/>
                        </a:rPr>
                        <a:t>cmb
#</a:t>
                      </a:r>
                      <a:r>
                        <a:rPr kumimoji="0" lang="ar-AE" sz="1000" b="0" i="0" u="none" strike="noStrike" kern="1200" cap="none" spc="0" normalizeH="0" baseline="0" noProof="0">
                          <a:ln>
                            <a:noFill/>
                          </a:ln>
                          <a:solidFill>
                            <a:prstClr val="black"/>
                          </a:solidFill>
                          <a:effectLst/>
                          <a:uLnTx/>
                          <a:uFillTx/>
                          <a:latin typeface="+mn-lt"/>
                          <a:ea typeface="+mn-ea"/>
                          <a:cs typeface="+mn-cs"/>
                        </a:rPr>
                        <a:t>صنع_في_مصر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887754"/>
                  </a:ext>
                </a:extLst>
              </a:tr>
            </a:tbl>
          </a:graphicData>
        </a:graphic>
      </p:graphicFrame>
      <p:sp>
        <p:nvSpPr>
          <p:cNvPr id="4" name="Text Placeholder 3">
            <a:extLst>
              <a:ext uri="{FF2B5EF4-FFF2-40B4-BE49-F238E27FC236}">
                <a16:creationId xmlns:a16="http://schemas.microsoft.com/office/drawing/2014/main" id="{D77FF236-55A9-4913-AF92-8B43F2CACCE8}"/>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2199209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797EF-F571-4AA5-9AFD-47B90EFD3DB7}"/>
              </a:ext>
            </a:extLst>
          </p:cNvPr>
          <p:cNvSpPr>
            <a:spLocks noGrp="1"/>
          </p:cNvSpPr>
          <p:nvPr>
            <p:ph type="title"/>
          </p:nvPr>
        </p:nvSpPr>
        <p:spPr/>
        <p:txBody>
          <a:bodyPr/>
          <a:lstStyle/>
          <a:p>
            <a:r>
              <a:rPr lang="en-US"/>
              <a:t>Facebook Own Posts Table - 11 of 16</a:t>
            </a:r>
          </a:p>
        </p:txBody>
      </p:sp>
      <p:graphicFrame>
        <p:nvGraphicFramePr>
          <p:cNvPr id="5" name="Table Placeholder 4">
            <a:extLst>
              <a:ext uri="{FF2B5EF4-FFF2-40B4-BE49-F238E27FC236}">
                <a16:creationId xmlns:a16="http://schemas.microsoft.com/office/drawing/2014/main" id="{B28007C4-F013-46D3-8253-4350FA6FB482}"/>
              </a:ext>
            </a:extLst>
          </p:cNvPr>
          <p:cNvGraphicFramePr>
            <a:graphicFrameLocks noGrp="1"/>
          </p:cNvGraphicFramePr>
          <p:nvPr>
            <p:ph type="tbl" sz="quarter" idx="13"/>
            <p:extLst>
              <p:ext uri="{D42A27DB-BD31-4B8C-83A1-F6EECF244321}">
                <p14:modId xmlns:p14="http://schemas.microsoft.com/office/powerpoint/2010/main" val="2726510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26992007"/>
                    </a:ext>
                  </a:extLst>
                </a:gridCol>
                <a:gridCol w="370332">
                  <a:extLst>
                    <a:ext uri="{9D8B030D-6E8A-4147-A177-3AD203B41FA5}">
                      <a16:colId xmlns:a16="http://schemas.microsoft.com/office/drawing/2014/main" val="1307576584"/>
                    </a:ext>
                  </a:extLst>
                </a:gridCol>
                <a:gridCol w="370332">
                  <a:extLst>
                    <a:ext uri="{9D8B030D-6E8A-4147-A177-3AD203B41FA5}">
                      <a16:colId xmlns:a16="http://schemas.microsoft.com/office/drawing/2014/main" val="510702891"/>
                    </a:ext>
                  </a:extLst>
                </a:gridCol>
                <a:gridCol w="370332">
                  <a:extLst>
                    <a:ext uri="{9D8B030D-6E8A-4147-A177-3AD203B41FA5}">
                      <a16:colId xmlns:a16="http://schemas.microsoft.com/office/drawing/2014/main" val="156897066"/>
                    </a:ext>
                  </a:extLst>
                </a:gridCol>
                <a:gridCol w="329184">
                  <a:extLst>
                    <a:ext uri="{9D8B030D-6E8A-4147-A177-3AD203B41FA5}">
                      <a16:colId xmlns:a16="http://schemas.microsoft.com/office/drawing/2014/main" val="3562431971"/>
                    </a:ext>
                  </a:extLst>
                </a:gridCol>
                <a:gridCol w="329184">
                  <a:extLst>
                    <a:ext uri="{9D8B030D-6E8A-4147-A177-3AD203B41FA5}">
                      <a16:colId xmlns:a16="http://schemas.microsoft.com/office/drawing/2014/main" val="2527830189"/>
                    </a:ext>
                  </a:extLst>
                </a:gridCol>
                <a:gridCol w="329184">
                  <a:extLst>
                    <a:ext uri="{9D8B030D-6E8A-4147-A177-3AD203B41FA5}">
                      <a16:colId xmlns:a16="http://schemas.microsoft.com/office/drawing/2014/main" val="1992744508"/>
                    </a:ext>
                  </a:extLst>
                </a:gridCol>
                <a:gridCol w="329184">
                  <a:extLst>
                    <a:ext uri="{9D8B030D-6E8A-4147-A177-3AD203B41FA5}">
                      <a16:colId xmlns:a16="http://schemas.microsoft.com/office/drawing/2014/main" val="4236014404"/>
                    </a:ext>
                  </a:extLst>
                </a:gridCol>
                <a:gridCol w="329184">
                  <a:extLst>
                    <a:ext uri="{9D8B030D-6E8A-4147-A177-3AD203B41FA5}">
                      <a16:colId xmlns:a16="http://schemas.microsoft.com/office/drawing/2014/main" val="3568503599"/>
                    </a:ext>
                  </a:extLst>
                </a:gridCol>
                <a:gridCol w="329184">
                  <a:extLst>
                    <a:ext uri="{9D8B030D-6E8A-4147-A177-3AD203B41FA5}">
                      <a16:colId xmlns:a16="http://schemas.microsoft.com/office/drawing/2014/main" val="3888588528"/>
                    </a:ext>
                  </a:extLst>
                </a:gridCol>
                <a:gridCol w="329184">
                  <a:extLst>
                    <a:ext uri="{9D8B030D-6E8A-4147-A177-3AD203B41FA5}">
                      <a16:colId xmlns:a16="http://schemas.microsoft.com/office/drawing/2014/main" val="1379127761"/>
                    </a:ext>
                  </a:extLst>
                </a:gridCol>
                <a:gridCol w="329184">
                  <a:extLst>
                    <a:ext uri="{9D8B030D-6E8A-4147-A177-3AD203B41FA5}">
                      <a16:colId xmlns:a16="http://schemas.microsoft.com/office/drawing/2014/main" val="2350974218"/>
                    </a:ext>
                  </a:extLst>
                </a:gridCol>
                <a:gridCol w="329184">
                  <a:extLst>
                    <a:ext uri="{9D8B030D-6E8A-4147-A177-3AD203B41FA5}">
                      <a16:colId xmlns:a16="http://schemas.microsoft.com/office/drawing/2014/main" val="2664010612"/>
                    </a:ext>
                  </a:extLst>
                </a:gridCol>
                <a:gridCol w="370332">
                  <a:extLst>
                    <a:ext uri="{9D8B030D-6E8A-4147-A177-3AD203B41FA5}">
                      <a16:colId xmlns:a16="http://schemas.microsoft.com/office/drawing/2014/main" val="929013850"/>
                    </a:ext>
                  </a:extLst>
                </a:gridCol>
                <a:gridCol w="370332">
                  <a:extLst>
                    <a:ext uri="{9D8B030D-6E8A-4147-A177-3AD203B41FA5}">
                      <a16:colId xmlns:a16="http://schemas.microsoft.com/office/drawing/2014/main" val="217142939"/>
                    </a:ext>
                  </a:extLst>
                </a:gridCol>
                <a:gridCol w="329184">
                  <a:extLst>
                    <a:ext uri="{9D8B030D-6E8A-4147-A177-3AD203B41FA5}">
                      <a16:colId xmlns:a16="http://schemas.microsoft.com/office/drawing/2014/main" val="4289685198"/>
                    </a:ext>
                  </a:extLst>
                </a:gridCol>
                <a:gridCol w="329184">
                  <a:extLst>
                    <a:ext uri="{9D8B030D-6E8A-4147-A177-3AD203B41FA5}">
                      <a16:colId xmlns:a16="http://schemas.microsoft.com/office/drawing/2014/main" val="3242438541"/>
                    </a:ext>
                  </a:extLst>
                </a:gridCol>
                <a:gridCol w="370332">
                  <a:extLst>
                    <a:ext uri="{9D8B030D-6E8A-4147-A177-3AD203B41FA5}">
                      <a16:colId xmlns:a16="http://schemas.microsoft.com/office/drawing/2014/main" val="1544984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8540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Sipes Egypt - 2018-02-27 10:58:25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مجدي احمد الفائز بجائزه مسابقه #عيش_الالوان
#سايبس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22988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- 2018-02-27 09:19:22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5634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- 2018-02-26 09:51:35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منتجاتنا الجديده:
برفكت بلاست 
مونه جاهزه تخلط بالماء فقط
لعمل محاره جاهزه سريعه واقتصاديه 
تحد من انتقال الحراره ومعوقه للحريق</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86808942"/>
                  </a:ext>
                </a:extLst>
              </a:tr>
            </a:tbl>
          </a:graphicData>
        </a:graphic>
      </p:graphicFrame>
      <p:sp>
        <p:nvSpPr>
          <p:cNvPr id="4" name="Text Placeholder 3">
            <a:extLst>
              <a:ext uri="{FF2B5EF4-FFF2-40B4-BE49-F238E27FC236}">
                <a16:creationId xmlns:a16="http://schemas.microsoft.com/office/drawing/2014/main" id="{20FCE6AF-8BE5-4CFB-BA02-CBE9B0179324}"/>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4118253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8D4F-329D-4D24-8ECB-F14F50F8E415}"/>
              </a:ext>
            </a:extLst>
          </p:cNvPr>
          <p:cNvSpPr>
            <a:spLocks noGrp="1"/>
          </p:cNvSpPr>
          <p:nvPr>
            <p:ph type="title"/>
          </p:nvPr>
        </p:nvSpPr>
        <p:spPr/>
        <p:txBody>
          <a:bodyPr/>
          <a:lstStyle/>
          <a:p>
            <a:r>
              <a:rPr lang="en-US"/>
              <a:t>Facebook Own Posts Table - 12 of 16</a:t>
            </a:r>
          </a:p>
        </p:txBody>
      </p:sp>
      <p:graphicFrame>
        <p:nvGraphicFramePr>
          <p:cNvPr id="5" name="Table Placeholder 4">
            <a:extLst>
              <a:ext uri="{FF2B5EF4-FFF2-40B4-BE49-F238E27FC236}">
                <a16:creationId xmlns:a16="http://schemas.microsoft.com/office/drawing/2014/main" id="{636BE2CA-92A8-4EF4-A968-1A59AFD7DC3D}"/>
              </a:ext>
            </a:extLst>
          </p:cNvPr>
          <p:cNvGraphicFramePr>
            <a:graphicFrameLocks noGrp="1"/>
          </p:cNvGraphicFramePr>
          <p:nvPr>
            <p:ph type="tbl" sz="quarter" idx="13"/>
            <p:extLst>
              <p:ext uri="{D42A27DB-BD31-4B8C-83A1-F6EECF244321}">
                <p14:modId xmlns:p14="http://schemas.microsoft.com/office/powerpoint/2010/main" val="1144202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4448971"/>
                    </a:ext>
                  </a:extLst>
                </a:gridCol>
                <a:gridCol w="370332">
                  <a:extLst>
                    <a:ext uri="{9D8B030D-6E8A-4147-A177-3AD203B41FA5}">
                      <a16:colId xmlns:a16="http://schemas.microsoft.com/office/drawing/2014/main" val="4271355856"/>
                    </a:ext>
                  </a:extLst>
                </a:gridCol>
                <a:gridCol w="370332">
                  <a:extLst>
                    <a:ext uri="{9D8B030D-6E8A-4147-A177-3AD203B41FA5}">
                      <a16:colId xmlns:a16="http://schemas.microsoft.com/office/drawing/2014/main" val="2037392333"/>
                    </a:ext>
                  </a:extLst>
                </a:gridCol>
                <a:gridCol w="370332">
                  <a:extLst>
                    <a:ext uri="{9D8B030D-6E8A-4147-A177-3AD203B41FA5}">
                      <a16:colId xmlns:a16="http://schemas.microsoft.com/office/drawing/2014/main" val="3299516181"/>
                    </a:ext>
                  </a:extLst>
                </a:gridCol>
                <a:gridCol w="329184">
                  <a:extLst>
                    <a:ext uri="{9D8B030D-6E8A-4147-A177-3AD203B41FA5}">
                      <a16:colId xmlns:a16="http://schemas.microsoft.com/office/drawing/2014/main" val="1867565160"/>
                    </a:ext>
                  </a:extLst>
                </a:gridCol>
                <a:gridCol w="329184">
                  <a:extLst>
                    <a:ext uri="{9D8B030D-6E8A-4147-A177-3AD203B41FA5}">
                      <a16:colId xmlns:a16="http://schemas.microsoft.com/office/drawing/2014/main" val="2759244891"/>
                    </a:ext>
                  </a:extLst>
                </a:gridCol>
                <a:gridCol w="329184">
                  <a:extLst>
                    <a:ext uri="{9D8B030D-6E8A-4147-A177-3AD203B41FA5}">
                      <a16:colId xmlns:a16="http://schemas.microsoft.com/office/drawing/2014/main" val="1451496861"/>
                    </a:ext>
                  </a:extLst>
                </a:gridCol>
                <a:gridCol w="329184">
                  <a:extLst>
                    <a:ext uri="{9D8B030D-6E8A-4147-A177-3AD203B41FA5}">
                      <a16:colId xmlns:a16="http://schemas.microsoft.com/office/drawing/2014/main" val="3905763667"/>
                    </a:ext>
                  </a:extLst>
                </a:gridCol>
                <a:gridCol w="329184">
                  <a:extLst>
                    <a:ext uri="{9D8B030D-6E8A-4147-A177-3AD203B41FA5}">
                      <a16:colId xmlns:a16="http://schemas.microsoft.com/office/drawing/2014/main" val="3735818368"/>
                    </a:ext>
                  </a:extLst>
                </a:gridCol>
                <a:gridCol w="329184">
                  <a:extLst>
                    <a:ext uri="{9D8B030D-6E8A-4147-A177-3AD203B41FA5}">
                      <a16:colId xmlns:a16="http://schemas.microsoft.com/office/drawing/2014/main" val="1768808640"/>
                    </a:ext>
                  </a:extLst>
                </a:gridCol>
                <a:gridCol w="329184">
                  <a:extLst>
                    <a:ext uri="{9D8B030D-6E8A-4147-A177-3AD203B41FA5}">
                      <a16:colId xmlns:a16="http://schemas.microsoft.com/office/drawing/2014/main" val="314277477"/>
                    </a:ext>
                  </a:extLst>
                </a:gridCol>
                <a:gridCol w="329184">
                  <a:extLst>
                    <a:ext uri="{9D8B030D-6E8A-4147-A177-3AD203B41FA5}">
                      <a16:colId xmlns:a16="http://schemas.microsoft.com/office/drawing/2014/main" val="2276144053"/>
                    </a:ext>
                  </a:extLst>
                </a:gridCol>
                <a:gridCol w="329184">
                  <a:extLst>
                    <a:ext uri="{9D8B030D-6E8A-4147-A177-3AD203B41FA5}">
                      <a16:colId xmlns:a16="http://schemas.microsoft.com/office/drawing/2014/main" val="462714151"/>
                    </a:ext>
                  </a:extLst>
                </a:gridCol>
                <a:gridCol w="370332">
                  <a:extLst>
                    <a:ext uri="{9D8B030D-6E8A-4147-A177-3AD203B41FA5}">
                      <a16:colId xmlns:a16="http://schemas.microsoft.com/office/drawing/2014/main" val="2892704717"/>
                    </a:ext>
                  </a:extLst>
                </a:gridCol>
                <a:gridCol w="370332">
                  <a:extLst>
                    <a:ext uri="{9D8B030D-6E8A-4147-A177-3AD203B41FA5}">
                      <a16:colId xmlns:a16="http://schemas.microsoft.com/office/drawing/2014/main" val="846247989"/>
                    </a:ext>
                  </a:extLst>
                </a:gridCol>
                <a:gridCol w="329184">
                  <a:extLst>
                    <a:ext uri="{9D8B030D-6E8A-4147-A177-3AD203B41FA5}">
                      <a16:colId xmlns:a16="http://schemas.microsoft.com/office/drawing/2014/main" val="1904880488"/>
                    </a:ext>
                  </a:extLst>
                </a:gridCol>
                <a:gridCol w="329184">
                  <a:extLst>
                    <a:ext uri="{9D8B030D-6E8A-4147-A177-3AD203B41FA5}">
                      <a16:colId xmlns:a16="http://schemas.microsoft.com/office/drawing/2014/main" val="1441787249"/>
                    </a:ext>
                  </a:extLst>
                </a:gridCol>
                <a:gridCol w="370332">
                  <a:extLst>
                    <a:ext uri="{9D8B030D-6E8A-4147-A177-3AD203B41FA5}">
                      <a16:colId xmlns:a16="http://schemas.microsoft.com/office/drawing/2014/main" val="326279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05353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- 2018-02-26 08:46:37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كيم فلكس 1
مادة مطاطية مركب واحد لحشو الفواصل أساسها البولى يوريثان.
المواصفات الفنية من الرابط :  </a:t>
                      </a:r>
                      <a:r>
                        <a:rPr kumimoji="0" lang="en-US" sz="1000" b="0" i="0" u="none" strike="noStrike" kern="1200" cap="none" spc="0" normalizeH="0" baseline="0" noProof="0">
                          <a:ln>
                            <a:noFill/>
                          </a:ln>
                          <a:solidFill>
                            <a:prstClr val="black"/>
                          </a:solidFill>
                          <a:effectLst/>
                          <a:uLnTx/>
                          <a:uFillTx/>
                          <a:latin typeface="+mn-lt"/>
                          <a:ea typeface="+mn-ea"/>
                          <a:cs typeface="+mn-cs"/>
                        </a:rPr>
                        <a:t>https://goo.gl/86B5SI
</a:t>
                      </a:r>
                      <a:r>
                        <a:rPr kumimoji="0" lang="ar-AE" sz="1000" b="0" i="0" u="none" strike="noStrike" kern="1200" cap="none" spc="0" normalizeH="0" baseline="0" noProof="0">
                          <a:ln>
                            <a:noFill/>
                          </a:ln>
                          <a:solidFill>
                            <a:prstClr val="black"/>
                          </a:solidFill>
                          <a:effectLst/>
                          <a:uLnTx/>
                          <a:uFillTx/>
                          <a:latin typeface="+mn-lt"/>
                          <a:ea typeface="+mn-ea"/>
                          <a:cs typeface="+mn-cs"/>
                        </a:rPr>
                        <a:t>لمزيد من الإستفسارات الفنيه والإستشارات الهندسية يرجي الإتصال علي الخط الساخن 16172
يمكنكم الأن إقتناء جميع النشرات الفنيه الخاصة بمنتجات شركة كيماويات البناء الحديث عبر التطبيق المجاني </a:t>
                      </a:r>
                      <a:r>
                        <a:rPr kumimoji="0" lang="en-US" sz="1000" b="0" i="0" u="none" strike="noStrike" kern="1200" cap="none" spc="0" normalizeH="0" baseline="0" noProof="0">
                          <a:ln>
                            <a:noFill/>
                          </a:ln>
                          <a:solidFill>
                            <a:prstClr val="black"/>
                          </a:solidFill>
                          <a:effectLst/>
                          <a:uLnTx/>
                          <a:uFillTx/>
                          <a:latin typeface="+mn-lt"/>
                          <a:ea typeface="+mn-ea"/>
                          <a:cs typeface="+mn-cs"/>
                        </a:rPr>
                        <a:t>CMB Technical Guide </a:t>
                      </a:r>
                      <a:r>
                        <a:rPr kumimoji="0" lang="ar-AE" sz="1000" b="0" i="0" u="none" strike="noStrike" kern="1200" cap="none" spc="0" normalizeH="0" baseline="0" noProof="0">
                          <a:ln>
                            <a:noFill/>
                          </a:ln>
                          <a:solidFill>
                            <a:prstClr val="black"/>
                          </a:solidFill>
                          <a:effectLst/>
                          <a:uLnTx/>
                          <a:uFillTx/>
                          <a:latin typeface="+mn-lt"/>
                          <a:ea typeface="+mn-ea"/>
                          <a:cs typeface="+mn-cs"/>
                        </a:rPr>
                        <a:t>باللغة العربية و الإنجليزية
لتحميل التطبيق عبر </a:t>
                      </a:r>
                      <a:r>
                        <a:rPr kumimoji="0" lang="en-US" sz="1000" b="0" i="0" u="none" strike="noStrike" kern="1200" cap="none" spc="0" normalizeH="0" baseline="0" noProof="0">
                          <a:ln>
                            <a:noFill/>
                          </a:ln>
                          <a:solidFill>
                            <a:prstClr val="black"/>
                          </a:solidFill>
                          <a:effectLst/>
                          <a:uLnTx/>
                          <a:uFillTx/>
                          <a:latin typeface="+mn-lt"/>
                          <a:ea typeface="+mn-ea"/>
                          <a:cs typeface="+mn-cs"/>
                        </a:rPr>
                        <a:t>Google Play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https://goo.gl/G2HfiP
</a:t>
                      </a:r>
                      <a:r>
                        <a:rPr kumimoji="0" lang="ar-AE" sz="1000" b="0" i="0" u="none" strike="noStrike" kern="1200" cap="none" spc="0" normalizeH="0" baseline="0" noProof="0">
                          <a:ln>
                            <a:noFill/>
                          </a:ln>
                          <a:solidFill>
                            <a:prstClr val="black"/>
                          </a:solidFill>
                          <a:effectLst/>
                          <a:uLnTx/>
                          <a:uFillTx/>
                          <a:latin typeface="+mn-lt"/>
                          <a:ea typeface="+mn-ea"/>
                          <a:cs typeface="+mn-cs"/>
                        </a:rPr>
                        <a:t>أو عن طريق ال </a:t>
                      </a:r>
                      <a:r>
                        <a:rPr kumimoji="0" lang="en-US" sz="1000" b="0" i="0" u="none" strike="noStrike" kern="1200" cap="none" spc="0" normalizeH="0" baseline="0" noProof="0">
                          <a:ln>
                            <a:noFill/>
                          </a:ln>
                          <a:solidFill>
                            <a:prstClr val="black"/>
                          </a:solidFill>
                          <a:effectLst/>
                          <a:uLnTx/>
                          <a:uFillTx/>
                          <a:latin typeface="+mn-lt"/>
                          <a:ea typeface="+mn-ea"/>
                          <a:cs typeface="+mn-cs"/>
                        </a:rPr>
                        <a:t>App Store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https://goo.gl/73WBVp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0728780"/>
                  </a:ext>
                </a:extLst>
              </a:tr>
            </a:tbl>
          </a:graphicData>
        </a:graphic>
      </p:graphicFrame>
      <p:sp>
        <p:nvSpPr>
          <p:cNvPr id="4" name="Text Placeholder 3">
            <a:extLst>
              <a:ext uri="{FF2B5EF4-FFF2-40B4-BE49-F238E27FC236}">
                <a16:creationId xmlns:a16="http://schemas.microsoft.com/office/drawing/2014/main" id="{945D8490-5C2C-40C0-AA41-75B11FEF7042}"/>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2743631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21A9E-60D1-4A80-889F-FFCB182F3FF4}"/>
              </a:ext>
            </a:extLst>
          </p:cNvPr>
          <p:cNvSpPr>
            <a:spLocks noGrp="1"/>
          </p:cNvSpPr>
          <p:nvPr>
            <p:ph type="title"/>
          </p:nvPr>
        </p:nvSpPr>
        <p:spPr/>
        <p:txBody>
          <a:bodyPr/>
          <a:lstStyle/>
          <a:p>
            <a:r>
              <a:rPr lang="en-US"/>
              <a:t>Facebook Own Posts Table - 13 of 16</a:t>
            </a:r>
          </a:p>
        </p:txBody>
      </p:sp>
      <p:graphicFrame>
        <p:nvGraphicFramePr>
          <p:cNvPr id="5" name="Table Placeholder 4">
            <a:extLst>
              <a:ext uri="{FF2B5EF4-FFF2-40B4-BE49-F238E27FC236}">
                <a16:creationId xmlns:a16="http://schemas.microsoft.com/office/drawing/2014/main" id="{FD386E1F-C6DF-402F-B722-5653328F6AF2}"/>
              </a:ext>
            </a:extLst>
          </p:cNvPr>
          <p:cNvGraphicFramePr>
            <a:graphicFrameLocks noGrp="1"/>
          </p:cNvGraphicFramePr>
          <p:nvPr>
            <p:ph type="tbl" sz="quarter" idx="13"/>
            <p:extLst>
              <p:ext uri="{D42A27DB-BD31-4B8C-83A1-F6EECF244321}">
                <p14:modId xmlns:p14="http://schemas.microsoft.com/office/powerpoint/2010/main" val="3868234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65193864"/>
                    </a:ext>
                  </a:extLst>
                </a:gridCol>
                <a:gridCol w="370332">
                  <a:extLst>
                    <a:ext uri="{9D8B030D-6E8A-4147-A177-3AD203B41FA5}">
                      <a16:colId xmlns:a16="http://schemas.microsoft.com/office/drawing/2014/main" val="1208369238"/>
                    </a:ext>
                  </a:extLst>
                </a:gridCol>
                <a:gridCol w="370332">
                  <a:extLst>
                    <a:ext uri="{9D8B030D-6E8A-4147-A177-3AD203B41FA5}">
                      <a16:colId xmlns:a16="http://schemas.microsoft.com/office/drawing/2014/main" val="2519112066"/>
                    </a:ext>
                  </a:extLst>
                </a:gridCol>
                <a:gridCol w="370332">
                  <a:extLst>
                    <a:ext uri="{9D8B030D-6E8A-4147-A177-3AD203B41FA5}">
                      <a16:colId xmlns:a16="http://schemas.microsoft.com/office/drawing/2014/main" val="1384142266"/>
                    </a:ext>
                  </a:extLst>
                </a:gridCol>
                <a:gridCol w="329184">
                  <a:extLst>
                    <a:ext uri="{9D8B030D-6E8A-4147-A177-3AD203B41FA5}">
                      <a16:colId xmlns:a16="http://schemas.microsoft.com/office/drawing/2014/main" val="2941190119"/>
                    </a:ext>
                  </a:extLst>
                </a:gridCol>
                <a:gridCol w="329184">
                  <a:extLst>
                    <a:ext uri="{9D8B030D-6E8A-4147-A177-3AD203B41FA5}">
                      <a16:colId xmlns:a16="http://schemas.microsoft.com/office/drawing/2014/main" val="494830921"/>
                    </a:ext>
                  </a:extLst>
                </a:gridCol>
                <a:gridCol w="329184">
                  <a:extLst>
                    <a:ext uri="{9D8B030D-6E8A-4147-A177-3AD203B41FA5}">
                      <a16:colId xmlns:a16="http://schemas.microsoft.com/office/drawing/2014/main" val="1944808562"/>
                    </a:ext>
                  </a:extLst>
                </a:gridCol>
                <a:gridCol w="329184">
                  <a:extLst>
                    <a:ext uri="{9D8B030D-6E8A-4147-A177-3AD203B41FA5}">
                      <a16:colId xmlns:a16="http://schemas.microsoft.com/office/drawing/2014/main" val="2123975855"/>
                    </a:ext>
                  </a:extLst>
                </a:gridCol>
                <a:gridCol w="329184">
                  <a:extLst>
                    <a:ext uri="{9D8B030D-6E8A-4147-A177-3AD203B41FA5}">
                      <a16:colId xmlns:a16="http://schemas.microsoft.com/office/drawing/2014/main" val="1380497771"/>
                    </a:ext>
                  </a:extLst>
                </a:gridCol>
                <a:gridCol w="329184">
                  <a:extLst>
                    <a:ext uri="{9D8B030D-6E8A-4147-A177-3AD203B41FA5}">
                      <a16:colId xmlns:a16="http://schemas.microsoft.com/office/drawing/2014/main" val="593869335"/>
                    </a:ext>
                  </a:extLst>
                </a:gridCol>
                <a:gridCol w="329184">
                  <a:extLst>
                    <a:ext uri="{9D8B030D-6E8A-4147-A177-3AD203B41FA5}">
                      <a16:colId xmlns:a16="http://schemas.microsoft.com/office/drawing/2014/main" val="3160336454"/>
                    </a:ext>
                  </a:extLst>
                </a:gridCol>
                <a:gridCol w="329184">
                  <a:extLst>
                    <a:ext uri="{9D8B030D-6E8A-4147-A177-3AD203B41FA5}">
                      <a16:colId xmlns:a16="http://schemas.microsoft.com/office/drawing/2014/main" val="1181993188"/>
                    </a:ext>
                  </a:extLst>
                </a:gridCol>
                <a:gridCol w="329184">
                  <a:extLst>
                    <a:ext uri="{9D8B030D-6E8A-4147-A177-3AD203B41FA5}">
                      <a16:colId xmlns:a16="http://schemas.microsoft.com/office/drawing/2014/main" val="2755002295"/>
                    </a:ext>
                  </a:extLst>
                </a:gridCol>
                <a:gridCol w="370332">
                  <a:extLst>
                    <a:ext uri="{9D8B030D-6E8A-4147-A177-3AD203B41FA5}">
                      <a16:colId xmlns:a16="http://schemas.microsoft.com/office/drawing/2014/main" val="703079182"/>
                    </a:ext>
                  </a:extLst>
                </a:gridCol>
                <a:gridCol w="370332">
                  <a:extLst>
                    <a:ext uri="{9D8B030D-6E8A-4147-A177-3AD203B41FA5}">
                      <a16:colId xmlns:a16="http://schemas.microsoft.com/office/drawing/2014/main" val="1644744136"/>
                    </a:ext>
                  </a:extLst>
                </a:gridCol>
                <a:gridCol w="329184">
                  <a:extLst>
                    <a:ext uri="{9D8B030D-6E8A-4147-A177-3AD203B41FA5}">
                      <a16:colId xmlns:a16="http://schemas.microsoft.com/office/drawing/2014/main" val="933614105"/>
                    </a:ext>
                  </a:extLst>
                </a:gridCol>
                <a:gridCol w="329184">
                  <a:extLst>
                    <a:ext uri="{9D8B030D-6E8A-4147-A177-3AD203B41FA5}">
                      <a16:colId xmlns:a16="http://schemas.microsoft.com/office/drawing/2014/main" val="1281489941"/>
                    </a:ext>
                  </a:extLst>
                </a:gridCol>
                <a:gridCol w="370332">
                  <a:extLst>
                    <a:ext uri="{9D8B030D-6E8A-4147-A177-3AD203B41FA5}">
                      <a16:colId xmlns:a16="http://schemas.microsoft.com/office/drawing/2014/main" val="903228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5380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Scib Paints - 2018-02-25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مفاجأة سكيب هى لاكيه فرست.. لاكيه مايستناش.. جربه دلوقتى
#سكيب
#منتجات_سكيب
#فرست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55413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- 2018-02-25 14:06:24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فرع البحر الاعظم في ثوبه الجديد 
جارى استكمال أعمال التجديدات
شركة كيماويات البناء الحديث 
لا تقبل بأقل من الأفضل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3178680"/>
                  </a:ext>
                </a:extLst>
              </a:tr>
            </a:tbl>
          </a:graphicData>
        </a:graphic>
      </p:graphicFrame>
      <p:sp>
        <p:nvSpPr>
          <p:cNvPr id="4" name="Text Placeholder 3">
            <a:extLst>
              <a:ext uri="{FF2B5EF4-FFF2-40B4-BE49-F238E27FC236}">
                <a16:creationId xmlns:a16="http://schemas.microsoft.com/office/drawing/2014/main" id="{1A50211A-56DA-433E-8378-94D69BE25ADA}"/>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24754208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0A8CD-4BA8-4767-99AB-5BE095FCFF00}"/>
              </a:ext>
            </a:extLst>
          </p:cNvPr>
          <p:cNvSpPr>
            <a:spLocks noGrp="1"/>
          </p:cNvSpPr>
          <p:nvPr>
            <p:ph type="title"/>
          </p:nvPr>
        </p:nvSpPr>
        <p:spPr/>
        <p:txBody>
          <a:bodyPr/>
          <a:lstStyle/>
          <a:p>
            <a:r>
              <a:rPr lang="en-US"/>
              <a:t>Facebook Own Posts Table - 14 of 16</a:t>
            </a:r>
          </a:p>
        </p:txBody>
      </p:sp>
      <p:graphicFrame>
        <p:nvGraphicFramePr>
          <p:cNvPr id="5" name="Table Placeholder 4">
            <a:extLst>
              <a:ext uri="{FF2B5EF4-FFF2-40B4-BE49-F238E27FC236}">
                <a16:creationId xmlns:a16="http://schemas.microsoft.com/office/drawing/2014/main" id="{DD0DE5DB-769A-4718-BCEF-0BCC6C3D0E60}"/>
              </a:ext>
            </a:extLst>
          </p:cNvPr>
          <p:cNvGraphicFramePr>
            <a:graphicFrameLocks noGrp="1"/>
          </p:cNvGraphicFramePr>
          <p:nvPr>
            <p:ph type="tbl" sz="quarter" idx="13"/>
            <p:extLst>
              <p:ext uri="{D42A27DB-BD31-4B8C-83A1-F6EECF244321}">
                <p14:modId xmlns:p14="http://schemas.microsoft.com/office/powerpoint/2010/main" val="2800834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48394562"/>
                    </a:ext>
                  </a:extLst>
                </a:gridCol>
                <a:gridCol w="370332">
                  <a:extLst>
                    <a:ext uri="{9D8B030D-6E8A-4147-A177-3AD203B41FA5}">
                      <a16:colId xmlns:a16="http://schemas.microsoft.com/office/drawing/2014/main" val="2460599461"/>
                    </a:ext>
                  </a:extLst>
                </a:gridCol>
                <a:gridCol w="370332">
                  <a:extLst>
                    <a:ext uri="{9D8B030D-6E8A-4147-A177-3AD203B41FA5}">
                      <a16:colId xmlns:a16="http://schemas.microsoft.com/office/drawing/2014/main" val="2805790025"/>
                    </a:ext>
                  </a:extLst>
                </a:gridCol>
                <a:gridCol w="370332">
                  <a:extLst>
                    <a:ext uri="{9D8B030D-6E8A-4147-A177-3AD203B41FA5}">
                      <a16:colId xmlns:a16="http://schemas.microsoft.com/office/drawing/2014/main" val="4253936579"/>
                    </a:ext>
                  </a:extLst>
                </a:gridCol>
                <a:gridCol w="329184">
                  <a:extLst>
                    <a:ext uri="{9D8B030D-6E8A-4147-A177-3AD203B41FA5}">
                      <a16:colId xmlns:a16="http://schemas.microsoft.com/office/drawing/2014/main" val="388672599"/>
                    </a:ext>
                  </a:extLst>
                </a:gridCol>
                <a:gridCol w="329184">
                  <a:extLst>
                    <a:ext uri="{9D8B030D-6E8A-4147-A177-3AD203B41FA5}">
                      <a16:colId xmlns:a16="http://schemas.microsoft.com/office/drawing/2014/main" val="1904524326"/>
                    </a:ext>
                  </a:extLst>
                </a:gridCol>
                <a:gridCol w="329184">
                  <a:extLst>
                    <a:ext uri="{9D8B030D-6E8A-4147-A177-3AD203B41FA5}">
                      <a16:colId xmlns:a16="http://schemas.microsoft.com/office/drawing/2014/main" val="842184067"/>
                    </a:ext>
                  </a:extLst>
                </a:gridCol>
                <a:gridCol w="329184">
                  <a:extLst>
                    <a:ext uri="{9D8B030D-6E8A-4147-A177-3AD203B41FA5}">
                      <a16:colId xmlns:a16="http://schemas.microsoft.com/office/drawing/2014/main" val="1661517743"/>
                    </a:ext>
                  </a:extLst>
                </a:gridCol>
                <a:gridCol w="329184">
                  <a:extLst>
                    <a:ext uri="{9D8B030D-6E8A-4147-A177-3AD203B41FA5}">
                      <a16:colId xmlns:a16="http://schemas.microsoft.com/office/drawing/2014/main" val="1763986580"/>
                    </a:ext>
                  </a:extLst>
                </a:gridCol>
                <a:gridCol w="329184">
                  <a:extLst>
                    <a:ext uri="{9D8B030D-6E8A-4147-A177-3AD203B41FA5}">
                      <a16:colId xmlns:a16="http://schemas.microsoft.com/office/drawing/2014/main" val="2992432098"/>
                    </a:ext>
                  </a:extLst>
                </a:gridCol>
                <a:gridCol w="329184">
                  <a:extLst>
                    <a:ext uri="{9D8B030D-6E8A-4147-A177-3AD203B41FA5}">
                      <a16:colId xmlns:a16="http://schemas.microsoft.com/office/drawing/2014/main" val="882641228"/>
                    </a:ext>
                  </a:extLst>
                </a:gridCol>
                <a:gridCol w="329184">
                  <a:extLst>
                    <a:ext uri="{9D8B030D-6E8A-4147-A177-3AD203B41FA5}">
                      <a16:colId xmlns:a16="http://schemas.microsoft.com/office/drawing/2014/main" val="2913857385"/>
                    </a:ext>
                  </a:extLst>
                </a:gridCol>
                <a:gridCol w="329184">
                  <a:extLst>
                    <a:ext uri="{9D8B030D-6E8A-4147-A177-3AD203B41FA5}">
                      <a16:colId xmlns:a16="http://schemas.microsoft.com/office/drawing/2014/main" val="2101689413"/>
                    </a:ext>
                  </a:extLst>
                </a:gridCol>
                <a:gridCol w="370332">
                  <a:extLst>
                    <a:ext uri="{9D8B030D-6E8A-4147-A177-3AD203B41FA5}">
                      <a16:colId xmlns:a16="http://schemas.microsoft.com/office/drawing/2014/main" val="1317604047"/>
                    </a:ext>
                  </a:extLst>
                </a:gridCol>
                <a:gridCol w="370332">
                  <a:extLst>
                    <a:ext uri="{9D8B030D-6E8A-4147-A177-3AD203B41FA5}">
                      <a16:colId xmlns:a16="http://schemas.microsoft.com/office/drawing/2014/main" val="556475136"/>
                    </a:ext>
                  </a:extLst>
                </a:gridCol>
                <a:gridCol w="329184">
                  <a:extLst>
                    <a:ext uri="{9D8B030D-6E8A-4147-A177-3AD203B41FA5}">
                      <a16:colId xmlns:a16="http://schemas.microsoft.com/office/drawing/2014/main" val="128903062"/>
                    </a:ext>
                  </a:extLst>
                </a:gridCol>
                <a:gridCol w="329184">
                  <a:extLst>
                    <a:ext uri="{9D8B030D-6E8A-4147-A177-3AD203B41FA5}">
                      <a16:colId xmlns:a16="http://schemas.microsoft.com/office/drawing/2014/main" val="534063760"/>
                    </a:ext>
                  </a:extLst>
                </a:gridCol>
                <a:gridCol w="370332">
                  <a:extLst>
                    <a:ext uri="{9D8B030D-6E8A-4147-A177-3AD203B41FA5}">
                      <a16:colId xmlns:a16="http://schemas.microsoft.com/office/drawing/2014/main" val="1255073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42193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Sipes Egypt - 2018-02-24 18:41:02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بنقربلك في المنيا
- سوتير
ش جمال الدين برعى - سور النادي الرياضي - ملوي
0862647073-01143656641
- المصرية - بلال
 بجوار المحكمة - سمالوط 
086771806-01001809525
- المصرية للتجارة والتوزيع
شارع عدنان المالكى امام فرن العدوى
01001809525
 - المصرية للتجارة والتوزيع
ش عمر بن الخطاب بجوار كنسية العذراء
01099927343
- المصرية للتجارة والتوزيع
امتداد ش الثورة - امام صيدلية ابن الخطاب
01001809525
- صالح عبد الشافى
ش السلام - مغاغة
01000650888 - 01099927343
- صالح عبد الشافى
ش مصطفى كامل  - العدوة
01000650888 - 01099927343
#سايبس #دهانات #الوان #ديكور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0220338"/>
                  </a:ext>
                </a:extLst>
              </a:tr>
            </a:tbl>
          </a:graphicData>
        </a:graphic>
      </p:graphicFrame>
      <p:sp>
        <p:nvSpPr>
          <p:cNvPr id="4" name="Text Placeholder 3">
            <a:extLst>
              <a:ext uri="{FF2B5EF4-FFF2-40B4-BE49-F238E27FC236}">
                <a16:creationId xmlns:a16="http://schemas.microsoft.com/office/drawing/2014/main" id="{ED898F03-9019-4035-8376-1951A7A9357F}"/>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14007994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6D493-D9AF-4852-87E9-C041D0D202D6}"/>
              </a:ext>
            </a:extLst>
          </p:cNvPr>
          <p:cNvSpPr>
            <a:spLocks noGrp="1"/>
          </p:cNvSpPr>
          <p:nvPr>
            <p:ph type="title"/>
          </p:nvPr>
        </p:nvSpPr>
        <p:spPr/>
        <p:txBody>
          <a:bodyPr/>
          <a:lstStyle/>
          <a:p>
            <a:r>
              <a:rPr lang="en-US"/>
              <a:t>Facebook Own Posts Table - 15 of 16</a:t>
            </a:r>
          </a:p>
        </p:txBody>
      </p:sp>
      <p:graphicFrame>
        <p:nvGraphicFramePr>
          <p:cNvPr id="5" name="Table Placeholder 4">
            <a:extLst>
              <a:ext uri="{FF2B5EF4-FFF2-40B4-BE49-F238E27FC236}">
                <a16:creationId xmlns:a16="http://schemas.microsoft.com/office/drawing/2014/main" id="{731A652C-0B08-4821-9ABE-5A0303C0273D}"/>
              </a:ext>
            </a:extLst>
          </p:cNvPr>
          <p:cNvGraphicFramePr>
            <a:graphicFrameLocks noGrp="1"/>
          </p:cNvGraphicFramePr>
          <p:nvPr>
            <p:ph type="tbl" sz="quarter" idx="13"/>
            <p:extLst>
              <p:ext uri="{D42A27DB-BD31-4B8C-83A1-F6EECF244321}">
                <p14:modId xmlns:p14="http://schemas.microsoft.com/office/powerpoint/2010/main" val="2574511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44590321"/>
                    </a:ext>
                  </a:extLst>
                </a:gridCol>
                <a:gridCol w="370332">
                  <a:extLst>
                    <a:ext uri="{9D8B030D-6E8A-4147-A177-3AD203B41FA5}">
                      <a16:colId xmlns:a16="http://schemas.microsoft.com/office/drawing/2014/main" val="2739533717"/>
                    </a:ext>
                  </a:extLst>
                </a:gridCol>
                <a:gridCol w="370332">
                  <a:extLst>
                    <a:ext uri="{9D8B030D-6E8A-4147-A177-3AD203B41FA5}">
                      <a16:colId xmlns:a16="http://schemas.microsoft.com/office/drawing/2014/main" val="1756851260"/>
                    </a:ext>
                  </a:extLst>
                </a:gridCol>
                <a:gridCol w="370332">
                  <a:extLst>
                    <a:ext uri="{9D8B030D-6E8A-4147-A177-3AD203B41FA5}">
                      <a16:colId xmlns:a16="http://schemas.microsoft.com/office/drawing/2014/main" val="1568135867"/>
                    </a:ext>
                  </a:extLst>
                </a:gridCol>
                <a:gridCol w="329184">
                  <a:extLst>
                    <a:ext uri="{9D8B030D-6E8A-4147-A177-3AD203B41FA5}">
                      <a16:colId xmlns:a16="http://schemas.microsoft.com/office/drawing/2014/main" val="465855273"/>
                    </a:ext>
                  </a:extLst>
                </a:gridCol>
                <a:gridCol w="329184">
                  <a:extLst>
                    <a:ext uri="{9D8B030D-6E8A-4147-A177-3AD203B41FA5}">
                      <a16:colId xmlns:a16="http://schemas.microsoft.com/office/drawing/2014/main" val="2481820233"/>
                    </a:ext>
                  </a:extLst>
                </a:gridCol>
                <a:gridCol w="329184">
                  <a:extLst>
                    <a:ext uri="{9D8B030D-6E8A-4147-A177-3AD203B41FA5}">
                      <a16:colId xmlns:a16="http://schemas.microsoft.com/office/drawing/2014/main" val="665411094"/>
                    </a:ext>
                  </a:extLst>
                </a:gridCol>
                <a:gridCol w="329184">
                  <a:extLst>
                    <a:ext uri="{9D8B030D-6E8A-4147-A177-3AD203B41FA5}">
                      <a16:colId xmlns:a16="http://schemas.microsoft.com/office/drawing/2014/main" val="99862122"/>
                    </a:ext>
                  </a:extLst>
                </a:gridCol>
                <a:gridCol w="329184">
                  <a:extLst>
                    <a:ext uri="{9D8B030D-6E8A-4147-A177-3AD203B41FA5}">
                      <a16:colId xmlns:a16="http://schemas.microsoft.com/office/drawing/2014/main" val="723582354"/>
                    </a:ext>
                  </a:extLst>
                </a:gridCol>
                <a:gridCol w="329184">
                  <a:extLst>
                    <a:ext uri="{9D8B030D-6E8A-4147-A177-3AD203B41FA5}">
                      <a16:colId xmlns:a16="http://schemas.microsoft.com/office/drawing/2014/main" val="2090459832"/>
                    </a:ext>
                  </a:extLst>
                </a:gridCol>
                <a:gridCol w="329184">
                  <a:extLst>
                    <a:ext uri="{9D8B030D-6E8A-4147-A177-3AD203B41FA5}">
                      <a16:colId xmlns:a16="http://schemas.microsoft.com/office/drawing/2014/main" val="179084365"/>
                    </a:ext>
                  </a:extLst>
                </a:gridCol>
                <a:gridCol w="329184">
                  <a:extLst>
                    <a:ext uri="{9D8B030D-6E8A-4147-A177-3AD203B41FA5}">
                      <a16:colId xmlns:a16="http://schemas.microsoft.com/office/drawing/2014/main" val="3263998975"/>
                    </a:ext>
                  </a:extLst>
                </a:gridCol>
                <a:gridCol w="329184">
                  <a:extLst>
                    <a:ext uri="{9D8B030D-6E8A-4147-A177-3AD203B41FA5}">
                      <a16:colId xmlns:a16="http://schemas.microsoft.com/office/drawing/2014/main" val="2148384403"/>
                    </a:ext>
                  </a:extLst>
                </a:gridCol>
                <a:gridCol w="370332">
                  <a:extLst>
                    <a:ext uri="{9D8B030D-6E8A-4147-A177-3AD203B41FA5}">
                      <a16:colId xmlns:a16="http://schemas.microsoft.com/office/drawing/2014/main" val="2365580978"/>
                    </a:ext>
                  </a:extLst>
                </a:gridCol>
                <a:gridCol w="370332">
                  <a:extLst>
                    <a:ext uri="{9D8B030D-6E8A-4147-A177-3AD203B41FA5}">
                      <a16:colId xmlns:a16="http://schemas.microsoft.com/office/drawing/2014/main" val="80609618"/>
                    </a:ext>
                  </a:extLst>
                </a:gridCol>
                <a:gridCol w="329184">
                  <a:extLst>
                    <a:ext uri="{9D8B030D-6E8A-4147-A177-3AD203B41FA5}">
                      <a16:colId xmlns:a16="http://schemas.microsoft.com/office/drawing/2014/main" val="3345109745"/>
                    </a:ext>
                  </a:extLst>
                </a:gridCol>
                <a:gridCol w="329184">
                  <a:extLst>
                    <a:ext uri="{9D8B030D-6E8A-4147-A177-3AD203B41FA5}">
                      <a16:colId xmlns:a16="http://schemas.microsoft.com/office/drawing/2014/main" val="2340896981"/>
                    </a:ext>
                  </a:extLst>
                </a:gridCol>
                <a:gridCol w="370332">
                  <a:extLst>
                    <a:ext uri="{9D8B030D-6E8A-4147-A177-3AD203B41FA5}">
                      <a16:colId xmlns:a16="http://schemas.microsoft.com/office/drawing/2014/main" val="2195569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35280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- 2018-02-23 23:00:24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 بحمد الله اليوم افتتاح مركز تلوين اسماعيل منصور بمدينة مطوبس كفر الشيخ احدث مراكز التلوين بنظام </a:t>
                      </a:r>
                      <a:r>
                        <a:rPr kumimoji="0" lang="en-US" sz="1000" b="0" i="0" u="none" strike="noStrike" kern="1200" cap="none" spc="0" normalizeH="0" baseline="0" noProof="0">
                          <a:ln>
                            <a:noFill/>
                          </a:ln>
                          <a:solidFill>
                            <a:prstClr val="black"/>
                          </a:solidFill>
                          <a:effectLst/>
                          <a:uLnTx/>
                          <a:uFillTx/>
                          <a:latin typeface="+mn-lt"/>
                          <a:ea typeface="+mn-ea"/>
                          <a:cs typeface="+mn-cs"/>
                        </a:rPr>
                        <a:t>cmb color center plus
</a:t>
                      </a:r>
                      <a:r>
                        <a:rPr kumimoji="0" lang="ar-AE" sz="1000" b="0" i="0" u="none" strike="noStrike" kern="1200" cap="none" spc="0" normalizeH="0" baseline="0" noProof="0">
                          <a:ln>
                            <a:noFill/>
                          </a:ln>
                          <a:solidFill>
                            <a:prstClr val="black"/>
                          </a:solidFill>
                          <a:effectLst/>
                          <a:uLnTx/>
                          <a:uFillTx/>
                          <a:latin typeface="+mn-lt"/>
                          <a:ea typeface="+mn-ea"/>
                          <a:cs typeface="+mn-cs"/>
                        </a:rPr>
                        <a:t>شركة كيماويات البناء الحديث
لا تقبل باقل من الافضل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39376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Scib Paints - 2018-02-22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اللون الأحمر من أجمل الألوان لغرف الليفينج والدينينج عشان هو من أكتر الألوان حيوية، هيخلى أى حوار بين الضيوف شيق وكمان قيل عنه إنه بيزود معدل حرق السعرات الحرارية. 
#ديكور_بيتك
#سكيب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66881734"/>
                  </a:ext>
                </a:extLst>
              </a:tr>
            </a:tbl>
          </a:graphicData>
        </a:graphic>
      </p:graphicFrame>
      <p:sp>
        <p:nvSpPr>
          <p:cNvPr id="4" name="Text Placeholder 3">
            <a:extLst>
              <a:ext uri="{FF2B5EF4-FFF2-40B4-BE49-F238E27FC236}">
                <a16:creationId xmlns:a16="http://schemas.microsoft.com/office/drawing/2014/main" id="{81E5E008-239A-4D12-873E-794EDA4C6903}"/>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9287643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5657E-10C1-46A6-BF13-AC666EA2B01E}"/>
              </a:ext>
            </a:extLst>
          </p:cNvPr>
          <p:cNvSpPr>
            <a:spLocks noGrp="1"/>
          </p:cNvSpPr>
          <p:nvPr>
            <p:ph type="title"/>
          </p:nvPr>
        </p:nvSpPr>
        <p:spPr/>
        <p:txBody>
          <a:bodyPr/>
          <a:lstStyle/>
          <a:p>
            <a:r>
              <a:rPr lang="en-US"/>
              <a:t>Facebook Own Posts Table - 16 of 16</a:t>
            </a:r>
          </a:p>
        </p:txBody>
      </p:sp>
      <p:graphicFrame>
        <p:nvGraphicFramePr>
          <p:cNvPr id="5" name="Table Placeholder 4">
            <a:extLst>
              <a:ext uri="{FF2B5EF4-FFF2-40B4-BE49-F238E27FC236}">
                <a16:creationId xmlns:a16="http://schemas.microsoft.com/office/drawing/2014/main" id="{F2E1FDCC-BCBB-4941-8037-C5DB54B1BAB9}"/>
              </a:ext>
            </a:extLst>
          </p:cNvPr>
          <p:cNvGraphicFramePr>
            <a:graphicFrameLocks noGrp="1"/>
          </p:cNvGraphicFramePr>
          <p:nvPr>
            <p:ph type="tbl" sz="quarter" idx="13"/>
            <p:extLst>
              <p:ext uri="{D42A27DB-BD31-4B8C-83A1-F6EECF244321}">
                <p14:modId xmlns:p14="http://schemas.microsoft.com/office/powerpoint/2010/main" val="1233392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1816094"/>
                    </a:ext>
                  </a:extLst>
                </a:gridCol>
                <a:gridCol w="370332">
                  <a:extLst>
                    <a:ext uri="{9D8B030D-6E8A-4147-A177-3AD203B41FA5}">
                      <a16:colId xmlns:a16="http://schemas.microsoft.com/office/drawing/2014/main" val="1292034639"/>
                    </a:ext>
                  </a:extLst>
                </a:gridCol>
                <a:gridCol w="370332">
                  <a:extLst>
                    <a:ext uri="{9D8B030D-6E8A-4147-A177-3AD203B41FA5}">
                      <a16:colId xmlns:a16="http://schemas.microsoft.com/office/drawing/2014/main" val="1688241607"/>
                    </a:ext>
                  </a:extLst>
                </a:gridCol>
                <a:gridCol w="370332">
                  <a:extLst>
                    <a:ext uri="{9D8B030D-6E8A-4147-A177-3AD203B41FA5}">
                      <a16:colId xmlns:a16="http://schemas.microsoft.com/office/drawing/2014/main" val="4222144467"/>
                    </a:ext>
                  </a:extLst>
                </a:gridCol>
                <a:gridCol w="329184">
                  <a:extLst>
                    <a:ext uri="{9D8B030D-6E8A-4147-A177-3AD203B41FA5}">
                      <a16:colId xmlns:a16="http://schemas.microsoft.com/office/drawing/2014/main" val="2034060497"/>
                    </a:ext>
                  </a:extLst>
                </a:gridCol>
                <a:gridCol w="329184">
                  <a:extLst>
                    <a:ext uri="{9D8B030D-6E8A-4147-A177-3AD203B41FA5}">
                      <a16:colId xmlns:a16="http://schemas.microsoft.com/office/drawing/2014/main" val="4288933667"/>
                    </a:ext>
                  </a:extLst>
                </a:gridCol>
                <a:gridCol w="329184">
                  <a:extLst>
                    <a:ext uri="{9D8B030D-6E8A-4147-A177-3AD203B41FA5}">
                      <a16:colId xmlns:a16="http://schemas.microsoft.com/office/drawing/2014/main" val="2716983823"/>
                    </a:ext>
                  </a:extLst>
                </a:gridCol>
                <a:gridCol w="329184">
                  <a:extLst>
                    <a:ext uri="{9D8B030D-6E8A-4147-A177-3AD203B41FA5}">
                      <a16:colId xmlns:a16="http://schemas.microsoft.com/office/drawing/2014/main" val="816292390"/>
                    </a:ext>
                  </a:extLst>
                </a:gridCol>
                <a:gridCol w="329184">
                  <a:extLst>
                    <a:ext uri="{9D8B030D-6E8A-4147-A177-3AD203B41FA5}">
                      <a16:colId xmlns:a16="http://schemas.microsoft.com/office/drawing/2014/main" val="2159662694"/>
                    </a:ext>
                  </a:extLst>
                </a:gridCol>
                <a:gridCol w="329184">
                  <a:extLst>
                    <a:ext uri="{9D8B030D-6E8A-4147-A177-3AD203B41FA5}">
                      <a16:colId xmlns:a16="http://schemas.microsoft.com/office/drawing/2014/main" val="3582326506"/>
                    </a:ext>
                  </a:extLst>
                </a:gridCol>
                <a:gridCol w="329184">
                  <a:extLst>
                    <a:ext uri="{9D8B030D-6E8A-4147-A177-3AD203B41FA5}">
                      <a16:colId xmlns:a16="http://schemas.microsoft.com/office/drawing/2014/main" val="2015775670"/>
                    </a:ext>
                  </a:extLst>
                </a:gridCol>
                <a:gridCol w="329184">
                  <a:extLst>
                    <a:ext uri="{9D8B030D-6E8A-4147-A177-3AD203B41FA5}">
                      <a16:colId xmlns:a16="http://schemas.microsoft.com/office/drawing/2014/main" val="1414007874"/>
                    </a:ext>
                  </a:extLst>
                </a:gridCol>
                <a:gridCol w="329184">
                  <a:extLst>
                    <a:ext uri="{9D8B030D-6E8A-4147-A177-3AD203B41FA5}">
                      <a16:colId xmlns:a16="http://schemas.microsoft.com/office/drawing/2014/main" val="1880853039"/>
                    </a:ext>
                  </a:extLst>
                </a:gridCol>
                <a:gridCol w="370332">
                  <a:extLst>
                    <a:ext uri="{9D8B030D-6E8A-4147-A177-3AD203B41FA5}">
                      <a16:colId xmlns:a16="http://schemas.microsoft.com/office/drawing/2014/main" val="197016369"/>
                    </a:ext>
                  </a:extLst>
                </a:gridCol>
                <a:gridCol w="370332">
                  <a:extLst>
                    <a:ext uri="{9D8B030D-6E8A-4147-A177-3AD203B41FA5}">
                      <a16:colId xmlns:a16="http://schemas.microsoft.com/office/drawing/2014/main" val="2831730247"/>
                    </a:ext>
                  </a:extLst>
                </a:gridCol>
                <a:gridCol w="329184">
                  <a:extLst>
                    <a:ext uri="{9D8B030D-6E8A-4147-A177-3AD203B41FA5}">
                      <a16:colId xmlns:a16="http://schemas.microsoft.com/office/drawing/2014/main" val="2952376829"/>
                    </a:ext>
                  </a:extLst>
                </a:gridCol>
                <a:gridCol w="329184">
                  <a:extLst>
                    <a:ext uri="{9D8B030D-6E8A-4147-A177-3AD203B41FA5}">
                      <a16:colId xmlns:a16="http://schemas.microsoft.com/office/drawing/2014/main" val="2104902457"/>
                    </a:ext>
                  </a:extLst>
                </a:gridCol>
                <a:gridCol w="370332">
                  <a:extLst>
                    <a:ext uri="{9D8B030D-6E8A-4147-A177-3AD203B41FA5}">
                      <a16:colId xmlns:a16="http://schemas.microsoft.com/office/drawing/2014/main" val="1916841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94853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Egypt - 2018-02-22 15:25:21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تخيلي ديكور بيتك زي مأنتي عايزه.. و خلي الباقي على فنيين جوتن المحترفين! 
أدخلي على الموقع ده وأبدأي التنفيذ باحترافية و سهولة :
</a:t>
                      </a:r>
                      <a:r>
                        <a:rPr kumimoji="0" lang="en-US" sz="1000" b="0" i="0" u="none" strike="noStrike" kern="1200" cap="none" spc="0" normalizeH="0" baseline="0" noProof="0">
                          <a:ln>
                            <a:noFill/>
                          </a:ln>
                          <a:solidFill>
                            <a:prstClr val="black"/>
                          </a:solidFill>
                          <a:effectLst/>
                          <a:uLnTx/>
                          <a:uFillTx/>
                          <a:latin typeface="+mn-lt"/>
                          <a:ea typeface="+mn-ea"/>
                          <a:cs typeface="+mn-cs"/>
                        </a:rPr>
                        <a:t>http://www.master-painter.com/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20061111"/>
                  </a:ext>
                </a:extLst>
              </a:tr>
            </a:tbl>
          </a:graphicData>
        </a:graphic>
      </p:graphicFrame>
      <p:sp>
        <p:nvSpPr>
          <p:cNvPr id="4" name="Text Placeholder 3">
            <a:extLst>
              <a:ext uri="{FF2B5EF4-FFF2-40B4-BE49-F238E27FC236}">
                <a16:creationId xmlns:a16="http://schemas.microsoft.com/office/drawing/2014/main" id="{06FBCCF1-44CD-4952-8F3B-CBDCFBE0B05C}"/>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460130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9ED24-335A-4A29-9C13-DF1AAB2758D8}"/>
              </a:ext>
            </a:extLst>
          </p:cNvPr>
          <p:cNvSpPr>
            <a:spLocks noGrp="1"/>
          </p:cNvSpPr>
          <p:nvPr>
            <p:ph type="title"/>
          </p:nvPr>
        </p:nvSpPr>
        <p:spPr/>
        <p:txBody>
          <a:bodyPr/>
          <a:lstStyle/>
          <a:p>
            <a:r>
              <a:rPr lang="en-US"/>
              <a:t>Facebook Own Posts App Usage</a:t>
            </a:r>
          </a:p>
        </p:txBody>
      </p:sp>
      <p:graphicFrame>
        <p:nvGraphicFramePr>
          <p:cNvPr id="6" name="Chart Placeholder 5">
            <a:extLst>
              <a:ext uri="{FF2B5EF4-FFF2-40B4-BE49-F238E27FC236}">
                <a16:creationId xmlns:a16="http://schemas.microsoft.com/office/drawing/2014/main" id="{3834D35A-FBE5-4C30-A404-E896E9B6E94A}"/>
              </a:ext>
            </a:extLst>
          </p:cNvPr>
          <p:cNvGraphicFramePr>
            <a:graphicFrameLocks noGrp="1"/>
          </p:cNvGraphicFramePr>
          <p:nvPr>
            <p:ph type="chart" sz="quarter" idx="13"/>
            <p:extLst>
              <p:ext uri="{D42A27DB-BD31-4B8C-83A1-F6EECF244321}">
                <p14:modId xmlns:p14="http://schemas.microsoft.com/office/powerpoint/2010/main" val="29292664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6104ED-5DA7-47A9-ADF0-3C3B2EABC4CC}"/>
              </a:ext>
            </a:extLst>
          </p:cNvPr>
          <p:cNvSpPr>
            <a:spLocks noGrp="1"/>
          </p:cNvSpPr>
          <p:nvPr>
            <p:ph type="body" sz="quarter" idx="14"/>
          </p:nvPr>
        </p:nvSpPr>
        <p:spPr/>
        <p:txBody>
          <a:bodyPr/>
          <a:lstStyle/>
          <a:p>
            <a:r>
              <a:rPr lang="en-US"/>
              <a:t>02/03/2018 - 03/05/2018</a:t>
            </a:r>
          </a:p>
        </p:txBody>
      </p:sp>
      <p:sp>
        <p:nvSpPr>
          <p:cNvPr id="5" name="Footer Placeholder 4">
            <a:extLst>
              <a:ext uri="{FF2B5EF4-FFF2-40B4-BE49-F238E27FC236}">
                <a16:creationId xmlns:a16="http://schemas.microsoft.com/office/drawing/2014/main" id="{6E9DCD27-4DC0-4DFA-BD60-E42414B285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82649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1222</Words>
  <Application>Microsoft Office PowerPoint</Application>
  <PresentationFormat>On-screen Show (4:3)</PresentationFormat>
  <Paragraphs>781</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Calibri</vt:lpstr>
      <vt:lpstr>Arial</vt:lpstr>
      <vt:lpstr>quintly_template</vt:lpstr>
      <vt:lpstr>Content Optimization Benchmark</vt:lpstr>
      <vt:lpstr>Facebook Own Posts</vt:lpstr>
      <vt:lpstr>Facebook Interaction Rate By Post Type</vt:lpstr>
      <vt:lpstr>Facebook Own Posts Table - 1 of 16</vt:lpstr>
      <vt:lpstr>Facebook Own Posts Table - 2 of 16</vt:lpstr>
      <vt:lpstr>Facebook Own Posts Table - 3 of 16</vt:lpstr>
      <vt:lpstr>Facebook Own Posts Table - 4 of 16</vt:lpstr>
      <vt:lpstr>Facebook Own Posts Table - 5 of 16</vt:lpstr>
      <vt:lpstr>Facebook Own Posts Table - 6 of 16</vt:lpstr>
      <vt:lpstr>Facebook Own Posts Table - 7 of 16</vt:lpstr>
      <vt:lpstr>Facebook Own Posts Table - 8 of 16</vt:lpstr>
      <vt:lpstr>Facebook Own Posts Table - 9 of 16</vt:lpstr>
      <vt:lpstr>Facebook Own Posts Table - 10 of 16</vt:lpstr>
      <vt:lpstr>Facebook Own Posts Table - 11 of 16</vt:lpstr>
      <vt:lpstr>Facebook Own Posts Table - 12 of 16</vt:lpstr>
      <vt:lpstr>Facebook Own Posts Table - 13 of 16</vt:lpstr>
      <vt:lpstr>Facebook Own Posts Table - 14 of 16</vt:lpstr>
      <vt:lpstr>Facebook Own Posts Table - 15 of 16</vt:lpstr>
      <vt:lpstr>Facebook Own Posts Table - 16 of 16</vt:lpstr>
      <vt:lpstr>Facebook Own Posts App Usage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2018-03-06T14:31:06Z</dcterms:created>
  <dcterms:modified xsi:type="dcterms:W3CDTF">2018-03-06T14:32:04Z</dcterms:modified>
</cp:coreProperties>
</file>