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everest.egy (Everest)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numCache>
            </c:numRef>
          </c:val>
          <c:smooth val="0"/>
          <c:extLst>
            <c:ext xmlns:c16="http://schemas.microsoft.com/office/drawing/2014/chart" uri="{C3380CC4-5D6E-409C-BE32-E72D297353CC}">
              <c16:uniqueId val="{00000000-D0F4-4BAC-BCE7-99C96FAECC7B}"/>
            </c:ext>
          </c:extLst>
        </c:ser>
        <c:dLbls>
          <c:showLegendKey val="0"/>
          <c:showVal val="0"/>
          <c:showCatName val="0"/>
          <c:showSerName val="0"/>
          <c:showPercent val="0"/>
          <c:showBubbleSize val="0"/>
        </c:dLbls>
        <c:smooth val="0"/>
        <c:axId val="283637736"/>
        <c:axId val="283491976"/>
      </c:lineChart>
      <c:dateAx>
        <c:axId val="28363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91976"/>
        <c:crosses val="autoZero"/>
        <c:auto val="1"/>
        <c:lblOffset val="100"/>
        <c:baseTimeUnit val="days"/>
      </c:dateAx>
      <c:valAx>
        <c:axId val="28349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3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everest.egy (Everest)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numCache>
            </c:numRef>
          </c:val>
          <c:smooth val="0"/>
          <c:extLst>
            <c:ext xmlns:c16="http://schemas.microsoft.com/office/drawing/2014/chart" uri="{C3380CC4-5D6E-409C-BE32-E72D297353CC}">
              <c16:uniqueId val="{00000000-32C8-4938-891D-5DC4E1C79D0E}"/>
            </c:ext>
          </c:extLst>
        </c:ser>
        <c:dLbls>
          <c:showLegendKey val="0"/>
          <c:showVal val="0"/>
          <c:showCatName val="0"/>
          <c:showSerName val="0"/>
          <c:showPercent val="0"/>
          <c:showBubbleSize val="0"/>
        </c:dLbls>
        <c:smooth val="0"/>
        <c:axId val="357902016"/>
        <c:axId val="357904640"/>
      </c:lineChart>
      <c:dateAx>
        <c:axId val="357902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04640"/>
        <c:crosses val="autoZero"/>
        <c:auto val="1"/>
        <c:lblOffset val="100"/>
        <c:baseTimeUnit val="days"/>
      </c:dateAx>
      <c:valAx>
        <c:axId val="35790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0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everest.egy (Everest)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3C6E-4DC4-8376-3AF75C05DB36}"/>
            </c:ext>
          </c:extLst>
        </c:ser>
        <c:dLbls>
          <c:showLegendKey val="0"/>
          <c:showVal val="0"/>
          <c:showCatName val="0"/>
          <c:showSerName val="0"/>
          <c:showPercent val="0"/>
          <c:showBubbleSize val="0"/>
        </c:dLbls>
        <c:smooth val="0"/>
        <c:axId val="48799056"/>
        <c:axId val="377507328"/>
      </c:lineChart>
      <c:dateAx>
        <c:axId val="4879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07328"/>
        <c:crosses val="autoZero"/>
        <c:auto val="1"/>
        <c:lblOffset val="100"/>
        <c:baseTimeUnit val="days"/>
      </c:dateAx>
      <c:valAx>
        <c:axId val="37750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9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everest.egy (Everest)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28</c:v>
                </c:pt>
                <c:pt idx="12">
                  <c:v>13</c:v>
                </c:pt>
                <c:pt idx="13">
                  <c:v>0</c:v>
                </c:pt>
                <c:pt idx="14">
                  <c:v>0</c:v>
                </c:pt>
                <c:pt idx="15">
                  <c:v>14</c:v>
                </c:pt>
                <c:pt idx="16">
                  <c:v>0</c:v>
                </c:pt>
                <c:pt idx="17">
                  <c:v>29</c:v>
                </c:pt>
                <c:pt idx="18">
                  <c:v>0</c:v>
                </c:pt>
                <c:pt idx="19">
                  <c:v>21</c:v>
                </c:pt>
                <c:pt idx="20">
                  <c:v>0</c:v>
                </c:pt>
                <c:pt idx="21">
                  <c:v>15</c:v>
                </c:pt>
                <c:pt idx="22">
                  <c:v>15</c:v>
                </c:pt>
                <c:pt idx="23">
                  <c:v>0</c:v>
                </c:pt>
                <c:pt idx="24">
                  <c:v>0</c:v>
                </c:pt>
                <c:pt idx="25">
                  <c:v>0</c:v>
                </c:pt>
                <c:pt idx="26">
                  <c:v>15</c:v>
                </c:pt>
                <c:pt idx="27">
                  <c:v>15</c:v>
                </c:pt>
              </c:numCache>
            </c:numRef>
          </c:val>
          <c:smooth val="0"/>
          <c:extLst>
            <c:ext xmlns:c16="http://schemas.microsoft.com/office/drawing/2014/chart" uri="{C3380CC4-5D6E-409C-BE32-E72D297353CC}">
              <c16:uniqueId val="{00000000-0C65-42E1-9AD8-D3A190F19043}"/>
            </c:ext>
          </c:extLst>
        </c:ser>
        <c:dLbls>
          <c:showLegendKey val="0"/>
          <c:showVal val="0"/>
          <c:showCatName val="0"/>
          <c:showSerName val="0"/>
          <c:showPercent val="0"/>
          <c:showBubbleSize val="0"/>
        </c:dLbls>
        <c:smooth val="0"/>
        <c:axId val="377512248"/>
        <c:axId val="377507656"/>
      </c:lineChart>
      <c:dateAx>
        <c:axId val="377512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07656"/>
        <c:crosses val="autoZero"/>
        <c:auto val="1"/>
        <c:lblOffset val="100"/>
        <c:baseTimeUnit val="days"/>
      </c:dateAx>
      <c:valAx>
        <c:axId val="37750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1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53DBD-4A6E-48D5-A19D-DA805DD51156}"/>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49774F5E-7B48-445E-9B98-14CA278D4C64}"/>
              </a:ext>
            </a:extLst>
          </p:cNvPr>
          <p:cNvSpPr>
            <a:spLocks noGrp="1"/>
          </p:cNvSpPr>
          <p:nvPr>
            <p:ph type="subTitle" idx="1"/>
          </p:nvPr>
        </p:nvSpPr>
        <p:spPr/>
        <p:txBody>
          <a:bodyPr/>
          <a:lstStyle/>
          <a:p>
            <a:r>
              <a:rPr lang="en-US"/>
              <a:t>the hub advertising</a:t>
            </a:r>
          </a:p>
        </p:txBody>
      </p:sp>
    </p:spTree>
    <p:extLst>
      <p:ext uri="{BB962C8B-B14F-4D97-AF65-F5344CB8AC3E}">
        <p14:creationId xmlns:p14="http://schemas.microsoft.com/office/powerpoint/2010/main" val="2642370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F0F7A-DAF5-41E7-ABFE-73DB69D0331C}"/>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DEFAE727-8F79-4E8C-8BC9-86063A100EA2}"/>
              </a:ext>
            </a:extLst>
          </p:cNvPr>
          <p:cNvGraphicFramePr>
            <a:graphicFrameLocks noGrp="1"/>
          </p:cNvGraphicFramePr>
          <p:nvPr>
            <p:ph type="tbl" sz="quarter" idx="13"/>
            <p:extLst>
              <p:ext uri="{D42A27DB-BD31-4B8C-83A1-F6EECF244321}">
                <p14:modId xmlns:p14="http://schemas.microsoft.com/office/powerpoint/2010/main" val="2326337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166153"/>
                    </a:ext>
                  </a:extLst>
                </a:gridCol>
                <a:gridCol w="699516">
                  <a:extLst>
                    <a:ext uri="{9D8B030D-6E8A-4147-A177-3AD203B41FA5}">
                      <a16:colId xmlns:a16="http://schemas.microsoft.com/office/drawing/2014/main" val="2342871196"/>
                    </a:ext>
                  </a:extLst>
                </a:gridCol>
                <a:gridCol w="699516">
                  <a:extLst>
                    <a:ext uri="{9D8B030D-6E8A-4147-A177-3AD203B41FA5}">
                      <a16:colId xmlns:a16="http://schemas.microsoft.com/office/drawing/2014/main" val="3179624566"/>
                    </a:ext>
                  </a:extLst>
                </a:gridCol>
                <a:gridCol w="658368">
                  <a:extLst>
                    <a:ext uri="{9D8B030D-6E8A-4147-A177-3AD203B41FA5}">
                      <a16:colId xmlns:a16="http://schemas.microsoft.com/office/drawing/2014/main" val="1947952395"/>
                    </a:ext>
                  </a:extLst>
                </a:gridCol>
                <a:gridCol w="658368">
                  <a:extLst>
                    <a:ext uri="{9D8B030D-6E8A-4147-A177-3AD203B41FA5}">
                      <a16:colId xmlns:a16="http://schemas.microsoft.com/office/drawing/2014/main" val="306889234"/>
                    </a:ext>
                  </a:extLst>
                </a:gridCol>
                <a:gridCol w="658368">
                  <a:extLst>
                    <a:ext uri="{9D8B030D-6E8A-4147-A177-3AD203B41FA5}">
                      <a16:colId xmlns:a16="http://schemas.microsoft.com/office/drawing/2014/main" val="201627163"/>
                    </a:ext>
                  </a:extLst>
                </a:gridCol>
                <a:gridCol w="699516">
                  <a:extLst>
                    <a:ext uri="{9D8B030D-6E8A-4147-A177-3AD203B41FA5}">
                      <a16:colId xmlns:a16="http://schemas.microsoft.com/office/drawing/2014/main" val="4205925962"/>
                    </a:ext>
                  </a:extLst>
                </a:gridCol>
                <a:gridCol w="699516">
                  <a:extLst>
                    <a:ext uri="{9D8B030D-6E8A-4147-A177-3AD203B41FA5}">
                      <a16:colId xmlns:a16="http://schemas.microsoft.com/office/drawing/2014/main" val="2061395139"/>
                    </a:ext>
                  </a:extLst>
                </a:gridCol>
                <a:gridCol w="699516">
                  <a:extLst>
                    <a:ext uri="{9D8B030D-6E8A-4147-A177-3AD203B41FA5}">
                      <a16:colId xmlns:a16="http://schemas.microsoft.com/office/drawing/2014/main" val="3124523598"/>
                    </a:ext>
                  </a:extLst>
                </a:gridCol>
                <a:gridCol w="658368">
                  <a:extLst>
                    <a:ext uri="{9D8B030D-6E8A-4147-A177-3AD203B41FA5}">
                      <a16:colId xmlns:a16="http://schemas.microsoft.com/office/drawing/2014/main" val="34882142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27518338"/>
                  </a:ext>
                </a:extLst>
              </a:tr>
              <a:tr h="370840">
                <a:tc>
                  <a:txBody>
                    <a:bodyPr/>
                    <a:lstStyle/>
                    <a:p>
                      <a:r>
                        <a:rPr lang="en-US" sz="1000"/>
                        <a:t>everest.egy (Everest)</a:t>
                      </a:r>
                    </a:p>
                  </a:txBody>
                  <a:tcPr/>
                </a:tc>
                <a:tc>
                  <a:txBody>
                    <a:bodyPr/>
                    <a:lstStyle/>
                    <a:p>
                      <a:r>
                        <a:rPr lang="en-US" sz="1000"/>
                        <a:t>n/a</a:t>
                      </a:r>
                    </a:p>
                  </a:txBody>
                  <a:tcPr/>
                </a:tc>
                <a:tc>
                  <a:txBody>
                    <a:bodyPr/>
                    <a:lstStyle/>
                    <a:p>
                      <a:r>
                        <a:rPr lang="en-US" sz="1000"/>
                        <a:t>n/a</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194</a:t>
                      </a:r>
                    </a:p>
                  </a:txBody>
                  <a:tcPr/>
                </a:tc>
                <a:tc>
                  <a:txBody>
                    <a:bodyPr/>
                    <a:lstStyle/>
                    <a:p>
                      <a:r>
                        <a:rPr lang="en-US" sz="1000"/>
                        <a:t>13</a:t>
                      </a:r>
                    </a:p>
                  </a:txBody>
                  <a:tcPr/>
                </a:tc>
                <a:tc>
                  <a:txBody>
                    <a:bodyPr/>
                    <a:lstStyle/>
                    <a:p>
                      <a:r>
                        <a:rPr lang="en-US" sz="1000"/>
                        <a:t>n/a</a:t>
                      </a:r>
                    </a:p>
                  </a:txBody>
                  <a:tcPr/>
                </a:tc>
                <a:extLst>
                  <a:ext uri="{0D108BD9-81ED-4DB2-BD59-A6C34878D82A}">
                    <a16:rowId xmlns:a16="http://schemas.microsoft.com/office/drawing/2014/main" val="2812711479"/>
                  </a:ext>
                </a:extLst>
              </a:tr>
            </a:tbl>
          </a:graphicData>
        </a:graphic>
      </p:graphicFrame>
      <p:sp>
        <p:nvSpPr>
          <p:cNvPr id="4" name="Text Placeholder 3">
            <a:extLst>
              <a:ext uri="{FF2B5EF4-FFF2-40B4-BE49-F238E27FC236}">
                <a16:creationId xmlns:a16="http://schemas.microsoft.com/office/drawing/2014/main" id="{F16219CA-289F-4E8E-8146-9C539F9DB3D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72986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D4B3-DED3-4A56-8051-70F646DAD56D}"/>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7B089D52-95CE-4E48-B856-8E82656FADEB}"/>
              </a:ext>
            </a:extLst>
          </p:cNvPr>
          <p:cNvGraphicFramePr>
            <a:graphicFrameLocks noGrp="1"/>
          </p:cNvGraphicFramePr>
          <p:nvPr>
            <p:ph type="chart" sz="quarter" idx="13"/>
            <p:extLst>
              <p:ext uri="{D42A27DB-BD31-4B8C-83A1-F6EECF244321}">
                <p14:modId xmlns:p14="http://schemas.microsoft.com/office/powerpoint/2010/main" val="2269713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FB4763-FA2E-4E18-AB29-5D96D0F2FDC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A2E022D-2F14-44BE-B556-138615C9CE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7055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A9A50-38BF-4E90-B334-35E7A1A06DCB}"/>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7A4BECA8-BF83-4712-968A-C89315F46B9E}"/>
              </a:ext>
            </a:extLst>
          </p:cNvPr>
          <p:cNvGraphicFramePr>
            <a:graphicFrameLocks noGrp="1"/>
          </p:cNvGraphicFramePr>
          <p:nvPr>
            <p:ph type="chart" sz="quarter" idx="13"/>
            <p:extLst>
              <p:ext uri="{D42A27DB-BD31-4B8C-83A1-F6EECF244321}">
                <p14:modId xmlns:p14="http://schemas.microsoft.com/office/powerpoint/2010/main" val="2997184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F7093-A1A0-4414-A9D9-AAF2448C79D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3FA4248-ACF0-4138-B903-5E30F5525D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6967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6CA86-E4FD-4D97-892D-4D4DD9BEB1DC}"/>
              </a:ext>
            </a:extLst>
          </p:cNvPr>
          <p:cNvSpPr>
            <a:spLocks noGrp="1"/>
          </p:cNvSpPr>
          <p:nvPr>
            <p:ph type="title"/>
          </p:nvPr>
        </p:nvSpPr>
        <p:spPr/>
        <p:txBody>
          <a:bodyPr/>
          <a:lstStyle/>
          <a:p>
            <a:r>
              <a:rPr lang="en-US"/>
              <a:t>Instagram Posts Table - 1 of 12</a:t>
            </a:r>
          </a:p>
        </p:txBody>
      </p:sp>
      <p:graphicFrame>
        <p:nvGraphicFramePr>
          <p:cNvPr id="5" name="Table Placeholder 4">
            <a:extLst>
              <a:ext uri="{FF2B5EF4-FFF2-40B4-BE49-F238E27FC236}">
                <a16:creationId xmlns:a16="http://schemas.microsoft.com/office/drawing/2014/main" id="{808C1674-F582-421D-852B-7B5C024ECAE1}"/>
              </a:ext>
            </a:extLst>
          </p:cNvPr>
          <p:cNvGraphicFramePr>
            <a:graphicFrameLocks noGrp="1"/>
          </p:cNvGraphicFramePr>
          <p:nvPr>
            <p:ph type="tbl" sz="quarter" idx="13"/>
            <p:extLst>
              <p:ext uri="{D42A27DB-BD31-4B8C-83A1-F6EECF244321}">
                <p14:modId xmlns:p14="http://schemas.microsoft.com/office/powerpoint/2010/main" val="185826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5255397"/>
                    </a:ext>
                  </a:extLst>
                </a:gridCol>
                <a:gridCol w="987552">
                  <a:extLst>
                    <a:ext uri="{9D8B030D-6E8A-4147-A177-3AD203B41FA5}">
                      <a16:colId xmlns:a16="http://schemas.microsoft.com/office/drawing/2014/main" val="161361151"/>
                    </a:ext>
                  </a:extLst>
                </a:gridCol>
                <a:gridCol w="987552">
                  <a:extLst>
                    <a:ext uri="{9D8B030D-6E8A-4147-A177-3AD203B41FA5}">
                      <a16:colId xmlns:a16="http://schemas.microsoft.com/office/drawing/2014/main" val="1688327746"/>
                    </a:ext>
                  </a:extLst>
                </a:gridCol>
                <a:gridCol w="987552">
                  <a:extLst>
                    <a:ext uri="{9D8B030D-6E8A-4147-A177-3AD203B41FA5}">
                      <a16:colId xmlns:a16="http://schemas.microsoft.com/office/drawing/2014/main" val="723663120"/>
                    </a:ext>
                  </a:extLst>
                </a:gridCol>
                <a:gridCol w="987552">
                  <a:extLst>
                    <a:ext uri="{9D8B030D-6E8A-4147-A177-3AD203B41FA5}">
                      <a16:colId xmlns:a16="http://schemas.microsoft.com/office/drawing/2014/main" val="3654426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9146022"/>
                  </a:ext>
                </a:extLst>
              </a:tr>
            </a:tbl>
          </a:graphicData>
        </a:graphic>
      </p:graphicFrame>
      <p:sp>
        <p:nvSpPr>
          <p:cNvPr id="4" name="Text Placeholder 3">
            <a:extLst>
              <a:ext uri="{FF2B5EF4-FFF2-40B4-BE49-F238E27FC236}">
                <a16:creationId xmlns:a16="http://schemas.microsoft.com/office/drawing/2014/main" id="{0945F965-9A8F-401B-8A03-0482E76CA82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22848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9238E-6BDD-4710-A8EC-1C2503E6B2FF}"/>
              </a:ext>
            </a:extLst>
          </p:cNvPr>
          <p:cNvSpPr>
            <a:spLocks noGrp="1"/>
          </p:cNvSpPr>
          <p:nvPr>
            <p:ph type="title"/>
          </p:nvPr>
        </p:nvSpPr>
        <p:spPr/>
        <p:txBody>
          <a:bodyPr/>
          <a:lstStyle/>
          <a:p>
            <a:r>
              <a:rPr lang="en-US"/>
              <a:t>Instagram Posts Table - 2 of 12</a:t>
            </a:r>
          </a:p>
        </p:txBody>
      </p:sp>
      <p:graphicFrame>
        <p:nvGraphicFramePr>
          <p:cNvPr id="5" name="Table Placeholder 4">
            <a:extLst>
              <a:ext uri="{FF2B5EF4-FFF2-40B4-BE49-F238E27FC236}">
                <a16:creationId xmlns:a16="http://schemas.microsoft.com/office/drawing/2014/main" id="{E77FFAE2-BE9E-4CA5-B049-D7D53DB731D6}"/>
              </a:ext>
            </a:extLst>
          </p:cNvPr>
          <p:cNvGraphicFramePr>
            <a:graphicFrameLocks noGrp="1"/>
          </p:cNvGraphicFramePr>
          <p:nvPr>
            <p:ph type="tbl" sz="quarter" idx="13"/>
            <p:extLst>
              <p:ext uri="{D42A27DB-BD31-4B8C-83A1-F6EECF244321}">
                <p14:modId xmlns:p14="http://schemas.microsoft.com/office/powerpoint/2010/main" val="1375810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04730491"/>
                    </a:ext>
                  </a:extLst>
                </a:gridCol>
                <a:gridCol w="987552">
                  <a:extLst>
                    <a:ext uri="{9D8B030D-6E8A-4147-A177-3AD203B41FA5}">
                      <a16:colId xmlns:a16="http://schemas.microsoft.com/office/drawing/2014/main" val="1847828528"/>
                    </a:ext>
                  </a:extLst>
                </a:gridCol>
                <a:gridCol w="987552">
                  <a:extLst>
                    <a:ext uri="{9D8B030D-6E8A-4147-A177-3AD203B41FA5}">
                      <a16:colId xmlns:a16="http://schemas.microsoft.com/office/drawing/2014/main" val="972194374"/>
                    </a:ext>
                  </a:extLst>
                </a:gridCol>
                <a:gridCol w="987552">
                  <a:extLst>
                    <a:ext uri="{9D8B030D-6E8A-4147-A177-3AD203B41FA5}">
                      <a16:colId xmlns:a16="http://schemas.microsoft.com/office/drawing/2014/main" val="119165770"/>
                    </a:ext>
                  </a:extLst>
                </a:gridCol>
                <a:gridCol w="987552">
                  <a:extLst>
                    <a:ext uri="{9D8B030D-6E8A-4147-A177-3AD203B41FA5}">
                      <a16:colId xmlns:a16="http://schemas.microsoft.com/office/drawing/2014/main" val="1081718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624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- 2018-02-28 14:33:28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افريست جيبلك طريقة جديدة لحد عندك ... محشي الخرشوف الصحي من مطبخ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طبق اليوم: محشي الخرشوف الصحي
كيس خرشوف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للحشوة: ملعقة كبيرة زيت
١٥٠ جرام لحمة مفرومة
بصلة مقطعة مكعبات صغيرة
٣ ملعقة كبيرة صلصة طماطم
١ كوب عصير طماطم
ملعقة صغيرة عسل ابيض
ملعقة صغيرة خل ابيض
١/٢ كوب برغل منقوع ومصفى
١/٢ كوب بقدونس مفروم
ملح وفلفل
١ ملعقة صغيرة بهارات
١ ملعقة صغيرة بدرة بصل
رشة قرفة
للتسوية: مرقة حسب االحتياج
الطريقة:
في طاسة على النار، يوضع الزيت ويضاف البصل ويشوح ، ثم اللحمة وتشوح ايضا. يضاف صلصة الطماطم وملح وفلفل والقرفة والبهارات وتقلب جيدا لتتشوح قليال ثم يضاف عصير الطماطم ويترك الخليط ليغلي جيدا
ويضاف العسل والخل في االخر ويقلب جيدا يضاف البرغل والبقدونس ويقلب مع الخليط السابق.
تحشى حبات الخرشوف بالخلطة السابقة، وترص في بايركس مدهون بالزيت وتدخل الفرن على ٢٠٠ درجة حوالي ٢٠ دقيقة. يضاف المرقة المغلية للبايركس ،ويغطى بفويل ، مع مراعاة عدم مالمسة الفويل لالكل|يرفع غطاء الفويل وتترك ٥ دقائق اخرى ليتحمر الوجة، ثم تقدم.
ملحوظة : - يمكن اضافة كوب بسلة لخليط الحشوة ، لزياد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0433249"/>
                  </a:ext>
                </a:extLst>
              </a:tr>
            </a:tbl>
          </a:graphicData>
        </a:graphic>
      </p:graphicFrame>
      <p:sp>
        <p:nvSpPr>
          <p:cNvPr id="4" name="Text Placeholder 3">
            <a:extLst>
              <a:ext uri="{FF2B5EF4-FFF2-40B4-BE49-F238E27FC236}">
                <a16:creationId xmlns:a16="http://schemas.microsoft.com/office/drawing/2014/main" id="{7E3BCBC7-7EBD-4D2F-AB7A-B22B307B24B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34486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613D-8A32-4F6A-92F6-805268D0C232}"/>
              </a:ext>
            </a:extLst>
          </p:cNvPr>
          <p:cNvSpPr>
            <a:spLocks noGrp="1"/>
          </p:cNvSpPr>
          <p:nvPr>
            <p:ph type="title"/>
          </p:nvPr>
        </p:nvSpPr>
        <p:spPr/>
        <p:txBody>
          <a:bodyPr/>
          <a:lstStyle/>
          <a:p>
            <a:r>
              <a:rPr lang="en-US"/>
              <a:t>Instagram Posts Table - 3 of 12</a:t>
            </a:r>
          </a:p>
        </p:txBody>
      </p:sp>
      <p:graphicFrame>
        <p:nvGraphicFramePr>
          <p:cNvPr id="5" name="Table Placeholder 4">
            <a:extLst>
              <a:ext uri="{FF2B5EF4-FFF2-40B4-BE49-F238E27FC236}">
                <a16:creationId xmlns:a16="http://schemas.microsoft.com/office/drawing/2014/main" id="{2B2DCAED-04BC-40A5-BE71-0D0804AA0D16}"/>
              </a:ext>
            </a:extLst>
          </p:cNvPr>
          <p:cNvGraphicFramePr>
            <a:graphicFrameLocks noGrp="1"/>
          </p:cNvGraphicFramePr>
          <p:nvPr>
            <p:ph type="tbl" sz="quarter" idx="13"/>
            <p:extLst>
              <p:ext uri="{D42A27DB-BD31-4B8C-83A1-F6EECF244321}">
                <p14:modId xmlns:p14="http://schemas.microsoft.com/office/powerpoint/2010/main" val="596197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03921380"/>
                    </a:ext>
                  </a:extLst>
                </a:gridCol>
                <a:gridCol w="987552">
                  <a:extLst>
                    <a:ext uri="{9D8B030D-6E8A-4147-A177-3AD203B41FA5}">
                      <a16:colId xmlns:a16="http://schemas.microsoft.com/office/drawing/2014/main" val="2354148163"/>
                    </a:ext>
                  </a:extLst>
                </a:gridCol>
                <a:gridCol w="987552">
                  <a:extLst>
                    <a:ext uri="{9D8B030D-6E8A-4147-A177-3AD203B41FA5}">
                      <a16:colId xmlns:a16="http://schemas.microsoft.com/office/drawing/2014/main" val="921284761"/>
                    </a:ext>
                  </a:extLst>
                </a:gridCol>
                <a:gridCol w="987552">
                  <a:extLst>
                    <a:ext uri="{9D8B030D-6E8A-4147-A177-3AD203B41FA5}">
                      <a16:colId xmlns:a16="http://schemas.microsoft.com/office/drawing/2014/main" val="3427869455"/>
                    </a:ext>
                  </a:extLst>
                </a:gridCol>
                <a:gridCol w="987552">
                  <a:extLst>
                    <a:ext uri="{9D8B030D-6E8A-4147-A177-3AD203B41FA5}">
                      <a16:colId xmlns:a16="http://schemas.microsoft.com/office/drawing/2014/main" val="116525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8349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- 2018-02-27 12:48:23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شوربة الخضار باللحم والشوفان علي الطريقة الأصلية من خضا افريست المشكل بطريقة @</a:t>
                      </a:r>
                      <a:r>
                        <a:rPr kumimoji="0" lang="en-US" sz="1000" b="0" i="0" u="none" strike="noStrike" kern="1200" cap="none" spc="0" normalizeH="0" baseline="0" noProof="0">
                          <a:ln>
                            <a:noFill/>
                          </a:ln>
                          <a:solidFill>
                            <a:prstClr val="black"/>
                          </a:solidFill>
                          <a:effectLst/>
                          <a:uLnTx/>
                          <a:uFillTx/>
                          <a:latin typeface="+mn-lt"/>
                          <a:ea typeface="+mn-ea"/>
                          <a:cs typeface="+mn-cs"/>
                        </a:rPr>
                        <a:t>sally_fou2ad
</a:t>
                      </a:r>
                      <a:r>
                        <a:rPr kumimoji="0" lang="ar-AE" sz="1000" b="0" i="0" u="none" strike="noStrike" kern="1200" cap="none" spc="0" normalizeH="0" baseline="0" noProof="0">
                          <a:ln>
                            <a:noFill/>
                          </a:ln>
                          <a:solidFill>
                            <a:prstClr val="black"/>
                          </a:solidFill>
                          <a:effectLst/>
                          <a:uLnTx/>
                          <a:uFillTx/>
                          <a:latin typeface="+mn-lt"/>
                          <a:ea typeface="+mn-ea"/>
                          <a:cs typeface="+mn-cs"/>
                        </a:rPr>
                        <a:t>طبق اليوم: شوربة الخضار باللحم والشوفان
كيس خضار مشكل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ملعقة كبيرة زيت عباد الشمس
١/٤ كيلو لحم مقطع مكعبات صغيرة جدا وبدون دسم
بصلة مقطعة مكعبات صغيرة
ماء حسب االحتياج
١/٢ كوب شوفان كامل محمص
ملح وفلفل
١ ملعقة صغيرة بابريكا
رشة بهارات او قرفة
الطريقة:
في حلة على النار يوضع الزيت ويشوح اللحم جيدا من كل الجهات، ثم يضاف البصل ويشوح ويتبل بملح وفلفل وبهارات وبابريكا و ٤ كوب من الماء و يترك يغلي ربع ساعة.
في حلة ٔاخرى يضاف كيس الخضار المشكل والماء ويترك الخليط لينضج. في منتصف مدة نضج الخضار، يضاف الشوفان ويقلب الخليط جيدا.
يمكن زيادة الماء او تقليلها حسب الرغبة في قوام الشوربة. تصب في طبق التقديم وتزين بالكزبرة الخضراء.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افرست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2393143"/>
                  </a:ext>
                </a:extLst>
              </a:tr>
            </a:tbl>
          </a:graphicData>
        </a:graphic>
      </p:graphicFrame>
      <p:sp>
        <p:nvSpPr>
          <p:cNvPr id="4" name="Text Placeholder 3">
            <a:extLst>
              <a:ext uri="{FF2B5EF4-FFF2-40B4-BE49-F238E27FC236}">
                <a16:creationId xmlns:a16="http://schemas.microsoft.com/office/drawing/2014/main" id="{AA3FB9F3-9159-4FAD-AC19-CBB4505EC17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12703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14FCE-0ED8-4251-B7D1-CCF92212FFED}"/>
              </a:ext>
            </a:extLst>
          </p:cNvPr>
          <p:cNvSpPr>
            <a:spLocks noGrp="1"/>
          </p:cNvSpPr>
          <p:nvPr>
            <p:ph type="title"/>
          </p:nvPr>
        </p:nvSpPr>
        <p:spPr/>
        <p:txBody>
          <a:bodyPr/>
          <a:lstStyle/>
          <a:p>
            <a:r>
              <a:rPr lang="en-US"/>
              <a:t>Instagram Posts Table - 4 of 12</a:t>
            </a:r>
          </a:p>
        </p:txBody>
      </p:sp>
      <p:graphicFrame>
        <p:nvGraphicFramePr>
          <p:cNvPr id="5" name="Table Placeholder 4">
            <a:extLst>
              <a:ext uri="{FF2B5EF4-FFF2-40B4-BE49-F238E27FC236}">
                <a16:creationId xmlns:a16="http://schemas.microsoft.com/office/drawing/2014/main" id="{1B7A7D96-03EE-4269-A528-B555C4E2AC6A}"/>
              </a:ext>
            </a:extLst>
          </p:cNvPr>
          <p:cNvGraphicFramePr>
            <a:graphicFrameLocks noGrp="1"/>
          </p:cNvGraphicFramePr>
          <p:nvPr>
            <p:ph type="tbl" sz="quarter" idx="13"/>
            <p:extLst>
              <p:ext uri="{D42A27DB-BD31-4B8C-83A1-F6EECF244321}">
                <p14:modId xmlns:p14="http://schemas.microsoft.com/office/powerpoint/2010/main" val="679190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55059429"/>
                    </a:ext>
                  </a:extLst>
                </a:gridCol>
                <a:gridCol w="987552">
                  <a:extLst>
                    <a:ext uri="{9D8B030D-6E8A-4147-A177-3AD203B41FA5}">
                      <a16:colId xmlns:a16="http://schemas.microsoft.com/office/drawing/2014/main" val="437129164"/>
                    </a:ext>
                  </a:extLst>
                </a:gridCol>
                <a:gridCol w="987552">
                  <a:extLst>
                    <a:ext uri="{9D8B030D-6E8A-4147-A177-3AD203B41FA5}">
                      <a16:colId xmlns:a16="http://schemas.microsoft.com/office/drawing/2014/main" val="2904066082"/>
                    </a:ext>
                  </a:extLst>
                </a:gridCol>
                <a:gridCol w="987552">
                  <a:extLst>
                    <a:ext uri="{9D8B030D-6E8A-4147-A177-3AD203B41FA5}">
                      <a16:colId xmlns:a16="http://schemas.microsoft.com/office/drawing/2014/main" val="3758699600"/>
                    </a:ext>
                  </a:extLst>
                </a:gridCol>
                <a:gridCol w="987552">
                  <a:extLst>
                    <a:ext uri="{9D8B030D-6E8A-4147-A177-3AD203B41FA5}">
                      <a16:colId xmlns:a16="http://schemas.microsoft.com/office/drawing/2014/main" val="3534556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2116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- 2018-02-23 14:00:57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افريست بنقدملك ٔاجواد ٔانواع الخضار الطازة وكمان وصفة شهية من وصفات مطبخ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 وصفية اليوم: طاجن بامية بالفلفل والكزبرة
كيس بامية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حبة فلفل حار مقطع (حسب الرغبة)
بصلة كبيرة مقطعة صغير
٢ ملعقة كبيرة زيت
٢ كوب فلفل الوان مقطع
او(فلفل اخضر فقط)
٢ ملعقة كبيرة عصير ليمون
٤ فصوص ثوم شرائح
٢ كوب عصير طماطم
١/٣ كوب صلصة طماطم
١ ملعقة كزبرة جافة
مرقة حسب الحتياج 
١ ملعقة كبيرة بهارات مشكلة
ربع كوب كزبرة خضراء مفرومة
ملح وفلفل
الطريقة:
في حلة على النار، يوضع الزيت، وتضاف البصلة وتشوح، ثم يضاف البامية ثم الفلفل الحار والفلفل االلوان، ويشوح، ثم تضاف الصلصة وتشوح.
ثم يضاف عصير الطماطم والبهارات والكزبرة وملح وفلفل وتقلب جيدا وتترك لتأخذ غلوة على النار.
ثم تصب في طاجن الفرن، وتدخل الفرن حوالي نصف ساعة حتى النضج.
تزين بالكزبرة الخضراء، ويمكن ادخال الكزبرة وتقليبها مع البامية قبل ما تدخل الفرن. يمكن تشويح ثومة مع الكزبرة الخضراء وترش على الوجة.
يمكن اضافة البامية بعد تشويح البصل وتشوح ايضا قليال، لو باللحمة ، تشوح اللحمة وتنضج نصف نضج ثم يضاف البامية وتدخل الفرن
ملحوظة:
-يم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8970001"/>
                  </a:ext>
                </a:extLst>
              </a:tr>
            </a:tbl>
          </a:graphicData>
        </a:graphic>
      </p:graphicFrame>
      <p:sp>
        <p:nvSpPr>
          <p:cNvPr id="4" name="Text Placeholder 3">
            <a:extLst>
              <a:ext uri="{FF2B5EF4-FFF2-40B4-BE49-F238E27FC236}">
                <a16:creationId xmlns:a16="http://schemas.microsoft.com/office/drawing/2014/main" id="{215F8E99-12C9-4E96-B365-FA6E31E6820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43435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45C38-96D1-411E-B8C6-043C156127B3}"/>
              </a:ext>
            </a:extLst>
          </p:cNvPr>
          <p:cNvSpPr>
            <a:spLocks noGrp="1"/>
          </p:cNvSpPr>
          <p:nvPr>
            <p:ph type="title"/>
          </p:nvPr>
        </p:nvSpPr>
        <p:spPr/>
        <p:txBody>
          <a:bodyPr/>
          <a:lstStyle/>
          <a:p>
            <a:r>
              <a:rPr lang="en-US"/>
              <a:t>Instagram Posts Table - 5 of 12</a:t>
            </a:r>
          </a:p>
        </p:txBody>
      </p:sp>
      <p:graphicFrame>
        <p:nvGraphicFramePr>
          <p:cNvPr id="5" name="Table Placeholder 4">
            <a:extLst>
              <a:ext uri="{FF2B5EF4-FFF2-40B4-BE49-F238E27FC236}">
                <a16:creationId xmlns:a16="http://schemas.microsoft.com/office/drawing/2014/main" id="{7581168A-3C6C-42F9-AAEF-A5F1B82D8E43}"/>
              </a:ext>
            </a:extLst>
          </p:cNvPr>
          <p:cNvGraphicFramePr>
            <a:graphicFrameLocks noGrp="1"/>
          </p:cNvGraphicFramePr>
          <p:nvPr>
            <p:ph type="tbl" sz="quarter" idx="13"/>
            <p:extLst>
              <p:ext uri="{D42A27DB-BD31-4B8C-83A1-F6EECF244321}">
                <p14:modId xmlns:p14="http://schemas.microsoft.com/office/powerpoint/2010/main" val="2412605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16545801"/>
                    </a:ext>
                  </a:extLst>
                </a:gridCol>
                <a:gridCol w="987552">
                  <a:extLst>
                    <a:ext uri="{9D8B030D-6E8A-4147-A177-3AD203B41FA5}">
                      <a16:colId xmlns:a16="http://schemas.microsoft.com/office/drawing/2014/main" val="1024722276"/>
                    </a:ext>
                  </a:extLst>
                </a:gridCol>
                <a:gridCol w="987552">
                  <a:extLst>
                    <a:ext uri="{9D8B030D-6E8A-4147-A177-3AD203B41FA5}">
                      <a16:colId xmlns:a16="http://schemas.microsoft.com/office/drawing/2014/main" val="2653021425"/>
                    </a:ext>
                  </a:extLst>
                </a:gridCol>
                <a:gridCol w="987552">
                  <a:extLst>
                    <a:ext uri="{9D8B030D-6E8A-4147-A177-3AD203B41FA5}">
                      <a16:colId xmlns:a16="http://schemas.microsoft.com/office/drawing/2014/main" val="1439366373"/>
                    </a:ext>
                  </a:extLst>
                </a:gridCol>
                <a:gridCol w="987552">
                  <a:extLst>
                    <a:ext uri="{9D8B030D-6E8A-4147-A177-3AD203B41FA5}">
                      <a16:colId xmlns:a16="http://schemas.microsoft.com/office/drawing/2014/main" val="3003728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0933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- 2018-02-22 18:23:22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جديدي فأكلتك و جربي غموس البسلة المميزة من افريست من وصفات مطبخ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طبق اليوم غموس البسلة المميزة
١ كوب بسلة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ناضجة
٢ ملعقة كبيرة نعناع طازج
٣ ملعقة كبيرة عصير ليمون
١ ملعقة صغيرة بشر ليمون
ملعقة كبيرة ثوم مفروم
ملح وفلفل
٢ ملعقة كبيرة زيت زيتون او اكثر
نصف كوب ساور كريم
الطريقة:
قومي بسلق البسلة وتصفيتها ،تضرب كل المكونات في محضرة الطعام حتى تختلط تماما ثم تصب في طبق التقديم، وتقدم مع عيدان الخيار والجزرو الفلفل و الكرفس الطازجة.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افرست
@</a:t>
                      </a:r>
                      <a:r>
                        <a:rPr kumimoji="0" lang="en-US" sz="1000" b="0" i="0" u="none" strike="noStrike" kern="1200" cap="none" spc="0" normalizeH="0" baseline="0" noProof="0">
                          <a:ln>
                            <a:noFill/>
                          </a:ln>
                          <a:solidFill>
                            <a:prstClr val="black"/>
                          </a:solidFill>
                          <a:effectLst/>
                          <a:uLnTx/>
                          <a:uFillTx/>
                          <a:latin typeface="+mn-lt"/>
                          <a:ea typeface="+mn-ea"/>
                          <a:cs typeface="+mn-cs"/>
                        </a:rPr>
                        <a:t>sally_fou2ad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675783"/>
                  </a:ext>
                </a:extLst>
              </a:tr>
            </a:tbl>
          </a:graphicData>
        </a:graphic>
      </p:graphicFrame>
      <p:sp>
        <p:nvSpPr>
          <p:cNvPr id="4" name="Text Placeholder 3">
            <a:extLst>
              <a:ext uri="{FF2B5EF4-FFF2-40B4-BE49-F238E27FC236}">
                <a16:creationId xmlns:a16="http://schemas.microsoft.com/office/drawing/2014/main" id="{33D3CEF6-DB41-4824-B5EE-9FDB1706BDF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89236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49D43-AF4D-4260-9E48-D37BFEC1B775}"/>
              </a:ext>
            </a:extLst>
          </p:cNvPr>
          <p:cNvSpPr>
            <a:spLocks noGrp="1"/>
          </p:cNvSpPr>
          <p:nvPr>
            <p:ph type="title"/>
          </p:nvPr>
        </p:nvSpPr>
        <p:spPr/>
        <p:txBody>
          <a:bodyPr/>
          <a:lstStyle/>
          <a:p>
            <a:r>
              <a:rPr lang="en-US"/>
              <a:t>Instagram Posts Table - 6 of 12</a:t>
            </a:r>
          </a:p>
        </p:txBody>
      </p:sp>
      <p:graphicFrame>
        <p:nvGraphicFramePr>
          <p:cNvPr id="5" name="Table Placeholder 4">
            <a:extLst>
              <a:ext uri="{FF2B5EF4-FFF2-40B4-BE49-F238E27FC236}">
                <a16:creationId xmlns:a16="http://schemas.microsoft.com/office/drawing/2014/main" id="{AC4A5E39-10C8-4CBB-A7AA-DA50760CDE4B}"/>
              </a:ext>
            </a:extLst>
          </p:cNvPr>
          <p:cNvGraphicFramePr>
            <a:graphicFrameLocks noGrp="1"/>
          </p:cNvGraphicFramePr>
          <p:nvPr>
            <p:ph type="tbl" sz="quarter" idx="13"/>
            <p:extLst>
              <p:ext uri="{D42A27DB-BD31-4B8C-83A1-F6EECF244321}">
                <p14:modId xmlns:p14="http://schemas.microsoft.com/office/powerpoint/2010/main" val="1838301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3220253"/>
                    </a:ext>
                  </a:extLst>
                </a:gridCol>
                <a:gridCol w="987552">
                  <a:extLst>
                    <a:ext uri="{9D8B030D-6E8A-4147-A177-3AD203B41FA5}">
                      <a16:colId xmlns:a16="http://schemas.microsoft.com/office/drawing/2014/main" val="3400450240"/>
                    </a:ext>
                  </a:extLst>
                </a:gridCol>
                <a:gridCol w="987552">
                  <a:extLst>
                    <a:ext uri="{9D8B030D-6E8A-4147-A177-3AD203B41FA5}">
                      <a16:colId xmlns:a16="http://schemas.microsoft.com/office/drawing/2014/main" val="1003088272"/>
                    </a:ext>
                  </a:extLst>
                </a:gridCol>
                <a:gridCol w="987552">
                  <a:extLst>
                    <a:ext uri="{9D8B030D-6E8A-4147-A177-3AD203B41FA5}">
                      <a16:colId xmlns:a16="http://schemas.microsoft.com/office/drawing/2014/main" val="3247497791"/>
                    </a:ext>
                  </a:extLst>
                </a:gridCol>
                <a:gridCol w="987552">
                  <a:extLst>
                    <a:ext uri="{9D8B030D-6E8A-4147-A177-3AD203B41FA5}">
                      <a16:colId xmlns:a16="http://schemas.microsoft.com/office/drawing/2014/main" val="3436240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7356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- 2018-02-20 17:36:21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مفيش مانع تعملي حاجة جانبيه صحية وشهية من افريست... جربي تعملي اعواد الذرة المقلية مع وصفات مطبخ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وصفية اليوم اعواد الذرة المقلية
٦ ٔاكواز ذرة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اعواد خشبية
١/٤ كوب نشا
لخليط التغليف:
١ كوب دقيق ذرة اصفرناعم
١ كوب دقيق ابيض
ملعقة صغيرة ملح
نصف ملعقة صغيرة فلفل اسود
١ ملعقة كبيرة سكر ابيض
٢ ملعقة صغيرة بيكنج بودر
٢ بيضة
١ كوب لبن
للقلي: زيت غزير
الطريقة:
في بولة تخلط المواد الجافة (دقيق الذرة والدقيق االبيض وملح وفلفل وبيكنج بودر والسكر) ويقلب جيدا.
في بولة يخلط البيض واللبن جيدا جدا.
تخلط المواد الجافة مع خليط البيض وتقلب جيدا جدا الخليط بيكون قوامه سميك وليس سائل، ويترك الخليط ليرتاح ٥ دقائق يغرس االعواد الخشبية في كل كوز ذرة.
يوضع النشا على طبق مسطح، ويغمس كوز الذرة في النشا أولاً.
ثم يغمس في خليط البيض والدقيق السابق
(يمكن وضع الخليط في كوب طويل ليسهل غمس كوز الذرة فيه).
ثم يوضع في الزيت الغزير الساخن حتى اللون الذهبي
(يجب ان يكون الزيت في حلة عميقة ويكون غزير)
@</a:t>
                      </a:r>
                      <a:r>
                        <a:rPr kumimoji="0" lang="en-US" sz="1000" b="0" i="0" u="none" strike="noStrike" kern="1200" cap="none" spc="0" normalizeH="0" baseline="0" noProof="0">
                          <a:ln>
                            <a:noFill/>
                          </a:ln>
                          <a:solidFill>
                            <a:prstClr val="black"/>
                          </a:solidFill>
                          <a:effectLst/>
                          <a:uLnTx/>
                          <a:uFillTx/>
                          <a:latin typeface="+mn-lt"/>
                          <a:ea typeface="+mn-ea"/>
                          <a:cs typeface="+mn-cs"/>
                        </a:rPr>
                        <a:t>sally_fou2ad
#Everest
#</a:t>
                      </a:r>
                      <a:r>
                        <a:rPr kumimoji="0" lang="ar-AE" sz="1000" b="0" i="0" u="none" strike="noStrike" kern="1200" cap="none" spc="0" normalizeH="0" baseline="0" noProof="0">
                          <a:ln>
                            <a:noFill/>
                          </a:ln>
                          <a:solidFill>
                            <a:prstClr val="black"/>
                          </a:solidFill>
                          <a:effectLst/>
                          <a:uLnTx/>
                          <a:uFillTx/>
                          <a:latin typeface="+mn-lt"/>
                          <a:ea typeface="+mn-ea"/>
                          <a:cs typeface="+mn-cs"/>
                        </a:rPr>
                        <a:t>افرست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3831799"/>
                  </a:ext>
                </a:extLst>
              </a:tr>
            </a:tbl>
          </a:graphicData>
        </a:graphic>
      </p:graphicFrame>
      <p:sp>
        <p:nvSpPr>
          <p:cNvPr id="4" name="Text Placeholder 3">
            <a:extLst>
              <a:ext uri="{FF2B5EF4-FFF2-40B4-BE49-F238E27FC236}">
                <a16:creationId xmlns:a16="http://schemas.microsoft.com/office/drawing/2014/main" id="{D281E8DF-9D7C-408F-A3D9-D7EBB4D911D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50089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A687B-7655-44C3-8430-AA2EF5676D0C}"/>
              </a:ext>
            </a:extLst>
          </p:cNvPr>
          <p:cNvSpPr>
            <a:spLocks noGrp="1"/>
          </p:cNvSpPr>
          <p:nvPr>
            <p:ph type="title"/>
          </p:nvPr>
        </p:nvSpPr>
        <p:spPr/>
        <p:txBody>
          <a:bodyPr/>
          <a:lstStyle/>
          <a:p>
            <a:r>
              <a:rPr lang="en-US"/>
              <a:t>Instagram Posts Table - 7 of 12</a:t>
            </a:r>
          </a:p>
        </p:txBody>
      </p:sp>
      <p:graphicFrame>
        <p:nvGraphicFramePr>
          <p:cNvPr id="5" name="Table Placeholder 4">
            <a:extLst>
              <a:ext uri="{FF2B5EF4-FFF2-40B4-BE49-F238E27FC236}">
                <a16:creationId xmlns:a16="http://schemas.microsoft.com/office/drawing/2014/main" id="{95FAEE7D-267B-4340-AE70-C151CFBC2E13}"/>
              </a:ext>
            </a:extLst>
          </p:cNvPr>
          <p:cNvGraphicFramePr>
            <a:graphicFrameLocks noGrp="1"/>
          </p:cNvGraphicFramePr>
          <p:nvPr>
            <p:ph type="tbl" sz="quarter" idx="13"/>
            <p:extLst>
              <p:ext uri="{D42A27DB-BD31-4B8C-83A1-F6EECF244321}">
                <p14:modId xmlns:p14="http://schemas.microsoft.com/office/powerpoint/2010/main" val="327017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79024721"/>
                    </a:ext>
                  </a:extLst>
                </a:gridCol>
                <a:gridCol w="987552">
                  <a:extLst>
                    <a:ext uri="{9D8B030D-6E8A-4147-A177-3AD203B41FA5}">
                      <a16:colId xmlns:a16="http://schemas.microsoft.com/office/drawing/2014/main" val="1012666085"/>
                    </a:ext>
                  </a:extLst>
                </a:gridCol>
                <a:gridCol w="987552">
                  <a:extLst>
                    <a:ext uri="{9D8B030D-6E8A-4147-A177-3AD203B41FA5}">
                      <a16:colId xmlns:a16="http://schemas.microsoft.com/office/drawing/2014/main" val="3528851157"/>
                    </a:ext>
                  </a:extLst>
                </a:gridCol>
                <a:gridCol w="987552">
                  <a:extLst>
                    <a:ext uri="{9D8B030D-6E8A-4147-A177-3AD203B41FA5}">
                      <a16:colId xmlns:a16="http://schemas.microsoft.com/office/drawing/2014/main" val="3987676210"/>
                    </a:ext>
                  </a:extLst>
                </a:gridCol>
                <a:gridCol w="987552">
                  <a:extLst>
                    <a:ext uri="{9D8B030D-6E8A-4147-A177-3AD203B41FA5}">
                      <a16:colId xmlns:a16="http://schemas.microsoft.com/office/drawing/2014/main" val="4267919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201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- 2018-02-18 13:53:32</a:t>
                      </a:r>
                      <a:r>
                        <a:rPr kumimoji="0" lang="en-US" sz="1000" b="0" i="0" u="none" strike="noStrike" kern="1200" cap="none" spc="0" normalizeH="0" baseline="0" noProof="0">
                          <a:ln>
                            <a:noFill/>
                          </a:ln>
                          <a:solidFill>
                            <a:prstClr val="black"/>
                          </a:solidFill>
                          <a:effectLst/>
                          <a:uLnTx/>
                          <a:uFillTx/>
                          <a:latin typeface="+mn-lt"/>
                          <a:ea typeface="+mn-ea"/>
                          <a:cs typeface="+mn-cs"/>
                        </a:rPr>
                        <a:t>
Everest.. The definition of feshness, variety, and healthy.
#Everest
#</a:t>
                      </a:r>
                      <a:r>
                        <a:rPr kumimoji="0" lang="ar-AE" sz="1000" b="0" i="0" u="none" strike="noStrike" kern="1200" cap="none" spc="0" normalizeH="0" baseline="0" noProof="0">
                          <a:ln>
                            <a:noFill/>
                          </a:ln>
                          <a:solidFill>
                            <a:prstClr val="black"/>
                          </a:solidFill>
                          <a:effectLst/>
                          <a:uLnTx/>
                          <a:uFillTx/>
                          <a:latin typeface="+mn-lt"/>
                          <a:ea typeface="+mn-ea"/>
                          <a:cs typeface="+mn-cs"/>
                        </a:rPr>
                        <a:t>أفرست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6503330"/>
                  </a:ext>
                </a:extLst>
              </a:tr>
            </a:tbl>
          </a:graphicData>
        </a:graphic>
      </p:graphicFrame>
      <p:sp>
        <p:nvSpPr>
          <p:cNvPr id="4" name="Text Placeholder 3">
            <a:extLst>
              <a:ext uri="{FF2B5EF4-FFF2-40B4-BE49-F238E27FC236}">
                <a16:creationId xmlns:a16="http://schemas.microsoft.com/office/drawing/2014/main" id="{A1EA7E20-548E-47C1-A679-64E153D6A40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91004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07344-EA98-41C7-9EBE-464DFB6332D0}"/>
              </a:ext>
            </a:extLst>
          </p:cNvPr>
          <p:cNvSpPr>
            <a:spLocks noGrp="1"/>
          </p:cNvSpPr>
          <p:nvPr>
            <p:ph type="title"/>
          </p:nvPr>
        </p:nvSpPr>
        <p:spPr/>
        <p:txBody>
          <a:bodyPr/>
          <a:lstStyle/>
          <a:p>
            <a:r>
              <a:rPr lang="en-US"/>
              <a:t>Instagram Posts Table - 8 of 12</a:t>
            </a:r>
          </a:p>
        </p:txBody>
      </p:sp>
      <p:graphicFrame>
        <p:nvGraphicFramePr>
          <p:cNvPr id="5" name="Table Placeholder 4">
            <a:extLst>
              <a:ext uri="{FF2B5EF4-FFF2-40B4-BE49-F238E27FC236}">
                <a16:creationId xmlns:a16="http://schemas.microsoft.com/office/drawing/2014/main" id="{2C2EF325-0B73-4EED-BD38-CD2BD77DC4EE}"/>
              </a:ext>
            </a:extLst>
          </p:cNvPr>
          <p:cNvGraphicFramePr>
            <a:graphicFrameLocks noGrp="1"/>
          </p:cNvGraphicFramePr>
          <p:nvPr>
            <p:ph type="tbl" sz="quarter" idx="13"/>
            <p:extLst>
              <p:ext uri="{D42A27DB-BD31-4B8C-83A1-F6EECF244321}">
                <p14:modId xmlns:p14="http://schemas.microsoft.com/office/powerpoint/2010/main" val="3649655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64326122"/>
                    </a:ext>
                  </a:extLst>
                </a:gridCol>
                <a:gridCol w="987552">
                  <a:extLst>
                    <a:ext uri="{9D8B030D-6E8A-4147-A177-3AD203B41FA5}">
                      <a16:colId xmlns:a16="http://schemas.microsoft.com/office/drawing/2014/main" val="866433152"/>
                    </a:ext>
                  </a:extLst>
                </a:gridCol>
                <a:gridCol w="987552">
                  <a:extLst>
                    <a:ext uri="{9D8B030D-6E8A-4147-A177-3AD203B41FA5}">
                      <a16:colId xmlns:a16="http://schemas.microsoft.com/office/drawing/2014/main" val="2185399190"/>
                    </a:ext>
                  </a:extLst>
                </a:gridCol>
                <a:gridCol w="987552">
                  <a:extLst>
                    <a:ext uri="{9D8B030D-6E8A-4147-A177-3AD203B41FA5}">
                      <a16:colId xmlns:a16="http://schemas.microsoft.com/office/drawing/2014/main" val="2646385989"/>
                    </a:ext>
                  </a:extLst>
                </a:gridCol>
                <a:gridCol w="987552">
                  <a:extLst>
                    <a:ext uri="{9D8B030D-6E8A-4147-A177-3AD203B41FA5}">
                      <a16:colId xmlns:a16="http://schemas.microsoft.com/office/drawing/2014/main" val="2810876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543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- 2018-02-16 14:24:29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جددي في اكلتك و جربي تعملي انهاردة الارز بخلطة الخضار من منتجات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مع وصفات مطبخ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طبق اليوم الارز بخلطة الخضار
٢ كوب أرز</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٢ ملعقة كبيرة زبدة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بصلة متوسطة مبشورة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كيس بسلة بالجزر </a:t>
                      </a:r>
                      <a:r>
                        <a:rPr kumimoji="0" lang="en-US" sz="1000" b="0" i="0" u="none" strike="noStrike" kern="1200" cap="none" spc="0" normalizeH="0" baseline="0" noProof="0">
                          <a:ln>
                            <a:noFill/>
                          </a:ln>
                          <a:solidFill>
                            <a:prstClr val="black"/>
                          </a:solidFill>
                          <a:effectLst/>
                          <a:uLnTx/>
                          <a:uFillTx/>
                          <a:latin typeface="+mn-lt"/>
                          <a:ea typeface="+mn-ea"/>
                          <a:cs typeface="+mn-cs"/>
                        </a:rPr>
                        <a:t>Everest</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كيس فاصوليا خضراء </a:t>
                      </a:r>
                      <a:r>
                        <a:rPr kumimoji="0" lang="en-US" sz="1000" b="0" i="0" u="none" strike="noStrike" kern="1200" cap="none" spc="0" normalizeH="0" baseline="0" noProof="0">
                          <a:ln>
                            <a:noFill/>
                          </a:ln>
                          <a:solidFill>
                            <a:prstClr val="black"/>
                          </a:solidFill>
                          <a:effectLst/>
                          <a:uLnTx/>
                          <a:uFillTx/>
                          <a:latin typeface="+mn-lt"/>
                          <a:ea typeface="+mn-ea"/>
                          <a:cs typeface="+mn-cs"/>
                        </a:rPr>
                        <a:t>Everest</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ملعقة كبيرة كاري</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ملعقة صغيرة كركم</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ملح وفلفل</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ماء او مرقة حسب الاحتياج</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للزينة: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١/٢ كوب جبنة جودة مبشورة 
الطريقة: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في حلة على النار، يوضع الزبدة ويشوح البصل ثم يضاف الارز ويشوح</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ثم يضاف الخضار ويشوح ايضا.</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ثم يضاف الماء والملح والكاري والكركم ويقلب جيدا</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ثم يترك على نار عالية حتى يتشرب كل الماء.</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ثم تهدأ النار ويغطى الاناء ويترك حتى النضج.</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يوضع في طبق التقديم، ويرش بالجبنة المبشورة.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الوصفة مغذية للاطفال والكبار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أفرست
@</a:t>
                      </a:r>
                      <a:r>
                        <a:rPr kumimoji="0" lang="en-US" sz="1000" b="0" i="0" u="none" strike="noStrike" kern="1200" cap="none" spc="0" normalizeH="0" baseline="0" noProof="0">
                          <a:ln>
                            <a:noFill/>
                          </a:ln>
                          <a:solidFill>
                            <a:prstClr val="black"/>
                          </a:solidFill>
                          <a:effectLst/>
                          <a:uLnTx/>
                          <a:uFillTx/>
                          <a:latin typeface="+mn-lt"/>
                          <a:ea typeface="+mn-ea"/>
                          <a:cs typeface="+mn-cs"/>
                        </a:rPr>
                        <a:t>sally_fou2ad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9122868"/>
                  </a:ext>
                </a:extLst>
              </a:tr>
            </a:tbl>
          </a:graphicData>
        </a:graphic>
      </p:graphicFrame>
      <p:sp>
        <p:nvSpPr>
          <p:cNvPr id="4" name="Text Placeholder 3">
            <a:extLst>
              <a:ext uri="{FF2B5EF4-FFF2-40B4-BE49-F238E27FC236}">
                <a16:creationId xmlns:a16="http://schemas.microsoft.com/office/drawing/2014/main" id="{A1E8EE43-E4F4-4F00-A121-78F180EE73F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78151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A374-69F8-48DE-9FD6-9E8EBCD1218D}"/>
              </a:ext>
            </a:extLst>
          </p:cNvPr>
          <p:cNvSpPr>
            <a:spLocks noGrp="1"/>
          </p:cNvSpPr>
          <p:nvPr>
            <p:ph type="title"/>
          </p:nvPr>
        </p:nvSpPr>
        <p:spPr/>
        <p:txBody>
          <a:bodyPr/>
          <a:lstStyle/>
          <a:p>
            <a:r>
              <a:rPr lang="en-US"/>
              <a:t>Instagram Posts Table - 9 of 12</a:t>
            </a:r>
          </a:p>
        </p:txBody>
      </p:sp>
      <p:graphicFrame>
        <p:nvGraphicFramePr>
          <p:cNvPr id="5" name="Table Placeholder 4">
            <a:extLst>
              <a:ext uri="{FF2B5EF4-FFF2-40B4-BE49-F238E27FC236}">
                <a16:creationId xmlns:a16="http://schemas.microsoft.com/office/drawing/2014/main" id="{42A163A0-7A39-4E11-A2ED-6FD2C67C39C8}"/>
              </a:ext>
            </a:extLst>
          </p:cNvPr>
          <p:cNvGraphicFramePr>
            <a:graphicFrameLocks noGrp="1"/>
          </p:cNvGraphicFramePr>
          <p:nvPr>
            <p:ph type="tbl" sz="quarter" idx="13"/>
            <p:extLst>
              <p:ext uri="{D42A27DB-BD31-4B8C-83A1-F6EECF244321}">
                <p14:modId xmlns:p14="http://schemas.microsoft.com/office/powerpoint/2010/main" val="948381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29447295"/>
                    </a:ext>
                  </a:extLst>
                </a:gridCol>
                <a:gridCol w="987552">
                  <a:extLst>
                    <a:ext uri="{9D8B030D-6E8A-4147-A177-3AD203B41FA5}">
                      <a16:colId xmlns:a16="http://schemas.microsoft.com/office/drawing/2014/main" val="2435385491"/>
                    </a:ext>
                  </a:extLst>
                </a:gridCol>
                <a:gridCol w="987552">
                  <a:extLst>
                    <a:ext uri="{9D8B030D-6E8A-4147-A177-3AD203B41FA5}">
                      <a16:colId xmlns:a16="http://schemas.microsoft.com/office/drawing/2014/main" val="179181536"/>
                    </a:ext>
                  </a:extLst>
                </a:gridCol>
                <a:gridCol w="987552">
                  <a:extLst>
                    <a:ext uri="{9D8B030D-6E8A-4147-A177-3AD203B41FA5}">
                      <a16:colId xmlns:a16="http://schemas.microsoft.com/office/drawing/2014/main" val="3860373318"/>
                    </a:ext>
                  </a:extLst>
                </a:gridCol>
                <a:gridCol w="987552">
                  <a:extLst>
                    <a:ext uri="{9D8B030D-6E8A-4147-A177-3AD203B41FA5}">
                      <a16:colId xmlns:a16="http://schemas.microsoft.com/office/drawing/2014/main" val="193533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546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- 2018-02-13 21:01:59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اسهل طريق لقلب الراجل معدته.. اعملي اكله حلوه مع افريست في يوم زي ده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سنه وانتم طيبين!
</a:t>
                      </a:r>
                      <a:r>
                        <a:rPr kumimoji="0" lang="en-US" sz="1000" b="0" i="0" u="none" strike="noStrike" kern="1200" cap="none" spc="0" normalizeH="0" baseline="0" noProof="0">
                          <a:ln>
                            <a:noFill/>
                          </a:ln>
                          <a:solidFill>
                            <a:prstClr val="black"/>
                          </a:solidFill>
                          <a:effectLst/>
                          <a:uLnTx/>
                          <a:uFillTx/>
                          <a:latin typeface="+mn-lt"/>
                          <a:ea typeface="+mn-ea"/>
                          <a:cs typeface="+mn-cs"/>
                        </a:rPr>
                        <a:t>Happy Valentine's!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7099663"/>
                  </a:ext>
                </a:extLst>
              </a:tr>
            </a:tbl>
          </a:graphicData>
        </a:graphic>
      </p:graphicFrame>
      <p:sp>
        <p:nvSpPr>
          <p:cNvPr id="4" name="Text Placeholder 3">
            <a:extLst>
              <a:ext uri="{FF2B5EF4-FFF2-40B4-BE49-F238E27FC236}">
                <a16:creationId xmlns:a16="http://schemas.microsoft.com/office/drawing/2014/main" id="{ACE612B3-E399-44E1-BCEF-744BFBC1977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52079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638B2-FB3A-4A7D-8DB5-86044560F4EF}"/>
              </a:ext>
            </a:extLst>
          </p:cNvPr>
          <p:cNvSpPr>
            <a:spLocks noGrp="1"/>
          </p:cNvSpPr>
          <p:nvPr>
            <p:ph type="title"/>
          </p:nvPr>
        </p:nvSpPr>
        <p:spPr/>
        <p:txBody>
          <a:bodyPr/>
          <a:lstStyle/>
          <a:p>
            <a:r>
              <a:rPr lang="en-US"/>
              <a:t>Instagram Posts Table - 10 of 12</a:t>
            </a:r>
          </a:p>
        </p:txBody>
      </p:sp>
      <p:graphicFrame>
        <p:nvGraphicFramePr>
          <p:cNvPr id="5" name="Table Placeholder 4">
            <a:extLst>
              <a:ext uri="{FF2B5EF4-FFF2-40B4-BE49-F238E27FC236}">
                <a16:creationId xmlns:a16="http://schemas.microsoft.com/office/drawing/2014/main" id="{F308FB35-87B3-45E6-AC76-8E18F402519D}"/>
              </a:ext>
            </a:extLst>
          </p:cNvPr>
          <p:cNvGraphicFramePr>
            <a:graphicFrameLocks noGrp="1"/>
          </p:cNvGraphicFramePr>
          <p:nvPr>
            <p:ph type="tbl" sz="quarter" idx="13"/>
            <p:extLst>
              <p:ext uri="{D42A27DB-BD31-4B8C-83A1-F6EECF244321}">
                <p14:modId xmlns:p14="http://schemas.microsoft.com/office/powerpoint/2010/main" val="2976137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92012523"/>
                    </a:ext>
                  </a:extLst>
                </a:gridCol>
                <a:gridCol w="987552">
                  <a:extLst>
                    <a:ext uri="{9D8B030D-6E8A-4147-A177-3AD203B41FA5}">
                      <a16:colId xmlns:a16="http://schemas.microsoft.com/office/drawing/2014/main" val="4199037735"/>
                    </a:ext>
                  </a:extLst>
                </a:gridCol>
                <a:gridCol w="987552">
                  <a:extLst>
                    <a:ext uri="{9D8B030D-6E8A-4147-A177-3AD203B41FA5}">
                      <a16:colId xmlns:a16="http://schemas.microsoft.com/office/drawing/2014/main" val="4164694238"/>
                    </a:ext>
                  </a:extLst>
                </a:gridCol>
                <a:gridCol w="987552">
                  <a:extLst>
                    <a:ext uri="{9D8B030D-6E8A-4147-A177-3AD203B41FA5}">
                      <a16:colId xmlns:a16="http://schemas.microsoft.com/office/drawing/2014/main" val="4017224823"/>
                    </a:ext>
                  </a:extLst>
                </a:gridCol>
                <a:gridCol w="987552">
                  <a:extLst>
                    <a:ext uri="{9D8B030D-6E8A-4147-A177-3AD203B41FA5}">
                      <a16:colId xmlns:a16="http://schemas.microsoft.com/office/drawing/2014/main" val="1260977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203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- 2018-02-13 19:21:05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جددي في وصفاتك وجربي البسله بالمشروم من افريست من مطبخ سالي فؤاد @</a:t>
                      </a:r>
                      <a:r>
                        <a:rPr kumimoji="0" lang="en-US" sz="1000" b="0" i="0" u="none" strike="noStrike" kern="1200" cap="none" spc="0" normalizeH="0" baseline="0" noProof="0">
                          <a:ln>
                            <a:noFill/>
                          </a:ln>
                          <a:solidFill>
                            <a:prstClr val="black"/>
                          </a:solidFill>
                          <a:effectLst/>
                          <a:uLnTx/>
                          <a:uFillTx/>
                          <a:latin typeface="+mn-lt"/>
                          <a:ea typeface="+mn-ea"/>
                          <a:cs typeface="+mn-cs"/>
                        </a:rPr>
                        <a:t>sally_fou2ad
</a:t>
                      </a:r>
                      <a:r>
                        <a:rPr kumimoji="0" lang="ar-AE" sz="1000" b="0" i="0" u="none" strike="noStrike" kern="1200" cap="none" spc="0" normalizeH="0" baseline="0" noProof="0">
                          <a:ln>
                            <a:noFill/>
                          </a:ln>
                          <a:solidFill>
                            <a:prstClr val="black"/>
                          </a:solidFill>
                          <a:effectLst/>
                          <a:uLnTx/>
                          <a:uFillTx/>
                          <a:latin typeface="+mn-lt"/>
                          <a:ea typeface="+mn-ea"/>
                          <a:cs typeface="+mn-cs"/>
                        </a:rPr>
                        <a:t>وصفية اليوم بسلة بالمشروم:
كيس بسلة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ملعقة كبيرة زبدة
بصلة صغيرة مقطعة صغير
١ كوب مشروم مقطع شرائح
ملعقة كبيرة دقيق
١ كوب كريمة طهي أو لبن قليل الدسم
ملح وفلفل
تسلق البسلة في قليل من الماء المغلي حوالي ٥ دقائق
في طاسة، يشوح ملعقة الزبدة ويشوح البصل والمشروم، ثم تضاف ملعقة الدقيق
وتقلب مع الخليط وتشوح مدة دقيقة .
تضاف الكريمة أو لبن لايت "لسعرات و دسم أقل" ويقلب الخليط
جيدا ويضاف البسلة بماء الغلي و ملح وفلفل .
تترك على النار مع التقليب حتى يغلظ القوام قليلا ، ترفع من على النار وتقدم
ملحوظة :
-الوصفة لذيذة ومغذية للاطفال
-ويمكن تقديمها كمقبلات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افرست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8380743"/>
                  </a:ext>
                </a:extLst>
              </a:tr>
            </a:tbl>
          </a:graphicData>
        </a:graphic>
      </p:graphicFrame>
      <p:sp>
        <p:nvSpPr>
          <p:cNvPr id="4" name="Text Placeholder 3">
            <a:extLst>
              <a:ext uri="{FF2B5EF4-FFF2-40B4-BE49-F238E27FC236}">
                <a16:creationId xmlns:a16="http://schemas.microsoft.com/office/drawing/2014/main" id="{B5057BBF-0C3D-4ADF-A61A-14376D30AF9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4339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27693-8B97-46CE-80CD-DB30F7057784}"/>
              </a:ext>
            </a:extLst>
          </p:cNvPr>
          <p:cNvSpPr>
            <a:spLocks noGrp="1"/>
          </p:cNvSpPr>
          <p:nvPr>
            <p:ph type="title"/>
          </p:nvPr>
        </p:nvSpPr>
        <p:spPr/>
        <p:txBody>
          <a:bodyPr/>
          <a:lstStyle/>
          <a:p>
            <a:r>
              <a:rPr lang="en-US"/>
              <a:t>Instagram Posts Table - 11 of 12</a:t>
            </a:r>
          </a:p>
        </p:txBody>
      </p:sp>
      <p:graphicFrame>
        <p:nvGraphicFramePr>
          <p:cNvPr id="5" name="Table Placeholder 4">
            <a:extLst>
              <a:ext uri="{FF2B5EF4-FFF2-40B4-BE49-F238E27FC236}">
                <a16:creationId xmlns:a16="http://schemas.microsoft.com/office/drawing/2014/main" id="{A379B822-0552-4C4F-A4D6-135D01A215F4}"/>
              </a:ext>
            </a:extLst>
          </p:cNvPr>
          <p:cNvGraphicFramePr>
            <a:graphicFrameLocks noGrp="1"/>
          </p:cNvGraphicFramePr>
          <p:nvPr>
            <p:ph type="tbl" sz="quarter" idx="13"/>
            <p:extLst>
              <p:ext uri="{D42A27DB-BD31-4B8C-83A1-F6EECF244321}">
                <p14:modId xmlns:p14="http://schemas.microsoft.com/office/powerpoint/2010/main" val="2936479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86507610"/>
                    </a:ext>
                  </a:extLst>
                </a:gridCol>
                <a:gridCol w="987552">
                  <a:extLst>
                    <a:ext uri="{9D8B030D-6E8A-4147-A177-3AD203B41FA5}">
                      <a16:colId xmlns:a16="http://schemas.microsoft.com/office/drawing/2014/main" val="354811618"/>
                    </a:ext>
                  </a:extLst>
                </a:gridCol>
                <a:gridCol w="987552">
                  <a:extLst>
                    <a:ext uri="{9D8B030D-6E8A-4147-A177-3AD203B41FA5}">
                      <a16:colId xmlns:a16="http://schemas.microsoft.com/office/drawing/2014/main" val="764779709"/>
                    </a:ext>
                  </a:extLst>
                </a:gridCol>
                <a:gridCol w="987552">
                  <a:extLst>
                    <a:ext uri="{9D8B030D-6E8A-4147-A177-3AD203B41FA5}">
                      <a16:colId xmlns:a16="http://schemas.microsoft.com/office/drawing/2014/main" val="863941994"/>
                    </a:ext>
                  </a:extLst>
                </a:gridCol>
                <a:gridCol w="987552">
                  <a:extLst>
                    <a:ext uri="{9D8B030D-6E8A-4147-A177-3AD203B41FA5}">
                      <a16:colId xmlns:a16="http://schemas.microsoft.com/office/drawing/2014/main" val="3946103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842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- 2018-02-12 15:02:38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يوم الجمعة يوم العيلة .. اعملي لعيلتك وصفة الملوخية من افريست من مطبخ @</a:t>
                      </a:r>
                      <a:r>
                        <a:rPr kumimoji="0" lang="en-US" sz="1000" b="0" i="0" u="none" strike="noStrike" kern="1200" cap="none" spc="0" normalizeH="0" baseline="0" noProof="0">
                          <a:ln>
                            <a:noFill/>
                          </a:ln>
                          <a:solidFill>
                            <a:prstClr val="black"/>
                          </a:solidFill>
                          <a:effectLst/>
                          <a:uLnTx/>
                          <a:uFillTx/>
                          <a:latin typeface="+mn-lt"/>
                          <a:ea typeface="+mn-ea"/>
                          <a:cs typeface="+mn-cs"/>
                        </a:rPr>
                        <a:t>sally_fou2ad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وصفة اليوم الملوخية المصرية بطعم مميز
كيس ملوخية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مرقة خالية الدسم 
لطشة الملوخية: 
٢ ملعقة سمنة بلدي 
٢ ملعقة كبيرة ثوم مفروم 
٢ ملعقة كبيرة كسبرة ناشفة 
١ ملعقة كبيرة كزبرة طازة مفرومة ناعم
للصلصة (إختياري): ملعقة كبيرة زيت عباد 
ملعقة كبيرة ثوم مفروم 
ملعقة كبيرة خل أبيض 
نص كوب صلصة طماطم 
مرقة حسب الحاجة
ملح و فلفل
الطريقة:
توضع الملوخية في حلة على النار، ثم تضاف المرقة بالتدريج حتى القوام المرغوب فيه 
سميك او خفيف حسب رغبة كل شخص تترك لتسخن فقط،ولا تترك لتغلي 
ثم يضاف خليط الطشة مع الملوخية وتقلب جيدا، وترفع من على النار. 
ملحوظة مهمة : يراعى عدم تغطية حلة الملوخية، وعدم تركها تغلي على النار. 
للطشة 
يشوح الثوم مع السمنة البلدي، ثم تضاف الكسبرة وتشوح مع الثوم ، ثم تضاف 
للملوخية 
للصلصة( إختياري): افضل تقديم الصلصة في طبق صغير بجانب الملوخية 
يشوح الثوم، ثم يضاف الصلصة، وتشوح ايضا. 
تضاف المرقة بالتدريج حتى الوصول للقوام السائل او السميك حسب الرغبة 
وتقدم بجانب الملوخية.
#</a:t>
                      </a:r>
                      <a:r>
                        <a:rPr kumimoji="0" lang="en-US" sz="1000" b="0" i="0" u="none" strike="noStrike" kern="1200" cap="none" spc="0" normalizeH="0" baseline="0" noProof="0">
                          <a:ln>
                            <a:noFill/>
                          </a:ln>
                          <a:solidFill>
                            <a:prstClr val="black"/>
                          </a:solidFill>
                          <a:effectLst/>
                          <a:uLnTx/>
                          <a:uFillTx/>
                          <a:latin typeface="+mn-lt"/>
                          <a:ea typeface="+mn-ea"/>
                          <a:cs typeface="+mn-cs"/>
                        </a:rPr>
                        <a:t>Ever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0775207"/>
                  </a:ext>
                </a:extLst>
              </a:tr>
            </a:tbl>
          </a:graphicData>
        </a:graphic>
      </p:graphicFrame>
      <p:sp>
        <p:nvSpPr>
          <p:cNvPr id="4" name="Text Placeholder 3">
            <a:extLst>
              <a:ext uri="{FF2B5EF4-FFF2-40B4-BE49-F238E27FC236}">
                <a16:creationId xmlns:a16="http://schemas.microsoft.com/office/drawing/2014/main" id="{AE3095A9-145D-42F3-B099-9AED0D0D141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98720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939E6-1960-4F95-AF10-4B58FA496859}"/>
              </a:ext>
            </a:extLst>
          </p:cNvPr>
          <p:cNvSpPr>
            <a:spLocks noGrp="1"/>
          </p:cNvSpPr>
          <p:nvPr>
            <p:ph type="title"/>
          </p:nvPr>
        </p:nvSpPr>
        <p:spPr/>
        <p:txBody>
          <a:bodyPr/>
          <a:lstStyle/>
          <a:p>
            <a:r>
              <a:rPr lang="en-US"/>
              <a:t>Instagram Posts Table - 12 of 12</a:t>
            </a:r>
          </a:p>
        </p:txBody>
      </p:sp>
      <p:graphicFrame>
        <p:nvGraphicFramePr>
          <p:cNvPr id="5" name="Table Placeholder 4">
            <a:extLst>
              <a:ext uri="{FF2B5EF4-FFF2-40B4-BE49-F238E27FC236}">
                <a16:creationId xmlns:a16="http://schemas.microsoft.com/office/drawing/2014/main" id="{1A28366B-5FE3-43B3-9BF4-C5C7F8FB440B}"/>
              </a:ext>
            </a:extLst>
          </p:cNvPr>
          <p:cNvGraphicFramePr>
            <a:graphicFrameLocks noGrp="1"/>
          </p:cNvGraphicFramePr>
          <p:nvPr>
            <p:ph type="tbl" sz="quarter" idx="13"/>
            <p:extLst>
              <p:ext uri="{D42A27DB-BD31-4B8C-83A1-F6EECF244321}">
                <p14:modId xmlns:p14="http://schemas.microsoft.com/office/powerpoint/2010/main" val="1727772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08496939"/>
                    </a:ext>
                  </a:extLst>
                </a:gridCol>
                <a:gridCol w="987552">
                  <a:extLst>
                    <a:ext uri="{9D8B030D-6E8A-4147-A177-3AD203B41FA5}">
                      <a16:colId xmlns:a16="http://schemas.microsoft.com/office/drawing/2014/main" val="1727791708"/>
                    </a:ext>
                  </a:extLst>
                </a:gridCol>
                <a:gridCol w="987552">
                  <a:extLst>
                    <a:ext uri="{9D8B030D-6E8A-4147-A177-3AD203B41FA5}">
                      <a16:colId xmlns:a16="http://schemas.microsoft.com/office/drawing/2014/main" val="3181008423"/>
                    </a:ext>
                  </a:extLst>
                </a:gridCol>
                <a:gridCol w="987552">
                  <a:extLst>
                    <a:ext uri="{9D8B030D-6E8A-4147-A177-3AD203B41FA5}">
                      <a16:colId xmlns:a16="http://schemas.microsoft.com/office/drawing/2014/main" val="1343748532"/>
                    </a:ext>
                  </a:extLst>
                </a:gridCol>
                <a:gridCol w="987552">
                  <a:extLst>
                    <a:ext uri="{9D8B030D-6E8A-4147-A177-3AD203B41FA5}">
                      <a16:colId xmlns:a16="http://schemas.microsoft.com/office/drawing/2014/main" val="424516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61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- 2018-02-12 14:59:28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معانا كل يوم بوصفة صحية من مطبخ سالي فؤاد @</a:t>
                      </a:r>
                      <a:r>
                        <a:rPr kumimoji="0" lang="en-US" sz="1000" b="0" i="0" u="none" strike="noStrike" kern="1200" cap="none" spc="0" normalizeH="0" baseline="0" noProof="0">
                          <a:ln>
                            <a:noFill/>
                          </a:ln>
                          <a:solidFill>
                            <a:prstClr val="black"/>
                          </a:solidFill>
                          <a:effectLst/>
                          <a:uLnTx/>
                          <a:uFillTx/>
                          <a:latin typeface="+mn-lt"/>
                          <a:ea typeface="+mn-ea"/>
                          <a:cs typeface="+mn-cs"/>
                        </a:rPr>
                        <a:t>sally_fou2ad </a:t>
                      </a:r>
                      <a:r>
                        <a:rPr kumimoji="0" lang="ar-AE" sz="1000" b="0" i="0" u="none" strike="noStrike" kern="1200" cap="none" spc="0" normalizeH="0" baseline="0" noProof="0">
                          <a:ln>
                            <a:noFill/>
                          </a:ln>
                          <a:solidFill>
                            <a:prstClr val="black"/>
                          </a:solidFill>
                          <a:effectLst/>
                          <a:uLnTx/>
                          <a:uFillTx/>
                          <a:latin typeface="+mn-lt"/>
                          <a:ea typeface="+mn-ea"/>
                          <a:cs typeface="+mn-cs"/>
                        </a:rPr>
                        <a:t>من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وصفة اليوم سلطة الفاصوليا الخضراء الصحية
١/٤ كيلو فاصوليا خضراء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مسلوقة نصف سلقة
١/٤ ﺑﺼﻠﺔ ﻛﺒﻴﺮة ﻣﻘﻄﻌﺔ ﺟﻮﻟﻴﺎن
١/٤ ﻛﻮب ﻃﻤﺎﻃﻢ ﺷﻴﺮي ﻣﻘﻄﻌﺔ اﻧﺼﺎف
١ ﻣﻠﻌﻘﺔ ﻛﺒﻴﺮة ﻋﺴﻞ اﺑﻴﺾ
١ ﻣﻠﻌﻘﺔ ﻛﺒﻴﺮة ﺧﻞ اﺑﻴﺾ او اﻛﺜﺮ
ﻣﻠﺢ وﻓﻠﻔﻞ
٢ ﻣﻠﻌﻘﺔ ﻛﺒﻴﺮة زﻳﺖ ذرة
اﻟﻄﺮﻳﻘﺔ:
ﻗﻮﻣﻲ ﺑﺴﻠﻖ اﻟﻔﺎﺻﻮﻟﻴﺎ ﻳﻔﻀﻞ ان ﺗﻜﻮن اﻟﻔﺎﺻﻮﻟﻴﺎ ﻣﺎزاﻟﺖ داﻓﺌﺔ وﻳﺮاﻋﻰ ﺳﻠﻖ اﻟﻔﺎﺻﻮﻟﻴﺎ وﺗﻜﻮن ﻣﺎزاﻟﺖ ﻣﺤﺘﻔﻈﺔ ﺑﺎﻟﻠﻮن اﻻﺧﻀﺮ.
ﻳﺨﻠﻂ اﻟﻌﺴﻞ واﻟﺨﻞ واﻟﻤﻠﺢ واﻟﻔﻠﻔﻞ و اﻟﺰﻳﺖ، وﻳﻘﻠﺐ ﺟﻴﺪا.
ﻳﻨﻘﻊ اﻟﺒﺼﻞ ﻓﻲ اﻟﺨﻠﻴﻂ اﻟﺴﺎﺑﻖ ﻟﻤﺪة ½ ﺳﺎﻋﺔ.
ﺗﻀﺎف اﻟﻔﺎﺻﻮﻟﻴﺎ اﻟﻤﺴﻠﻮﻗﺔ واﻟﻄﻤﺎﻃﻢ، وﺗﻘﻠﺐ اﻟﻤﻜﻮﻧﺎت ﺟﻴﺪا.
ﻳﻔﻀﻞ ﺗﻘﺪﻳﻢ اﻟﺴﻠﻄﺔ ﺑﻌﺪ ﻣﺪة ﻣﻦ ﺗﺤﻀﻴﺮﻫﺎ، (ﻳﻔﻀﻞ ﺛﺎﻧﻲ ﻳﻮم).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افرست
#وصفة كل يوم
@</a:t>
                      </a:r>
                      <a:r>
                        <a:rPr kumimoji="0" lang="en-US" sz="1000" b="0" i="0" u="none" strike="noStrike" kern="1200" cap="none" spc="0" normalizeH="0" baseline="0" noProof="0">
                          <a:ln>
                            <a:noFill/>
                          </a:ln>
                          <a:solidFill>
                            <a:prstClr val="black"/>
                          </a:solidFill>
                          <a:effectLst/>
                          <a:uLnTx/>
                          <a:uFillTx/>
                          <a:latin typeface="+mn-lt"/>
                          <a:ea typeface="+mn-ea"/>
                          <a:cs typeface="+mn-cs"/>
                        </a:rPr>
                        <a:t>sally_fou2ad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3679286"/>
                  </a:ext>
                </a:extLst>
              </a:tr>
            </a:tbl>
          </a:graphicData>
        </a:graphic>
      </p:graphicFrame>
      <p:sp>
        <p:nvSpPr>
          <p:cNvPr id="4" name="Text Placeholder 3">
            <a:extLst>
              <a:ext uri="{FF2B5EF4-FFF2-40B4-BE49-F238E27FC236}">
                <a16:creationId xmlns:a16="http://schemas.microsoft.com/office/drawing/2014/main" id="{64C9563D-ADAD-49E9-9ED4-074B4500F29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91812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D8C64-7F54-45CD-833B-42FAAAB99065}"/>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3A138DA1-7B49-438D-ADB4-F432EDABC27B}"/>
              </a:ext>
            </a:extLst>
          </p:cNvPr>
          <p:cNvGraphicFramePr>
            <a:graphicFrameLocks noGrp="1"/>
          </p:cNvGraphicFramePr>
          <p:nvPr>
            <p:ph type="chart" sz="quarter" idx="13"/>
            <p:extLst>
              <p:ext uri="{D42A27DB-BD31-4B8C-83A1-F6EECF244321}">
                <p14:modId xmlns:p14="http://schemas.microsoft.com/office/powerpoint/2010/main" val="3303745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8C526C-517A-488B-BD1D-8FEFCE31C497}"/>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55ED4120-C57D-4F25-BB8C-E25E6A1EEA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5956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99908-EE36-4C13-8697-C81F3B09DC1A}"/>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EA4CAC57-0286-44F4-8BBA-CA6DB797E22C}"/>
              </a:ext>
            </a:extLst>
          </p:cNvPr>
          <p:cNvGraphicFramePr>
            <a:graphicFrameLocks noGrp="1"/>
          </p:cNvGraphicFramePr>
          <p:nvPr>
            <p:ph type="chart" sz="quarter" idx="13"/>
            <p:extLst>
              <p:ext uri="{D42A27DB-BD31-4B8C-83A1-F6EECF244321}">
                <p14:modId xmlns:p14="http://schemas.microsoft.com/office/powerpoint/2010/main" val="291301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7DED5-3EC2-4C2A-B89E-80C61BF2123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EFE66EC-16BA-48EC-8242-9732DB2ED3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46301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426</Words>
  <Application>Microsoft Office PowerPoint</Application>
  <PresentationFormat>On-screen Show (4:3)</PresentationFormat>
  <Paragraphs>192</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Overview</vt:lpstr>
      <vt:lpstr>Instagram Key Metrics Table</vt:lpstr>
      <vt:lpstr>Instagram Followers Total</vt:lpstr>
      <vt:lpstr>Instagram Followers Change Rate</vt:lpstr>
      <vt:lpstr>Instagram Posts Table - 1 of 12</vt:lpstr>
      <vt:lpstr>Instagram Posts Table - 2 of 12</vt:lpstr>
      <vt:lpstr>Instagram Posts Table - 3 of 12</vt:lpstr>
      <vt:lpstr>Instagram Posts Table - 4 of 12</vt:lpstr>
      <vt:lpstr>Instagram Posts Table - 5 of 12</vt:lpstr>
      <vt:lpstr>Instagram Posts Table - 6 of 12</vt:lpstr>
      <vt:lpstr>Instagram Posts Table - 7 of 12</vt:lpstr>
      <vt:lpstr>Instagram Posts Table - 8 of 12</vt:lpstr>
      <vt:lpstr>Instagram Posts Table - 9 of 12</vt:lpstr>
      <vt:lpstr>Instagram Posts Table - 10 of 12</vt:lpstr>
      <vt:lpstr>Instagram Posts Table - 11 of 12</vt:lpstr>
      <vt:lpstr>Instagram Posts Table - 12 of 12</vt:lpstr>
      <vt:lpstr>Instagram Interaction Rate</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2018-03-06T12:30:11Z</dcterms:created>
  <dcterms:modified xsi:type="dcterms:W3CDTF">2018-03-06T12:30:32Z</dcterms:modified>
</cp:coreProperties>
</file>