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iviclinics (IVIclinics)</c:v>
                </c:pt>
              </c:strCache>
            </c:strRef>
          </c:tx>
          <c:spPr>
            <a:ln w="28575" cap="rnd">
              <a:solidFill>
                <a:schemeClr val="accent1"/>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Sheet1!$B$2:$B$16</c:f>
              <c:numCache>
                <c:formatCode>General</c:formatCode>
                <c:ptCount val="15"/>
                <c:pt idx="12">
                  <c:v>2163</c:v>
                </c:pt>
                <c:pt idx="13">
                  <c:v>2167</c:v>
                </c:pt>
                <c:pt idx="14">
                  <c:v>2173</c:v>
                </c:pt>
              </c:numCache>
            </c:numRef>
          </c:val>
          <c:smooth val="0"/>
          <c:extLst>
            <c:ext xmlns:c16="http://schemas.microsoft.com/office/drawing/2014/chart" uri="{C3380CC4-5D6E-409C-BE32-E72D297353CC}">
              <c16:uniqueId val="{00000000-5D2E-44C3-A018-9EE2BCD2DF87}"/>
            </c:ext>
          </c:extLst>
        </c:ser>
        <c:ser>
          <c:idx val="1"/>
          <c:order val="1"/>
          <c:tx>
            <c:strRef>
              <c:f>Sheet1!$C$1</c:f>
              <c:strCache>
                <c:ptCount val="1"/>
                <c:pt idx="0">
                  <c:v>dexeusmujer (Dexeus Mujer)</c:v>
                </c:pt>
              </c:strCache>
            </c:strRef>
          </c:tx>
          <c:spPr>
            <a:ln w="28575" cap="rnd">
              <a:solidFill>
                <a:schemeClr val="accent2"/>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Sheet1!$C$2:$C$16</c:f>
              <c:numCache>
                <c:formatCode>General</c:formatCode>
                <c:ptCount val="15"/>
                <c:pt idx="12">
                  <c:v>6264</c:v>
                </c:pt>
                <c:pt idx="13">
                  <c:v>6295</c:v>
                </c:pt>
                <c:pt idx="14">
                  <c:v>6295</c:v>
                </c:pt>
              </c:numCache>
            </c:numRef>
          </c:val>
          <c:smooth val="0"/>
          <c:extLst>
            <c:ext xmlns:c16="http://schemas.microsoft.com/office/drawing/2014/chart" uri="{C3380CC4-5D6E-409C-BE32-E72D297353CC}">
              <c16:uniqueId val="{00000001-5D2E-44C3-A018-9EE2BCD2DF87}"/>
            </c:ext>
          </c:extLst>
        </c:ser>
        <c:ser>
          <c:idx val="2"/>
          <c:order val="2"/>
          <c:tx>
            <c:strRef>
              <c:f>Sheet1!$D$1</c:f>
              <c:strCache>
                <c:ptCount val="1"/>
                <c:pt idx="0">
                  <c:v>quironsalud (quironsalud)</c:v>
                </c:pt>
              </c:strCache>
            </c:strRef>
          </c:tx>
          <c:spPr>
            <a:ln w="28575" cap="rnd">
              <a:solidFill>
                <a:schemeClr val="accent3"/>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Sheet1!$D$2:$D$16</c:f>
              <c:numCache>
                <c:formatCode>General</c:formatCode>
                <c:ptCount val="15"/>
                <c:pt idx="12">
                  <c:v>523</c:v>
                </c:pt>
                <c:pt idx="13">
                  <c:v>530</c:v>
                </c:pt>
                <c:pt idx="14">
                  <c:v>536</c:v>
                </c:pt>
              </c:numCache>
            </c:numRef>
          </c:val>
          <c:smooth val="0"/>
          <c:extLst>
            <c:ext xmlns:c16="http://schemas.microsoft.com/office/drawing/2014/chart" uri="{C3380CC4-5D6E-409C-BE32-E72D297353CC}">
              <c16:uniqueId val="{00000002-5D2E-44C3-A018-9EE2BCD2DF87}"/>
            </c:ext>
          </c:extLst>
        </c:ser>
        <c:ser>
          <c:idx val="3"/>
          <c:order val="3"/>
          <c:tx>
            <c:strRef>
              <c:f>Sheet1!$E$1</c:f>
              <c:strCache>
                <c:ptCount val="1"/>
                <c:pt idx="0">
                  <c:v>tahe_fertilidad (Tahe Fertilidad)</c:v>
                </c:pt>
              </c:strCache>
            </c:strRef>
          </c:tx>
          <c:spPr>
            <a:ln w="28575" cap="rnd">
              <a:solidFill>
                <a:schemeClr val="accent4"/>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Sheet1!$E$2:$E$16</c:f>
              <c:numCache>
                <c:formatCode>General</c:formatCode>
                <c:ptCount val="15"/>
                <c:pt idx="12">
                  <c:v>370</c:v>
                </c:pt>
                <c:pt idx="13">
                  <c:v>373</c:v>
                </c:pt>
                <c:pt idx="14">
                  <c:v>374</c:v>
                </c:pt>
              </c:numCache>
            </c:numRef>
          </c:val>
          <c:smooth val="0"/>
          <c:extLst>
            <c:ext xmlns:c16="http://schemas.microsoft.com/office/drawing/2014/chart" uri="{C3380CC4-5D6E-409C-BE32-E72D297353CC}">
              <c16:uniqueId val="{00000003-5D2E-44C3-A018-9EE2BCD2DF87}"/>
            </c:ext>
          </c:extLst>
        </c:ser>
        <c:ser>
          <c:idx val="4"/>
          <c:order val="4"/>
          <c:tx>
            <c:strRef>
              <c:f>Sheet1!$F$1</c:f>
              <c:strCache>
                <c:ptCount val="1"/>
                <c:pt idx="0">
                  <c:v>caremujer (CAREMUJER Clínica)</c:v>
                </c:pt>
              </c:strCache>
            </c:strRef>
          </c:tx>
          <c:spPr>
            <a:ln w="28575" cap="rnd">
              <a:solidFill>
                <a:schemeClr val="accent5"/>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Sheet1!$F$2:$F$16</c:f>
              <c:numCache>
                <c:formatCode>General</c:formatCode>
                <c:ptCount val="15"/>
                <c:pt idx="12">
                  <c:v>341</c:v>
                </c:pt>
                <c:pt idx="13">
                  <c:v>341</c:v>
                </c:pt>
                <c:pt idx="14">
                  <c:v>342</c:v>
                </c:pt>
              </c:numCache>
            </c:numRef>
          </c:val>
          <c:smooth val="0"/>
          <c:extLst>
            <c:ext xmlns:c16="http://schemas.microsoft.com/office/drawing/2014/chart" uri="{C3380CC4-5D6E-409C-BE32-E72D297353CC}">
              <c16:uniqueId val="{00000004-5D2E-44C3-A018-9EE2BCD2DF87}"/>
            </c:ext>
          </c:extLst>
        </c:ser>
        <c:ser>
          <c:idx val="5"/>
          <c:order val="5"/>
          <c:tx>
            <c:strRef>
              <c:f>Sheet1!$G$1</c:f>
              <c:strCache>
                <c:ptCount val="1"/>
                <c:pt idx="0">
                  <c:v>equipojuanacrespo (Equipo Juana Crespo)</c:v>
                </c:pt>
              </c:strCache>
            </c:strRef>
          </c:tx>
          <c:spPr>
            <a:ln w="28575" cap="rnd">
              <a:solidFill>
                <a:schemeClr val="accent6"/>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Sheet1!$G$2:$G$16</c:f>
              <c:numCache>
                <c:formatCode>General</c:formatCode>
                <c:ptCount val="15"/>
                <c:pt idx="12">
                  <c:v>284</c:v>
                </c:pt>
                <c:pt idx="13">
                  <c:v>285</c:v>
                </c:pt>
                <c:pt idx="14">
                  <c:v>285</c:v>
                </c:pt>
              </c:numCache>
            </c:numRef>
          </c:val>
          <c:smooth val="0"/>
          <c:extLst>
            <c:ext xmlns:c16="http://schemas.microsoft.com/office/drawing/2014/chart" uri="{C3380CC4-5D6E-409C-BE32-E72D297353CC}">
              <c16:uniqueId val="{00000005-5D2E-44C3-A018-9EE2BCD2DF87}"/>
            </c:ext>
          </c:extLst>
        </c:ser>
        <c:ser>
          <c:idx val="6"/>
          <c:order val="6"/>
          <c:tx>
            <c:strRef>
              <c:f>Sheet1!$H$1</c:f>
              <c:strCache>
                <c:ptCount val="1"/>
                <c:pt idx="0">
                  <c:v>clinicaseva (Clínicas EVA)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Sheet1!$H$2:$H$16</c:f>
              <c:numCache>
                <c:formatCode>General</c:formatCode>
                <c:ptCount val="15"/>
                <c:pt idx="14">
                  <c:v>642</c:v>
                </c:pt>
              </c:numCache>
            </c:numRef>
          </c:val>
          <c:smooth val="0"/>
          <c:extLst>
            <c:ext xmlns:c16="http://schemas.microsoft.com/office/drawing/2014/chart" uri="{C3380CC4-5D6E-409C-BE32-E72D297353CC}">
              <c16:uniqueId val="{00000006-5D2E-44C3-A018-9EE2BCD2DF87}"/>
            </c:ext>
          </c:extLst>
        </c:ser>
        <c:dLbls>
          <c:showLegendKey val="0"/>
          <c:showVal val="0"/>
          <c:showCatName val="0"/>
          <c:showSerName val="0"/>
          <c:showPercent val="0"/>
          <c:showBubbleSize val="0"/>
        </c:dLbls>
        <c:smooth val="0"/>
        <c:axId val="349410152"/>
        <c:axId val="349408184"/>
      </c:lineChart>
      <c:dateAx>
        <c:axId val="34941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08184"/>
        <c:crosses val="autoZero"/>
        <c:auto val="1"/>
        <c:lblOffset val="100"/>
        <c:baseTimeUnit val="days"/>
      </c:dateAx>
      <c:valAx>
        <c:axId val="34940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1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iviclinics (IVIclinics)</c:v>
                </c:pt>
              </c:strCache>
            </c:strRef>
          </c:tx>
          <c:spPr>
            <a:ln w="28575" cap="rnd">
              <a:solidFill>
                <a:schemeClr val="accent1"/>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Sheet1!$B$2:$B$16</c:f>
              <c:numCache>
                <c:formatCode>General</c:formatCode>
                <c:ptCount val="15"/>
                <c:pt idx="13">
                  <c:v>0.18492834026815</c:v>
                </c:pt>
                <c:pt idx="14">
                  <c:v>0.27688047992616999</c:v>
                </c:pt>
              </c:numCache>
            </c:numRef>
          </c:val>
          <c:smooth val="0"/>
          <c:extLst>
            <c:ext xmlns:c16="http://schemas.microsoft.com/office/drawing/2014/chart" uri="{C3380CC4-5D6E-409C-BE32-E72D297353CC}">
              <c16:uniqueId val="{00000000-1CC7-4E74-8B4A-C31E81599ED0}"/>
            </c:ext>
          </c:extLst>
        </c:ser>
        <c:ser>
          <c:idx val="1"/>
          <c:order val="1"/>
          <c:tx>
            <c:strRef>
              <c:f>Sheet1!$C$1</c:f>
              <c:strCache>
                <c:ptCount val="1"/>
                <c:pt idx="0">
                  <c:v>dexeusmujer (Dexeus Mujer)</c:v>
                </c:pt>
              </c:strCache>
            </c:strRef>
          </c:tx>
          <c:spPr>
            <a:ln w="28575" cap="rnd">
              <a:solidFill>
                <a:schemeClr val="accent2"/>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Sheet1!$C$2:$C$16</c:f>
              <c:numCache>
                <c:formatCode>General</c:formatCode>
                <c:ptCount val="15"/>
                <c:pt idx="13">
                  <c:v>0.49489144316730999</c:v>
                </c:pt>
                <c:pt idx="14">
                  <c:v>0</c:v>
                </c:pt>
              </c:numCache>
            </c:numRef>
          </c:val>
          <c:smooth val="0"/>
          <c:extLst>
            <c:ext xmlns:c16="http://schemas.microsoft.com/office/drawing/2014/chart" uri="{C3380CC4-5D6E-409C-BE32-E72D297353CC}">
              <c16:uniqueId val="{00000001-1CC7-4E74-8B4A-C31E81599ED0}"/>
            </c:ext>
          </c:extLst>
        </c:ser>
        <c:ser>
          <c:idx val="2"/>
          <c:order val="2"/>
          <c:tx>
            <c:strRef>
              <c:f>Sheet1!$D$1</c:f>
              <c:strCache>
                <c:ptCount val="1"/>
                <c:pt idx="0">
                  <c:v>quironsalud (quironsalud)</c:v>
                </c:pt>
              </c:strCache>
            </c:strRef>
          </c:tx>
          <c:spPr>
            <a:ln w="28575" cap="rnd">
              <a:solidFill>
                <a:schemeClr val="accent3"/>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Sheet1!$D$2:$D$16</c:f>
              <c:numCache>
                <c:formatCode>General</c:formatCode>
                <c:ptCount val="15"/>
                <c:pt idx="13">
                  <c:v>1.3384321223708999</c:v>
                </c:pt>
                <c:pt idx="14">
                  <c:v>1.1320754716981001</c:v>
                </c:pt>
              </c:numCache>
            </c:numRef>
          </c:val>
          <c:smooth val="0"/>
          <c:extLst>
            <c:ext xmlns:c16="http://schemas.microsoft.com/office/drawing/2014/chart" uri="{C3380CC4-5D6E-409C-BE32-E72D297353CC}">
              <c16:uniqueId val="{00000002-1CC7-4E74-8B4A-C31E81599ED0}"/>
            </c:ext>
          </c:extLst>
        </c:ser>
        <c:ser>
          <c:idx val="3"/>
          <c:order val="3"/>
          <c:tx>
            <c:strRef>
              <c:f>Sheet1!$E$1</c:f>
              <c:strCache>
                <c:ptCount val="1"/>
                <c:pt idx="0">
                  <c:v>tahe_fertilidad (Tahe Fertilidad)</c:v>
                </c:pt>
              </c:strCache>
            </c:strRef>
          </c:tx>
          <c:spPr>
            <a:ln w="28575" cap="rnd">
              <a:solidFill>
                <a:schemeClr val="accent4"/>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Sheet1!$E$2:$E$16</c:f>
              <c:numCache>
                <c:formatCode>General</c:formatCode>
                <c:ptCount val="15"/>
                <c:pt idx="13">
                  <c:v>0.81081081081080997</c:v>
                </c:pt>
                <c:pt idx="14">
                  <c:v>0.26809651474530999</c:v>
                </c:pt>
              </c:numCache>
            </c:numRef>
          </c:val>
          <c:smooth val="0"/>
          <c:extLst>
            <c:ext xmlns:c16="http://schemas.microsoft.com/office/drawing/2014/chart" uri="{C3380CC4-5D6E-409C-BE32-E72D297353CC}">
              <c16:uniqueId val="{00000003-1CC7-4E74-8B4A-C31E81599ED0}"/>
            </c:ext>
          </c:extLst>
        </c:ser>
        <c:ser>
          <c:idx val="4"/>
          <c:order val="4"/>
          <c:tx>
            <c:strRef>
              <c:f>Sheet1!$F$1</c:f>
              <c:strCache>
                <c:ptCount val="1"/>
                <c:pt idx="0">
                  <c:v>caremujer (CAREMUJER Clínica)</c:v>
                </c:pt>
              </c:strCache>
            </c:strRef>
          </c:tx>
          <c:spPr>
            <a:ln w="28575" cap="rnd">
              <a:solidFill>
                <a:schemeClr val="accent5"/>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Sheet1!$F$2:$F$16</c:f>
              <c:numCache>
                <c:formatCode>General</c:formatCode>
                <c:ptCount val="15"/>
                <c:pt idx="13">
                  <c:v>0</c:v>
                </c:pt>
                <c:pt idx="14">
                  <c:v>0.29325513196481001</c:v>
                </c:pt>
              </c:numCache>
            </c:numRef>
          </c:val>
          <c:smooth val="0"/>
          <c:extLst>
            <c:ext xmlns:c16="http://schemas.microsoft.com/office/drawing/2014/chart" uri="{C3380CC4-5D6E-409C-BE32-E72D297353CC}">
              <c16:uniqueId val="{00000004-1CC7-4E74-8B4A-C31E81599ED0}"/>
            </c:ext>
          </c:extLst>
        </c:ser>
        <c:ser>
          <c:idx val="5"/>
          <c:order val="5"/>
          <c:tx>
            <c:strRef>
              <c:f>Sheet1!$G$1</c:f>
              <c:strCache>
                <c:ptCount val="1"/>
                <c:pt idx="0">
                  <c:v>equipojuanacrespo (Equipo Juana Crespo)</c:v>
                </c:pt>
              </c:strCache>
            </c:strRef>
          </c:tx>
          <c:spPr>
            <a:ln w="28575" cap="rnd">
              <a:solidFill>
                <a:schemeClr val="accent6"/>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Sheet1!$G$2:$G$16</c:f>
              <c:numCache>
                <c:formatCode>General</c:formatCode>
                <c:ptCount val="15"/>
                <c:pt idx="13">
                  <c:v>0.35211267605634</c:v>
                </c:pt>
                <c:pt idx="14">
                  <c:v>0</c:v>
                </c:pt>
              </c:numCache>
            </c:numRef>
          </c:val>
          <c:smooth val="0"/>
          <c:extLst>
            <c:ext xmlns:c16="http://schemas.microsoft.com/office/drawing/2014/chart" uri="{C3380CC4-5D6E-409C-BE32-E72D297353CC}">
              <c16:uniqueId val="{00000005-1CC7-4E74-8B4A-C31E81599ED0}"/>
            </c:ext>
          </c:extLst>
        </c:ser>
        <c:ser>
          <c:idx val="6"/>
          <c:order val="6"/>
          <c:tx>
            <c:strRef>
              <c:f>Sheet1!$H$1</c:f>
              <c:strCache>
                <c:ptCount val="1"/>
                <c:pt idx="0">
                  <c:v>clinicaseva (Clínicas EVA)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Sheet1!$H$2:$H$16</c:f>
              <c:numCache>
                <c:formatCode>General</c:formatCode>
                <c:ptCount val="15"/>
              </c:numCache>
            </c:numRef>
          </c:val>
          <c:smooth val="0"/>
          <c:extLst>
            <c:ext xmlns:c16="http://schemas.microsoft.com/office/drawing/2014/chart" uri="{C3380CC4-5D6E-409C-BE32-E72D297353CC}">
              <c16:uniqueId val="{00000006-1CC7-4E74-8B4A-C31E81599ED0}"/>
            </c:ext>
          </c:extLst>
        </c:ser>
        <c:dLbls>
          <c:showLegendKey val="0"/>
          <c:showVal val="0"/>
          <c:showCatName val="0"/>
          <c:showSerName val="0"/>
          <c:showPercent val="0"/>
          <c:showBubbleSize val="0"/>
        </c:dLbls>
        <c:smooth val="0"/>
        <c:axId val="359998520"/>
        <c:axId val="360000816"/>
      </c:lineChart>
      <c:dateAx>
        <c:axId val="359998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000816"/>
        <c:crosses val="autoZero"/>
        <c:auto val="1"/>
        <c:lblOffset val="100"/>
        <c:baseTimeUnit val="days"/>
      </c:dateAx>
      <c:valAx>
        <c:axId val="36000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99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iviclinics (IVIclinics)</c:v>
                </c:pt>
              </c:strCache>
            </c:strRef>
          </c:tx>
          <c:spPr>
            <a:ln w="28575" cap="rnd">
              <a:solidFill>
                <a:schemeClr val="accent1"/>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AFA2-48B2-B209-5BFD49C108D6}"/>
            </c:ext>
          </c:extLst>
        </c:ser>
        <c:ser>
          <c:idx val="1"/>
          <c:order val="1"/>
          <c:tx>
            <c:strRef>
              <c:f>Sheet1!$C$1</c:f>
              <c:strCache>
                <c:ptCount val="1"/>
                <c:pt idx="0">
                  <c:v>dexeusmujer (Dexeus Mujer)</c:v>
                </c:pt>
              </c:strCache>
            </c:strRef>
          </c:tx>
          <c:spPr>
            <a:ln w="28575" cap="rnd">
              <a:solidFill>
                <a:schemeClr val="accent2"/>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1.7633000000000001</c:v>
                </c:pt>
              </c:numCache>
            </c:numRef>
          </c:val>
          <c:smooth val="0"/>
          <c:extLst>
            <c:ext xmlns:c16="http://schemas.microsoft.com/office/drawing/2014/chart" uri="{C3380CC4-5D6E-409C-BE32-E72D297353CC}">
              <c16:uniqueId val="{00000001-AFA2-48B2-B209-5BFD49C108D6}"/>
            </c:ext>
          </c:extLst>
        </c:ser>
        <c:ser>
          <c:idx val="2"/>
          <c:order val="2"/>
          <c:tx>
            <c:strRef>
              <c:f>Sheet1!$D$1</c:f>
              <c:strCache>
                <c:ptCount val="1"/>
                <c:pt idx="0">
                  <c:v>quironsalud (quironsalud)</c:v>
                </c:pt>
              </c:strCache>
            </c:strRef>
          </c:tx>
          <c:spPr>
            <a:ln w="28575" cap="rnd">
              <a:solidFill>
                <a:schemeClr val="accent3"/>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10.0665</c:v>
                </c:pt>
                <c:pt idx="14">
                  <c:v>6.5666000000000002</c:v>
                </c:pt>
              </c:numCache>
            </c:numRef>
          </c:val>
          <c:smooth val="0"/>
          <c:extLst>
            <c:ext xmlns:c16="http://schemas.microsoft.com/office/drawing/2014/chart" uri="{C3380CC4-5D6E-409C-BE32-E72D297353CC}">
              <c16:uniqueId val="{00000002-AFA2-48B2-B209-5BFD49C108D6}"/>
            </c:ext>
          </c:extLst>
        </c:ser>
        <c:ser>
          <c:idx val="3"/>
          <c:order val="3"/>
          <c:tx>
            <c:strRef>
              <c:f>Sheet1!$E$1</c:f>
              <c:strCache>
                <c:ptCount val="1"/>
                <c:pt idx="0">
                  <c:v>tahe_fertilidad (Tahe Fertilidad)</c:v>
                </c:pt>
              </c:strCache>
            </c:strRef>
          </c:tx>
          <c:spPr>
            <a:ln w="28575" cap="rnd">
              <a:solidFill>
                <a:schemeClr val="accent4"/>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3-AFA2-48B2-B209-5BFD49C108D6}"/>
            </c:ext>
          </c:extLst>
        </c:ser>
        <c:ser>
          <c:idx val="4"/>
          <c:order val="4"/>
          <c:tx>
            <c:strRef>
              <c:f>Sheet1!$F$1</c:f>
              <c:strCache>
                <c:ptCount val="1"/>
                <c:pt idx="0">
                  <c:v>caremujer (CAREMUJER Clínica)</c:v>
                </c:pt>
              </c:strCache>
            </c:strRef>
          </c:tx>
          <c:spPr>
            <a:ln w="28575" cap="rnd">
              <a:solidFill>
                <a:schemeClr val="accent5"/>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4-AFA2-48B2-B209-5BFD49C108D6}"/>
            </c:ext>
          </c:extLst>
        </c:ser>
        <c:ser>
          <c:idx val="5"/>
          <c:order val="5"/>
          <c:tx>
            <c:strRef>
              <c:f>Sheet1!$G$1</c:f>
              <c:strCache>
                <c:ptCount val="1"/>
                <c:pt idx="0">
                  <c:v>equipojuanacrespo (Equipo Juana Crespo)</c:v>
                </c:pt>
              </c:strCache>
            </c:strRef>
          </c:tx>
          <c:spPr>
            <a:ln w="28575" cap="rnd">
              <a:solidFill>
                <a:schemeClr val="accent6"/>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Sheet1!$G$2:$G$16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5-AFA2-48B2-B209-5BFD49C108D6}"/>
            </c:ext>
          </c:extLst>
        </c:ser>
        <c:ser>
          <c:idx val="6"/>
          <c:order val="6"/>
          <c:tx>
            <c:strRef>
              <c:f>Sheet1!$H$1</c:f>
              <c:strCache>
                <c:ptCount val="1"/>
                <c:pt idx="0">
                  <c:v>clinicaseva (Clínicas EVA)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Sheet1!$H$2:$H$16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6-AFA2-48B2-B209-5BFD49C108D6}"/>
            </c:ext>
          </c:extLst>
        </c:ser>
        <c:dLbls>
          <c:showLegendKey val="0"/>
          <c:showVal val="0"/>
          <c:showCatName val="0"/>
          <c:showSerName val="0"/>
          <c:showPercent val="0"/>
          <c:showBubbleSize val="0"/>
        </c:dLbls>
        <c:smooth val="0"/>
        <c:axId val="380561608"/>
        <c:axId val="380573416"/>
      </c:lineChart>
      <c:dateAx>
        <c:axId val="380561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73416"/>
        <c:crosses val="autoZero"/>
        <c:auto val="1"/>
        <c:lblOffset val="100"/>
        <c:baseTimeUnit val="days"/>
      </c:dateAx>
      <c:valAx>
        <c:axId val="380573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56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iviclinics (IVIclinics)</c:v>
                </c:pt>
              </c:strCache>
            </c:strRef>
          </c:tx>
          <c:spPr>
            <a:ln w="28575" cap="rnd">
              <a:solidFill>
                <a:schemeClr val="accent1"/>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Sheet1!$B$2:$B$16</c:f>
              <c:numCache>
                <c:formatCode>General</c:formatCode>
                <c:ptCount val="15"/>
                <c:pt idx="0">
                  <c:v>0</c:v>
                </c:pt>
                <c:pt idx="1">
                  <c:v>127</c:v>
                </c:pt>
                <c:pt idx="2">
                  <c:v>0</c:v>
                </c:pt>
                <c:pt idx="3">
                  <c:v>0</c:v>
                </c:pt>
                <c:pt idx="4">
                  <c:v>0</c:v>
                </c:pt>
                <c:pt idx="5">
                  <c:v>73</c:v>
                </c:pt>
                <c:pt idx="6">
                  <c:v>0</c:v>
                </c:pt>
                <c:pt idx="7">
                  <c:v>144</c:v>
                </c:pt>
                <c:pt idx="8">
                  <c:v>0</c:v>
                </c:pt>
                <c:pt idx="9">
                  <c:v>0</c:v>
                </c:pt>
                <c:pt idx="10">
                  <c:v>0</c:v>
                </c:pt>
                <c:pt idx="11">
                  <c:v>0</c:v>
                </c:pt>
                <c:pt idx="12">
                  <c:v>169</c:v>
                </c:pt>
                <c:pt idx="13">
                  <c:v>0</c:v>
                </c:pt>
                <c:pt idx="14">
                  <c:v>0</c:v>
                </c:pt>
              </c:numCache>
            </c:numRef>
          </c:val>
          <c:smooth val="0"/>
          <c:extLst>
            <c:ext xmlns:c16="http://schemas.microsoft.com/office/drawing/2014/chart" uri="{C3380CC4-5D6E-409C-BE32-E72D297353CC}">
              <c16:uniqueId val="{00000000-5902-42D6-9F49-11811742FD28}"/>
            </c:ext>
          </c:extLst>
        </c:ser>
        <c:ser>
          <c:idx val="1"/>
          <c:order val="1"/>
          <c:tx>
            <c:strRef>
              <c:f>Sheet1!$C$1</c:f>
              <c:strCache>
                <c:ptCount val="1"/>
                <c:pt idx="0">
                  <c:v>dexeusmujer (Dexeus Mujer)</c:v>
                </c:pt>
              </c:strCache>
            </c:strRef>
          </c:tx>
          <c:spPr>
            <a:ln w="28575" cap="rnd">
              <a:solidFill>
                <a:schemeClr val="accent2"/>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Sheet1!$C$2:$C$16</c:f>
              <c:numCache>
                <c:formatCode>General</c:formatCode>
                <c:ptCount val="15"/>
                <c:pt idx="0">
                  <c:v>0</c:v>
                </c:pt>
                <c:pt idx="1">
                  <c:v>143</c:v>
                </c:pt>
                <c:pt idx="2">
                  <c:v>0</c:v>
                </c:pt>
                <c:pt idx="3">
                  <c:v>0</c:v>
                </c:pt>
                <c:pt idx="4">
                  <c:v>0</c:v>
                </c:pt>
                <c:pt idx="5">
                  <c:v>288</c:v>
                </c:pt>
                <c:pt idx="6">
                  <c:v>0</c:v>
                </c:pt>
                <c:pt idx="7">
                  <c:v>0</c:v>
                </c:pt>
                <c:pt idx="8">
                  <c:v>164</c:v>
                </c:pt>
                <c:pt idx="9">
                  <c:v>0</c:v>
                </c:pt>
                <c:pt idx="10">
                  <c:v>0</c:v>
                </c:pt>
                <c:pt idx="11">
                  <c:v>0</c:v>
                </c:pt>
                <c:pt idx="12">
                  <c:v>591</c:v>
                </c:pt>
                <c:pt idx="13">
                  <c:v>0</c:v>
                </c:pt>
                <c:pt idx="14">
                  <c:v>111</c:v>
                </c:pt>
              </c:numCache>
            </c:numRef>
          </c:val>
          <c:smooth val="0"/>
          <c:extLst>
            <c:ext xmlns:c16="http://schemas.microsoft.com/office/drawing/2014/chart" uri="{C3380CC4-5D6E-409C-BE32-E72D297353CC}">
              <c16:uniqueId val="{00000001-5902-42D6-9F49-11811742FD28}"/>
            </c:ext>
          </c:extLst>
        </c:ser>
        <c:ser>
          <c:idx val="2"/>
          <c:order val="2"/>
          <c:tx>
            <c:strRef>
              <c:f>Sheet1!$D$1</c:f>
              <c:strCache>
                <c:ptCount val="1"/>
                <c:pt idx="0">
                  <c:v>quironsalud (quironsalud)</c:v>
                </c:pt>
              </c:strCache>
            </c:strRef>
          </c:tx>
          <c:spPr>
            <a:ln w="28575" cap="rnd">
              <a:solidFill>
                <a:schemeClr val="accent3"/>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Sheet1!$D$2:$D$16</c:f>
              <c:numCache>
                <c:formatCode>General</c:formatCode>
                <c:ptCount val="15"/>
                <c:pt idx="0">
                  <c:v>74</c:v>
                </c:pt>
                <c:pt idx="1">
                  <c:v>49</c:v>
                </c:pt>
                <c:pt idx="2">
                  <c:v>67</c:v>
                </c:pt>
                <c:pt idx="3">
                  <c:v>42</c:v>
                </c:pt>
                <c:pt idx="4">
                  <c:v>0</c:v>
                </c:pt>
                <c:pt idx="5">
                  <c:v>29</c:v>
                </c:pt>
                <c:pt idx="6">
                  <c:v>59</c:v>
                </c:pt>
                <c:pt idx="7">
                  <c:v>76</c:v>
                </c:pt>
                <c:pt idx="8">
                  <c:v>49</c:v>
                </c:pt>
                <c:pt idx="9">
                  <c:v>64</c:v>
                </c:pt>
                <c:pt idx="10">
                  <c:v>0</c:v>
                </c:pt>
                <c:pt idx="11">
                  <c:v>0</c:v>
                </c:pt>
                <c:pt idx="12">
                  <c:v>47</c:v>
                </c:pt>
                <c:pt idx="13">
                  <c:v>44</c:v>
                </c:pt>
                <c:pt idx="14">
                  <c:v>0</c:v>
                </c:pt>
              </c:numCache>
            </c:numRef>
          </c:val>
          <c:smooth val="0"/>
          <c:extLst>
            <c:ext xmlns:c16="http://schemas.microsoft.com/office/drawing/2014/chart" uri="{C3380CC4-5D6E-409C-BE32-E72D297353CC}">
              <c16:uniqueId val="{00000002-5902-42D6-9F49-11811742FD28}"/>
            </c:ext>
          </c:extLst>
        </c:ser>
        <c:ser>
          <c:idx val="3"/>
          <c:order val="3"/>
          <c:tx>
            <c:strRef>
              <c:f>Sheet1!$E$1</c:f>
              <c:strCache>
                <c:ptCount val="1"/>
                <c:pt idx="0">
                  <c:v>tahe_fertilidad (Tahe Fertilidad)</c:v>
                </c:pt>
              </c:strCache>
            </c:strRef>
          </c:tx>
          <c:spPr>
            <a:ln w="28575" cap="rnd">
              <a:solidFill>
                <a:schemeClr val="accent4"/>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Sheet1!$E$2:$E$16</c:f>
              <c:numCache>
                <c:formatCode>General</c:formatCode>
                <c:ptCount val="15"/>
                <c:pt idx="0">
                  <c:v>0</c:v>
                </c:pt>
                <c:pt idx="1">
                  <c:v>0</c:v>
                </c:pt>
                <c:pt idx="2">
                  <c:v>0</c:v>
                </c:pt>
                <c:pt idx="3">
                  <c:v>0</c:v>
                </c:pt>
                <c:pt idx="4">
                  <c:v>0</c:v>
                </c:pt>
                <c:pt idx="5">
                  <c:v>0</c:v>
                </c:pt>
                <c:pt idx="6">
                  <c:v>0</c:v>
                </c:pt>
                <c:pt idx="7">
                  <c:v>22</c:v>
                </c:pt>
                <c:pt idx="8">
                  <c:v>0</c:v>
                </c:pt>
                <c:pt idx="9">
                  <c:v>14</c:v>
                </c:pt>
                <c:pt idx="10">
                  <c:v>0</c:v>
                </c:pt>
                <c:pt idx="11">
                  <c:v>0</c:v>
                </c:pt>
                <c:pt idx="12">
                  <c:v>0</c:v>
                </c:pt>
                <c:pt idx="13">
                  <c:v>0</c:v>
                </c:pt>
                <c:pt idx="14">
                  <c:v>0</c:v>
                </c:pt>
              </c:numCache>
            </c:numRef>
          </c:val>
          <c:smooth val="0"/>
          <c:extLst>
            <c:ext xmlns:c16="http://schemas.microsoft.com/office/drawing/2014/chart" uri="{C3380CC4-5D6E-409C-BE32-E72D297353CC}">
              <c16:uniqueId val="{00000003-5902-42D6-9F49-11811742FD28}"/>
            </c:ext>
          </c:extLst>
        </c:ser>
        <c:ser>
          <c:idx val="4"/>
          <c:order val="4"/>
          <c:tx>
            <c:strRef>
              <c:f>Sheet1!$F$1</c:f>
              <c:strCache>
                <c:ptCount val="1"/>
                <c:pt idx="0">
                  <c:v>caremujer (CAREMUJER Clínica)</c:v>
                </c:pt>
              </c:strCache>
            </c:strRef>
          </c:tx>
          <c:spPr>
            <a:ln w="28575" cap="rnd">
              <a:solidFill>
                <a:schemeClr val="accent5"/>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Sheet1!$F$2:$F$16</c:f>
              <c:numCache>
                <c:formatCode>General</c:formatCode>
                <c:ptCount val="15"/>
                <c:pt idx="0">
                  <c:v>0</c:v>
                </c:pt>
                <c:pt idx="1">
                  <c:v>0</c:v>
                </c:pt>
                <c:pt idx="2">
                  <c:v>0</c:v>
                </c:pt>
                <c:pt idx="3">
                  <c:v>0</c:v>
                </c:pt>
                <c:pt idx="4">
                  <c:v>0</c:v>
                </c:pt>
                <c:pt idx="5">
                  <c:v>0</c:v>
                </c:pt>
                <c:pt idx="6">
                  <c:v>0</c:v>
                </c:pt>
                <c:pt idx="7">
                  <c:v>0</c:v>
                </c:pt>
                <c:pt idx="8">
                  <c:v>13</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4-5902-42D6-9F49-11811742FD28}"/>
            </c:ext>
          </c:extLst>
        </c:ser>
        <c:ser>
          <c:idx val="5"/>
          <c:order val="5"/>
          <c:tx>
            <c:strRef>
              <c:f>Sheet1!$G$1</c:f>
              <c:strCache>
                <c:ptCount val="1"/>
                <c:pt idx="0">
                  <c:v>equipojuanacrespo (Equipo Juana Crespo)</c:v>
                </c:pt>
              </c:strCache>
            </c:strRef>
          </c:tx>
          <c:spPr>
            <a:ln w="28575" cap="rnd">
              <a:solidFill>
                <a:schemeClr val="accent6"/>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Sheet1!$G$2:$G$16</c:f>
              <c:numCache>
                <c:formatCode>General</c:formatCode>
                <c:ptCount val="15"/>
                <c:pt idx="0">
                  <c:v>33</c:v>
                </c:pt>
                <c:pt idx="1">
                  <c:v>0</c:v>
                </c:pt>
                <c:pt idx="2">
                  <c:v>0</c:v>
                </c:pt>
                <c:pt idx="3">
                  <c:v>0</c:v>
                </c:pt>
                <c:pt idx="4">
                  <c:v>0</c:v>
                </c:pt>
                <c:pt idx="5">
                  <c:v>0</c:v>
                </c:pt>
                <c:pt idx="6">
                  <c:v>0</c:v>
                </c:pt>
                <c:pt idx="7">
                  <c:v>0</c:v>
                </c:pt>
                <c:pt idx="8">
                  <c:v>0</c:v>
                </c:pt>
                <c:pt idx="9">
                  <c:v>43</c:v>
                </c:pt>
                <c:pt idx="10">
                  <c:v>52</c:v>
                </c:pt>
                <c:pt idx="11">
                  <c:v>0</c:v>
                </c:pt>
                <c:pt idx="12">
                  <c:v>0</c:v>
                </c:pt>
                <c:pt idx="13">
                  <c:v>0</c:v>
                </c:pt>
                <c:pt idx="14">
                  <c:v>0</c:v>
                </c:pt>
              </c:numCache>
            </c:numRef>
          </c:val>
          <c:smooth val="0"/>
          <c:extLst>
            <c:ext xmlns:c16="http://schemas.microsoft.com/office/drawing/2014/chart" uri="{C3380CC4-5D6E-409C-BE32-E72D297353CC}">
              <c16:uniqueId val="{00000005-5902-42D6-9F49-11811742FD28}"/>
            </c:ext>
          </c:extLst>
        </c:ser>
        <c:ser>
          <c:idx val="6"/>
          <c:order val="6"/>
          <c:tx>
            <c:strRef>
              <c:f>Sheet1!$H$1</c:f>
              <c:strCache>
                <c:ptCount val="1"/>
                <c:pt idx="0">
                  <c:v>clinicaseva (Clínicas EVA)</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43152</c:v>
                </c:pt>
                <c:pt idx="1">
                  <c:v>43153</c:v>
                </c:pt>
                <c:pt idx="2">
                  <c:v>43154</c:v>
                </c:pt>
                <c:pt idx="3">
                  <c:v>43155</c:v>
                </c:pt>
                <c:pt idx="4">
                  <c:v>43156</c:v>
                </c:pt>
                <c:pt idx="5">
                  <c:v>43157</c:v>
                </c:pt>
                <c:pt idx="6">
                  <c:v>43158</c:v>
                </c:pt>
                <c:pt idx="7">
                  <c:v>43159</c:v>
                </c:pt>
                <c:pt idx="8">
                  <c:v>43160</c:v>
                </c:pt>
                <c:pt idx="9">
                  <c:v>43161</c:v>
                </c:pt>
                <c:pt idx="10">
                  <c:v>43162</c:v>
                </c:pt>
                <c:pt idx="11">
                  <c:v>43163</c:v>
                </c:pt>
                <c:pt idx="12">
                  <c:v>43164</c:v>
                </c:pt>
                <c:pt idx="13">
                  <c:v>43165</c:v>
                </c:pt>
                <c:pt idx="14">
                  <c:v>43166</c:v>
                </c:pt>
              </c:numCache>
            </c:numRef>
          </c:cat>
          <c:val>
            <c:numRef>
              <c:f>Sheet1!$H$2:$H$16</c:f>
              <c:numCache>
                <c:formatCode>General</c:formatCode>
                <c:ptCount val="15"/>
                <c:pt idx="0">
                  <c:v>47</c:v>
                </c:pt>
                <c:pt idx="1">
                  <c:v>40</c:v>
                </c:pt>
                <c:pt idx="2">
                  <c:v>21</c:v>
                </c:pt>
                <c:pt idx="3">
                  <c:v>0</c:v>
                </c:pt>
                <c:pt idx="4">
                  <c:v>0</c:v>
                </c:pt>
                <c:pt idx="5">
                  <c:v>24</c:v>
                </c:pt>
                <c:pt idx="6">
                  <c:v>0</c:v>
                </c:pt>
                <c:pt idx="7">
                  <c:v>25</c:v>
                </c:pt>
                <c:pt idx="8">
                  <c:v>17</c:v>
                </c:pt>
                <c:pt idx="9">
                  <c:v>0</c:v>
                </c:pt>
                <c:pt idx="10">
                  <c:v>0</c:v>
                </c:pt>
                <c:pt idx="11">
                  <c:v>0</c:v>
                </c:pt>
                <c:pt idx="12">
                  <c:v>35</c:v>
                </c:pt>
                <c:pt idx="13">
                  <c:v>13</c:v>
                </c:pt>
                <c:pt idx="14">
                  <c:v>26</c:v>
                </c:pt>
              </c:numCache>
            </c:numRef>
          </c:val>
          <c:smooth val="0"/>
          <c:extLst>
            <c:ext xmlns:c16="http://schemas.microsoft.com/office/drawing/2014/chart" uri="{C3380CC4-5D6E-409C-BE32-E72D297353CC}">
              <c16:uniqueId val="{00000006-5902-42D6-9F49-11811742FD28}"/>
            </c:ext>
          </c:extLst>
        </c:ser>
        <c:dLbls>
          <c:showLegendKey val="0"/>
          <c:showVal val="0"/>
          <c:showCatName val="0"/>
          <c:showSerName val="0"/>
          <c:showPercent val="0"/>
          <c:showBubbleSize val="0"/>
        </c:dLbls>
        <c:smooth val="0"/>
        <c:axId val="163761208"/>
        <c:axId val="349407528"/>
      </c:lineChart>
      <c:dateAx>
        <c:axId val="16376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407528"/>
        <c:crosses val="autoZero"/>
        <c:auto val="1"/>
        <c:lblOffset val="100"/>
        <c:baseTimeUnit val="days"/>
      </c:dateAx>
      <c:valAx>
        <c:axId val="34940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76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8E9ED-C439-47AF-A646-77122D23853B}"/>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B274182-6000-4D72-9E75-3780FB3E33E9}"/>
              </a:ext>
            </a:extLst>
          </p:cNvPr>
          <p:cNvSpPr>
            <a:spLocks noGrp="1"/>
          </p:cNvSpPr>
          <p:nvPr>
            <p:ph type="subTitle" idx="1"/>
          </p:nvPr>
        </p:nvSpPr>
        <p:spPr/>
        <p:txBody>
          <a:bodyPr/>
          <a:lstStyle/>
          <a:p>
            <a:r>
              <a:rPr lang="en-US"/>
              <a:t>DoYou Media</a:t>
            </a:r>
          </a:p>
        </p:txBody>
      </p:sp>
    </p:spTree>
    <p:extLst>
      <p:ext uri="{BB962C8B-B14F-4D97-AF65-F5344CB8AC3E}">
        <p14:creationId xmlns:p14="http://schemas.microsoft.com/office/powerpoint/2010/main" val="499123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C7BAD-BC88-4A31-A1FD-53EA749C207E}"/>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E9C24B5F-42F3-4927-956C-0FE1BA15E921}"/>
              </a:ext>
            </a:extLst>
          </p:cNvPr>
          <p:cNvGraphicFramePr>
            <a:graphicFrameLocks noGrp="1"/>
          </p:cNvGraphicFramePr>
          <p:nvPr>
            <p:ph type="tbl" sz="quarter" idx="13"/>
            <p:extLst>
              <p:ext uri="{D42A27DB-BD31-4B8C-83A1-F6EECF244321}">
                <p14:modId xmlns:p14="http://schemas.microsoft.com/office/powerpoint/2010/main" val="1599412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480142"/>
                    </a:ext>
                  </a:extLst>
                </a:gridCol>
                <a:gridCol w="699516">
                  <a:extLst>
                    <a:ext uri="{9D8B030D-6E8A-4147-A177-3AD203B41FA5}">
                      <a16:colId xmlns:a16="http://schemas.microsoft.com/office/drawing/2014/main" val="3046114614"/>
                    </a:ext>
                  </a:extLst>
                </a:gridCol>
                <a:gridCol w="699516">
                  <a:extLst>
                    <a:ext uri="{9D8B030D-6E8A-4147-A177-3AD203B41FA5}">
                      <a16:colId xmlns:a16="http://schemas.microsoft.com/office/drawing/2014/main" val="1131248976"/>
                    </a:ext>
                  </a:extLst>
                </a:gridCol>
                <a:gridCol w="658368">
                  <a:extLst>
                    <a:ext uri="{9D8B030D-6E8A-4147-A177-3AD203B41FA5}">
                      <a16:colId xmlns:a16="http://schemas.microsoft.com/office/drawing/2014/main" val="3370457637"/>
                    </a:ext>
                  </a:extLst>
                </a:gridCol>
                <a:gridCol w="658368">
                  <a:extLst>
                    <a:ext uri="{9D8B030D-6E8A-4147-A177-3AD203B41FA5}">
                      <a16:colId xmlns:a16="http://schemas.microsoft.com/office/drawing/2014/main" val="1597370750"/>
                    </a:ext>
                  </a:extLst>
                </a:gridCol>
                <a:gridCol w="658368">
                  <a:extLst>
                    <a:ext uri="{9D8B030D-6E8A-4147-A177-3AD203B41FA5}">
                      <a16:colId xmlns:a16="http://schemas.microsoft.com/office/drawing/2014/main" val="1359241622"/>
                    </a:ext>
                  </a:extLst>
                </a:gridCol>
                <a:gridCol w="699516">
                  <a:extLst>
                    <a:ext uri="{9D8B030D-6E8A-4147-A177-3AD203B41FA5}">
                      <a16:colId xmlns:a16="http://schemas.microsoft.com/office/drawing/2014/main" val="2044988498"/>
                    </a:ext>
                  </a:extLst>
                </a:gridCol>
                <a:gridCol w="699516">
                  <a:extLst>
                    <a:ext uri="{9D8B030D-6E8A-4147-A177-3AD203B41FA5}">
                      <a16:colId xmlns:a16="http://schemas.microsoft.com/office/drawing/2014/main" val="775082029"/>
                    </a:ext>
                  </a:extLst>
                </a:gridCol>
                <a:gridCol w="699516">
                  <a:extLst>
                    <a:ext uri="{9D8B030D-6E8A-4147-A177-3AD203B41FA5}">
                      <a16:colId xmlns:a16="http://schemas.microsoft.com/office/drawing/2014/main" val="2653561702"/>
                    </a:ext>
                  </a:extLst>
                </a:gridCol>
                <a:gridCol w="658368">
                  <a:extLst>
                    <a:ext uri="{9D8B030D-6E8A-4147-A177-3AD203B41FA5}">
                      <a16:colId xmlns:a16="http://schemas.microsoft.com/office/drawing/2014/main" val="6397609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928160231"/>
                  </a:ext>
                </a:extLst>
              </a:tr>
              <a:tr h="370840">
                <a:tc>
                  <a:txBody>
                    <a:bodyPr/>
                    <a:lstStyle/>
                    <a:p>
                      <a:r>
                        <a:rPr lang="en-US" sz="1000"/>
                        <a:t>clinicaseva (Clínicas EVA)</a:t>
                      </a:r>
                    </a:p>
                  </a:txBody>
                  <a:tcPr/>
                </a:tc>
                <a:tc>
                  <a:txBody>
                    <a:bodyPr/>
                    <a:lstStyle/>
                    <a:p>
                      <a:r>
                        <a:rPr lang="en-US" sz="1000"/>
                        <a:t>642</a:t>
                      </a:r>
                    </a:p>
                  </a:txBody>
                  <a:tcPr/>
                </a:tc>
                <a:tc>
                  <a:txBody>
                    <a:bodyPr/>
                    <a:lstStyle/>
                    <a:p>
                      <a:r>
                        <a:rPr lang="en-US" sz="1000"/>
                        <a:t>n/a</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240</a:t>
                      </a:r>
                    </a:p>
                  </a:txBody>
                  <a:tcPr/>
                </a:tc>
                <a:tc>
                  <a:txBody>
                    <a:bodyPr/>
                    <a:lstStyle/>
                    <a:p>
                      <a:r>
                        <a:rPr lang="en-US" sz="1000"/>
                        <a:t>8</a:t>
                      </a:r>
                    </a:p>
                  </a:txBody>
                  <a:tcPr/>
                </a:tc>
                <a:tc>
                  <a:txBody>
                    <a:bodyPr/>
                    <a:lstStyle/>
                    <a:p>
                      <a:r>
                        <a:rPr lang="en-US" sz="1000"/>
                        <a:t>n/a</a:t>
                      </a:r>
                    </a:p>
                  </a:txBody>
                  <a:tcPr/>
                </a:tc>
                <a:extLst>
                  <a:ext uri="{0D108BD9-81ED-4DB2-BD59-A6C34878D82A}">
                    <a16:rowId xmlns:a16="http://schemas.microsoft.com/office/drawing/2014/main" val="2510518095"/>
                  </a:ext>
                </a:extLst>
              </a:tr>
              <a:tr h="370840">
                <a:tc>
                  <a:txBody>
                    <a:bodyPr/>
                    <a:lstStyle/>
                    <a:p>
                      <a:r>
                        <a:rPr lang="en-US" sz="1000"/>
                        <a:t>quironsalud (quironsalud)</a:t>
                      </a:r>
                    </a:p>
                  </a:txBody>
                  <a:tcPr/>
                </a:tc>
                <a:tc>
                  <a:txBody>
                    <a:bodyPr/>
                    <a:lstStyle/>
                    <a:p>
                      <a:r>
                        <a:rPr lang="en-US" sz="1000"/>
                        <a:t>536</a:t>
                      </a:r>
                    </a:p>
                  </a:txBody>
                  <a:tcPr/>
                </a:tc>
                <a:tc>
                  <a:txBody>
                    <a:bodyPr/>
                    <a:lstStyle/>
                    <a:p>
                      <a:r>
                        <a:rPr lang="en-US" sz="1000"/>
                        <a:t>n/a</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11</a:t>
                      </a:r>
                    </a:p>
                  </a:txBody>
                  <a:tcPr/>
                </a:tc>
                <a:tc>
                  <a:txBody>
                    <a:bodyPr/>
                    <a:lstStyle/>
                    <a:p>
                      <a:r>
                        <a:rPr lang="en-US" sz="1000"/>
                        <a:t>579</a:t>
                      </a:r>
                    </a:p>
                  </a:txBody>
                  <a:tcPr/>
                </a:tc>
                <a:tc>
                  <a:txBody>
                    <a:bodyPr/>
                    <a:lstStyle/>
                    <a:p>
                      <a:r>
                        <a:rPr lang="en-US" sz="1000"/>
                        <a:t>21</a:t>
                      </a:r>
                    </a:p>
                  </a:txBody>
                  <a:tcPr/>
                </a:tc>
                <a:tc>
                  <a:txBody>
                    <a:bodyPr/>
                    <a:lstStyle/>
                    <a:p>
                      <a:r>
                        <a:rPr lang="en-US" sz="1000"/>
                        <a:t>n/a</a:t>
                      </a:r>
                    </a:p>
                  </a:txBody>
                  <a:tcPr/>
                </a:tc>
                <a:extLst>
                  <a:ext uri="{0D108BD9-81ED-4DB2-BD59-A6C34878D82A}">
                    <a16:rowId xmlns:a16="http://schemas.microsoft.com/office/drawing/2014/main" val="1265786330"/>
                  </a:ext>
                </a:extLst>
              </a:tr>
              <a:tr h="370840">
                <a:tc>
                  <a:txBody>
                    <a:bodyPr/>
                    <a:lstStyle/>
                    <a:p>
                      <a:r>
                        <a:rPr lang="en-US" sz="1000"/>
                        <a:t>equipojuanacrespo (Equipo Juana Crespo)</a:t>
                      </a:r>
                    </a:p>
                  </a:txBody>
                  <a:tcPr/>
                </a:tc>
                <a:tc>
                  <a:txBody>
                    <a:bodyPr/>
                    <a:lstStyle/>
                    <a:p>
                      <a:r>
                        <a:rPr lang="en-US" sz="1000"/>
                        <a:t>285</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128</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067403091"/>
                  </a:ext>
                </a:extLst>
              </a:tr>
              <a:tr h="370840">
                <a:tc>
                  <a:txBody>
                    <a:bodyPr/>
                    <a:lstStyle/>
                    <a:p>
                      <a:r>
                        <a:rPr lang="en-US" sz="1000"/>
                        <a:t>dexeusmujer (Dexeus Mujer)</a:t>
                      </a:r>
                    </a:p>
                  </a:txBody>
                  <a:tcPr/>
                </a:tc>
                <a:tc>
                  <a:txBody>
                    <a:bodyPr/>
                    <a:lstStyle/>
                    <a:p>
                      <a:r>
                        <a:rPr lang="en-US" sz="1000"/>
                        <a:t>6295</a:t>
                      </a:r>
                    </a:p>
                  </a:txBody>
                  <a:tcPr/>
                </a:tc>
                <a:tc>
                  <a:txBody>
                    <a:bodyPr/>
                    <a:lstStyle/>
                    <a:p>
                      <a:r>
                        <a:rPr lang="en-US" sz="1000"/>
                        <a:t>n/a</a:t>
                      </a:r>
                    </a:p>
                  </a:txBody>
                  <a:tcPr/>
                </a:tc>
                <a:tc>
                  <a:txBody>
                    <a:bodyPr/>
                    <a:lstStyle/>
                    <a:p>
                      <a:r>
                        <a:rPr lang="en-US" sz="1000"/>
                        <a:t>3</a:t>
                      </a:r>
                    </a:p>
                  </a:txBody>
                  <a:tcPr/>
                </a:tc>
                <a:tc>
                  <a:txBody>
                    <a:bodyPr/>
                    <a:lstStyle/>
                    <a:p>
                      <a:r>
                        <a:rPr lang="en-US" sz="1000"/>
                        <a:t>1</a:t>
                      </a:r>
                    </a:p>
                  </a:txBody>
                  <a:tcPr/>
                </a:tc>
                <a:tc>
                  <a:txBody>
                    <a:bodyPr/>
                    <a:lstStyle/>
                    <a:p>
                      <a:r>
                        <a:rPr lang="en-US" sz="1000"/>
                        <a:t>1</a:t>
                      </a:r>
                    </a:p>
                  </a:txBody>
                  <a:tcPr/>
                </a:tc>
                <a:tc>
                  <a:txBody>
                    <a:bodyPr/>
                    <a:lstStyle/>
                    <a:p>
                      <a:r>
                        <a:rPr lang="en-US" sz="1000"/>
                        <a:t>5</a:t>
                      </a:r>
                    </a:p>
                  </a:txBody>
                  <a:tcPr/>
                </a:tc>
                <a:tc>
                  <a:txBody>
                    <a:bodyPr/>
                    <a:lstStyle/>
                    <a:p>
                      <a:r>
                        <a:rPr lang="en-US" sz="1000"/>
                        <a:t>918</a:t>
                      </a:r>
                    </a:p>
                  </a:txBody>
                  <a:tcPr/>
                </a:tc>
                <a:tc>
                  <a:txBody>
                    <a:bodyPr/>
                    <a:lstStyle/>
                    <a:p>
                      <a:r>
                        <a:rPr lang="en-US" sz="1000"/>
                        <a:t>379</a:t>
                      </a:r>
                    </a:p>
                  </a:txBody>
                  <a:tcPr/>
                </a:tc>
                <a:tc>
                  <a:txBody>
                    <a:bodyPr/>
                    <a:lstStyle/>
                    <a:p>
                      <a:r>
                        <a:rPr lang="en-US" sz="1000"/>
                        <a:t>n/a</a:t>
                      </a:r>
                    </a:p>
                  </a:txBody>
                  <a:tcPr/>
                </a:tc>
                <a:extLst>
                  <a:ext uri="{0D108BD9-81ED-4DB2-BD59-A6C34878D82A}">
                    <a16:rowId xmlns:a16="http://schemas.microsoft.com/office/drawing/2014/main" val="767093687"/>
                  </a:ext>
                </a:extLst>
              </a:tr>
              <a:tr h="370840">
                <a:tc>
                  <a:txBody>
                    <a:bodyPr/>
                    <a:lstStyle/>
                    <a:p>
                      <a:r>
                        <a:rPr lang="en-US" sz="1000"/>
                        <a:t>iviclinics (IVIclinics)</a:t>
                      </a:r>
                    </a:p>
                  </a:txBody>
                  <a:tcPr/>
                </a:tc>
                <a:tc>
                  <a:txBody>
                    <a:bodyPr/>
                    <a:lstStyle/>
                    <a:p>
                      <a:r>
                        <a:rPr lang="en-US" sz="1000"/>
                        <a:t>2173</a:t>
                      </a:r>
                    </a:p>
                  </a:txBody>
                  <a:tcPr/>
                </a:tc>
                <a:tc>
                  <a:txBody>
                    <a:bodyPr/>
                    <a:lstStyle/>
                    <a:p>
                      <a:r>
                        <a:rPr lang="en-US" sz="1000"/>
                        <a:t>n/a</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493</a:t>
                      </a:r>
                    </a:p>
                  </a:txBody>
                  <a:tcPr/>
                </a:tc>
                <a:tc>
                  <a:txBody>
                    <a:bodyPr/>
                    <a:lstStyle/>
                    <a:p>
                      <a:r>
                        <a:rPr lang="en-US" sz="1000"/>
                        <a:t>20</a:t>
                      </a:r>
                    </a:p>
                  </a:txBody>
                  <a:tcPr/>
                </a:tc>
                <a:tc>
                  <a:txBody>
                    <a:bodyPr/>
                    <a:lstStyle/>
                    <a:p>
                      <a:r>
                        <a:rPr lang="en-US" sz="1000"/>
                        <a:t>n/a</a:t>
                      </a:r>
                    </a:p>
                  </a:txBody>
                  <a:tcPr/>
                </a:tc>
                <a:extLst>
                  <a:ext uri="{0D108BD9-81ED-4DB2-BD59-A6C34878D82A}">
                    <a16:rowId xmlns:a16="http://schemas.microsoft.com/office/drawing/2014/main" val="2369154279"/>
                  </a:ext>
                </a:extLst>
              </a:tr>
              <a:tr h="370840">
                <a:tc>
                  <a:txBody>
                    <a:bodyPr/>
                    <a:lstStyle/>
                    <a:p>
                      <a:r>
                        <a:rPr lang="en-US" sz="1000"/>
                        <a:t>tahe_fertilidad (Tahe Fertilidad)</a:t>
                      </a:r>
                    </a:p>
                  </a:txBody>
                  <a:tcPr/>
                </a:tc>
                <a:tc>
                  <a:txBody>
                    <a:bodyPr/>
                    <a:lstStyle/>
                    <a:p>
                      <a:r>
                        <a:rPr lang="en-US" sz="1000"/>
                        <a:t>374</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35</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4084581982"/>
                  </a:ext>
                </a:extLst>
              </a:tr>
              <a:tr h="370840">
                <a:tc>
                  <a:txBody>
                    <a:bodyPr/>
                    <a:lstStyle/>
                    <a:p>
                      <a:r>
                        <a:rPr lang="en-US" sz="1000"/>
                        <a:t>caremujer (CAREMUJER Clínica)</a:t>
                      </a:r>
                    </a:p>
                  </a:txBody>
                  <a:tcPr/>
                </a:tc>
                <a:tc>
                  <a:txBody>
                    <a:bodyPr/>
                    <a:lstStyle/>
                    <a:p>
                      <a:r>
                        <a:rPr lang="en-US" sz="1000"/>
                        <a:t>342</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85000197"/>
                  </a:ext>
                </a:extLst>
              </a:tr>
            </a:tbl>
          </a:graphicData>
        </a:graphic>
      </p:graphicFrame>
      <p:sp>
        <p:nvSpPr>
          <p:cNvPr id="4" name="Text Placeholder 3">
            <a:extLst>
              <a:ext uri="{FF2B5EF4-FFF2-40B4-BE49-F238E27FC236}">
                <a16:creationId xmlns:a16="http://schemas.microsoft.com/office/drawing/2014/main" id="{1B1CAC31-D692-4BB9-BC8C-C2F4972DCD41}"/>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4111704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318FE-2CC4-4951-920F-F9FF55DC9AB0}"/>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064C82C3-E693-4373-AEFF-B256ADEA4EEB}"/>
              </a:ext>
            </a:extLst>
          </p:cNvPr>
          <p:cNvGraphicFramePr>
            <a:graphicFrameLocks noGrp="1"/>
          </p:cNvGraphicFramePr>
          <p:nvPr>
            <p:ph type="chart" sz="quarter" idx="13"/>
            <p:extLst>
              <p:ext uri="{D42A27DB-BD31-4B8C-83A1-F6EECF244321}">
                <p14:modId xmlns:p14="http://schemas.microsoft.com/office/powerpoint/2010/main" val="4232748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39231B-70B8-44DF-A854-27FD9E4E5274}"/>
              </a:ext>
            </a:extLst>
          </p:cNvPr>
          <p:cNvSpPr>
            <a:spLocks noGrp="1"/>
          </p:cNvSpPr>
          <p:nvPr>
            <p:ph type="body" sz="quarter" idx="14"/>
          </p:nvPr>
        </p:nvSpPr>
        <p:spPr/>
        <p:txBody>
          <a:bodyPr/>
          <a:lstStyle/>
          <a:p>
            <a:r>
              <a:rPr lang="en-US"/>
              <a:t>02/21/2018 - 03/07/2018</a:t>
            </a:r>
          </a:p>
        </p:txBody>
      </p:sp>
      <p:sp>
        <p:nvSpPr>
          <p:cNvPr id="5" name="Footer Placeholder 4">
            <a:extLst>
              <a:ext uri="{FF2B5EF4-FFF2-40B4-BE49-F238E27FC236}">
                <a16:creationId xmlns:a16="http://schemas.microsoft.com/office/drawing/2014/main" id="{B629A1A8-200C-42CA-8DCE-A56EE59E3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1038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EDBF9-E85B-4925-9F19-C43500A19EEC}"/>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BBE73BDF-E056-417B-B2DB-FABFD3EB5DE9}"/>
              </a:ext>
            </a:extLst>
          </p:cNvPr>
          <p:cNvGraphicFramePr>
            <a:graphicFrameLocks noGrp="1"/>
          </p:cNvGraphicFramePr>
          <p:nvPr>
            <p:ph type="chart" sz="quarter" idx="13"/>
            <p:extLst>
              <p:ext uri="{D42A27DB-BD31-4B8C-83A1-F6EECF244321}">
                <p14:modId xmlns:p14="http://schemas.microsoft.com/office/powerpoint/2010/main" val="4189038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0802D6-C4CC-47E3-A07D-61890320511A}"/>
              </a:ext>
            </a:extLst>
          </p:cNvPr>
          <p:cNvSpPr>
            <a:spLocks noGrp="1"/>
          </p:cNvSpPr>
          <p:nvPr>
            <p:ph type="body" sz="quarter" idx="14"/>
          </p:nvPr>
        </p:nvSpPr>
        <p:spPr/>
        <p:txBody>
          <a:bodyPr/>
          <a:lstStyle/>
          <a:p>
            <a:r>
              <a:rPr lang="en-US"/>
              <a:t>02/21/2018 - 03/07/2018</a:t>
            </a:r>
          </a:p>
        </p:txBody>
      </p:sp>
      <p:sp>
        <p:nvSpPr>
          <p:cNvPr id="5" name="Footer Placeholder 4">
            <a:extLst>
              <a:ext uri="{FF2B5EF4-FFF2-40B4-BE49-F238E27FC236}">
                <a16:creationId xmlns:a16="http://schemas.microsoft.com/office/drawing/2014/main" id="{7D0F1589-C0D9-4424-BB31-E9CE84DDC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899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B2E30-B19F-4EDF-B2CD-0AC691191C6B}"/>
              </a:ext>
            </a:extLst>
          </p:cNvPr>
          <p:cNvSpPr>
            <a:spLocks noGrp="1"/>
          </p:cNvSpPr>
          <p:nvPr>
            <p:ph type="title"/>
          </p:nvPr>
        </p:nvSpPr>
        <p:spPr/>
        <p:txBody>
          <a:bodyPr/>
          <a:lstStyle/>
          <a:p>
            <a:r>
              <a:rPr lang="en-US"/>
              <a:t>Instagram Posts Table - 1 of 9</a:t>
            </a:r>
          </a:p>
        </p:txBody>
      </p:sp>
      <p:graphicFrame>
        <p:nvGraphicFramePr>
          <p:cNvPr id="5" name="Table Placeholder 4">
            <a:extLst>
              <a:ext uri="{FF2B5EF4-FFF2-40B4-BE49-F238E27FC236}">
                <a16:creationId xmlns:a16="http://schemas.microsoft.com/office/drawing/2014/main" id="{76214CB8-8910-4BA0-ACE7-9DFE8919C2F1}"/>
              </a:ext>
            </a:extLst>
          </p:cNvPr>
          <p:cNvGraphicFramePr>
            <a:graphicFrameLocks noGrp="1"/>
          </p:cNvGraphicFramePr>
          <p:nvPr>
            <p:ph type="tbl" sz="quarter" idx="13"/>
            <p:extLst>
              <p:ext uri="{D42A27DB-BD31-4B8C-83A1-F6EECF244321}">
                <p14:modId xmlns:p14="http://schemas.microsoft.com/office/powerpoint/2010/main" val="111261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67963594"/>
                    </a:ext>
                  </a:extLst>
                </a:gridCol>
                <a:gridCol w="987552">
                  <a:extLst>
                    <a:ext uri="{9D8B030D-6E8A-4147-A177-3AD203B41FA5}">
                      <a16:colId xmlns:a16="http://schemas.microsoft.com/office/drawing/2014/main" val="638351502"/>
                    </a:ext>
                  </a:extLst>
                </a:gridCol>
                <a:gridCol w="987552">
                  <a:extLst>
                    <a:ext uri="{9D8B030D-6E8A-4147-A177-3AD203B41FA5}">
                      <a16:colId xmlns:a16="http://schemas.microsoft.com/office/drawing/2014/main" val="1745545557"/>
                    </a:ext>
                  </a:extLst>
                </a:gridCol>
                <a:gridCol w="987552">
                  <a:extLst>
                    <a:ext uri="{9D8B030D-6E8A-4147-A177-3AD203B41FA5}">
                      <a16:colId xmlns:a16="http://schemas.microsoft.com/office/drawing/2014/main" val="3425415469"/>
                    </a:ext>
                  </a:extLst>
                </a:gridCol>
                <a:gridCol w="987552">
                  <a:extLst>
                    <a:ext uri="{9D8B030D-6E8A-4147-A177-3AD203B41FA5}">
                      <a16:colId xmlns:a16="http://schemas.microsoft.com/office/drawing/2014/main" val="2723170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0803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- 2018-03-07 12:39:05</a:t>
                      </a:r>
                      <a:r>
                        <a:rPr kumimoji="0" lang="es-ES" sz="1000" b="0" i="0" u="none" strike="noStrike" kern="1200" cap="none" spc="0" normalizeH="0" baseline="0" noProof="0">
                          <a:ln>
                            <a:noFill/>
                          </a:ln>
                          <a:solidFill>
                            <a:prstClr val="black"/>
                          </a:solidFill>
                          <a:effectLst/>
                          <a:uLnTx/>
                          <a:uFillTx/>
                          <a:latin typeface="+mn-lt"/>
                          <a:ea typeface="+mn-ea"/>
                          <a:cs typeface="+mn-cs"/>
                        </a:rPr>
                        <a:t>
Durante la estancia en Quirónsalud Tenerife queremos que nuestros pacientes estén lo más a gusto posible. Esta es una de las encantadoras y acogedoras habitaciones con las que cuenta el centro. ¡Mirad qué bonita se ve la isla desde el balcón!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72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clinicaseva (Clínicas EVA) - 2018-03-07 11:53:02</a:t>
                      </a:r>
                      <a:r>
                        <a:rPr kumimoji="0" lang="es-ES" sz="1000" b="0" i="0" u="none" strike="noStrike" kern="1200" cap="none" spc="0" normalizeH="0" baseline="0" noProof="0">
                          <a:ln>
                            <a:noFill/>
                          </a:ln>
                          <a:solidFill>
                            <a:prstClr val="black"/>
                          </a:solidFill>
                          <a:effectLst/>
                          <a:uLnTx/>
                          <a:uFillTx/>
                          <a:latin typeface="+mn-lt"/>
                          <a:ea typeface="+mn-ea"/>
                          <a:cs typeface="+mn-cs"/>
                        </a:rPr>
                        <a:t>
SI LA VIDA TE DICE NO, TÚ DILE "NO NI NÁ” 💪💙 En EVA queremos ponértelo fácil y que desde el principio estés tranquila y centrada en alcanzar tu objetivo, ser mamá. Somos la 1ª clínica que te ofrece el tratamiento de FIV a un precio cerrado con todo incluido ¡sin sorpresas! La consulta médica es siempre gratuita, sin coste alguno, para que puedas resolver todas tus dudas sobre fertilidad sin compromiso. Con más de 58 centros en España, EVA se convierte en la red de clínicas de reproducción asistida más grande de Europa que facilita el acceso a los tratamientos de fertilidad. ¡PIDE YA TU CITA GRATUITA! #fiv #mama #clinicaseva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709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dexeusmujer (Dexeus Mujer) - 2018-03-07 09:47:16</a:t>
                      </a:r>
                      <a:r>
                        <a:rPr kumimoji="0" lang="es-ES" sz="1000" b="0" i="0" u="none" strike="noStrike" kern="1200" cap="none" spc="0" normalizeH="0" baseline="0" noProof="0">
                          <a:ln>
                            <a:noFill/>
                          </a:ln>
                          <a:solidFill>
                            <a:prstClr val="black"/>
                          </a:solidFill>
                          <a:effectLst/>
                          <a:uLnTx/>
                          <a:uFillTx/>
                          <a:latin typeface="+mn-lt"/>
                          <a:ea typeface="+mn-ea"/>
                          <a:cs typeface="+mn-cs"/>
                        </a:rPr>
                        <a:t>
Martina tiene muchas dudas sobre cómo fue concebida… “¿cómo pude nacer sin tener padre?” ¡En solo dos semanas podrás descubrir su historia al completo! #MiFamiliaDexeus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81955437"/>
                  </a:ext>
                </a:extLst>
              </a:tr>
            </a:tbl>
          </a:graphicData>
        </a:graphic>
      </p:graphicFrame>
      <p:sp>
        <p:nvSpPr>
          <p:cNvPr id="4" name="Text Placeholder 3">
            <a:extLst>
              <a:ext uri="{FF2B5EF4-FFF2-40B4-BE49-F238E27FC236}">
                <a16:creationId xmlns:a16="http://schemas.microsoft.com/office/drawing/2014/main" id="{BE062368-8990-43FA-8362-BCCE2B31933C}"/>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2398168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74BA1-580A-4992-9497-811362C3AA07}"/>
              </a:ext>
            </a:extLst>
          </p:cNvPr>
          <p:cNvSpPr>
            <a:spLocks noGrp="1"/>
          </p:cNvSpPr>
          <p:nvPr>
            <p:ph type="title"/>
          </p:nvPr>
        </p:nvSpPr>
        <p:spPr/>
        <p:txBody>
          <a:bodyPr/>
          <a:lstStyle/>
          <a:p>
            <a:r>
              <a:rPr lang="en-US"/>
              <a:t>Instagram Posts Table - 2 of 9</a:t>
            </a:r>
          </a:p>
        </p:txBody>
      </p:sp>
      <p:graphicFrame>
        <p:nvGraphicFramePr>
          <p:cNvPr id="5" name="Table Placeholder 4">
            <a:extLst>
              <a:ext uri="{FF2B5EF4-FFF2-40B4-BE49-F238E27FC236}">
                <a16:creationId xmlns:a16="http://schemas.microsoft.com/office/drawing/2014/main" id="{A7493B8A-3554-4691-9E6D-2612FE3E91FB}"/>
              </a:ext>
            </a:extLst>
          </p:cNvPr>
          <p:cNvGraphicFramePr>
            <a:graphicFrameLocks noGrp="1"/>
          </p:cNvGraphicFramePr>
          <p:nvPr>
            <p:ph type="tbl" sz="quarter" idx="13"/>
            <p:extLst>
              <p:ext uri="{D42A27DB-BD31-4B8C-83A1-F6EECF244321}">
                <p14:modId xmlns:p14="http://schemas.microsoft.com/office/powerpoint/2010/main" val="3929607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48128340"/>
                    </a:ext>
                  </a:extLst>
                </a:gridCol>
                <a:gridCol w="987552">
                  <a:extLst>
                    <a:ext uri="{9D8B030D-6E8A-4147-A177-3AD203B41FA5}">
                      <a16:colId xmlns:a16="http://schemas.microsoft.com/office/drawing/2014/main" val="3907799757"/>
                    </a:ext>
                  </a:extLst>
                </a:gridCol>
                <a:gridCol w="987552">
                  <a:extLst>
                    <a:ext uri="{9D8B030D-6E8A-4147-A177-3AD203B41FA5}">
                      <a16:colId xmlns:a16="http://schemas.microsoft.com/office/drawing/2014/main" val="2693773442"/>
                    </a:ext>
                  </a:extLst>
                </a:gridCol>
                <a:gridCol w="987552">
                  <a:extLst>
                    <a:ext uri="{9D8B030D-6E8A-4147-A177-3AD203B41FA5}">
                      <a16:colId xmlns:a16="http://schemas.microsoft.com/office/drawing/2014/main" val="3537258491"/>
                    </a:ext>
                  </a:extLst>
                </a:gridCol>
                <a:gridCol w="987552">
                  <a:extLst>
                    <a:ext uri="{9D8B030D-6E8A-4147-A177-3AD203B41FA5}">
                      <a16:colId xmlns:a16="http://schemas.microsoft.com/office/drawing/2014/main" val="171139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214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clinicaseva (Clínicas EVA) - 2018-03-06 19:49:01</a:t>
                      </a:r>
                      <a:r>
                        <a:rPr kumimoji="0" lang="es-ES" sz="1000" b="0" i="0" u="none" strike="noStrike" kern="1200" cap="none" spc="0" normalizeH="0" baseline="0" noProof="0">
                          <a:ln>
                            <a:noFill/>
                          </a:ln>
                          <a:solidFill>
                            <a:prstClr val="black"/>
                          </a:solidFill>
                          <a:effectLst/>
                          <a:uLnTx/>
                          <a:uFillTx/>
                          <a:latin typeface="+mn-lt"/>
                          <a:ea typeface="+mn-ea"/>
                          <a:cs typeface="+mn-cs"/>
                        </a:rPr>
                        <a:t>
FERTILITY DAY: Jornada de puertas abiertas sobre vitrificación de óvulos en EVA Cartagena 💙
La fertilidad empeora con la edad, es importante que todas las mujeres seamos conscientes de esta realidad, para conocer nuestra reserva ovárica y actuar antes de que sea demasiado tarde. Otros factores como el estrés, la alimentación o la contaminación ambiental también influyen negativamente. Cualquier mujer debería conocer su reserva ovárica y por tanto su fertilidad para prevenir a tiempo en caso de que sea necesario. ¿Te lo vas a perder? ¡Te esperamos! 😉 #clinicaseva #fertilityday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4163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- 2018-03-06 12:42:05</a:t>
                      </a:r>
                      <a:r>
                        <a:rPr kumimoji="0" lang="es-ES" sz="1000" b="0" i="0" u="none" strike="noStrike" kern="1200" cap="none" spc="0" normalizeH="0" baseline="0" noProof="0">
                          <a:ln>
                            <a:noFill/>
                          </a:ln>
                          <a:solidFill>
                            <a:prstClr val="black"/>
                          </a:solidFill>
                          <a:effectLst/>
                          <a:uLnTx/>
                          <a:uFillTx/>
                          <a:latin typeface="+mn-lt"/>
                          <a:ea typeface="+mn-ea"/>
                          <a:cs typeface="+mn-cs"/>
                        </a:rPr>
                        <a:t>
En Quirónsalud Madrid utilizamos la última tecnología para la detección precoz del cáncer de mama. Esta es la mesa prona, una especie de cama en la que se realiza una biopsia avanzada. Los resultados del diagnóstico son excelentes.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6358773"/>
                  </a:ext>
                </a:extLst>
              </a:tr>
            </a:tbl>
          </a:graphicData>
        </a:graphic>
      </p:graphicFrame>
      <p:sp>
        <p:nvSpPr>
          <p:cNvPr id="4" name="Text Placeholder 3">
            <a:extLst>
              <a:ext uri="{FF2B5EF4-FFF2-40B4-BE49-F238E27FC236}">
                <a16:creationId xmlns:a16="http://schemas.microsoft.com/office/drawing/2014/main" id="{ED88C1F6-56F3-402D-BCE2-5DF1B055010F}"/>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3712265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16CF4-71B1-499E-91DB-228BB7AEE695}"/>
              </a:ext>
            </a:extLst>
          </p:cNvPr>
          <p:cNvSpPr>
            <a:spLocks noGrp="1"/>
          </p:cNvSpPr>
          <p:nvPr>
            <p:ph type="title"/>
          </p:nvPr>
        </p:nvSpPr>
        <p:spPr/>
        <p:txBody>
          <a:bodyPr/>
          <a:lstStyle/>
          <a:p>
            <a:r>
              <a:rPr lang="en-US"/>
              <a:t>Instagram Posts Table - 3 of 9</a:t>
            </a:r>
          </a:p>
        </p:txBody>
      </p:sp>
      <p:graphicFrame>
        <p:nvGraphicFramePr>
          <p:cNvPr id="5" name="Table Placeholder 4">
            <a:extLst>
              <a:ext uri="{FF2B5EF4-FFF2-40B4-BE49-F238E27FC236}">
                <a16:creationId xmlns:a16="http://schemas.microsoft.com/office/drawing/2014/main" id="{D362A846-AF16-428E-9F0B-4FE6EEB20A8E}"/>
              </a:ext>
            </a:extLst>
          </p:cNvPr>
          <p:cNvGraphicFramePr>
            <a:graphicFrameLocks noGrp="1"/>
          </p:cNvGraphicFramePr>
          <p:nvPr>
            <p:ph type="tbl" sz="quarter" idx="13"/>
            <p:extLst>
              <p:ext uri="{D42A27DB-BD31-4B8C-83A1-F6EECF244321}">
                <p14:modId xmlns:p14="http://schemas.microsoft.com/office/powerpoint/2010/main" val="3552399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08448565"/>
                    </a:ext>
                  </a:extLst>
                </a:gridCol>
                <a:gridCol w="987552">
                  <a:extLst>
                    <a:ext uri="{9D8B030D-6E8A-4147-A177-3AD203B41FA5}">
                      <a16:colId xmlns:a16="http://schemas.microsoft.com/office/drawing/2014/main" val="1103879160"/>
                    </a:ext>
                  </a:extLst>
                </a:gridCol>
                <a:gridCol w="987552">
                  <a:extLst>
                    <a:ext uri="{9D8B030D-6E8A-4147-A177-3AD203B41FA5}">
                      <a16:colId xmlns:a16="http://schemas.microsoft.com/office/drawing/2014/main" val="402537846"/>
                    </a:ext>
                  </a:extLst>
                </a:gridCol>
                <a:gridCol w="987552">
                  <a:extLst>
                    <a:ext uri="{9D8B030D-6E8A-4147-A177-3AD203B41FA5}">
                      <a16:colId xmlns:a16="http://schemas.microsoft.com/office/drawing/2014/main" val="3717929629"/>
                    </a:ext>
                  </a:extLst>
                </a:gridCol>
                <a:gridCol w="987552">
                  <a:extLst>
                    <a:ext uri="{9D8B030D-6E8A-4147-A177-3AD203B41FA5}">
                      <a16:colId xmlns:a16="http://schemas.microsoft.com/office/drawing/2014/main" val="3537060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500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iviclinics (IVIclinics) - 2018-03-05 21:58:27</a:t>
                      </a:r>
                      <a:r>
                        <a:rPr kumimoji="0" lang="es-ES" sz="1000" b="0" i="0" u="none" strike="noStrike" kern="1200" cap="none" spc="0" normalizeH="0" baseline="0" noProof="0">
                          <a:ln>
                            <a:noFill/>
                          </a:ln>
                          <a:solidFill>
                            <a:prstClr val="black"/>
                          </a:solidFill>
                          <a:effectLst/>
                          <a:uLnTx/>
                          <a:uFillTx/>
                          <a:latin typeface="+mn-lt"/>
                          <a:ea typeface="+mn-ea"/>
                          <a:cs typeface="+mn-cs"/>
                        </a:rPr>
                        <a:t>
Cuando uno tiene que meter 14 años en cajas, se da cuenta de lo mucho que ha vivido en una oficina. Os hemos contado siempre cómo crecemos en clínicas, pero pocas veces os mostramos al personal, no médico, que trabaja en IVI. Pues hoy es nuestro momento 😉 Nos mudamos! ️ Una excusa perfecta para enseñaros a parte del equipo humano que trabaja en los diferentes departamentos de IVI y para que veáis el lío que tenemos encima!! A la próxima estaremos ya ubicados en las nuevas instalaciones! Os enseñaremos foto!! #EquipoIVI #DeGongoraAColón #Crecemos #LasNuevasOficinasMolan
#infertilidad #embarazo #infertilidadmasculina #reproduccionasistida #fiv #dgp #inseminacionartificial #causasinfertilidad #quedarembarazada #causasinfertilidadfemenina #sinfiltros #baby #bebe #tcg #betaespera #reservaovarica #fiv #inseminacionartificial #comoquedarembarazada #reproduccionasistida #donarovulos #donaciondeovulos #ovodonacion #icsi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9300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- 2018-03-05 13:40:05</a:t>
                      </a:r>
                      <a:r>
                        <a:rPr kumimoji="0" lang="es-ES" sz="1000" b="0" i="0" u="none" strike="noStrike" kern="1200" cap="none" spc="0" normalizeH="0" baseline="0" noProof="0">
                          <a:ln>
                            <a:noFill/>
                          </a:ln>
                          <a:solidFill>
                            <a:prstClr val="black"/>
                          </a:solidFill>
                          <a:effectLst/>
                          <a:uLnTx/>
                          <a:uFillTx/>
                          <a:latin typeface="+mn-lt"/>
                          <a:ea typeface="+mn-ea"/>
                          <a:cs typeface="+mn-cs"/>
                        </a:rPr>
                        <a:t>
También genera envejecimiento prematuro, aparecen más arrugas y aumenta la probabilidad de sufrir cáncer de piel y tumores en la lengua, el labio o el paladar. #CuriosidadQuirónsalud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6928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clinicaseva (Clínicas EVA) - 2018-03-05 12:46:43</a:t>
                      </a:r>
                      <a:r>
                        <a:rPr kumimoji="0" lang="es-ES" sz="1000" b="0" i="0" u="none" strike="noStrike" kern="1200" cap="none" spc="0" normalizeH="0" baseline="0" noProof="0">
                          <a:ln>
                            <a:noFill/>
                          </a:ln>
                          <a:solidFill>
                            <a:prstClr val="black"/>
                          </a:solidFill>
                          <a:effectLst/>
                          <a:uLnTx/>
                          <a:uFillTx/>
                          <a:latin typeface="+mn-lt"/>
                          <a:ea typeface="+mn-ea"/>
                          <a:cs typeface="+mn-cs"/>
                        </a:rPr>
                        <a:t>
¡HOLA LUNES! 😍 "No sabes lo fuerte que eres hasta que ser fuerte es tu única opción" #felizlunes #clinicaseva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9706590"/>
                  </a:ext>
                </a:extLst>
              </a:tr>
            </a:tbl>
          </a:graphicData>
        </a:graphic>
      </p:graphicFrame>
      <p:sp>
        <p:nvSpPr>
          <p:cNvPr id="4" name="Text Placeholder 3">
            <a:extLst>
              <a:ext uri="{FF2B5EF4-FFF2-40B4-BE49-F238E27FC236}">
                <a16:creationId xmlns:a16="http://schemas.microsoft.com/office/drawing/2014/main" id="{7C42FCA3-8B53-4688-A312-46334F8CB1FB}"/>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2285481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F4C01-D0F7-44F0-A558-367FEC4EB00F}"/>
              </a:ext>
            </a:extLst>
          </p:cNvPr>
          <p:cNvSpPr>
            <a:spLocks noGrp="1"/>
          </p:cNvSpPr>
          <p:nvPr>
            <p:ph type="title"/>
          </p:nvPr>
        </p:nvSpPr>
        <p:spPr/>
        <p:txBody>
          <a:bodyPr/>
          <a:lstStyle/>
          <a:p>
            <a:r>
              <a:rPr lang="en-US"/>
              <a:t>Instagram Posts Table - 4 of 9</a:t>
            </a:r>
          </a:p>
        </p:txBody>
      </p:sp>
      <p:graphicFrame>
        <p:nvGraphicFramePr>
          <p:cNvPr id="5" name="Table Placeholder 4">
            <a:extLst>
              <a:ext uri="{FF2B5EF4-FFF2-40B4-BE49-F238E27FC236}">
                <a16:creationId xmlns:a16="http://schemas.microsoft.com/office/drawing/2014/main" id="{F1A4BF75-2330-405B-AD49-320B5AF0BDF5}"/>
              </a:ext>
            </a:extLst>
          </p:cNvPr>
          <p:cNvGraphicFramePr>
            <a:graphicFrameLocks noGrp="1"/>
          </p:cNvGraphicFramePr>
          <p:nvPr>
            <p:ph type="tbl" sz="quarter" idx="13"/>
            <p:extLst>
              <p:ext uri="{D42A27DB-BD31-4B8C-83A1-F6EECF244321}">
                <p14:modId xmlns:p14="http://schemas.microsoft.com/office/powerpoint/2010/main" val="2189379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83411671"/>
                    </a:ext>
                  </a:extLst>
                </a:gridCol>
                <a:gridCol w="987552">
                  <a:extLst>
                    <a:ext uri="{9D8B030D-6E8A-4147-A177-3AD203B41FA5}">
                      <a16:colId xmlns:a16="http://schemas.microsoft.com/office/drawing/2014/main" val="989234199"/>
                    </a:ext>
                  </a:extLst>
                </a:gridCol>
                <a:gridCol w="987552">
                  <a:extLst>
                    <a:ext uri="{9D8B030D-6E8A-4147-A177-3AD203B41FA5}">
                      <a16:colId xmlns:a16="http://schemas.microsoft.com/office/drawing/2014/main" val="2799354239"/>
                    </a:ext>
                  </a:extLst>
                </a:gridCol>
                <a:gridCol w="987552">
                  <a:extLst>
                    <a:ext uri="{9D8B030D-6E8A-4147-A177-3AD203B41FA5}">
                      <a16:colId xmlns:a16="http://schemas.microsoft.com/office/drawing/2014/main" val="3033040806"/>
                    </a:ext>
                  </a:extLst>
                </a:gridCol>
                <a:gridCol w="987552">
                  <a:extLst>
                    <a:ext uri="{9D8B030D-6E8A-4147-A177-3AD203B41FA5}">
                      <a16:colId xmlns:a16="http://schemas.microsoft.com/office/drawing/2014/main" val="840134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311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dexeusmujer (Dexeus Mujer) - 2018-03-05 10:49:13</a:t>
                      </a:r>
                      <a:r>
                        <a:rPr kumimoji="0" lang="es-ES" sz="1000" b="0" i="0" u="none" strike="noStrike" kern="1200" cap="none" spc="0" normalizeH="0" baseline="0" noProof="0">
                          <a:ln>
                            <a:noFill/>
                          </a:ln>
                          <a:solidFill>
                            <a:prstClr val="black"/>
                          </a:solidFill>
                          <a:effectLst/>
                          <a:uLnTx/>
                          <a:uFillTx/>
                          <a:latin typeface="+mn-lt"/>
                          <a:ea typeface="+mn-ea"/>
                          <a:cs typeface="+mn-cs"/>
                        </a:rPr>
                        <a:t>
Ha llegado el momento, tus amigos están a punto de tener a su bebé y… ¡no sabes qué regalarles! Etiqueta en este post a los futuros padres y entre todos los comentarios antes de mañana a las 12.00 sortearemos esta “Medium Box” de @babybox_factory, por supuesto personalizable el nombre y color como en todos sus productos. Y si eres tú la que está embarazada vete lanzando indirectas 😉🤰🏻(para participar es necesario seguir a ambas cuentas en Instagram)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4509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equipojuanacrespo (Equipo Juana Crespo) - 2018-03-03 10:53:11</a:t>
                      </a:r>
                      <a:r>
                        <a:rPr kumimoji="0" lang="es-ES" sz="1000" b="0" i="0" u="none" strike="noStrike" kern="1200" cap="none" spc="0" normalizeH="0" baseline="0" noProof="0">
                          <a:ln>
                            <a:noFill/>
                          </a:ln>
                          <a:solidFill>
                            <a:prstClr val="black"/>
                          </a:solidFill>
                          <a:effectLst/>
                          <a:uLnTx/>
                          <a:uFillTx/>
                          <a:latin typeface="+mn-lt"/>
                          <a:ea typeface="+mn-ea"/>
                          <a:cs typeface="+mn-cs"/>
                        </a:rPr>
                        <a:t>
¿Sabéis cuáles son las cosas que más se desean cuando no se tiene un hijo? Las  cotidianas. Llevarlo al parque, sus primeros pasos, meterlo contigo en la cama, ver sus trastadas... Vamos a hacer todo lo posible para que tu vida se llene de esas maravillosas rutinas #Infertilpandy #Amor #Locura #Fertilidad #Maternidad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2287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- 2018-03-02 17:41:05</a:t>
                      </a:r>
                      <a:r>
                        <a:rPr kumimoji="0" lang="es-ES" sz="1000" b="0" i="0" u="none" strike="noStrike" kern="1200" cap="none" spc="0" normalizeH="0" baseline="0" noProof="0">
                          <a:ln>
                            <a:noFill/>
                          </a:ln>
                          <a:solidFill>
                            <a:prstClr val="black"/>
                          </a:solidFill>
                          <a:effectLst/>
                          <a:uLnTx/>
                          <a:uFillTx/>
                          <a:latin typeface="+mn-lt"/>
                          <a:ea typeface="+mn-ea"/>
                          <a:cs typeface="+mn-cs"/>
                        </a:rPr>
                        <a:t>
¿Y si los pequeños pudiesen llevar su juguete favorito a quirófano? ¡Ya es una realidad! Además, vuelve disfrazado de pijama, calzas, mascarillas y guantes. Esta bonita iniciativa del equipo de cirugía Pediátrica de Quirónsalud Valencia consigue minimizar la ansiedad de los niños antes de la intervención.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9800017"/>
                  </a:ext>
                </a:extLst>
              </a:tr>
            </a:tbl>
          </a:graphicData>
        </a:graphic>
      </p:graphicFrame>
      <p:sp>
        <p:nvSpPr>
          <p:cNvPr id="4" name="Text Placeholder 3">
            <a:extLst>
              <a:ext uri="{FF2B5EF4-FFF2-40B4-BE49-F238E27FC236}">
                <a16:creationId xmlns:a16="http://schemas.microsoft.com/office/drawing/2014/main" id="{B0947822-0D46-4AB0-BA27-2BC6BC4CB327}"/>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201095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5AB37-577D-4428-9EC1-0A87AE1FAC95}"/>
              </a:ext>
            </a:extLst>
          </p:cNvPr>
          <p:cNvSpPr>
            <a:spLocks noGrp="1"/>
          </p:cNvSpPr>
          <p:nvPr>
            <p:ph type="title"/>
          </p:nvPr>
        </p:nvSpPr>
        <p:spPr/>
        <p:txBody>
          <a:bodyPr/>
          <a:lstStyle/>
          <a:p>
            <a:r>
              <a:rPr lang="en-US"/>
              <a:t>Instagram Posts Table - 5 of 9</a:t>
            </a:r>
          </a:p>
        </p:txBody>
      </p:sp>
      <p:graphicFrame>
        <p:nvGraphicFramePr>
          <p:cNvPr id="5" name="Table Placeholder 4">
            <a:extLst>
              <a:ext uri="{FF2B5EF4-FFF2-40B4-BE49-F238E27FC236}">
                <a16:creationId xmlns:a16="http://schemas.microsoft.com/office/drawing/2014/main" id="{57A41EAC-0D96-45C6-9681-F1C831440375}"/>
              </a:ext>
            </a:extLst>
          </p:cNvPr>
          <p:cNvGraphicFramePr>
            <a:graphicFrameLocks noGrp="1"/>
          </p:cNvGraphicFramePr>
          <p:nvPr>
            <p:ph type="tbl" sz="quarter" idx="13"/>
            <p:extLst>
              <p:ext uri="{D42A27DB-BD31-4B8C-83A1-F6EECF244321}">
                <p14:modId xmlns:p14="http://schemas.microsoft.com/office/powerpoint/2010/main" val="1086299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77643763"/>
                    </a:ext>
                  </a:extLst>
                </a:gridCol>
                <a:gridCol w="987552">
                  <a:extLst>
                    <a:ext uri="{9D8B030D-6E8A-4147-A177-3AD203B41FA5}">
                      <a16:colId xmlns:a16="http://schemas.microsoft.com/office/drawing/2014/main" val="2528239051"/>
                    </a:ext>
                  </a:extLst>
                </a:gridCol>
                <a:gridCol w="987552">
                  <a:extLst>
                    <a:ext uri="{9D8B030D-6E8A-4147-A177-3AD203B41FA5}">
                      <a16:colId xmlns:a16="http://schemas.microsoft.com/office/drawing/2014/main" val="3333504022"/>
                    </a:ext>
                  </a:extLst>
                </a:gridCol>
                <a:gridCol w="987552">
                  <a:extLst>
                    <a:ext uri="{9D8B030D-6E8A-4147-A177-3AD203B41FA5}">
                      <a16:colId xmlns:a16="http://schemas.microsoft.com/office/drawing/2014/main" val="1652530497"/>
                    </a:ext>
                  </a:extLst>
                </a:gridCol>
                <a:gridCol w="987552">
                  <a:extLst>
                    <a:ext uri="{9D8B030D-6E8A-4147-A177-3AD203B41FA5}">
                      <a16:colId xmlns:a16="http://schemas.microsoft.com/office/drawing/2014/main" val="354044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157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tahe_fertilidad (Tahe Fertilidad) - 2018-03-02 16:16:45</a:t>
                      </a:r>
                      <a:r>
                        <a:rPr kumimoji="0" lang="es-ES" sz="1000" b="0" i="0" u="none" strike="noStrike" kern="1200" cap="none" spc="0" normalizeH="0" baseline="0" noProof="0">
                          <a:ln>
                            <a:noFill/>
                          </a:ln>
                          <a:solidFill>
                            <a:prstClr val="black"/>
                          </a:solidFill>
                          <a:effectLst/>
                          <a:uLnTx/>
                          <a:uFillTx/>
                          <a:latin typeface="+mn-lt"/>
                          <a:ea typeface="+mn-ea"/>
                          <a:cs typeface="+mn-cs"/>
                        </a:rPr>
                        <a:t>
Para facilitarte el acceso a la información y resolver todas tus dudas te invitamos el próximo Martes 6 de Marzo a las 13.30h a conocer de primera mano todos los detalles que quieras saber sobre la DONACIÓN DE ÓVULOS 💜
Esta sesión informativa tendrá lugar en nuestra clínica Tahe Fertilidad y es totalmente GRATUITA. Acércate sin compromiso y conocerás todas las ventajas de ser DONANTE. ¡Te esperamos en Avenida Europa, nº 11 de Murcia! 📍
Por favor, confírmanos tu asistencia escribiéndonos a info@tahefertilidad.es o llamando al 968 901 903
#tahefertilidad #ovodonacion #donación #dona #fertilidad #Murcia #gestosolidario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770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equipojuanacrespo (Equipo Juana Crespo) - 2018-03-02 15:31:41</a:t>
                      </a:r>
                      <a:r>
                        <a:rPr kumimoji="0" lang="es-ES" sz="1000" b="0" i="0" u="none" strike="noStrike" kern="1200" cap="none" spc="0" normalizeH="0" baseline="0" noProof="0">
                          <a:ln>
                            <a:noFill/>
                          </a:ln>
                          <a:solidFill>
                            <a:prstClr val="black"/>
                          </a:solidFill>
                          <a:effectLst/>
                          <a:uLnTx/>
                          <a:uFillTx/>
                          <a:latin typeface="+mn-lt"/>
                          <a:ea typeface="+mn-ea"/>
                          <a:cs typeface="+mn-cs"/>
                        </a:rPr>
                        <a:t>
Hoy es el cumple de una de nuestras compañeras, Lidia. Nuestra compi forma parte del departamento de administración. Deseamos que pase un día genial porque se lo merece. Feliz Cumple y gracias por esos #dulces que nos ha traído para celebrarlo #TrabajoEnEquipo #EquipoJuanaCrespo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0974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- 2018-03-01 17:08:05</a:t>
                      </a:r>
                      <a:r>
                        <a:rPr kumimoji="0" lang="es-ES" sz="1000" b="0" i="0" u="none" strike="noStrike" kern="1200" cap="none" spc="0" normalizeH="0" baseline="0" noProof="0">
                          <a:ln>
                            <a:noFill/>
                          </a:ln>
                          <a:solidFill>
                            <a:prstClr val="black"/>
                          </a:solidFill>
                          <a:effectLst/>
                          <a:uLnTx/>
                          <a:uFillTx/>
                          <a:latin typeface="+mn-lt"/>
                          <a:ea typeface="+mn-ea"/>
                          <a:cs typeface="+mn-cs"/>
                        </a:rPr>
                        <a:t>
Os mostramos la resonancia magnética de 3 Teslas que utiliza el Hospital Universitario Dexeus. Es muy útil para potenciar los estudios de enfermedades como el alzhéimer, la esclerosis múltiple o el párkinson y las investigaciones sobre lesiones de deportistas de alta competición.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8651698"/>
                  </a:ext>
                </a:extLst>
              </a:tr>
            </a:tbl>
          </a:graphicData>
        </a:graphic>
      </p:graphicFrame>
      <p:sp>
        <p:nvSpPr>
          <p:cNvPr id="4" name="Text Placeholder 3">
            <a:extLst>
              <a:ext uri="{FF2B5EF4-FFF2-40B4-BE49-F238E27FC236}">
                <a16:creationId xmlns:a16="http://schemas.microsoft.com/office/drawing/2014/main" id="{962E6445-5CC0-4E53-B86D-5B13E6DF6A8C}"/>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3151768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C88EC-E134-464F-98A4-A3BE88F502D0}"/>
              </a:ext>
            </a:extLst>
          </p:cNvPr>
          <p:cNvSpPr>
            <a:spLocks noGrp="1"/>
          </p:cNvSpPr>
          <p:nvPr>
            <p:ph type="title"/>
          </p:nvPr>
        </p:nvSpPr>
        <p:spPr/>
        <p:txBody>
          <a:bodyPr/>
          <a:lstStyle/>
          <a:p>
            <a:r>
              <a:rPr lang="en-US"/>
              <a:t>Instagram Posts Table - 6 of 9</a:t>
            </a:r>
          </a:p>
        </p:txBody>
      </p:sp>
      <p:graphicFrame>
        <p:nvGraphicFramePr>
          <p:cNvPr id="5" name="Table Placeholder 4">
            <a:extLst>
              <a:ext uri="{FF2B5EF4-FFF2-40B4-BE49-F238E27FC236}">
                <a16:creationId xmlns:a16="http://schemas.microsoft.com/office/drawing/2014/main" id="{D8F89F9D-6813-4DCF-93BB-02332992B4F2}"/>
              </a:ext>
            </a:extLst>
          </p:cNvPr>
          <p:cNvGraphicFramePr>
            <a:graphicFrameLocks noGrp="1"/>
          </p:cNvGraphicFramePr>
          <p:nvPr>
            <p:ph type="tbl" sz="quarter" idx="13"/>
            <p:extLst>
              <p:ext uri="{D42A27DB-BD31-4B8C-83A1-F6EECF244321}">
                <p14:modId xmlns:p14="http://schemas.microsoft.com/office/powerpoint/2010/main" val="1233542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39750216"/>
                    </a:ext>
                  </a:extLst>
                </a:gridCol>
                <a:gridCol w="987552">
                  <a:extLst>
                    <a:ext uri="{9D8B030D-6E8A-4147-A177-3AD203B41FA5}">
                      <a16:colId xmlns:a16="http://schemas.microsoft.com/office/drawing/2014/main" val="4130919509"/>
                    </a:ext>
                  </a:extLst>
                </a:gridCol>
                <a:gridCol w="987552">
                  <a:extLst>
                    <a:ext uri="{9D8B030D-6E8A-4147-A177-3AD203B41FA5}">
                      <a16:colId xmlns:a16="http://schemas.microsoft.com/office/drawing/2014/main" val="3902967309"/>
                    </a:ext>
                  </a:extLst>
                </a:gridCol>
                <a:gridCol w="987552">
                  <a:extLst>
                    <a:ext uri="{9D8B030D-6E8A-4147-A177-3AD203B41FA5}">
                      <a16:colId xmlns:a16="http://schemas.microsoft.com/office/drawing/2014/main" val="2954629602"/>
                    </a:ext>
                  </a:extLst>
                </a:gridCol>
                <a:gridCol w="987552">
                  <a:extLst>
                    <a:ext uri="{9D8B030D-6E8A-4147-A177-3AD203B41FA5}">
                      <a16:colId xmlns:a16="http://schemas.microsoft.com/office/drawing/2014/main" val="1756522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1840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caremujer (CAREMUJER Clínica) - 2018-03-01 12:25:20</a:t>
                      </a:r>
                      <a:r>
                        <a:rPr kumimoji="0" lang="es-ES" sz="1000" b="0" i="0" u="none" strike="noStrike" kern="1200" cap="none" spc="0" normalizeH="0" baseline="0" noProof="0">
                          <a:ln>
                            <a:noFill/>
                          </a:ln>
                          <a:solidFill>
                            <a:prstClr val="black"/>
                          </a:solidFill>
                          <a:effectLst/>
                          <a:uLnTx/>
                          <a:uFillTx/>
                          <a:latin typeface="+mn-lt"/>
                          <a:ea typeface="+mn-ea"/>
                          <a:cs typeface="+mn-cs"/>
                        </a:rPr>
                        <a:t>
Haciéndote donante de óvulos ayudas a mujeres que no pueden tener hijos a ver realizado su sueño de ser madre.
Infórmate cómo hacerlo en nuestra web. ➡ http://bit.ly/2wo7mpH #caremujer #Clínica #reproducciónasistida #donación #óvulos #madre #embarazo #donavida #mujer #salud #ginecológico #Sevilla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285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clinicaseva (Clínicas EVA) - 2018-03-01 11:53:57</a:t>
                      </a:r>
                      <a:r>
                        <a:rPr kumimoji="0" lang="es-ES" sz="1000" b="0" i="0" u="none" strike="noStrike" kern="1200" cap="none" spc="0" normalizeH="0" baseline="0" noProof="0">
                          <a:ln>
                            <a:noFill/>
                          </a:ln>
                          <a:solidFill>
                            <a:prstClr val="black"/>
                          </a:solidFill>
                          <a:effectLst/>
                          <a:uLnTx/>
                          <a:uFillTx/>
                          <a:latin typeface="+mn-lt"/>
                          <a:ea typeface="+mn-ea"/>
                          <a:cs typeface="+mn-cs"/>
                        </a:rPr>
                        <a:t>
10 CONSEJOS PARA PREVENIR LA INFERTILIDAD 📝💙
La web sobre reproducción asistida "Quiero Ser Mamá" ha elaborado un decálogo con la ayuda de los Directores Médicos de Clínicas EVA, con consejos para prevenir la fertilidad. Puedes leer más en nuestra #web #clinicaseva #prevencion #infertilidad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109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dexeusmujer (Dexeus Mujer) - 2018-03-01 11:09:38</a:t>
                      </a:r>
                      <a:r>
                        <a:rPr kumimoji="0" lang="es-ES" sz="1000" b="0" i="0" u="none" strike="noStrike" kern="1200" cap="none" spc="0" normalizeH="0" baseline="0" noProof="0">
                          <a:ln>
                            <a:noFill/>
                          </a:ln>
                          <a:solidFill>
                            <a:prstClr val="black"/>
                          </a:solidFill>
                          <a:effectLst/>
                          <a:uLnTx/>
                          <a:uFillTx/>
                          <a:latin typeface="+mn-lt"/>
                          <a:ea typeface="+mn-ea"/>
                          <a:cs typeface="+mn-cs"/>
                        </a:rPr>
                        <a:t>
¡A Pablo le acaban de decir sus padres que va a tener un hermanito! ¿quieres conocer su historia? Permanece atent@ a nuestro Instagram y prepárate para conocer a #MiFamiliaDexeus el 20 de marzo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54363925"/>
                  </a:ext>
                </a:extLst>
              </a:tr>
            </a:tbl>
          </a:graphicData>
        </a:graphic>
      </p:graphicFrame>
      <p:sp>
        <p:nvSpPr>
          <p:cNvPr id="4" name="Text Placeholder 3">
            <a:extLst>
              <a:ext uri="{FF2B5EF4-FFF2-40B4-BE49-F238E27FC236}">
                <a16:creationId xmlns:a16="http://schemas.microsoft.com/office/drawing/2014/main" id="{E27CDF00-A24C-43D3-B823-9722320CC6A2}"/>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1330276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8B630-BEAF-4D47-A1D7-4E76C3CB70ED}"/>
              </a:ext>
            </a:extLst>
          </p:cNvPr>
          <p:cNvSpPr>
            <a:spLocks noGrp="1"/>
          </p:cNvSpPr>
          <p:nvPr>
            <p:ph type="title"/>
          </p:nvPr>
        </p:nvSpPr>
        <p:spPr/>
        <p:txBody>
          <a:bodyPr/>
          <a:lstStyle/>
          <a:p>
            <a:r>
              <a:rPr lang="en-US"/>
              <a:t>Instagram Posts Table - 7 of 9</a:t>
            </a:r>
          </a:p>
        </p:txBody>
      </p:sp>
      <p:graphicFrame>
        <p:nvGraphicFramePr>
          <p:cNvPr id="5" name="Table Placeholder 4">
            <a:extLst>
              <a:ext uri="{FF2B5EF4-FFF2-40B4-BE49-F238E27FC236}">
                <a16:creationId xmlns:a16="http://schemas.microsoft.com/office/drawing/2014/main" id="{6E027E64-DD02-42A6-AB35-569E44FFB09C}"/>
              </a:ext>
            </a:extLst>
          </p:cNvPr>
          <p:cNvGraphicFramePr>
            <a:graphicFrameLocks noGrp="1"/>
          </p:cNvGraphicFramePr>
          <p:nvPr>
            <p:ph type="tbl" sz="quarter" idx="13"/>
            <p:extLst>
              <p:ext uri="{D42A27DB-BD31-4B8C-83A1-F6EECF244321}">
                <p14:modId xmlns:p14="http://schemas.microsoft.com/office/powerpoint/2010/main" val="2665696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77612457"/>
                    </a:ext>
                  </a:extLst>
                </a:gridCol>
                <a:gridCol w="987552">
                  <a:extLst>
                    <a:ext uri="{9D8B030D-6E8A-4147-A177-3AD203B41FA5}">
                      <a16:colId xmlns:a16="http://schemas.microsoft.com/office/drawing/2014/main" val="2843495694"/>
                    </a:ext>
                  </a:extLst>
                </a:gridCol>
                <a:gridCol w="987552">
                  <a:extLst>
                    <a:ext uri="{9D8B030D-6E8A-4147-A177-3AD203B41FA5}">
                      <a16:colId xmlns:a16="http://schemas.microsoft.com/office/drawing/2014/main" val="3518057587"/>
                    </a:ext>
                  </a:extLst>
                </a:gridCol>
                <a:gridCol w="987552">
                  <a:extLst>
                    <a:ext uri="{9D8B030D-6E8A-4147-A177-3AD203B41FA5}">
                      <a16:colId xmlns:a16="http://schemas.microsoft.com/office/drawing/2014/main" val="1472564407"/>
                    </a:ext>
                  </a:extLst>
                </a:gridCol>
                <a:gridCol w="987552">
                  <a:extLst>
                    <a:ext uri="{9D8B030D-6E8A-4147-A177-3AD203B41FA5}">
                      <a16:colId xmlns:a16="http://schemas.microsoft.com/office/drawing/2014/main" val="4185232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787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iviclinics (IVIclinics) - 2018-02-28 22:19:20</a:t>
                      </a:r>
                      <a:r>
                        <a:rPr kumimoji="0" lang="es-ES" sz="1000" b="0" i="0" u="none" strike="noStrike" kern="1200" cap="none" spc="0" normalizeH="0" baseline="0" noProof="0">
                          <a:ln>
                            <a:noFill/>
                          </a:ln>
                          <a:solidFill>
                            <a:prstClr val="black"/>
                          </a:solidFill>
                          <a:effectLst/>
                          <a:uLnTx/>
                          <a:uFillTx/>
                          <a:latin typeface="+mn-lt"/>
                          <a:ea typeface="+mn-ea"/>
                          <a:cs typeface="+mn-cs"/>
                        </a:rPr>
                        <a:t>
Se entiende por enfermedad rara aquella que afecta a 1 de cada 2.000 personas. Según la Organización Mundial de la Salud (OMS) existen cerca de 7.000 distintas que afectan al 7% de la población mundial. La investigación es la respuesta a todos estos pacientes y miles de profesionales trabajan incansablemente en todo el mundo para encontrar soluciones. Muchas de estas patologías se transmiten genéticamente de padres a hijos. Los test de detección precoz y cribados genéticos preimplantacionales de IVI son capaces de evitar más de 600 enfermedades #Investigación #DGP #TCG 
#infertilidad #embarazo #infertilidadmasculina #reproduccionasistida #fiv #dgp #inseminacionartificial #causasinfertilidad #quedarembarazada #causasinfertilidadfemenina #sinfiltros #baby #bebe #tcg #betaespera #reservaovarica #fiv #inseminacionartificial #comoquedarembarazada #reproduccionasistida #donarovulos #donaciondeovulos #ovodonacion #icsi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961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tahe_fertilidad (Tahe Fertilidad) - 2018-02-28 17:26:50</a:t>
                      </a:r>
                      <a:r>
                        <a:rPr kumimoji="0" lang="es-ES" sz="1000" b="0" i="0" u="none" strike="noStrike" kern="1200" cap="none" spc="0" normalizeH="0" baseline="0" noProof="0">
                          <a:ln>
                            <a:noFill/>
                          </a:ln>
                          <a:solidFill>
                            <a:prstClr val="black"/>
                          </a:solidFill>
                          <a:effectLst/>
                          <a:uLnTx/>
                          <a:uFillTx/>
                          <a:latin typeface="+mn-lt"/>
                          <a:ea typeface="+mn-ea"/>
                          <a:cs typeface="+mn-cs"/>
                        </a:rPr>
                        <a:t>
Gracias a jóvenes como tú, que deciden donar sus óvulos, muchas mujeres consiguen su sueño de ser #madre. ¡Muchas gracias por colaborar! Te lo agradecemos en su nombre 💕 
Si aún tienes dudas y necesitas más información, estamos para ayudarte a resolverlas y poder hacer realidad la ilusión de estas mujeres. Te contamos más en nuestra web.
#donacion #dona #fertilidad #infertilidad #Murcia #clinica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3618361"/>
                  </a:ext>
                </a:extLst>
              </a:tr>
            </a:tbl>
          </a:graphicData>
        </a:graphic>
      </p:graphicFrame>
      <p:sp>
        <p:nvSpPr>
          <p:cNvPr id="4" name="Text Placeholder 3">
            <a:extLst>
              <a:ext uri="{FF2B5EF4-FFF2-40B4-BE49-F238E27FC236}">
                <a16:creationId xmlns:a16="http://schemas.microsoft.com/office/drawing/2014/main" id="{F86D818B-60DB-494F-AC0F-203553D6B849}"/>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2846083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B3586-7D31-4040-8490-13FA0EF29A6D}"/>
              </a:ext>
            </a:extLst>
          </p:cNvPr>
          <p:cNvSpPr>
            <a:spLocks noGrp="1"/>
          </p:cNvSpPr>
          <p:nvPr>
            <p:ph type="title"/>
          </p:nvPr>
        </p:nvSpPr>
        <p:spPr/>
        <p:txBody>
          <a:bodyPr/>
          <a:lstStyle/>
          <a:p>
            <a:r>
              <a:rPr lang="en-US"/>
              <a:t>Instagram Posts Table - 8 of 9</a:t>
            </a:r>
          </a:p>
        </p:txBody>
      </p:sp>
      <p:graphicFrame>
        <p:nvGraphicFramePr>
          <p:cNvPr id="5" name="Table Placeholder 4">
            <a:extLst>
              <a:ext uri="{FF2B5EF4-FFF2-40B4-BE49-F238E27FC236}">
                <a16:creationId xmlns:a16="http://schemas.microsoft.com/office/drawing/2014/main" id="{67B01C9D-CADB-4747-929F-93D8199ED804}"/>
              </a:ext>
            </a:extLst>
          </p:cNvPr>
          <p:cNvGraphicFramePr>
            <a:graphicFrameLocks noGrp="1"/>
          </p:cNvGraphicFramePr>
          <p:nvPr>
            <p:ph type="tbl" sz="quarter" idx="13"/>
            <p:extLst>
              <p:ext uri="{D42A27DB-BD31-4B8C-83A1-F6EECF244321}">
                <p14:modId xmlns:p14="http://schemas.microsoft.com/office/powerpoint/2010/main" val="1541363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40763486"/>
                    </a:ext>
                  </a:extLst>
                </a:gridCol>
                <a:gridCol w="987552">
                  <a:extLst>
                    <a:ext uri="{9D8B030D-6E8A-4147-A177-3AD203B41FA5}">
                      <a16:colId xmlns:a16="http://schemas.microsoft.com/office/drawing/2014/main" val="1703350541"/>
                    </a:ext>
                  </a:extLst>
                </a:gridCol>
                <a:gridCol w="987552">
                  <a:extLst>
                    <a:ext uri="{9D8B030D-6E8A-4147-A177-3AD203B41FA5}">
                      <a16:colId xmlns:a16="http://schemas.microsoft.com/office/drawing/2014/main" val="4235750751"/>
                    </a:ext>
                  </a:extLst>
                </a:gridCol>
                <a:gridCol w="987552">
                  <a:extLst>
                    <a:ext uri="{9D8B030D-6E8A-4147-A177-3AD203B41FA5}">
                      <a16:colId xmlns:a16="http://schemas.microsoft.com/office/drawing/2014/main" val="1246792793"/>
                    </a:ext>
                  </a:extLst>
                </a:gridCol>
                <a:gridCol w="987552">
                  <a:extLst>
                    <a:ext uri="{9D8B030D-6E8A-4147-A177-3AD203B41FA5}">
                      <a16:colId xmlns:a16="http://schemas.microsoft.com/office/drawing/2014/main" val="344774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708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- 2018-02-28 12:44:06</a:t>
                      </a:r>
                      <a:r>
                        <a:rPr kumimoji="0" lang="es-ES" sz="1000" b="0" i="0" u="none" strike="noStrike" kern="1200" cap="none" spc="0" normalizeH="0" baseline="0" noProof="0">
                          <a:ln>
                            <a:noFill/>
                          </a:ln>
                          <a:solidFill>
                            <a:prstClr val="black"/>
                          </a:solidFill>
                          <a:effectLst/>
                          <a:uLnTx/>
                          <a:uFillTx/>
                          <a:latin typeface="+mn-lt"/>
                          <a:ea typeface="+mn-ea"/>
                          <a:cs typeface="+mn-cs"/>
                        </a:rPr>
                        <a:t>
¡Nueva Biblioteca de Pediatría en el Centro Médico Teknon! Durante su presentación, en la que contamos con la colaboración de la Fundación Atresmedia, el periodista y presentador @fuentes_manel estuvo con los pequeños pacientes leyendo y repartiendo cuentos.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3265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clinicaseva (Clínicas EVA) - 2018-02-28 10:43:49</a:t>
                      </a:r>
                      <a:r>
                        <a:rPr kumimoji="0" lang="es-ES" sz="1000" b="0" i="0" u="none" strike="noStrike" kern="1200" cap="none" spc="0" normalizeH="0" baseline="0" noProof="0">
                          <a:ln>
                            <a:noFill/>
                          </a:ln>
                          <a:solidFill>
                            <a:prstClr val="black"/>
                          </a:solidFill>
                          <a:effectLst/>
                          <a:uLnTx/>
                          <a:uFillTx/>
                          <a:latin typeface="+mn-lt"/>
                          <a:ea typeface="+mn-ea"/>
                          <a:cs typeface="+mn-cs"/>
                        </a:rPr>
                        <a:t>
En el DÍA MUNDIAL DE LAS ENFERMEDADES RARAS queremos recordar las ventajas que tiene el DGP (Diagnóstico Genético Preimplantacional), un tratamiento complementario a la FIV que detecta enfermedades genéticas o cromosómicas en lo embriones, antes de transferirlos al útero. Con esta técnica nos aseguramos de que los bebés nazcan sanos ¿Quieres saber en qué consiste? #DGP #diamundialdelasenfermedadesraras #fiv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939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- 2018-02-27 13:32:04</a:t>
                      </a:r>
                      <a:r>
                        <a:rPr kumimoji="0" lang="es-ES" sz="1000" b="0" i="0" u="none" strike="noStrike" kern="1200" cap="none" spc="0" normalizeH="0" baseline="0" noProof="0">
                          <a:ln>
                            <a:noFill/>
                          </a:ln>
                          <a:solidFill>
                            <a:prstClr val="black"/>
                          </a:solidFill>
                          <a:effectLst/>
                          <a:uLnTx/>
                          <a:uFillTx/>
                          <a:latin typeface="+mn-lt"/>
                          <a:ea typeface="+mn-ea"/>
                          <a:cs typeface="+mn-cs"/>
                        </a:rPr>
                        <a:t>
Grandes #CANpeones nuestros profesionales de Quirónsalud Zaragoza que luchan día a día con los pacientes para vencer al cáncer. Todos juntos contra esta enfermedad.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4760958"/>
                  </a:ext>
                </a:extLst>
              </a:tr>
            </a:tbl>
          </a:graphicData>
        </a:graphic>
      </p:graphicFrame>
      <p:sp>
        <p:nvSpPr>
          <p:cNvPr id="4" name="Text Placeholder 3">
            <a:extLst>
              <a:ext uri="{FF2B5EF4-FFF2-40B4-BE49-F238E27FC236}">
                <a16:creationId xmlns:a16="http://schemas.microsoft.com/office/drawing/2014/main" id="{6B67B70E-0D08-44A7-9B0A-B2C06924CB2F}"/>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33138405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83B9E-1857-491A-B559-513EE733B2C1}"/>
              </a:ext>
            </a:extLst>
          </p:cNvPr>
          <p:cNvSpPr>
            <a:spLocks noGrp="1"/>
          </p:cNvSpPr>
          <p:nvPr>
            <p:ph type="title"/>
          </p:nvPr>
        </p:nvSpPr>
        <p:spPr/>
        <p:txBody>
          <a:bodyPr/>
          <a:lstStyle/>
          <a:p>
            <a:r>
              <a:rPr lang="en-US"/>
              <a:t>Instagram Posts Table - 9 of 9</a:t>
            </a:r>
          </a:p>
        </p:txBody>
      </p:sp>
      <p:graphicFrame>
        <p:nvGraphicFramePr>
          <p:cNvPr id="5" name="Table Placeholder 4">
            <a:extLst>
              <a:ext uri="{FF2B5EF4-FFF2-40B4-BE49-F238E27FC236}">
                <a16:creationId xmlns:a16="http://schemas.microsoft.com/office/drawing/2014/main" id="{FA1F22D3-8416-469C-A435-CAA8907D9C51}"/>
              </a:ext>
            </a:extLst>
          </p:cNvPr>
          <p:cNvGraphicFramePr>
            <a:graphicFrameLocks noGrp="1"/>
          </p:cNvGraphicFramePr>
          <p:nvPr>
            <p:ph type="tbl" sz="quarter" idx="13"/>
            <p:extLst>
              <p:ext uri="{D42A27DB-BD31-4B8C-83A1-F6EECF244321}">
                <p14:modId xmlns:p14="http://schemas.microsoft.com/office/powerpoint/2010/main" val="573544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67437407"/>
                    </a:ext>
                  </a:extLst>
                </a:gridCol>
                <a:gridCol w="987552">
                  <a:extLst>
                    <a:ext uri="{9D8B030D-6E8A-4147-A177-3AD203B41FA5}">
                      <a16:colId xmlns:a16="http://schemas.microsoft.com/office/drawing/2014/main" val="1934324331"/>
                    </a:ext>
                  </a:extLst>
                </a:gridCol>
                <a:gridCol w="987552">
                  <a:extLst>
                    <a:ext uri="{9D8B030D-6E8A-4147-A177-3AD203B41FA5}">
                      <a16:colId xmlns:a16="http://schemas.microsoft.com/office/drawing/2014/main" val="3215337202"/>
                    </a:ext>
                  </a:extLst>
                </a:gridCol>
                <a:gridCol w="987552">
                  <a:extLst>
                    <a:ext uri="{9D8B030D-6E8A-4147-A177-3AD203B41FA5}">
                      <a16:colId xmlns:a16="http://schemas.microsoft.com/office/drawing/2014/main" val="94136560"/>
                    </a:ext>
                  </a:extLst>
                </a:gridCol>
                <a:gridCol w="987552">
                  <a:extLst>
                    <a:ext uri="{9D8B030D-6E8A-4147-A177-3AD203B41FA5}">
                      <a16:colId xmlns:a16="http://schemas.microsoft.com/office/drawing/2014/main" val="748816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7332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iviclinics (IVIclinics) - 2018-02-26 21:59:27</a:t>
                      </a:r>
                      <a:r>
                        <a:rPr kumimoji="0" lang="es-ES" sz="1000" b="0" i="0" u="none" strike="noStrike" kern="1200" cap="none" spc="0" normalizeH="0" baseline="0" noProof="0">
                          <a:ln>
                            <a:noFill/>
                          </a:ln>
                          <a:solidFill>
                            <a:prstClr val="black"/>
                          </a:solidFill>
                          <a:effectLst/>
                          <a:uLnTx/>
                          <a:uFillTx/>
                          <a:latin typeface="+mn-lt"/>
                          <a:ea typeface="+mn-ea"/>
                          <a:cs typeface="+mn-cs"/>
                        </a:rPr>
                        <a:t>
Nos gusta escucharos, y si es para ayudarnos a mejorar, entonces, nos encanta!  Por eso os pedimos que, quien quiera, rellene esta encuesta sobre que tipo de información os ayuda más, que datos buscáis, qué os gusta encontrar y leer etc en una #web cuando estáis en tratamiento.
La encuesta es cortita y completamente anónima 📋✅❌📊
Tenéis el enlace en la #BIO
Mil gracias!
#infertilidad #embarazo #infertilidadmasculina #reproduccionasistida #fiv #dgp #inseminacionartificial #causasinfertilidad #quedarembarazada #causasinfertilidadfemenina #sinfiltros #baby #bebe #tcg #betaespera #reservaovarica #fiv #inseminacionartificial #comoquedarembarazada #reproduccionasistida #donarovulos #donaciondeovulos #ovodonacion #icsi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8703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- 2018-02-26 12:46:05</a:t>
                      </a:r>
                      <a:r>
                        <a:rPr kumimoji="0" lang="es-ES" sz="1000" b="0" i="0" u="none" strike="noStrike" kern="1200" cap="none" spc="0" normalizeH="0" baseline="0" noProof="0">
                          <a:ln>
                            <a:noFill/>
                          </a:ln>
                          <a:solidFill>
                            <a:prstClr val="black"/>
                          </a:solidFill>
                          <a:effectLst/>
                          <a:uLnTx/>
                          <a:uFillTx/>
                          <a:latin typeface="+mn-lt"/>
                          <a:ea typeface="+mn-ea"/>
                          <a:cs typeface="+mn-cs"/>
                        </a:rPr>
                        <a:t>
Los tejidos naturales son capaces de absorber la humedad y alejarla de la piel. Así se mantiene seca y se evitan los hongos. #ConsejoQuirónsalud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757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clinicaseva (Clínicas EVA) - 2018-02-26 11:10:41</a:t>
                      </a:r>
                      <a:r>
                        <a:rPr kumimoji="0" lang="en-US" sz="1000" b="0" i="0" u="none" strike="noStrike" kern="1200" cap="none" spc="0" normalizeH="0" baseline="0" noProof="0">
                          <a:ln>
                            <a:noFill/>
                          </a:ln>
                          <a:solidFill>
                            <a:prstClr val="black"/>
                          </a:solidFill>
                          <a:effectLst/>
                          <a:uLnTx/>
                          <a:uFillTx/>
                          <a:latin typeface="+mn-lt"/>
                          <a:ea typeface="+mn-ea"/>
                          <a:cs typeface="+mn-cs"/>
                        </a:rPr>
                        <a:t>
¡Que tengáis un feliz inicio de semana! 💙🤗
#ClinicasEVA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2926708"/>
                  </a:ext>
                </a:extLst>
              </a:tr>
            </a:tbl>
          </a:graphicData>
        </a:graphic>
      </p:graphicFrame>
      <p:sp>
        <p:nvSpPr>
          <p:cNvPr id="4" name="Text Placeholder 3">
            <a:extLst>
              <a:ext uri="{FF2B5EF4-FFF2-40B4-BE49-F238E27FC236}">
                <a16:creationId xmlns:a16="http://schemas.microsoft.com/office/drawing/2014/main" id="{16CA780C-DD52-4EB9-A4EC-831C3ABFA7E9}"/>
              </a:ext>
            </a:extLst>
          </p:cNvPr>
          <p:cNvSpPr>
            <a:spLocks noGrp="1"/>
          </p:cNvSpPr>
          <p:nvPr>
            <p:ph type="body" sz="quarter" idx="14"/>
          </p:nvPr>
        </p:nvSpPr>
        <p:spPr/>
        <p:txBody>
          <a:bodyPr/>
          <a:lstStyle/>
          <a:p>
            <a:r>
              <a:rPr lang="en-US"/>
              <a:t>02/21/2018 - 03/07/2018</a:t>
            </a:r>
          </a:p>
        </p:txBody>
      </p:sp>
    </p:spTree>
    <p:extLst>
      <p:ext uri="{BB962C8B-B14F-4D97-AF65-F5344CB8AC3E}">
        <p14:creationId xmlns:p14="http://schemas.microsoft.com/office/powerpoint/2010/main" val="940959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34B75-B226-4157-BAA1-E7CCD78EF1E3}"/>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385897CF-B17C-4512-9B05-94DA581EA1A0}"/>
              </a:ext>
            </a:extLst>
          </p:cNvPr>
          <p:cNvGraphicFramePr>
            <a:graphicFrameLocks noGrp="1"/>
          </p:cNvGraphicFramePr>
          <p:nvPr>
            <p:ph type="chart" sz="quarter" idx="13"/>
            <p:extLst>
              <p:ext uri="{D42A27DB-BD31-4B8C-83A1-F6EECF244321}">
                <p14:modId xmlns:p14="http://schemas.microsoft.com/office/powerpoint/2010/main" val="23079818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6FFCF5-9562-49BC-B29A-CF0EF18579C7}"/>
              </a:ext>
            </a:extLst>
          </p:cNvPr>
          <p:cNvSpPr>
            <a:spLocks noGrp="1"/>
          </p:cNvSpPr>
          <p:nvPr>
            <p:ph type="body" sz="quarter" idx="14"/>
          </p:nvPr>
        </p:nvSpPr>
        <p:spPr/>
        <p:txBody>
          <a:bodyPr/>
          <a:lstStyle/>
          <a:p>
            <a:r>
              <a:rPr lang="en-US"/>
              <a:t>02/21/2018 - 04/07/2018</a:t>
            </a:r>
          </a:p>
        </p:txBody>
      </p:sp>
      <p:sp>
        <p:nvSpPr>
          <p:cNvPr id="5" name="Footer Placeholder 4">
            <a:extLst>
              <a:ext uri="{FF2B5EF4-FFF2-40B4-BE49-F238E27FC236}">
                <a16:creationId xmlns:a16="http://schemas.microsoft.com/office/drawing/2014/main" id="{2CB836BE-7A8E-40AA-9AE8-F33B6051AA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54340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EFB95-A7C9-469D-9D6C-2FA2185E0C9F}"/>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805C69BF-3E5F-45C2-BC5B-1979350660B3}"/>
              </a:ext>
            </a:extLst>
          </p:cNvPr>
          <p:cNvGraphicFramePr>
            <a:graphicFrameLocks noGrp="1"/>
          </p:cNvGraphicFramePr>
          <p:nvPr>
            <p:ph type="chart" sz="quarter" idx="13"/>
            <p:extLst>
              <p:ext uri="{D42A27DB-BD31-4B8C-83A1-F6EECF244321}">
                <p14:modId xmlns:p14="http://schemas.microsoft.com/office/powerpoint/2010/main" val="3343733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50993-4A08-43A7-8767-EBB870C61E27}"/>
              </a:ext>
            </a:extLst>
          </p:cNvPr>
          <p:cNvSpPr>
            <a:spLocks noGrp="1"/>
          </p:cNvSpPr>
          <p:nvPr>
            <p:ph type="body" sz="quarter" idx="14"/>
          </p:nvPr>
        </p:nvSpPr>
        <p:spPr/>
        <p:txBody>
          <a:bodyPr/>
          <a:lstStyle/>
          <a:p>
            <a:r>
              <a:rPr lang="en-US"/>
              <a:t>02/21/2018 - 03/07/2018</a:t>
            </a:r>
          </a:p>
        </p:txBody>
      </p:sp>
      <p:sp>
        <p:nvSpPr>
          <p:cNvPr id="5" name="Footer Placeholder 4">
            <a:extLst>
              <a:ext uri="{FF2B5EF4-FFF2-40B4-BE49-F238E27FC236}">
                <a16:creationId xmlns:a16="http://schemas.microsoft.com/office/drawing/2014/main" id="{7FD6F35F-ABAE-49C5-B0BA-D9C425888D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90337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659</Words>
  <Application>Microsoft Office PowerPoint</Application>
  <PresentationFormat>On-screen Show (4:3)</PresentationFormat>
  <Paragraphs>284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Overview</vt:lpstr>
      <vt:lpstr>Instagram Key Metrics Table</vt:lpstr>
      <vt:lpstr>Instagram Followers Total</vt:lpstr>
      <vt:lpstr>Instagram Followers Change Rate</vt:lpstr>
      <vt:lpstr>Instagram Posts Table - 1 of 9</vt:lpstr>
      <vt:lpstr>Instagram Posts Table - 2 of 9</vt:lpstr>
      <vt:lpstr>Instagram Posts Table - 3 of 9</vt:lpstr>
      <vt:lpstr>Instagram Posts Table - 4 of 9</vt:lpstr>
      <vt:lpstr>Instagram Posts Table - 5 of 9</vt:lpstr>
      <vt:lpstr>Instagram Posts Table - 6 of 9</vt:lpstr>
      <vt:lpstr>Instagram Posts Table - 7 of 9</vt:lpstr>
      <vt:lpstr>Instagram Posts Table - 8 of 9</vt:lpstr>
      <vt:lpstr>Instagram Posts Table - 9 of 9</vt:lpstr>
      <vt:lpstr>Instagram Interaction Rate</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2018-03-08T12:13:06Z</dcterms:created>
  <dcterms:modified xsi:type="dcterms:W3CDTF">2018-03-08T12:13:29Z</dcterms:modified>
</cp:coreProperties>
</file>