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C70EF4-6584-47A9-8D09-3C923CC75D6F}"/>
              </a:ext>
            </a:extLst>
          </p:cNvPr>
          <p:cNvSpPr>
            <a:spLocks noGrp="1"/>
          </p:cNvSpPr>
          <p:nvPr>
            <p:ph type="title"/>
          </p:nvPr>
        </p:nvSpPr>
        <p:spPr/>
        <p:txBody>
          <a:bodyPr/>
          <a:lstStyle/>
          <a:p>
            <a:r>
              <a:rPr lang="en-US"/>
              <a:t>Instagram Posts Table - 1 of 9</a:t>
            </a:r>
          </a:p>
        </p:txBody>
      </p:sp>
      <p:graphicFrame>
        <p:nvGraphicFramePr>
          <p:cNvPr id="5" name="Table Placeholder 4">
            <a:extLst>
              <a:ext uri="{FF2B5EF4-FFF2-40B4-BE49-F238E27FC236}">
                <a16:creationId xmlns:a16="http://schemas.microsoft.com/office/drawing/2014/main" id="{8225E7B1-62DC-4D30-B9BA-F155829FC968}"/>
              </a:ext>
            </a:extLst>
          </p:cNvPr>
          <p:cNvGraphicFramePr>
            <a:graphicFrameLocks noGrp="1"/>
          </p:cNvGraphicFramePr>
          <p:nvPr>
            <p:ph type="tbl" sz="quarter" idx="13"/>
            <p:extLst>
              <p:ext uri="{D42A27DB-BD31-4B8C-83A1-F6EECF244321}">
                <p14:modId xmlns:p14="http://schemas.microsoft.com/office/powerpoint/2010/main" val="887422"/>
              </p:ext>
            </p:extLst>
          </p:nvPr>
        </p:nvGraphicFramePr>
        <p:xfrm>
          <a:off x="457200" y="1731963"/>
          <a:ext cx="8229600" cy="405892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56479488"/>
                    </a:ext>
                  </a:extLst>
                </a:gridCol>
                <a:gridCol w="987552">
                  <a:extLst>
                    <a:ext uri="{9D8B030D-6E8A-4147-A177-3AD203B41FA5}">
                      <a16:colId xmlns:a16="http://schemas.microsoft.com/office/drawing/2014/main" val="3166205808"/>
                    </a:ext>
                  </a:extLst>
                </a:gridCol>
                <a:gridCol w="987552">
                  <a:extLst>
                    <a:ext uri="{9D8B030D-6E8A-4147-A177-3AD203B41FA5}">
                      <a16:colId xmlns:a16="http://schemas.microsoft.com/office/drawing/2014/main" val="1306692445"/>
                    </a:ext>
                  </a:extLst>
                </a:gridCol>
                <a:gridCol w="987552">
                  <a:extLst>
                    <a:ext uri="{9D8B030D-6E8A-4147-A177-3AD203B41FA5}">
                      <a16:colId xmlns:a16="http://schemas.microsoft.com/office/drawing/2014/main" val="940395292"/>
                    </a:ext>
                  </a:extLst>
                </a:gridCol>
                <a:gridCol w="987552">
                  <a:extLst>
                    <a:ext uri="{9D8B030D-6E8A-4147-A177-3AD203B41FA5}">
                      <a16:colId xmlns:a16="http://schemas.microsoft.com/office/drawing/2014/main" val="2561308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9848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iviclinics (IVIclinics) - 2018-02-28 22:19:20</a:t>
                      </a:r>
                      <a:r>
                        <a:rPr kumimoji="0" lang="es-ES" sz="1000" b="0" i="0" u="none" strike="noStrike" kern="1200" cap="none" spc="0" normalizeH="0" baseline="0" noProof="0">
                          <a:ln>
                            <a:noFill/>
                          </a:ln>
                          <a:solidFill>
                            <a:prstClr val="black"/>
                          </a:solidFill>
                          <a:effectLst/>
                          <a:uLnTx/>
                          <a:uFillTx/>
                          <a:latin typeface="+mn-lt"/>
                          <a:ea typeface="+mn-ea"/>
                          <a:cs typeface="+mn-cs"/>
                        </a:rPr>
                        <a:t>
Se entiende por enfermedad rara aquella que afecta a 1 de cada 2.000 personas. Según la Organización Mundial de la Salud (OMS) existen cerca de 7.000 distintas que afectan al 7% de la población mundial. La investigación es la respuesta a todos estos pacientes y miles de profesionales trabajan incansablemente en todo el mundo para encontrar soluciones. Muchas de estas patologías se transmiten genéticamente de padres a hijos. Los test de detección precoz y cribados genéticos preimplantacionales de IVI son capaces de evitar más de 600 enfermedades #Investigación #DGP #TCG 
#infertilidad #embarazo #infertilidadmasculina #reproduccionasistida #fiv #dgp #inseminacionartificial #causasinfertilidad #quedarembarazada #causasinfertilidadfemenina #sinfiltros #baby #bebe #tcg #betaespera #reservaovarica #fiv #inseminacionartificial #comoquedarembarazada #reproduccionasistida #donarovulos #donaciondeovulos #ovodonacion #icsi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924333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tahe_fertilidad (Tahe Fertilidad) - 2018-02-28 17:26:50</a:t>
                      </a:r>
                      <a:r>
                        <a:rPr kumimoji="0" lang="es-ES" sz="1000" b="0" i="0" u="none" strike="noStrike" kern="1200" cap="none" spc="0" normalizeH="0" baseline="0" noProof="0">
                          <a:ln>
                            <a:noFill/>
                          </a:ln>
                          <a:solidFill>
                            <a:prstClr val="black"/>
                          </a:solidFill>
                          <a:effectLst/>
                          <a:uLnTx/>
                          <a:uFillTx/>
                          <a:latin typeface="+mn-lt"/>
                          <a:ea typeface="+mn-ea"/>
                          <a:cs typeface="+mn-cs"/>
                        </a:rPr>
                        <a:t>
Gracias a jóvenes como tú, que deciden donar sus óvulos, muchas mujeres consiguen su sueño de ser #madre. ¡Muchas gracias por colaborar! Te lo agradecemos en su nombre 💕 
Si aún tienes dudas y necesitas más información, estamos para ayudarte a resolverlas y poder hacer realidad la ilusión de estas mujeres. Te contamos más en nuestra web.
#donacion #dona #fertilidad #infertilidad #Murcia #clinica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50052086"/>
                  </a:ext>
                </a:extLst>
              </a:tr>
            </a:tbl>
          </a:graphicData>
        </a:graphic>
      </p:graphicFrame>
      <p:sp>
        <p:nvSpPr>
          <p:cNvPr id="4" name="Text Placeholder 3">
            <a:extLst>
              <a:ext uri="{FF2B5EF4-FFF2-40B4-BE49-F238E27FC236}">
                <a16:creationId xmlns:a16="http://schemas.microsoft.com/office/drawing/2014/main" id="{031BDEC8-EBB1-40A1-AB03-06A585C0B70A}"/>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7885937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05C22B-BB00-422F-AF7A-ED7BF4D16623}"/>
              </a:ext>
            </a:extLst>
          </p:cNvPr>
          <p:cNvSpPr>
            <a:spLocks noGrp="1"/>
          </p:cNvSpPr>
          <p:nvPr>
            <p:ph type="title"/>
          </p:nvPr>
        </p:nvSpPr>
        <p:spPr/>
        <p:txBody>
          <a:bodyPr/>
          <a:lstStyle/>
          <a:p>
            <a:r>
              <a:rPr lang="en-US"/>
              <a:t>Instagram Posts Table - 2 of 9</a:t>
            </a:r>
          </a:p>
        </p:txBody>
      </p:sp>
      <p:graphicFrame>
        <p:nvGraphicFramePr>
          <p:cNvPr id="5" name="Table Placeholder 4">
            <a:extLst>
              <a:ext uri="{FF2B5EF4-FFF2-40B4-BE49-F238E27FC236}">
                <a16:creationId xmlns:a16="http://schemas.microsoft.com/office/drawing/2014/main" id="{311C0E2B-6B1A-4010-B71B-367129A8718F}"/>
              </a:ext>
            </a:extLst>
          </p:cNvPr>
          <p:cNvGraphicFramePr>
            <a:graphicFrameLocks noGrp="1"/>
          </p:cNvGraphicFramePr>
          <p:nvPr>
            <p:ph type="tbl" sz="quarter" idx="13"/>
            <p:extLst>
              <p:ext uri="{D42A27DB-BD31-4B8C-83A1-F6EECF244321}">
                <p14:modId xmlns:p14="http://schemas.microsoft.com/office/powerpoint/2010/main" val="648831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975700756"/>
                    </a:ext>
                  </a:extLst>
                </a:gridCol>
                <a:gridCol w="987552">
                  <a:extLst>
                    <a:ext uri="{9D8B030D-6E8A-4147-A177-3AD203B41FA5}">
                      <a16:colId xmlns:a16="http://schemas.microsoft.com/office/drawing/2014/main" val="861605518"/>
                    </a:ext>
                  </a:extLst>
                </a:gridCol>
                <a:gridCol w="987552">
                  <a:extLst>
                    <a:ext uri="{9D8B030D-6E8A-4147-A177-3AD203B41FA5}">
                      <a16:colId xmlns:a16="http://schemas.microsoft.com/office/drawing/2014/main" val="1893958552"/>
                    </a:ext>
                  </a:extLst>
                </a:gridCol>
                <a:gridCol w="987552">
                  <a:extLst>
                    <a:ext uri="{9D8B030D-6E8A-4147-A177-3AD203B41FA5}">
                      <a16:colId xmlns:a16="http://schemas.microsoft.com/office/drawing/2014/main" val="2558192119"/>
                    </a:ext>
                  </a:extLst>
                </a:gridCol>
                <a:gridCol w="987552">
                  <a:extLst>
                    <a:ext uri="{9D8B030D-6E8A-4147-A177-3AD203B41FA5}">
                      <a16:colId xmlns:a16="http://schemas.microsoft.com/office/drawing/2014/main" val="6503072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32996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quironsalud (quironsalud) - 2018-02-28 12:44:06</a:t>
                      </a:r>
                      <a:r>
                        <a:rPr kumimoji="0" lang="es-ES" sz="1000" b="0" i="0" u="none" strike="noStrike" kern="1200" cap="none" spc="0" normalizeH="0" baseline="0" noProof="0">
                          <a:ln>
                            <a:noFill/>
                          </a:ln>
                          <a:solidFill>
                            <a:prstClr val="black"/>
                          </a:solidFill>
                          <a:effectLst/>
                          <a:uLnTx/>
                          <a:uFillTx/>
                          <a:latin typeface="+mn-lt"/>
                          <a:ea typeface="+mn-ea"/>
                          <a:cs typeface="+mn-cs"/>
                        </a:rPr>
                        <a:t>
¡Nueva Biblioteca de Pediatría en el Centro Médico Teknon! Durante su presentación, en la que contamos con la colaboración de la Fundación Atresmedia, el periodista y presentador @fuentes_manel estuvo con los pequeños pacientes leyendo y repartiendo cuentos.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14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quironsalud (quironsalud) - 2018-02-27 13:32:04</a:t>
                      </a:r>
                      <a:r>
                        <a:rPr kumimoji="0" lang="es-ES" sz="1000" b="0" i="0" u="none" strike="noStrike" kern="1200" cap="none" spc="0" normalizeH="0" baseline="0" noProof="0">
                          <a:ln>
                            <a:noFill/>
                          </a:ln>
                          <a:solidFill>
                            <a:prstClr val="black"/>
                          </a:solidFill>
                          <a:effectLst/>
                          <a:uLnTx/>
                          <a:uFillTx/>
                          <a:latin typeface="+mn-lt"/>
                          <a:ea typeface="+mn-ea"/>
                          <a:cs typeface="+mn-cs"/>
                        </a:rPr>
                        <a:t>
Grandes #CANpeones nuestros profesionales de Quirónsalud Zaragoza que luchan día a día con los pacientes para vencer al cáncer. Todos juntos contra esta enfermedad.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887881555"/>
                  </a:ext>
                </a:extLst>
              </a:tr>
            </a:tbl>
          </a:graphicData>
        </a:graphic>
      </p:graphicFrame>
      <p:sp>
        <p:nvSpPr>
          <p:cNvPr id="4" name="Text Placeholder 3">
            <a:extLst>
              <a:ext uri="{FF2B5EF4-FFF2-40B4-BE49-F238E27FC236}">
                <a16:creationId xmlns:a16="http://schemas.microsoft.com/office/drawing/2014/main" id="{EE46D055-BB68-4BAE-9528-D85BE8E9A3A0}"/>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646384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F22CC-2036-4A07-A48C-1A5BDB6781E5}"/>
              </a:ext>
            </a:extLst>
          </p:cNvPr>
          <p:cNvSpPr>
            <a:spLocks noGrp="1"/>
          </p:cNvSpPr>
          <p:nvPr>
            <p:ph type="title"/>
          </p:nvPr>
        </p:nvSpPr>
        <p:spPr/>
        <p:txBody>
          <a:bodyPr/>
          <a:lstStyle/>
          <a:p>
            <a:r>
              <a:rPr lang="en-US"/>
              <a:t>Instagram Posts Table - 3 of 9</a:t>
            </a:r>
          </a:p>
        </p:txBody>
      </p:sp>
      <p:graphicFrame>
        <p:nvGraphicFramePr>
          <p:cNvPr id="5" name="Table Placeholder 4">
            <a:extLst>
              <a:ext uri="{FF2B5EF4-FFF2-40B4-BE49-F238E27FC236}">
                <a16:creationId xmlns:a16="http://schemas.microsoft.com/office/drawing/2014/main" id="{13CC1300-E519-4996-88B6-56F4E967CC82}"/>
              </a:ext>
            </a:extLst>
          </p:cNvPr>
          <p:cNvGraphicFramePr>
            <a:graphicFrameLocks noGrp="1"/>
          </p:cNvGraphicFramePr>
          <p:nvPr>
            <p:ph type="tbl" sz="quarter" idx="13"/>
            <p:extLst>
              <p:ext uri="{D42A27DB-BD31-4B8C-83A1-F6EECF244321}">
                <p14:modId xmlns:p14="http://schemas.microsoft.com/office/powerpoint/2010/main" val="23358810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19396119"/>
                    </a:ext>
                  </a:extLst>
                </a:gridCol>
                <a:gridCol w="987552">
                  <a:extLst>
                    <a:ext uri="{9D8B030D-6E8A-4147-A177-3AD203B41FA5}">
                      <a16:colId xmlns:a16="http://schemas.microsoft.com/office/drawing/2014/main" val="1416490970"/>
                    </a:ext>
                  </a:extLst>
                </a:gridCol>
                <a:gridCol w="987552">
                  <a:extLst>
                    <a:ext uri="{9D8B030D-6E8A-4147-A177-3AD203B41FA5}">
                      <a16:colId xmlns:a16="http://schemas.microsoft.com/office/drawing/2014/main" val="3522747323"/>
                    </a:ext>
                  </a:extLst>
                </a:gridCol>
                <a:gridCol w="987552">
                  <a:extLst>
                    <a:ext uri="{9D8B030D-6E8A-4147-A177-3AD203B41FA5}">
                      <a16:colId xmlns:a16="http://schemas.microsoft.com/office/drawing/2014/main" val="1392728879"/>
                    </a:ext>
                  </a:extLst>
                </a:gridCol>
                <a:gridCol w="987552">
                  <a:extLst>
                    <a:ext uri="{9D8B030D-6E8A-4147-A177-3AD203B41FA5}">
                      <a16:colId xmlns:a16="http://schemas.microsoft.com/office/drawing/2014/main" val="2176035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28852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iviclinics (IVIclinics) - 2018-02-26 21:59:27</a:t>
                      </a:r>
                      <a:r>
                        <a:rPr kumimoji="0" lang="es-ES" sz="1000" b="0" i="0" u="none" strike="noStrike" kern="1200" cap="none" spc="0" normalizeH="0" baseline="0" noProof="0">
                          <a:ln>
                            <a:noFill/>
                          </a:ln>
                          <a:solidFill>
                            <a:prstClr val="black"/>
                          </a:solidFill>
                          <a:effectLst/>
                          <a:uLnTx/>
                          <a:uFillTx/>
                          <a:latin typeface="+mn-lt"/>
                          <a:ea typeface="+mn-ea"/>
                          <a:cs typeface="+mn-cs"/>
                        </a:rPr>
                        <a:t>
Nos gusta escucharos, y si es para ayudarnos a mejorar, entonces, nos encanta!  Por eso os pedimos que, quien quiera, rellene esta encuesta sobre que tipo de información os ayuda más, que datos buscáis, qué os gusta encontrar y leer etc en una #web cuando estáis en tratamiento.
La encuesta es cortita y completamente anónima 📋✅❌📊
Tenéis el enlace en la #BIO
Mil gracias!
#infertilidad #embarazo #infertilidadmasculina #reproduccionasistida #fiv #dgp #inseminacionartificial #causasinfertilidad #quedarembarazada #causasinfertilidadfemenina #sinfiltros #baby #bebe #tcg #betaespera #reservaovarica #fiv #inseminacionartificial #comoquedarembarazada #reproduccionasistida #donarovulos #donaciondeovulos #ovodonacion #icsi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528270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quironsalud (quironsalud) - 2018-02-26 12:46:05</a:t>
                      </a:r>
                      <a:r>
                        <a:rPr kumimoji="0" lang="es-ES" sz="1000" b="0" i="0" u="none" strike="noStrike" kern="1200" cap="none" spc="0" normalizeH="0" baseline="0" noProof="0">
                          <a:ln>
                            <a:noFill/>
                          </a:ln>
                          <a:solidFill>
                            <a:prstClr val="black"/>
                          </a:solidFill>
                          <a:effectLst/>
                          <a:uLnTx/>
                          <a:uFillTx/>
                          <a:latin typeface="+mn-lt"/>
                          <a:ea typeface="+mn-ea"/>
                          <a:cs typeface="+mn-cs"/>
                        </a:rPr>
                        <a:t>
Los tejidos naturales son capaces de absorber la humedad y alejarla de la piel. Así se mantiene seca y se evitan los hongos. #ConsejoQuirónsalud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41336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dexeusmujer (Dexeus Mujer) - 2018-02-26 09:39:36</a:t>
                      </a:r>
                      <a:r>
                        <a:rPr kumimoji="0" lang="es-ES" sz="1000" b="0" i="0" u="none" strike="noStrike" kern="1200" cap="none" spc="0" normalizeH="0" baseline="0" noProof="0">
                          <a:ln>
                            <a:noFill/>
                          </a:ln>
                          <a:solidFill>
                            <a:prstClr val="black"/>
                          </a:solidFill>
                          <a:effectLst/>
                          <a:uLnTx/>
                          <a:uFillTx/>
                          <a:latin typeface="+mn-lt"/>
                          <a:ea typeface="+mn-ea"/>
                          <a:cs typeface="+mn-cs"/>
                        </a:rPr>
                        <a:t>
¡Buenos días madrugadores! Empezamos el último lunes de febrero con muchas ganas 🙌🏼 aquí te esperamos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65540662"/>
                  </a:ext>
                </a:extLst>
              </a:tr>
            </a:tbl>
          </a:graphicData>
        </a:graphic>
      </p:graphicFrame>
      <p:sp>
        <p:nvSpPr>
          <p:cNvPr id="4" name="Text Placeholder 3">
            <a:extLst>
              <a:ext uri="{FF2B5EF4-FFF2-40B4-BE49-F238E27FC236}">
                <a16:creationId xmlns:a16="http://schemas.microsoft.com/office/drawing/2014/main" id="{D09AF819-0F6A-478A-948D-4815EA95A1FC}"/>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41524206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37C19A-8A54-475C-9226-CE7FF1A3F34F}"/>
              </a:ext>
            </a:extLst>
          </p:cNvPr>
          <p:cNvSpPr>
            <a:spLocks noGrp="1"/>
          </p:cNvSpPr>
          <p:nvPr>
            <p:ph type="title"/>
          </p:nvPr>
        </p:nvSpPr>
        <p:spPr/>
        <p:txBody>
          <a:bodyPr/>
          <a:lstStyle/>
          <a:p>
            <a:r>
              <a:rPr lang="en-US"/>
              <a:t>Instagram Posts Table - 4 of 9</a:t>
            </a:r>
          </a:p>
        </p:txBody>
      </p:sp>
      <p:graphicFrame>
        <p:nvGraphicFramePr>
          <p:cNvPr id="5" name="Table Placeholder 4">
            <a:extLst>
              <a:ext uri="{FF2B5EF4-FFF2-40B4-BE49-F238E27FC236}">
                <a16:creationId xmlns:a16="http://schemas.microsoft.com/office/drawing/2014/main" id="{3DC50EE0-631E-4DB0-ACBE-9A0BE4B9F52E}"/>
              </a:ext>
            </a:extLst>
          </p:cNvPr>
          <p:cNvGraphicFramePr>
            <a:graphicFrameLocks noGrp="1"/>
          </p:cNvGraphicFramePr>
          <p:nvPr>
            <p:ph type="tbl" sz="quarter" idx="13"/>
            <p:extLst>
              <p:ext uri="{D42A27DB-BD31-4B8C-83A1-F6EECF244321}">
                <p14:modId xmlns:p14="http://schemas.microsoft.com/office/powerpoint/2010/main" val="3720603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41676299"/>
                    </a:ext>
                  </a:extLst>
                </a:gridCol>
                <a:gridCol w="987552">
                  <a:extLst>
                    <a:ext uri="{9D8B030D-6E8A-4147-A177-3AD203B41FA5}">
                      <a16:colId xmlns:a16="http://schemas.microsoft.com/office/drawing/2014/main" val="3668839745"/>
                    </a:ext>
                  </a:extLst>
                </a:gridCol>
                <a:gridCol w="987552">
                  <a:extLst>
                    <a:ext uri="{9D8B030D-6E8A-4147-A177-3AD203B41FA5}">
                      <a16:colId xmlns:a16="http://schemas.microsoft.com/office/drawing/2014/main" val="4059562677"/>
                    </a:ext>
                  </a:extLst>
                </a:gridCol>
                <a:gridCol w="987552">
                  <a:extLst>
                    <a:ext uri="{9D8B030D-6E8A-4147-A177-3AD203B41FA5}">
                      <a16:colId xmlns:a16="http://schemas.microsoft.com/office/drawing/2014/main" val="2162179731"/>
                    </a:ext>
                  </a:extLst>
                </a:gridCol>
                <a:gridCol w="987552">
                  <a:extLst>
                    <a:ext uri="{9D8B030D-6E8A-4147-A177-3AD203B41FA5}">
                      <a16:colId xmlns:a16="http://schemas.microsoft.com/office/drawing/2014/main" val="3522099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4944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quironsalud (quironsalud) - 2018-02-24 14:06:38</a:t>
                      </a:r>
                      <a:r>
                        <a:rPr kumimoji="0" lang="es-ES" sz="1000" b="0" i="0" u="none" strike="noStrike" kern="1200" cap="none" spc="0" normalizeH="0" baseline="0" noProof="0">
                          <a:ln>
                            <a:noFill/>
                          </a:ln>
                          <a:solidFill>
                            <a:prstClr val="black"/>
                          </a:solidFill>
                          <a:effectLst/>
                          <a:uLnTx/>
                          <a:uFillTx/>
                          <a:latin typeface="+mn-lt"/>
                          <a:ea typeface="+mn-ea"/>
                          <a:cs typeface="+mn-cs"/>
                        </a:rPr>
                        <a:t>
Mañana de valores gracias a la conferencia magistral de @botinmarra organizada por el Hospital Quirónsalud Málaga. Tras compartir sus experiencias el equipo olímpico de regatistas ha salido a navegar junto a los más pequeños. Deporte y salud, surcando mares.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121029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quironsalud (quironsalud) - 2018-02-23 17:26:26</a:t>
                      </a:r>
                      <a:r>
                        <a:rPr kumimoji="0" lang="es-ES" sz="1000" b="0" i="0" u="none" strike="noStrike" kern="1200" cap="none" spc="0" normalizeH="0" baseline="0" noProof="0">
                          <a:ln>
                            <a:noFill/>
                          </a:ln>
                          <a:solidFill>
                            <a:prstClr val="black"/>
                          </a:solidFill>
                          <a:effectLst/>
                          <a:uLnTx/>
                          <a:uFillTx/>
                          <a:latin typeface="+mn-lt"/>
                          <a:ea typeface="+mn-ea"/>
                          <a:cs typeface="+mn-cs"/>
                        </a:rPr>
                        <a:t>
¿Qué secretos se esconden bajo las vendas después de tantos siglos? Este domingo en La 2 no te pierdas “La Momia Dorada”, un documental que explica los resultados de la investigación que se realizó en Quirónsalud Madrid con cuatro momias del Museo Arqueológico.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89436610"/>
                  </a:ext>
                </a:extLst>
              </a:tr>
            </a:tbl>
          </a:graphicData>
        </a:graphic>
      </p:graphicFrame>
      <p:sp>
        <p:nvSpPr>
          <p:cNvPr id="4" name="Text Placeholder 3">
            <a:extLst>
              <a:ext uri="{FF2B5EF4-FFF2-40B4-BE49-F238E27FC236}">
                <a16:creationId xmlns:a16="http://schemas.microsoft.com/office/drawing/2014/main" id="{4EF08E9E-DA43-4106-B499-BC9BC3DDF02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288172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2061C-987D-4BD6-8DC4-C6F4BFC88911}"/>
              </a:ext>
            </a:extLst>
          </p:cNvPr>
          <p:cNvSpPr>
            <a:spLocks noGrp="1"/>
          </p:cNvSpPr>
          <p:nvPr>
            <p:ph type="title"/>
          </p:nvPr>
        </p:nvSpPr>
        <p:spPr/>
        <p:txBody>
          <a:bodyPr/>
          <a:lstStyle/>
          <a:p>
            <a:r>
              <a:rPr lang="en-US"/>
              <a:t>Instagram Posts Table - 5 of 9</a:t>
            </a:r>
          </a:p>
        </p:txBody>
      </p:sp>
      <p:graphicFrame>
        <p:nvGraphicFramePr>
          <p:cNvPr id="5" name="Table Placeholder 4">
            <a:extLst>
              <a:ext uri="{FF2B5EF4-FFF2-40B4-BE49-F238E27FC236}">
                <a16:creationId xmlns:a16="http://schemas.microsoft.com/office/drawing/2014/main" id="{2396B6F7-AA6A-4261-8364-D263CA197A2B}"/>
              </a:ext>
            </a:extLst>
          </p:cNvPr>
          <p:cNvGraphicFramePr>
            <a:graphicFrameLocks noGrp="1"/>
          </p:cNvGraphicFramePr>
          <p:nvPr>
            <p:ph type="tbl" sz="quarter" idx="13"/>
            <p:extLst>
              <p:ext uri="{D42A27DB-BD31-4B8C-83A1-F6EECF244321}">
                <p14:modId xmlns:p14="http://schemas.microsoft.com/office/powerpoint/2010/main" val="38643438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909092277"/>
                    </a:ext>
                  </a:extLst>
                </a:gridCol>
                <a:gridCol w="987552">
                  <a:extLst>
                    <a:ext uri="{9D8B030D-6E8A-4147-A177-3AD203B41FA5}">
                      <a16:colId xmlns:a16="http://schemas.microsoft.com/office/drawing/2014/main" val="2914917234"/>
                    </a:ext>
                  </a:extLst>
                </a:gridCol>
                <a:gridCol w="987552">
                  <a:extLst>
                    <a:ext uri="{9D8B030D-6E8A-4147-A177-3AD203B41FA5}">
                      <a16:colId xmlns:a16="http://schemas.microsoft.com/office/drawing/2014/main" val="2184705727"/>
                    </a:ext>
                  </a:extLst>
                </a:gridCol>
                <a:gridCol w="987552">
                  <a:extLst>
                    <a:ext uri="{9D8B030D-6E8A-4147-A177-3AD203B41FA5}">
                      <a16:colId xmlns:a16="http://schemas.microsoft.com/office/drawing/2014/main" val="1850019101"/>
                    </a:ext>
                  </a:extLst>
                </a:gridCol>
                <a:gridCol w="987552">
                  <a:extLst>
                    <a:ext uri="{9D8B030D-6E8A-4147-A177-3AD203B41FA5}">
                      <a16:colId xmlns:a16="http://schemas.microsoft.com/office/drawing/2014/main" val="25691629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52764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iviclinics (IVIclinics) - 2018-02-22 22:11:16</a:t>
                      </a:r>
                      <a:r>
                        <a:rPr kumimoji="0" lang="es-ES" sz="1000" b="0" i="0" u="none" strike="noStrike" kern="1200" cap="none" spc="0" normalizeH="0" baseline="0" noProof="0">
                          <a:ln>
                            <a:noFill/>
                          </a:ln>
                          <a:solidFill>
                            <a:prstClr val="black"/>
                          </a:solidFill>
                          <a:effectLst/>
                          <a:uLnTx/>
                          <a:uFillTx/>
                          <a:latin typeface="+mn-lt"/>
                          <a:ea typeface="+mn-ea"/>
                          <a:cs typeface="+mn-cs"/>
                        </a:rPr>
                        <a:t>
Una de las peores aspectos de un tratamiento de Reproducción Asistida es la incertidumbre, los nervios de qué pasará. Se habla de los nervios en el inicio, de los nervios en la #Betaespera, pero poco se habla de cómo vivimos los días, casi eternos, entre la #punción ovárica y la #transferencia embrionaria... ¿Qué estará pasando? ¿Habrá fecundado alguno? Cuántos? ¿Serán buenos?
Nuestros compañeros de la Unidad de Apoyo Emocional nos dan las claves para vivir lo que se denomina... Buscando a Nemo. Rocío Domínguez, psicóloga de #IVIMálaga nos lo explica en nuestro blog. Tenéis el enlace al #blog en nuestra #BIO
#infertilidad #embarazo #infertilidadmasculina #reproduccionasistida #fiv #dgp #inseminacionartificial #causasinfertilidad #quedarembarazada #causasinfertilidadfemenina #sinfiltros #baby #bebe #tcg #betaespera #reservaovarica #fiv #inseminacionartificial #comoquedarembarazada #reproduccionasistida #donarovulos #donaciondeovulos #ovodonacion #icsi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83259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quironsalud (quironsalud) - 2018-02-22 17:34:06</a:t>
                      </a:r>
                      <a:r>
                        <a:rPr kumimoji="0" lang="es-ES" sz="1000" b="0" i="0" u="none" strike="noStrike" kern="1200" cap="none" spc="0" normalizeH="0" baseline="0" noProof="0">
                          <a:ln>
                            <a:noFill/>
                          </a:ln>
                          <a:solidFill>
                            <a:prstClr val="black"/>
                          </a:solidFill>
                          <a:effectLst/>
                          <a:uLnTx/>
                          <a:uFillTx/>
                          <a:latin typeface="+mn-lt"/>
                          <a:ea typeface="+mn-ea"/>
                          <a:cs typeface="+mn-cs"/>
                        </a:rPr>
                        <a:t>
Seis hematólogas han participado en el programa de formación que ha puesto en marcha la Fundación Jiménez Díaz y que está altamente especializado en el abordaje multidisciplinar de linfomas y leucemia linfática crónica.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00770944"/>
                  </a:ext>
                </a:extLst>
              </a:tr>
            </a:tbl>
          </a:graphicData>
        </a:graphic>
      </p:graphicFrame>
      <p:sp>
        <p:nvSpPr>
          <p:cNvPr id="4" name="Text Placeholder 3">
            <a:extLst>
              <a:ext uri="{FF2B5EF4-FFF2-40B4-BE49-F238E27FC236}">
                <a16:creationId xmlns:a16="http://schemas.microsoft.com/office/drawing/2014/main" id="{DE8B5809-7100-465B-B5B5-9A538E712B69}"/>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92511602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EB3DF0-74E1-45C4-91E5-69DB40B7482C}"/>
              </a:ext>
            </a:extLst>
          </p:cNvPr>
          <p:cNvSpPr>
            <a:spLocks noGrp="1"/>
          </p:cNvSpPr>
          <p:nvPr>
            <p:ph type="title"/>
          </p:nvPr>
        </p:nvSpPr>
        <p:spPr/>
        <p:txBody>
          <a:bodyPr/>
          <a:lstStyle/>
          <a:p>
            <a:r>
              <a:rPr lang="en-US"/>
              <a:t>Instagram Posts Table - 6 of 9</a:t>
            </a:r>
          </a:p>
        </p:txBody>
      </p:sp>
      <p:graphicFrame>
        <p:nvGraphicFramePr>
          <p:cNvPr id="5" name="Table Placeholder 4">
            <a:extLst>
              <a:ext uri="{FF2B5EF4-FFF2-40B4-BE49-F238E27FC236}">
                <a16:creationId xmlns:a16="http://schemas.microsoft.com/office/drawing/2014/main" id="{20BCC34D-7B86-436A-8922-73C0DBAA1FC9}"/>
              </a:ext>
            </a:extLst>
          </p:cNvPr>
          <p:cNvGraphicFramePr>
            <a:graphicFrameLocks noGrp="1"/>
          </p:cNvGraphicFramePr>
          <p:nvPr>
            <p:ph type="tbl" sz="quarter" idx="13"/>
            <p:extLst>
              <p:ext uri="{D42A27DB-BD31-4B8C-83A1-F6EECF244321}">
                <p14:modId xmlns:p14="http://schemas.microsoft.com/office/powerpoint/2010/main" val="7314867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99587869"/>
                    </a:ext>
                  </a:extLst>
                </a:gridCol>
                <a:gridCol w="987552">
                  <a:extLst>
                    <a:ext uri="{9D8B030D-6E8A-4147-A177-3AD203B41FA5}">
                      <a16:colId xmlns:a16="http://schemas.microsoft.com/office/drawing/2014/main" val="1914170532"/>
                    </a:ext>
                  </a:extLst>
                </a:gridCol>
                <a:gridCol w="987552">
                  <a:extLst>
                    <a:ext uri="{9D8B030D-6E8A-4147-A177-3AD203B41FA5}">
                      <a16:colId xmlns:a16="http://schemas.microsoft.com/office/drawing/2014/main" val="3981905973"/>
                    </a:ext>
                  </a:extLst>
                </a:gridCol>
                <a:gridCol w="987552">
                  <a:extLst>
                    <a:ext uri="{9D8B030D-6E8A-4147-A177-3AD203B41FA5}">
                      <a16:colId xmlns:a16="http://schemas.microsoft.com/office/drawing/2014/main" val="3772221770"/>
                    </a:ext>
                  </a:extLst>
                </a:gridCol>
                <a:gridCol w="987552">
                  <a:extLst>
                    <a:ext uri="{9D8B030D-6E8A-4147-A177-3AD203B41FA5}">
                      <a16:colId xmlns:a16="http://schemas.microsoft.com/office/drawing/2014/main" val="21594424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986378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dexeusmujer (Dexeus Mujer) - 2018-02-22 11:57:54</a:t>
                      </a:r>
                      <a:r>
                        <a:rPr kumimoji="0" lang="es-ES" sz="1000" b="0" i="0" u="none" strike="noStrike" kern="1200" cap="none" spc="0" normalizeH="0" baseline="0" noProof="0">
                          <a:ln>
                            <a:noFill/>
                          </a:ln>
                          <a:solidFill>
                            <a:prstClr val="black"/>
                          </a:solidFill>
                          <a:effectLst/>
                          <a:uLnTx/>
                          <a:uFillTx/>
                          <a:latin typeface="+mn-lt"/>
                          <a:ea typeface="+mn-ea"/>
                          <a:cs typeface="+mn-cs"/>
                        </a:rPr>
                        <a:t>
Reunimos a diversas ONGs para reclamar una mayor atención a la salud materna, sexual y reproductiva de la mujer a escala global ¡Sigue los vídeos de la mesa redonda en nuestras Stories!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84062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equipojuanacrespo (Equipo Juana Crespo) - 2018-02-21 23:31:54</a:t>
                      </a:r>
                      <a:r>
                        <a:rPr kumimoji="0" lang="es-ES" sz="1000" b="0" i="0" u="none" strike="noStrike" kern="1200" cap="none" spc="0" normalizeH="0" baseline="0" noProof="0">
                          <a:ln>
                            <a:noFill/>
                          </a:ln>
                          <a:solidFill>
                            <a:prstClr val="black"/>
                          </a:solidFill>
                          <a:effectLst/>
                          <a:uLnTx/>
                          <a:uFillTx/>
                          <a:latin typeface="+mn-lt"/>
                          <a:ea typeface="+mn-ea"/>
                          <a:cs typeface="+mn-cs"/>
                        </a:rPr>
                        <a:t>
equipojuanacrespo: Si queremos obtener resultados distintos, tenemos que abordar el problema de forma distinta. Somos especialistas en ver aquello que otros no ven. #Fertilidad #AltoNivel #MedicinaReproductiva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111561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quironsalud (quironsalud) - 2018-02-21 13:10:06</a:t>
                      </a:r>
                      <a:r>
                        <a:rPr kumimoji="0" lang="es-ES" sz="1000" b="0" i="0" u="none" strike="noStrike" kern="1200" cap="none" spc="0" normalizeH="0" baseline="0" noProof="0">
                          <a:ln>
                            <a:noFill/>
                          </a:ln>
                          <a:solidFill>
                            <a:prstClr val="black"/>
                          </a:solidFill>
                          <a:effectLst/>
                          <a:uLnTx/>
                          <a:uFillTx/>
                          <a:latin typeface="+mn-lt"/>
                          <a:ea typeface="+mn-ea"/>
                          <a:cs typeface="+mn-cs"/>
                        </a:rPr>
                        <a:t>
Ayer Quirónsalud Zaragoza se convirtió en una improvisada peluquería solidaria. Gracias a todas las personas que no quisieron dejar pasar la oportunidad de donar su pelo a los enfermos con cáncer. ¡Sois unos #CANpeones!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30520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quironsalud (quironsalud) - 2018-02-20 11:10:05</a:t>
                      </a:r>
                      <a:r>
                        <a:rPr kumimoji="0" lang="es-ES" sz="1000" b="0" i="0" u="none" strike="noStrike" kern="1200" cap="none" spc="0" normalizeH="0" baseline="0" noProof="0">
                          <a:ln>
                            <a:noFill/>
                          </a:ln>
                          <a:solidFill>
                            <a:prstClr val="black"/>
                          </a:solidFill>
                          <a:effectLst/>
                          <a:uLnTx/>
                          <a:uFillTx/>
                          <a:latin typeface="+mn-lt"/>
                          <a:ea typeface="+mn-ea"/>
                          <a:cs typeface="+mn-cs"/>
                        </a:rPr>
                        <a:t>
Ir al trabajo con una sonrisa contagia alegría y energía, ¿pruebas a compartir la tuya con los demás?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742941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dexeusmujer (Dexeus Mujer) - 2018-02-20 09:35:18</a:t>
                      </a:r>
                      <a:r>
                        <a:rPr kumimoji="0" lang="es-ES" sz="1000" b="0" i="0" u="none" strike="noStrike" kern="1200" cap="none" spc="0" normalizeH="0" baseline="0" noProof="0">
                          <a:ln>
                            <a:noFill/>
                          </a:ln>
                          <a:solidFill>
                            <a:prstClr val="black"/>
                          </a:solidFill>
                          <a:effectLst/>
                          <a:uLnTx/>
                          <a:uFillTx/>
                          <a:latin typeface="+mn-lt"/>
                          <a:ea typeface="+mn-ea"/>
                          <a:cs typeface="+mn-cs"/>
                        </a:rPr>
                        <a:t>
En Dexeus Mujer tú eres la protagonista ¡aquí te esperamos!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28878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quironsalud (quironsalud) - 2018-02-19 13:34:06</a:t>
                      </a:r>
                      <a:r>
                        <a:rPr kumimoji="0" lang="es-ES" sz="1000" b="0" i="0" u="none" strike="noStrike" kern="1200" cap="none" spc="0" normalizeH="0" baseline="0" noProof="0">
                          <a:ln>
                            <a:noFill/>
                          </a:ln>
                          <a:solidFill>
                            <a:prstClr val="black"/>
                          </a:solidFill>
                          <a:effectLst/>
                          <a:uLnTx/>
                          <a:uFillTx/>
                          <a:latin typeface="+mn-lt"/>
                          <a:ea typeface="+mn-ea"/>
                          <a:cs typeface="+mn-cs"/>
                        </a:rPr>
                        <a:t>
¿De qué alimentos estamos hablando? El limón, la naranja, la lima, la mandarina y las verduras de hoja verde oscura. ¡Perfectos para prevenir las enfermedades típicas de esta época del año! #ConsejoQuirónsalud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902617158"/>
                  </a:ext>
                </a:extLst>
              </a:tr>
            </a:tbl>
          </a:graphicData>
        </a:graphic>
      </p:graphicFrame>
      <p:sp>
        <p:nvSpPr>
          <p:cNvPr id="4" name="Text Placeholder 3">
            <a:extLst>
              <a:ext uri="{FF2B5EF4-FFF2-40B4-BE49-F238E27FC236}">
                <a16:creationId xmlns:a16="http://schemas.microsoft.com/office/drawing/2014/main" id="{345FB80A-4A54-4B71-852D-0091E6CD1B48}"/>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37241062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308BD-4255-4598-8994-6F9F3B2CF459}"/>
              </a:ext>
            </a:extLst>
          </p:cNvPr>
          <p:cNvSpPr>
            <a:spLocks noGrp="1"/>
          </p:cNvSpPr>
          <p:nvPr>
            <p:ph type="title"/>
          </p:nvPr>
        </p:nvSpPr>
        <p:spPr/>
        <p:txBody>
          <a:bodyPr/>
          <a:lstStyle/>
          <a:p>
            <a:r>
              <a:rPr lang="en-US"/>
              <a:t>Instagram Posts Table - 7 of 9</a:t>
            </a:r>
          </a:p>
        </p:txBody>
      </p:sp>
      <p:graphicFrame>
        <p:nvGraphicFramePr>
          <p:cNvPr id="5" name="Table Placeholder 4">
            <a:extLst>
              <a:ext uri="{FF2B5EF4-FFF2-40B4-BE49-F238E27FC236}">
                <a16:creationId xmlns:a16="http://schemas.microsoft.com/office/drawing/2014/main" id="{5D22AE5E-0851-40D6-A631-0EB318F18685}"/>
              </a:ext>
            </a:extLst>
          </p:cNvPr>
          <p:cNvGraphicFramePr>
            <a:graphicFrameLocks noGrp="1"/>
          </p:cNvGraphicFramePr>
          <p:nvPr>
            <p:ph type="tbl" sz="quarter" idx="13"/>
            <p:extLst>
              <p:ext uri="{D42A27DB-BD31-4B8C-83A1-F6EECF244321}">
                <p14:modId xmlns:p14="http://schemas.microsoft.com/office/powerpoint/2010/main" val="3938876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265025891"/>
                    </a:ext>
                  </a:extLst>
                </a:gridCol>
                <a:gridCol w="987552">
                  <a:extLst>
                    <a:ext uri="{9D8B030D-6E8A-4147-A177-3AD203B41FA5}">
                      <a16:colId xmlns:a16="http://schemas.microsoft.com/office/drawing/2014/main" val="2219307898"/>
                    </a:ext>
                  </a:extLst>
                </a:gridCol>
                <a:gridCol w="987552">
                  <a:extLst>
                    <a:ext uri="{9D8B030D-6E8A-4147-A177-3AD203B41FA5}">
                      <a16:colId xmlns:a16="http://schemas.microsoft.com/office/drawing/2014/main" val="356900609"/>
                    </a:ext>
                  </a:extLst>
                </a:gridCol>
                <a:gridCol w="987552">
                  <a:extLst>
                    <a:ext uri="{9D8B030D-6E8A-4147-A177-3AD203B41FA5}">
                      <a16:colId xmlns:a16="http://schemas.microsoft.com/office/drawing/2014/main" val="3549762296"/>
                    </a:ext>
                  </a:extLst>
                </a:gridCol>
                <a:gridCol w="987552">
                  <a:extLst>
                    <a:ext uri="{9D8B030D-6E8A-4147-A177-3AD203B41FA5}">
                      <a16:colId xmlns:a16="http://schemas.microsoft.com/office/drawing/2014/main" val="7491374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04649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ginefiv (Clínica Ginefiv) - 2018-02-19 10:07:32</a:t>
                      </a:r>
                      <a:r>
                        <a:rPr kumimoji="0" lang="es-ES" sz="1000" b="0" i="0" u="none" strike="noStrike" kern="1200" cap="none" spc="0" normalizeH="0" baseline="0" noProof="0">
                          <a:ln>
                            <a:noFill/>
                          </a:ln>
                          <a:solidFill>
                            <a:prstClr val="black"/>
                          </a:solidFill>
                          <a:effectLst/>
                          <a:uLnTx/>
                          <a:uFillTx/>
                          <a:latin typeface="+mn-lt"/>
                          <a:ea typeface="+mn-ea"/>
                          <a:cs typeface="+mn-cs"/>
                        </a:rPr>
                        <a:t>
Entre las diversas causas de la infertilidad se encuentra la clamidia, una de las enfermedades de transmisión sexual más frecuentes y difíciles de detectar debido a sus escasos síntomas. Hoy en el blog recordamos la importancia de realizar revisiones ginecológicas anuales, sobre todo en mujeres en edad reproductiva. [Para acceder al contenido, entra en el enlace del perfil y haz click en la imagen del contenido que quieres ver]
.
.
https://www.ginefiv.com/blog/infeccion-por-clamidia-incrementa-riesgo-infertilidad.html
.
.
#fertilidad #reproducciónasistida #ETS #clamidia #Ginefiv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748169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equipojuanacrespo (Equipo Juana Crespo) - 2018-02-18 12:03:42</a:t>
                      </a:r>
                      <a:r>
                        <a:rPr kumimoji="0" lang="es-ES" sz="1000" b="0" i="0" u="none" strike="noStrike" kern="1200" cap="none" spc="0" normalizeH="0" baseline="0" noProof="0">
                          <a:ln>
                            <a:noFill/>
                          </a:ln>
                          <a:solidFill>
                            <a:prstClr val="black"/>
                          </a:solidFill>
                          <a:effectLst/>
                          <a:uLnTx/>
                          <a:uFillTx/>
                          <a:latin typeface="+mn-lt"/>
                          <a:ea typeface="+mn-ea"/>
                          <a:cs typeface="+mn-cs"/>
                        </a:rPr>
                        <a:t>
Nos gusta ver las cosas desde diferentes puntos de vista. #Amimanera #OtrasMiradas #OtrasRealidades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62055286"/>
                  </a:ext>
                </a:extLst>
              </a:tr>
            </a:tbl>
          </a:graphicData>
        </a:graphic>
      </p:graphicFrame>
      <p:sp>
        <p:nvSpPr>
          <p:cNvPr id="4" name="Text Placeholder 3">
            <a:extLst>
              <a:ext uri="{FF2B5EF4-FFF2-40B4-BE49-F238E27FC236}">
                <a16:creationId xmlns:a16="http://schemas.microsoft.com/office/drawing/2014/main" id="{487E9DE3-F808-42F7-9700-98DDA36C1B44}"/>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7136834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0CCFFF-97F0-4C3B-A30E-004AA7BBB13A}"/>
              </a:ext>
            </a:extLst>
          </p:cNvPr>
          <p:cNvSpPr>
            <a:spLocks noGrp="1"/>
          </p:cNvSpPr>
          <p:nvPr>
            <p:ph type="title"/>
          </p:nvPr>
        </p:nvSpPr>
        <p:spPr/>
        <p:txBody>
          <a:bodyPr/>
          <a:lstStyle/>
          <a:p>
            <a:r>
              <a:rPr lang="en-US"/>
              <a:t>Instagram Posts Table - 8 of 9</a:t>
            </a:r>
          </a:p>
        </p:txBody>
      </p:sp>
      <p:graphicFrame>
        <p:nvGraphicFramePr>
          <p:cNvPr id="5" name="Table Placeholder 4">
            <a:extLst>
              <a:ext uri="{FF2B5EF4-FFF2-40B4-BE49-F238E27FC236}">
                <a16:creationId xmlns:a16="http://schemas.microsoft.com/office/drawing/2014/main" id="{EA569731-234F-4507-8B2A-1DE1D4B42C3F}"/>
              </a:ext>
            </a:extLst>
          </p:cNvPr>
          <p:cNvGraphicFramePr>
            <a:graphicFrameLocks noGrp="1"/>
          </p:cNvGraphicFramePr>
          <p:nvPr>
            <p:ph type="tbl" sz="quarter" idx="13"/>
            <p:extLst>
              <p:ext uri="{D42A27DB-BD31-4B8C-83A1-F6EECF244321}">
                <p14:modId xmlns:p14="http://schemas.microsoft.com/office/powerpoint/2010/main" val="32137869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91969566"/>
                    </a:ext>
                  </a:extLst>
                </a:gridCol>
                <a:gridCol w="987552">
                  <a:extLst>
                    <a:ext uri="{9D8B030D-6E8A-4147-A177-3AD203B41FA5}">
                      <a16:colId xmlns:a16="http://schemas.microsoft.com/office/drawing/2014/main" val="3335764101"/>
                    </a:ext>
                  </a:extLst>
                </a:gridCol>
                <a:gridCol w="987552">
                  <a:extLst>
                    <a:ext uri="{9D8B030D-6E8A-4147-A177-3AD203B41FA5}">
                      <a16:colId xmlns:a16="http://schemas.microsoft.com/office/drawing/2014/main" val="1160902638"/>
                    </a:ext>
                  </a:extLst>
                </a:gridCol>
                <a:gridCol w="987552">
                  <a:extLst>
                    <a:ext uri="{9D8B030D-6E8A-4147-A177-3AD203B41FA5}">
                      <a16:colId xmlns:a16="http://schemas.microsoft.com/office/drawing/2014/main" val="2793143444"/>
                    </a:ext>
                  </a:extLst>
                </a:gridCol>
                <a:gridCol w="987552">
                  <a:extLst>
                    <a:ext uri="{9D8B030D-6E8A-4147-A177-3AD203B41FA5}">
                      <a16:colId xmlns:a16="http://schemas.microsoft.com/office/drawing/2014/main" val="32576588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6582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iviclinics (IVIclinics) - 2018-02-16 20:22:43</a:t>
                      </a:r>
                      <a:r>
                        <a:rPr kumimoji="0" lang="es-ES" sz="1000" b="0" i="0" u="none" strike="noStrike" kern="1200" cap="none" spc="0" normalizeH="0" baseline="0" noProof="0">
                          <a:ln>
                            <a:noFill/>
                          </a:ln>
                          <a:solidFill>
                            <a:prstClr val="black"/>
                          </a:solidFill>
                          <a:effectLst/>
                          <a:uLnTx/>
                          <a:uFillTx/>
                          <a:latin typeface="+mn-lt"/>
                          <a:ea typeface="+mn-ea"/>
                          <a:cs typeface="+mn-cs"/>
                        </a:rPr>
                        <a:t>
Planificamos todo. El verano, los estudios, la tarde de sábado, la compra de un coche y hasta el camino más corto. ¿Por qué nos cuesta tanto planificar nuestra edad fértil?  La mujer de hoy en día necesita un Fertility Plan, una forma de tomar conciencia de si quiere o no ser madre, y tomar medidas para que, desde la libertad de decisión,  plantarle cara al reloj biológico.  #Preservar se escribe con P de Prevención.
Os recordamos que IVI ofrece un análisis del nivel de fertilidad gratuito, solo hay que reservarlo llamando al teléfono 900847300
#infertilidad #embarazo #infertilidadmasculina #reproduccionasistida #fiv #dgp #inseminacionartificial #causasinfertilidad #quedarembarazada #causasinfertilidadfemenina #sinfiltros #baby #bebe #tcg #betaespera #reservaovarica #fiv #inseminacionartificial #comoquedarembarazada #reproduccionasistida #donarovulos #donaciondeovulos #ovodonacion #icsi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320074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quironsalud (quironsalud) - 2018-02-16 17:00:30</a:t>
                      </a:r>
                      <a:r>
                        <a:rPr kumimoji="0" lang="es-ES" sz="1000" b="0" i="0" u="none" strike="noStrike" kern="1200" cap="none" spc="0" normalizeH="0" baseline="0" noProof="0">
                          <a:ln>
                            <a:noFill/>
                          </a:ln>
                          <a:solidFill>
                            <a:prstClr val="black"/>
                          </a:solidFill>
                          <a:effectLst/>
                          <a:uLnTx/>
                          <a:uFillTx/>
                          <a:latin typeface="+mn-lt"/>
                          <a:ea typeface="+mn-ea"/>
                          <a:cs typeface="+mn-cs"/>
                        </a:rPr>
                        <a:t>
El simple hecho de subir las escaleras puede aportarte muchos beneficios. En Quirónsalud Madrid, con cada escalón que avanzas estás más cerca de lograr una vida más saludable. ¿Te unes a nosotros y le dices adiós al ascensor?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61553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dexeusmujer (Dexeus Mujer) - 2018-02-16 09:42:06</a:t>
                      </a:r>
                      <a:r>
                        <a:rPr kumimoji="0" lang="es-ES" sz="1000" b="0" i="0" u="none" strike="noStrike" kern="1200" cap="none" spc="0" normalizeH="0" baseline="0" noProof="0">
                          <a:ln>
                            <a:noFill/>
                          </a:ln>
                          <a:solidFill>
                            <a:prstClr val="black"/>
                          </a:solidFill>
                          <a:effectLst/>
                          <a:uLnTx/>
                          <a:uFillTx/>
                          <a:latin typeface="+mn-lt"/>
                          <a:ea typeface="+mn-ea"/>
                          <a:cs typeface="+mn-cs"/>
                        </a:rPr>
                        <a:t>
¡Buenos días viernes! En unas horas empezamos el fin de semana ¿algún plan especial?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0146465"/>
                  </a:ext>
                </a:extLst>
              </a:tr>
            </a:tbl>
          </a:graphicData>
        </a:graphic>
      </p:graphicFrame>
      <p:sp>
        <p:nvSpPr>
          <p:cNvPr id="4" name="Text Placeholder 3">
            <a:extLst>
              <a:ext uri="{FF2B5EF4-FFF2-40B4-BE49-F238E27FC236}">
                <a16:creationId xmlns:a16="http://schemas.microsoft.com/office/drawing/2014/main" id="{97505A4E-B8F6-4ADF-8D9C-267D9A9DC7FE}"/>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24576948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C036A-F67D-4A05-86A4-391DEE480DFC}"/>
              </a:ext>
            </a:extLst>
          </p:cNvPr>
          <p:cNvSpPr>
            <a:spLocks noGrp="1"/>
          </p:cNvSpPr>
          <p:nvPr>
            <p:ph type="title"/>
          </p:nvPr>
        </p:nvSpPr>
        <p:spPr/>
        <p:txBody>
          <a:bodyPr/>
          <a:lstStyle/>
          <a:p>
            <a:r>
              <a:rPr lang="en-US"/>
              <a:t>Instagram Posts Table - 9 of 9</a:t>
            </a:r>
          </a:p>
        </p:txBody>
      </p:sp>
      <p:graphicFrame>
        <p:nvGraphicFramePr>
          <p:cNvPr id="5" name="Table Placeholder 4">
            <a:extLst>
              <a:ext uri="{FF2B5EF4-FFF2-40B4-BE49-F238E27FC236}">
                <a16:creationId xmlns:a16="http://schemas.microsoft.com/office/drawing/2014/main" id="{5F20F0EA-CFE3-4CF6-9972-A2AE42910864}"/>
              </a:ext>
            </a:extLst>
          </p:cNvPr>
          <p:cNvGraphicFramePr>
            <a:graphicFrameLocks noGrp="1"/>
          </p:cNvGraphicFramePr>
          <p:nvPr>
            <p:ph type="tbl" sz="quarter" idx="13"/>
            <p:extLst>
              <p:ext uri="{D42A27DB-BD31-4B8C-83A1-F6EECF244321}">
                <p14:modId xmlns:p14="http://schemas.microsoft.com/office/powerpoint/2010/main" val="26709549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24211452"/>
                    </a:ext>
                  </a:extLst>
                </a:gridCol>
                <a:gridCol w="987552">
                  <a:extLst>
                    <a:ext uri="{9D8B030D-6E8A-4147-A177-3AD203B41FA5}">
                      <a16:colId xmlns:a16="http://schemas.microsoft.com/office/drawing/2014/main" val="1042650578"/>
                    </a:ext>
                  </a:extLst>
                </a:gridCol>
                <a:gridCol w="987552">
                  <a:extLst>
                    <a:ext uri="{9D8B030D-6E8A-4147-A177-3AD203B41FA5}">
                      <a16:colId xmlns:a16="http://schemas.microsoft.com/office/drawing/2014/main" val="3432418366"/>
                    </a:ext>
                  </a:extLst>
                </a:gridCol>
                <a:gridCol w="987552">
                  <a:extLst>
                    <a:ext uri="{9D8B030D-6E8A-4147-A177-3AD203B41FA5}">
                      <a16:colId xmlns:a16="http://schemas.microsoft.com/office/drawing/2014/main" val="3086567647"/>
                    </a:ext>
                  </a:extLst>
                </a:gridCol>
                <a:gridCol w="987552">
                  <a:extLst>
                    <a:ext uri="{9D8B030D-6E8A-4147-A177-3AD203B41FA5}">
                      <a16:colId xmlns:a16="http://schemas.microsoft.com/office/drawing/2014/main" val="28816180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09529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quironsalud (quironsalud) - 2018-02-15 16:10:05</a:t>
                      </a:r>
                      <a:r>
                        <a:rPr kumimoji="0" lang="es-ES" sz="1000" b="0" i="0" u="none" strike="noStrike" kern="1200" cap="none" spc="0" normalizeH="0" baseline="0" noProof="0">
                          <a:ln>
                            <a:noFill/>
                          </a:ln>
                          <a:solidFill>
                            <a:prstClr val="black"/>
                          </a:solidFill>
                          <a:effectLst/>
                          <a:uLnTx/>
                          <a:uFillTx/>
                          <a:latin typeface="+mn-lt"/>
                          <a:ea typeface="+mn-ea"/>
                          <a:cs typeface="+mn-cs"/>
                        </a:rPr>
                        <a:t>
Luis Javier Romero, paciente con cáncer de pulmón, dedica unas palabras a aquellas personas que también han sido diagnosticadas con esta enfermedad: "Que no tengan miedo, que estamos en manos de los médicos, que la ciencia ha avanzado mucho, ponerte en manos de los especialistas que son los que nos sacan para adelante.” Febrero es el Mes de los Campeones en Quirónsalud Zaragoza: juntos por la lucha contra el cáncer.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117740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iviclinics (IVIclinics) - 2018-02-14 21:20:33</a:t>
                      </a:r>
                      <a:r>
                        <a:rPr kumimoji="0" lang="es-ES" sz="1000" b="0" i="0" u="none" strike="noStrike" kern="1200" cap="none" spc="0" normalizeH="0" baseline="0" noProof="0">
                          <a:ln>
                            <a:noFill/>
                          </a:ln>
                          <a:solidFill>
                            <a:prstClr val="black"/>
                          </a:solidFill>
                          <a:effectLst/>
                          <a:uLnTx/>
                          <a:uFillTx/>
                          <a:latin typeface="+mn-lt"/>
                          <a:ea typeface="+mn-ea"/>
                          <a:cs typeface="+mn-cs"/>
                        </a:rPr>
                        <a:t>
El #amor es lo único que se multiplica cuando se reparte. Así estamos nosotros, repletitos de amor. Amor del bueno, del de para toda la vida, del puro, de aquel que se consigue tras pelearlo, amor eterno... ¡Que levanten la mano todas y todos los que han conocido a su amor verdadero hace poco 😉! #infertilidad #embarazo #infertilidadmasculina #reproduccionasistida #fiv #dgp #inseminacionartificial #causasinfertilidad #quedarembarazada #causasinfertilidadfemenina #sinfiltros #baby #bebe #tcg #betaespera #reservaovarica #fiv #inseminacionartificial #comoquedarembarazada #reproduccionasistida #donarovulos #donaciondeovulos #ovodonacion #icsi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986536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equipojuanacrespo (Equipo Juana Crespo) - 2018-02-14 18:56:12</a:t>
                      </a:r>
                      <a:r>
                        <a:rPr kumimoji="0" lang="es-ES" sz="1000" b="0" i="0" u="none" strike="noStrike" kern="1200" cap="none" spc="0" normalizeH="0" baseline="0" noProof="0">
                          <a:ln>
                            <a:noFill/>
                          </a:ln>
                          <a:solidFill>
                            <a:prstClr val="black"/>
                          </a:solidFill>
                          <a:effectLst/>
                          <a:uLnTx/>
                          <a:uFillTx/>
                          <a:latin typeface="+mn-lt"/>
                          <a:ea typeface="+mn-ea"/>
                          <a:cs typeface="+mn-cs"/>
                        </a:rPr>
                        <a:t>
#FelizSanValentin a todos. Nosotros siempre enamorados de la vida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729366281"/>
                  </a:ext>
                </a:extLst>
              </a:tr>
            </a:tbl>
          </a:graphicData>
        </a:graphic>
      </p:graphicFrame>
      <p:sp>
        <p:nvSpPr>
          <p:cNvPr id="4" name="Text Placeholder 3">
            <a:extLst>
              <a:ext uri="{FF2B5EF4-FFF2-40B4-BE49-F238E27FC236}">
                <a16:creationId xmlns:a16="http://schemas.microsoft.com/office/drawing/2014/main" id="{C1CAAE8D-03ED-400E-90B2-57E675F66D5B}"/>
              </a:ext>
            </a:extLst>
          </p:cNvPr>
          <p:cNvSpPr>
            <a:spLocks noGrp="1"/>
          </p:cNvSpPr>
          <p:nvPr>
            <p:ph type="body" sz="quarter" idx="14"/>
          </p:nvPr>
        </p:nvSpPr>
        <p:spPr/>
        <p:txBody>
          <a:bodyPr/>
          <a:lstStyle/>
          <a:p>
            <a:r>
              <a:rPr lang="en-US"/>
              <a:t>02/01/2018 - 02/28/2018</a:t>
            </a:r>
          </a:p>
        </p:txBody>
      </p:sp>
    </p:spTree>
    <p:extLst>
      <p:ext uri="{BB962C8B-B14F-4D97-AF65-F5344CB8AC3E}">
        <p14:creationId xmlns:p14="http://schemas.microsoft.com/office/powerpoint/2010/main" val="10719335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474</Words>
  <Application>Microsoft Office PowerPoint</Application>
  <PresentationFormat>On-screen Show (4:3)</PresentationFormat>
  <Paragraphs>188</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Arial</vt:lpstr>
      <vt:lpstr>quintly_template</vt:lpstr>
      <vt:lpstr>Instagram Posts Table - 1 of 9</vt:lpstr>
      <vt:lpstr>Instagram Posts Table - 2 of 9</vt:lpstr>
      <vt:lpstr>Instagram Posts Table - 3 of 9</vt:lpstr>
      <vt:lpstr>Instagram Posts Table - 4 of 9</vt:lpstr>
      <vt:lpstr>Instagram Posts Table - 5 of 9</vt:lpstr>
      <vt:lpstr>Instagram Posts Table - 6 of 9</vt:lpstr>
      <vt:lpstr>Instagram Posts Table - 7 of 9</vt:lpstr>
      <vt:lpstr>Instagram Posts Table - 8 of 9</vt:lpstr>
      <vt:lpstr>Instagram Posts Table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- 1 of 9</dc:title>
  <dc:creator>Administrator</dc:creator>
  <cp:lastModifiedBy>Administrator</cp:lastModifiedBy>
  <cp:revision>1</cp:revision>
  <dcterms:created xsi:type="dcterms:W3CDTF">2018-03-05T13:17:10Z</dcterms:created>
  <dcterms:modified xsi:type="dcterms:W3CDTF">2018-03-05T13:18:24Z</dcterms:modified>
</cp:coreProperties>
</file>