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DD7A6-E61A-4AC3-9D1E-85AF1458E764}"/>
              </a:ext>
            </a:extLst>
          </p:cNvPr>
          <p:cNvSpPr>
            <a:spLocks noGrp="1"/>
          </p:cNvSpPr>
          <p:nvPr>
            <p:ph type="title"/>
          </p:nvPr>
        </p:nvSpPr>
        <p:spPr/>
        <p:txBody>
          <a:bodyPr/>
          <a:lstStyle/>
          <a:p>
            <a:r>
              <a:rPr lang="en-US"/>
              <a:t>Facebook Own Posts Table | MAC Cosmetics - 1 of 11</a:t>
            </a:r>
          </a:p>
        </p:txBody>
      </p:sp>
      <p:graphicFrame>
        <p:nvGraphicFramePr>
          <p:cNvPr id="5" name="Table Placeholder 4">
            <a:extLst>
              <a:ext uri="{FF2B5EF4-FFF2-40B4-BE49-F238E27FC236}">
                <a16:creationId xmlns:a16="http://schemas.microsoft.com/office/drawing/2014/main" id="{F7C9EAAA-CE6C-47B4-83E7-3C4E453DE825}"/>
              </a:ext>
            </a:extLst>
          </p:cNvPr>
          <p:cNvGraphicFramePr>
            <a:graphicFrameLocks noGrp="1"/>
          </p:cNvGraphicFramePr>
          <p:nvPr>
            <p:ph type="tbl" sz="quarter" idx="13"/>
            <p:extLst>
              <p:ext uri="{D42A27DB-BD31-4B8C-83A1-F6EECF244321}">
                <p14:modId xmlns:p14="http://schemas.microsoft.com/office/powerpoint/2010/main" val="2144208208"/>
              </p:ext>
            </p:extLst>
          </p:nvPr>
        </p:nvGraphicFramePr>
        <p:xfrm>
          <a:off x="457200" y="1731963"/>
          <a:ext cx="8229600" cy="23164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0231053"/>
                    </a:ext>
                  </a:extLst>
                </a:gridCol>
                <a:gridCol w="370332">
                  <a:extLst>
                    <a:ext uri="{9D8B030D-6E8A-4147-A177-3AD203B41FA5}">
                      <a16:colId xmlns:a16="http://schemas.microsoft.com/office/drawing/2014/main" val="2556351349"/>
                    </a:ext>
                  </a:extLst>
                </a:gridCol>
                <a:gridCol w="370332">
                  <a:extLst>
                    <a:ext uri="{9D8B030D-6E8A-4147-A177-3AD203B41FA5}">
                      <a16:colId xmlns:a16="http://schemas.microsoft.com/office/drawing/2014/main" val="3300077414"/>
                    </a:ext>
                  </a:extLst>
                </a:gridCol>
                <a:gridCol w="370332">
                  <a:extLst>
                    <a:ext uri="{9D8B030D-6E8A-4147-A177-3AD203B41FA5}">
                      <a16:colId xmlns:a16="http://schemas.microsoft.com/office/drawing/2014/main" val="3552324966"/>
                    </a:ext>
                  </a:extLst>
                </a:gridCol>
                <a:gridCol w="329184">
                  <a:extLst>
                    <a:ext uri="{9D8B030D-6E8A-4147-A177-3AD203B41FA5}">
                      <a16:colId xmlns:a16="http://schemas.microsoft.com/office/drawing/2014/main" val="3733754573"/>
                    </a:ext>
                  </a:extLst>
                </a:gridCol>
                <a:gridCol w="329184">
                  <a:extLst>
                    <a:ext uri="{9D8B030D-6E8A-4147-A177-3AD203B41FA5}">
                      <a16:colId xmlns:a16="http://schemas.microsoft.com/office/drawing/2014/main" val="3173773135"/>
                    </a:ext>
                  </a:extLst>
                </a:gridCol>
                <a:gridCol w="329184">
                  <a:extLst>
                    <a:ext uri="{9D8B030D-6E8A-4147-A177-3AD203B41FA5}">
                      <a16:colId xmlns:a16="http://schemas.microsoft.com/office/drawing/2014/main" val="2217277830"/>
                    </a:ext>
                  </a:extLst>
                </a:gridCol>
                <a:gridCol w="329184">
                  <a:extLst>
                    <a:ext uri="{9D8B030D-6E8A-4147-A177-3AD203B41FA5}">
                      <a16:colId xmlns:a16="http://schemas.microsoft.com/office/drawing/2014/main" val="2849295053"/>
                    </a:ext>
                  </a:extLst>
                </a:gridCol>
                <a:gridCol w="329184">
                  <a:extLst>
                    <a:ext uri="{9D8B030D-6E8A-4147-A177-3AD203B41FA5}">
                      <a16:colId xmlns:a16="http://schemas.microsoft.com/office/drawing/2014/main" val="3456184664"/>
                    </a:ext>
                  </a:extLst>
                </a:gridCol>
                <a:gridCol w="329184">
                  <a:extLst>
                    <a:ext uri="{9D8B030D-6E8A-4147-A177-3AD203B41FA5}">
                      <a16:colId xmlns:a16="http://schemas.microsoft.com/office/drawing/2014/main" val="3064710847"/>
                    </a:ext>
                  </a:extLst>
                </a:gridCol>
                <a:gridCol w="329184">
                  <a:extLst>
                    <a:ext uri="{9D8B030D-6E8A-4147-A177-3AD203B41FA5}">
                      <a16:colId xmlns:a16="http://schemas.microsoft.com/office/drawing/2014/main" val="2496936036"/>
                    </a:ext>
                  </a:extLst>
                </a:gridCol>
                <a:gridCol w="329184">
                  <a:extLst>
                    <a:ext uri="{9D8B030D-6E8A-4147-A177-3AD203B41FA5}">
                      <a16:colId xmlns:a16="http://schemas.microsoft.com/office/drawing/2014/main" val="2671073264"/>
                    </a:ext>
                  </a:extLst>
                </a:gridCol>
                <a:gridCol w="329184">
                  <a:extLst>
                    <a:ext uri="{9D8B030D-6E8A-4147-A177-3AD203B41FA5}">
                      <a16:colId xmlns:a16="http://schemas.microsoft.com/office/drawing/2014/main" val="2909418005"/>
                    </a:ext>
                  </a:extLst>
                </a:gridCol>
                <a:gridCol w="370332">
                  <a:extLst>
                    <a:ext uri="{9D8B030D-6E8A-4147-A177-3AD203B41FA5}">
                      <a16:colId xmlns:a16="http://schemas.microsoft.com/office/drawing/2014/main" val="2713004311"/>
                    </a:ext>
                  </a:extLst>
                </a:gridCol>
                <a:gridCol w="370332">
                  <a:extLst>
                    <a:ext uri="{9D8B030D-6E8A-4147-A177-3AD203B41FA5}">
                      <a16:colId xmlns:a16="http://schemas.microsoft.com/office/drawing/2014/main" val="2225958854"/>
                    </a:ext>
                  </a:extLst>
                </a:gridCol>
                <a:gridCol w="329184">
                  <a:extLst>
                    <a:ext uri="{9D8B030D-6E8A-4147-A177-3AD203B41FA5}">
                      <a16:colId xmlns:a16="http://schemas.microsoft.com/office/drawing/2014/main" val="494991721"/>
                    </a:ext>
                  </a:extLst>
                </a:gridCol>
                <a:gridCol w="329184">
                  <a:extLst>
                    <a:ext uri="{9D8B030D-6E8A-4147-A177-3AD203B41FA5}">
                      <a16:colId xmlns:a16="http://schemas.microsoft.com/office/drawing/2014/main" val="1495928607"/>
                    </a:ext>
                  </a:extLst>
                </a:gridCol>
                <a:gridCol w="370332">
                  <a:extLst>
                    <a:ext uri="{9D8B030D-6E8A-4147-A177-3AD203B41FA5}">
                      <a16:colId xmlns:a16="http://schemas.microsoft.com/office/drawing/2014/main" val="207462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236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- 2017-12-07 20:32:48 </a:t>
                      </a:r>
                      <a:r>
                        <a:rPr kumimoji="0" lang="en-US" sz="1000" b="0" i="0" u="none" strike="noStrike" kern="1200" cap="none" spc="0" normalizeH="0" baseline="0" noProof="0">
                          <a:ln>
                            <a:noFill/>
                          </a:ln>
                          <a:solidFill>
                            <a:prstClr val="black"/>
                          </a:solidFill>
                          <a:effectLst/>
                          <a:uLnTx/>
                          <a:uFillTx/>
                          <a:latin typeface="+mn-lt"/>
                          <a:ea typeface="+mn-ea"/>
                          <a:cs typeface="+mn-cs"/>
                        </a:rPr>
                        <a:t> 
 In tribute to her rock ‘n’ roll heritage, jewellery designer Jade Jagger shares all the lustre of her eclectic lifestyle with jewel tones and deep golds. Coming in December in select markets!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0094613"/>
                  </a:ext>
                </a:extLst>
              </a:tr>
            </a:tbl>
          </a:graphicData>
        </a:graphic>
      </p:graphicFrame>
      <p:sp>
        <p:nvSpPr>
          <p:cNvPr id="4" name="Text Placeholder 3">
            <a:extLst>
              <a:ext uri="{FF2B5EF4-FFF2-40B4-BE49-F238E27FC236}">
                <a16:creationId xmlns:a16="http://schemas.microsoft.com/office/drawing/2014/main" id="{3F6E59A6-DDC8-4878-A1ED-74A42FA54B41}"/>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558818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C1F7-5EF6-4034-A536-99FA0CD3E523}"/>
              </a:ext>
            </a:extLst>
          </p:cNvPr>
          <p:cNvSpPr>
            <a:spLocks noGrp="1"/>
          </p:cNvSpPr>
          <p:nvPr>
            <p:ph type="title"/>
          </p:nvPr>
        </p:nvSpPr>
        <p:spPr/>
        <p:txBody>
          <a:bodyPr/>
          <a:lstStyle/>
          <a:p>
            <a:r>
              <a:rPr lang="en-US"/>
              <a:t>Facebook Own Posts Table | MAC Cosmetics - 2 of 11</a:t>
            </a:r>
          </a:p>
        </p:txBody>
      </p:sp>
      <p:graphicFrame>
        <p:nvGraphicFramePr>
          <p:cNvPr id="5" name="Table Placeholder 4">
            <a:extLst>
              <a:ext uri="{FF2B5EF4-FFF2-40B4-BE49-F238E27FC236}">
                <a16:creationId xmlns:a16="http://schemas.microsoft.com/office/drawing/2014/main" id="{9C9AEDE0-3EF1-4BA1-8818-ADFB7C666F0F}"/>
              </a:ext>
            </a:extLst>
          </p:cNvPr>
          <p:cNvGraphicFramePr>
            <a:graphicFrameLocks noGrp="1"/>
          </p:cNvGraphicFramePr>
          <p:nvPr>
            <p:ph type="tbl" sz="quarter" idx="13"/>
            <p:extLst>
              <p:ext uri="{D42A27DB-BD31-4B8C-83A1-F6EECF244321}">
                <p14:modId xmlns:p14="http://schemas.microsoft.com/office/powerpoint/2010/main" val="38909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4887529"/>
                    </a:ext>
                  </a:extLst>
                </a:gridCol>
                <a:gridCol w="370332">
                  <a:extLst>
                    <a:ext uri="{9D8B030D-6E8A-4147-A177-3AD203B41FA5}">
                      <a16:colId xmlns:a16="http://schemas.microsoft.com/office/drawing/2014/main" val="263499461"/>
                    </a:ext>
                  </a:extLst>
                </a:gridCol>
                <a:gridCol w="370332">
                  <a:extLst>
                    <a:ext uri="{9D8B030D-6E8A-4147-A177-3AD203B41FA5}">
                      <a16:colId xmlns:a16="http://schemas.microsoft.com/office/drawing/2014/main" val="1265672466"/>
                    </a:ext>
                  </a:extLst>
                </a:gridCol>
                <a:gridCol w="370332">
                  <a:extLst>
                    <a:ext uri="{9D8B030D-6E8A-4147-A177-3AD203B41FA5}">
                      <a16:colId xmlns:a16="http://schemas.microsoft.com/office/drawing/2014/main" val="506356871"/>
                    </a:ext>
                  </a:extLst>
                </a:gridCol>
                <a:gridCol w="329184">
                  <a:extLst>
                    <a:ext uri="{9D8B030D-6E8A-4147-A177-3AD203B41FA5}">
                      <a16:colId xmlns:a16="http://schemas.microsoft.com/office/drawing/2014/main" val="3400229285"/>
                    </a:ext>
                  </a:extLst>
                </a:gridCol>
                <a:gridCol w="329184">
                  <a:extLst>
                    <a:ext uri="{9D8B030D-6E8A-4147-A177-3AD203B41FA5}">
                      <a16:colId xmlns:a16="http://schemas.microsoft.com/office/drawing/2014/main" val="985085224"/>
                    </a:ext>
                  </a:extLst>
                </a:gridCol>
                <a:gridCol w="329184">
                  <a:extLst>
                    <a:ext uri="{9D8B030D-6E8A-4147-A177-3AD203B41FA5}">
                      <a16:colId xmlns:a16="http://schemas.microsoft.com/office/drawing/2014/main" val="287870500"/>
                    </a:ext>
                  </a:extLst>
                </a:gridCol>
                <a:gridCol w="329184">
                  <a:extLst>
                    <a:ext uri="{9D8B030D-6E8A-4147-A177-3AD203B41FA5}">
                      <a16:colId xmlns:a16="http://schemas.microsoft.com/office/drawing/2014/main" val="4175370060"/>
                    </a:ext>
                  </a:extLst>
                </a:gridCol>
                <a:gridCol w="329184">
                  <a:extLst>
                    <a:ext uri="{9D8B030D-6E8A-4147-A177-3AD203B41FA5}">
                      <a16:colId xmlns:a16="http://schemas.microsoft.com/office/drawing/2014/main" val="988389844"/>
                    </a:ext>
                  </a:extLst>
                </a:gridCol>
                <a:gridCol w="329184">
                  <a:extLst>
                    <a:ext uri="{9D8B030D-6E8A-4147-A177-3AD203B41FA5}">
                      <a16:colId xmlns:a16="http://schemas.microsoft.com/office/drawing/2014/main" val="2385874932"/>
                    </a:ext>
                  </a:extLst>
                </a:gridCol>
                <a:gridCol w="329184">
                  <a:extLst>
                    <a:ext uri="{9D8B030D-6E8A-4147-A177-3AD203B41FA5}">
                      <a16:colId xmlns:a16="http://schemas.microsoft.com/office/drawing/2014/main" val="3917387491"/>
                    </a:ext>
                  </a:extLst>
                </a:gridCol>
                <a:gridCol w="329184">
                  <a:extLst>
                    <a:ext uri="{9D8B030D-6E8A-4147-A177-3AD203B41FA5}">
                      <a16:colId xmlns:a16="http://schemas.microsoft.com/office/drawing/2014/main" val="2112648868"/>
                    </a:ext>
                  </a:extLst>
                </a:gridCol>
                <a:gridCol w="329184">
                  <a:extLst>
                    <a:ext uri="{9D8B030D-6E8A-4147-A177-3AD203B41FA5}">
                      <a16:colId xmlns:a16="http://schemas.microsoft.com/office/drawing/2014/main" val="1683436716"/>
                    </a:ext>
                  </a:extLst>
                </a:gridCol>
                <a:gridCol w="370332">
                  <a:extLst>
                    <a:ext uri="{9D8B030D-6E8A-4147-A177-3AD203B41FA5}">
                      <a16:colId xmlns:a16="http://schemas.microsoft.com/office/drawing/2014/main" val="188934221"/>
                    </a:ext>
                  </a:extLst>
                </a:gridCol>
                <a:gridCol w="370332">
                  <a:extLst>
                    <a:ext uri="{9D8B030D-6E8A-4147-A177-3AD203B41FA5}">
                      <a16:colId xmlns:a16="http://schemas.microsoft.com/office/drawing/2014/main" val="3882716805"/>
                    </a:ext>
                  </a:extLst>
                </a:gridCol>
                <a:gridCol w="329184">
                  <a:extLst>
                    <a:ext uri="{9D8B030D-6E8A-4147-A177-3AD203B41FA5}">
                      <a16:colId xmlns:a16="http://schemas.microsoft.com/office/drawing/2014/main" val="409896442"/>
                    </a:ext>
                  </a:extLst>
                </a:gridCol>
                <a:gridCol w="329184">
                  <a:extLst>
                    <a:ext uri="{9D8B030D-6E8A-4147-A177-3AD203B41FA5}">
                      <a16:colId xmlns:a16="http://schemas.microsoft.com/office/drawing/2014/main" val="1813437650"/>
                    </a:ext>
                  </a:extLst>
                </a:gridCol>
                <a:gridCol w="370332">
                  <a:extLst>
                    <a:ext uri="{9D8B030D-6E8A-4147-A177-3AD203B41FA5}">
                      <a16:colId xmlns:a16="http://schemas.microsoft.com/office/drawing/2014/main" val="2884999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791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- 2017-11-15 22:10:39 </a:t>
                      </a:r>
                      <a:r>
                        <a:rPr kumimoji="0" lang="en-US" sz="1000" b="0" i="0" u="none" strike="noStrike" kern="1200" cap="none" spc="0" normalizeH="0" baseline="0" noProof="0">
                          <a:ln>
                            <a:noFill/>
                          </a:ln>
                          <a:solidFill>
                            <a:prstClr val="black"/>
                          </a:solidFill>
                          <a:effectLst/>
                          <a:uLnTx/>
                          <a:uFillTx/>
                          <a:latin typeface="+mn-lt"/>
                          <a:ea typeface="+mn-ea"/>
                          <a:cs typeface="+mn-cs"/>
                        </a:rPr>
                        <a:t> 
 M·A·C is proud to honour National Transgender Awareness Week! As part of our decades-long commitment to supporting All Ages, All Races, All Genders, we’ve partnered with Refinery29 for #Trans102: a series of digital shorts made by the trans community, about the trans community. Watch as Nancy Mahon, Global Executive Director of the M∙A∙C AIDS Fund, joins Gigi Gorgeous, Geena Rocero, Nico Tortorella and Monica Prata to discuss gender identity and gender fluidity.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762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- 2017-11-09 22:01:23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3862897"/>
                  </a:ext>
                </a:extLst>
              </a:tr>
            </a:tbl>
          </a:graphicData>
        </a:graphic>
      </p:graphicFrame>
      <p:sp>
        <p:nvSpPr>
          <p:cNvPr id="4" name="Text Placeholder 3">
            <a:extLst>
              <a:ext uri="{FF2B5EF4-FFF2-40B4-BE49-F238E27FC236}">
                <a16:creationId xmlns:a16="http://schemas.microsoft.com/office/drawing/2014/main" id="{505E422E-6AB1-47F9-9C33-31550C706B49}"/>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149542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2A51E-BFF1-4543-962C-CE2BD62345DD}"/>
              </a:ext>
            </a:extLst>
          </p:cNvPr>
          <p:cNvSpPr>
            <a:spLocks noGrp="1"/>
          </p:cNvSpPr>
          <p:nvPr>
            <p:ph type="title"/>
          </p:nvPr>
        </p:nvSpPr>
        <p:spPr/>
        <p:txBody>
          <a:bodyPr/>
          <a:lstStyle/>
          <a:p>
            <a:r>
              <a:rPr lang="en-US"/>
              <a:t>Facebook Own Posts Table | MAC Cosmetics - 3 of 11</a:t>
            </a:r>
          </a:p>
        </p:txBody>
      </p:sp>
      <p:graphicFrame>
        <p:nvGraphicFramePr>
          <p:cNvPr id="5" name="Table Placeholder 4">
            <a:extLst>
              <a:ext uri="{FF2B5EF4-FFF2-40B4-BE49-F238E27FC236}">
                <a16:creationId xmlns:a16="http://schemas.microsoft.com/office/drawing/2014/main" id="{1337E0FF-4955-4C43-B72D-C8F449ECF36F}"/>
              </a:ext>
            </a:extLst>
          </p:cNvPr>
          <p:cNvGraphicFramePr>
            <a:graphicFrameLocks noGrp="1"/>
          </p:cNvGraphicFramePr>
          <p:nvPr>
            <p:ph type="tbl" sz="quarter" idx="13"/>
            <p:extLst>
              <p:ext uri="{D42A27DB-BD31-4B8C-83A1-F6EECF244321}">
                <p14:modId xmlns:p14="http://schemas.microsoft.com/office/powerpoint/2010/main" val="3347482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9509801"/>
                    </a:ext>
                  </a:extLst>
                </a:gridCol>
                <a:gridCol w="370332">
                  <a:extLst>
                    <a:ext uri="{9D8B030D-6E8A-4147-A177-3AD203B41FA5}">
                      <a16:colId xmlns:a16="http://schemas.microsoft.com/office/drawing/2014/main" val="1845391339"/>
                    </a:ext>
                  </a:extLst>
                </a:gridCol>
                <a:gridCol w="370332">
                  <a:extLst>
                    <a:ext uri="{9D8B030D-6E8A-4147-A177-3AD203B41FA5}">
                      <a16:colId xmlns:a16="http://schemas.microsoft.com/office/drawing/2014/main" val="3209187576"/>
                    </a:ext>
                  </a:extLst>
                </a:gridCol>
                <a:gridCol w="370332">
                  <a:extLst>
                    <a:ext uri="{9D8B030D-6E8A-4147-A177-3AD203B41FA5}">
                      <a16:colId xmlns:a16="http://schemas.microsoft.com/office/drawing/2014/main" val="221657517"/>
                    </a:ext>
                  </a:extLst>
                </a:gridCol>
                <a:gridCol w="329184">
                  <a:extLst>
                    <a:ext uri="{9D8B030D-6E8A-4147-A177-3AD203B41FA5}">
                      <a16:colId xmlns:a16="http://schemas.microsoft.com/office/drawing/2014/main" val="1439627093"/>
                    </a:ext>
                  </a:extLst>
                </a:gridCol>
                <a:gridCol w="329184">
                  <a:extLst>
                    <a:ext uri="{9D8B030D-6E8A-4147-A177-3AD203B41FA5}">
                      <a16:colId xmlns:a16="http://schemas.microsoft.com/office/drawing/2014/main" val="1449056576"/>
                    </a:ext>
                  </a:extLst>
                </a:gridCol>
                <a:gridCol w="329184">
                  <a:extLst>
                    <a:ext uri="{9D8B030D-6E8A-4147-A177-3AD203B41FA5}">
                      <a16:colId xmlns:a16="http://schemas.microsoft.com/office/drawing/2014/main" val="2455178079"/>
                    </a:ext>
                  </a:extLst>
                </a:gridCol>
                <a:gridCol w="329184">
                  <a:extLst>
                    <a:ext uri="{9D8B030D-6E8A-4147-A177-3AD203B41FA5}">
                      <a16:colId xmlns:a16="http://schemas.microsoft.com/office/drawing/2014/main" val="1522646885"/>
                    </a:ext>
                  </a:extLst>
                </a:gridCol>
                <a:gridCol w="329184">
                  <a:extLst>
                    <a:ext uri="{9D8B030D-6E8A-4147-A177-3AD203B41FA5}">
                      <a16:colId xmlns:a16="http://schemas.microsoft.com/office/drawing/2014/main" val="597404831"/>
                    </a:ext>
                  </a:extLst>
                </a:gridCol>
                <a:gridCol w="329184">
                  <a:extLst>
                    <a:ext uri="{9D8B030D-6E8A-4147-A177-3AD203B41FA5}">
                      <a16:colId xmlns:a16="http://schemas.microsoft.com/office/drawing/2014/main" val="1224041367"/>
                    </a:ext>
                  </a:extLst>
                </a:gridCol>
                <a:gridCol w="329184">
                  <a:extLst>
                    <a:ext uri="{9D8B030D-6E8A-4147-A177-3AD203B41FA5}">
                      <a16:colId xmlns:a16="http://schemas.microsoft.com/office/drawing/2014/main" val="3546777821"/>
                    </a:ext>
                  </a:extLst>
                </a:gridCol>
                <a:gridCol w="329184">
                  <a:extLst>
                    <a:ext uri="{9D8B030D-6E8A-4147-A177-3AD203B41FA5}">
                      <a16:colId xmlns:a16="http://schemas.microsoft.com/office/drawing/2014/main" val="3022362345"/>
                    </a:ext>
                  </a:extLst>
                </a:gridCol>
                <a:gridCol w="329184">
                  <a:extLst>
                    <a:ext uri="{9D8B030D-6E8A-4147-A177-3AD203B41FA5}">
                      <a16:colId xmlns:a16="http://schemas.microsoft.com/office/drawing/2014/main" val="138517060"/>
                    </a:ext>
                  </a:extLst>
                </a:gridCol>
                <a:gridCol w="370332">
                  <a:extLst>
                    <a:ext uri="{9D8B030D-6E8A-4147-A177-3AD203B41FA5}">
                      <a16:colId xmlns:a16="http://schemas.microsoft.com/office/drawing/2014/main" val="3725031736"/>
                    </a:ext>
                  </a:extLst>
                </a:gridCol>
                <a:gridCol w="370332">
                  <a:extLst>
                    <a:ext uri="{9D8B030D-6E8A-4147-A177-3AD203B41FA5}">
                      <a16:colId xmlns:a16="http://schemas.microsoft.com/office/drawing/2014/main" val="2566667068"/>
                    </a:ext>
                  </a:extLst>
                </a:gridCol>
                <a:gridCol w="329184">
                  <a:extLst>
                    <a:ext uri="{9D8B030D-6E8A-4147-A177-3AD203B41FA5}">
                      <a16:colId xmlns:a16="http://schemas.microsoft.com/office/drawing/2014/main" val="1392646596"/>
                    </a:ext>
                  </a:extLst>
                </a:gridCol>
                <a:gridCol w="329184">
                  <a:extLst>
                    <a:ext uri="{9D8B030D-6E8A-4147-A177-3AD203B41FA5}">
                      <a16:colId xmlns:a16="http://schemas.microsoft.com/office/drawing/2014/main" val="2147734132"/>
                    </a:ext>
                  </a:extLst>
                </a:gridCol>
                <a:gridCol w="370332">
                  <a:extLst>
                    <a:ext uri="{9D8B030D-6E8A-4147-A177-3AD203B41FA5}">
                      <a16:colId xmlns:a16="http://schemas.microsoft.com/office/drawing/2014/main" val="279880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0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- 2017-11-06 21:53:22 </a:t>
                      </a:r>
                      <a:r>
                        <a:rPr kumimoji="0" lang="en-US" sz="1000" b="0" i="0" u="none" strike="noStrike" kern="1200" cap="none" spc="0" normalizeH="0" baseline="0" noProof="0">
                          <a:ln>
                            <a:noFill/>
                          </a:ln>
                          <a:solidFill>
                            <a:prstClr val="black"/>
                          </a:solidFill>
                          <a:effectLst/>
                          <a:uLnTx/>
                          <a:uFillTx/>
                          <a:latin typeface="+mn-lt"/>
                          <a:ea typeface="+mn-ea"/>
                          <a:cs typeface="+mn-cs"/>
                        </a:rPr>
                        <a:t> 
 Our friends at Refinery29 share all the details on our collaboration with Beauty guru PatrickStarrr! "I literally wanted someone's grandma to be able to walk into a M·A·C store anywhere in the world and be able to use these products. I made sure it was universal so that anyone who loves makeup, glamour, and sparkle will find something in it." Coming soon this holiday season! #MACPATRICKSTARRR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576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- 2017-11-06 20:13:05 </a:t>
                      </a:r>
                      <a:r>
                        <a:rPr kumimoji="0" lang="en-US" sz="1000" b="0" i="0" u="none" strike="noStrike" kern="1200" cap="none" spc="0" normalizeH="0" baseline="0" noProof="0">
                          <a:ln>
                            <a:noFill/>
                          </a:ln>
                          <a:solidFill>
                            <a:prstClr val="black"/>
                          </a:solidFill>
                          <a:effectLst/>
                          <a:uLnTx/>
                          <a:uFillTx/>
                          <a:latin typeface="+mn-lt"/>
                          <a:ea typeface="+mn-ea"/>
                          <a:cs typeface="+mn-cs"/>
                        </a:rPr>
                        <a:t> 
 M·A·C and PatrickStarrr have your holiday beauty on lockdown! Make waves this season with these mesmerizing custom-colour essentials from #MACPATRICKSTARRR that make everyone and anyone easily feel their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7996604"/>
                  </a:ext>
                </a:extLst>
              </a:tr>
            </a:tbl>
          </a:graphicData>
        </a:graphic>
      </p:graphicFrame>
      <p:sp>
        <p:nvSpPr>
          <p:cNvPr id="4" name="Text Placeholder 3">
            <a:extLst>
              <a:ext uri="{FF2B5EF4-FFF2-40B4-BE49-F238E27FC236}">
                <a16:creationId xmlns:a16="http://schemas.microsoft.com/office/drawing/2014/main" id="{54F4E39E-98C2-496D-87DF-281986170765}"/>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885766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CA44-1FFE-483C-83D2-D1477EE2B6F3}"/>
              </a:ext>
            </a:extLst>
          </p:cNvPr>
          <p:cNvSpPr>
            <a:spLocks noGrp="1"/>
          </p:cNvSpPr>
          <p:nvPr>
            <p:ph type="title"/>
          </p:nvPr>
        </p:nvSpPr>
        <p:spPr/>
        <p:txBody>
          <a:bodyPr/>
          <a:lstStyle/>
          <a:p>
            <a:r>
              <a:rPr lang="en-US"/>
              <a:t>Facebook Own Posts Table | MAC Cosmetics - 4 of 11</a:t>
            </a:r>
          </a:p>
        </p:txBody>
      </p:sp>
      <p:graphicFrame>
        <p:nvGraphicFramePr>
          <p:cNvPr id="5" name="Table Placeholder 4">
            <a:extLst>
              <a:ext uri="{FF2B5EF4-FFF2-40B4-BE49-F238E27FC236}">
                <a16:creationId xmlns:a16="http://schemas.microsoft.com/office/drawing/2014/main" id="{89C05913-BFF9-484D-BA72-A8E603DE8C76}"/>
              </a:ext>
            </a:extLst>
          </p:cNvPr>
          <p:cNvGraphicFramePr>
            <a:graphicFrameLocks noGrp="1"/>
          </p:cNvGraphicFramePr>
          <p:nvPr>
            <p:ph type="tbl" sz="quarter" idx="13"/>
            <p:extLst>
              <p:ext uri="{D42A27DB-BD31-4B8C-83A1-F6EECF244321}">
                <p14:modId xmlns:p14="http://schemas.microsoft.com/office/powerpoint/2010/main" val="2158759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49678743"/>
                    </a:ext>
                  </a:extLst>
                </a:gridCol>
                <a:gridCol w="370332">
                  <a:extLst>
                    <a:ext uri="{9D8B030D-6E8A-4147-A177-3AD203B41FA5}">
                      <a16:colId xmlns:a16="http://schemas.microsoft.com/office/drawing/2014/main" val="3242451613"/>
                    </a:ext>
                  </a:extLst>
                </a:gridCol>
                <a:gridCol w="370332">
                  <a:extLst>
                    <a:ext uri="{9D8B030D-6E8A-4147-A177-3AD203B41FA5}">
                      <a16:colId xmlns:a16="http://schemas.microsoft.com/office/drawing/2014/main" val="457606760"/>
                    </a:ext>
                  </a:extLst>
                </a:gridCol>
                <a:gridCol w="370332">
                  <a:extLst>
                    <a:ext uri="{9D8B030D-6E8A-4147-A177-3AD203B41FA5}">
                      <a16:colId xmlns:a16="http://schemas.microsoft.com/office/drawing/2014/main" val="1889770387"/>
                    </a:ext>
                  </a:extLst>
                </a:gridCol>
                <a:gridCol w="329184">
                  <a:extLst>
                    <a:ext uri="{9D8B030D-6E8A-4147-A177-3AD203B41FA5}">
                      <a16:colId xmlns:a16="http://schemas.microsoft.com/office/drawing/2014/main" val="280975815"/>
                    </a:ext>
                  </a:extLst>
                </a:gridCol>
                <a:gridCol w="329184">
                  <a:extLst>
                    <a:ext uri="{9D8B030D-6E8A-4147-A177-3AD203B41FA5}">
                      <a16:colId xmlns:a16="http://schemas.microsoft.com/office/drawing/2014/main" val="2378725981"/>
                    </a:ext>
                  </a:extLst>
                </a:gridCol>
                <a:gridCol w="329184">
                  <a:extLst>
                    <a:ext uri="{9D8B030D-6E8A-4147-A177-3AD203B41FA5}">
                      <a16:colId xmlns:a16="http://schemas.microsoft.com/office/drawing/2014/main" val="3012340934"/>
                    </a:ext>
                  </a:extLst>
                </a:gridCol>
                <a:gridCol w="329184">
                  <a:extLst>
                    <a:ext uri="{9D8B030D-6E8A-4147-A177-3AD203B41FA5}">
                      <a16:colId xmlns:a16="http://schemas.microsoft.com/office/drawing/2014/main" val="4056003745"/>
                    </a:ext>
                  </a:extLst>
                </a:gridCol>
                <a:gridCol w="329184">
                  <a:extLst>
                    <a:ext uri="{9D8B030D-6E8A-4147-A177-3AD203B41FA5}">
                      <a16:colId xmlns:a16="http://schemas.microsoft.com/office/drawing/2014/main" val="4254277159"/>
                    </a:ext>
                  </a:extLst>
                </a:gridCol>
                <a:gridCol w="329184">
                  <a:extLst>
                    <a:ext uri="{9D8B030D-6E8A-4147-A177-3AD203B41FA5}">
                      <a16:colId xmlns:a16="http://schemas.microsoft.com/office/drawing/2014/main" val="3988657659"/>
                    </a:ext>
                  </a:extLst>
                </a:gridCol>
                <a:gridCol w="329184">
                  <a:extLst>
                    <a:ext uri="{9D8B030D-6E8A-4147-A177-3AD203B41FA5}">
                      <a16:colId xmlns:a16="http://schemas.microsoft.com/office/drawing/2014/main" val="324285124"/>
                    </a:ext>
                  </a:extLst>
                </a:gridCol>
                <a:gridCol w="329184">
                  <a:extLst>
                    <a:ext uri="{9D8B030D-6E8A-4147-A177-3AD203B41FA5}">
                      <a16:colId xmlns:a16="http://schemas.microsoft.com/office/drawing/2014/main" val="388073502"/>
                    </a:ext>
                  </a:extLst>
                </a:gridCol>
                <a:gridCol w="329184">
                  <a:extLst>
                    <a:ext uri="{9D8B030D-6E8A-4147-A177-3AD203B41FA5}">
                      <a16:colId xmlns:a16="http://schemas.microsoft.com/office/drawing/2014/main" val="4018890905"/>
                    </a:ext>
                  </a:extLst>
                </a:gridCol>
                <a:gridCol w="370332">
                  <a:extLst>
                    <a:ext uri="{9D8B030D-6E8A-4147-A177-3AD203B41FA5}">
                      <a16:colId xmlns:a16="http://schemas.microsoft.com/office/drawing/2014/main" val="700573499"/>
                    </a:ext>
                  </a:extLst>
                </a:gridCol>
                <a:gridCol w="370332">
                  <a:extLst>
                    <a:ext uri="{9D8B030D-6E8A-4147-A177-3AD203B41FA5}">
                      <a16:colId xmlns:a16="http://schemas.microsoft.com/office/drawing/2014/main" val="3627900046"/>
                    </a:ext>
                  </a:extLst>
                </a:gridCol>
                <a:gridCol w="329184">
                  <a:extLst>
                    <a:ext uri="{9D8B030D-6E8A-4147-A177-3AD203B41FA5}">
                      <a16:colId xmlns:a16="http://schemas.microsoft.com/office/drawing/2014/main" val="1837792650"/>
                    </a:ext>
                  </a:extLst>
                </a:gridCol>
                <a:gridCol w="329184">
                  <a:extLst>
                    <a:ext uri="{9D8B030D-6E8A-4147-A177-3AD203B41FA5}">
                      <a16:colId xmlns:a16="http://schemas.microsoft.com/office/drawing/2014/main" val="898901154"/>
                    </a:ext>
                  </a:extLst>
                </a:gridCol>
                <a:gridCol w="370332">
                  <a:extLst>
                    <a:ext uri="{9D8B030D-6E8A-4147-A177-3AD203B41FA5}">
                      <a16:colId xmlns:a16="http://schemas.microsoft.com/office/drawing/2014/main" val="168178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124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- 2017-10-28 17:52:18 </a:t>
                      </a:r>
                      <a:r>
                        <a:rPr kumimoji="0" lang="en-US" sz="1000" b="0" i="0" u="none" strike="noStrike" kern="1200" cap="none" spc="0" normalizeH="0" baseline="0" noProof="0">
                          <a:ln>
                            <a:noFill/>
                          </a:ln>
                          <a:solidFill>
                            <a:prstClr val="black"/>
                          </a:solidFill>
                          <a:effectLst/>
                          <a:uLnTx/>
                          <a:uFillTx/>
                          <a:latin typeface="+mn-lt"/>
                          <a:ea typeface="+mn-ea"/>
                          <a:cs typeface="+mn-cs"/>
                        </a:rPr>
                        <a:t> 
 M·A·C is proud to support Keep the Gaslight Burning, the thrilling horror short film written, co-produced and directed by Dave and Lou Elsey! M·A·C Senior Artists John Stapleton and Louise Zizzo used M·A·C products to compliment the film's outstanding prosthetic work, bringing the gory characters to life.  #keepthegaslightburning #macartistrelations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070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- 2017-10-25 16:00:00 </a:t>
                      </a:r>
                      <a:r>
                        <a:rPr kumimoji="0" lang="en-US" sz="1000" b="0" i="0" u="none" strike="noStrike" kern="1200" cap="none" spc="0" normalizeH="0" baseline="0" noProof="0">
                          <a:ln>
                            <a:noFill/>
                          </a:ln>
                          <a:solidFill>
                            <a:prstClr val="black"/>
                          </a:solidFill>
                          <a:effectLst/>
                          <a:uLnTx/>
                          <a:uFillTx/>
                          <a:latin typeface="+mn-lt"/>
                          <a:ea typeface="+mn-ea"/>
                          <a:cs typeface="+mn-cs"/>
                        </a:rPr>
                        <a:t> 
 Dive deep into the mysteries of the sea for Halloween with this intricate, textural mermaid-inspired eye look by Senior Artist Michelle Clark!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8411480"/>
                  </a:ext>
                </a:extLst>
              </a:tr>
            </a:tbl>
          </a:graphicData>
        </a:graphic>
      </p:graphicFrame>
      <p:sp>
        <p:nvSpPr>
          <p:cNvPr id="4" name="Text Placeholder 3">
            <a:extLst>
              <a:ext uri="{FF2B5EF4-FFF2-40B4-BE49-F238E27FC236}">
                <a16:creationId xmlns:a16="http://schemas.microsoft.com/office/drawing/2014/main" id="{C31813A4-48F1-4249-A8B2-44D510728543}"/>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706795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825D-0476-4DC4-A40B-B78B2184B538}"/>
              </a:ext>
            </a:extLst>
          </p:cNvPr>
          <p:cNvSpPr>
            <a:spLocks noGrp="1"/>
          </p:cNvSpPr>
          <p:nvPr>
            <p:ph type="title"/>
          </p:nvPr>
        </p:nvSpPr>
        <p:spPr/>
        <p:txBody>
          <a:bodyPr/>
          <a:lstStyle/>
          <a:p>
            <a:r>
              <a:rPr lang="en-US"/>
              <a:t>Facebook Own Posts Table | MAC Cosmetics - 5 of 11</a:t>
            </a:r>
          </a:p>
        </p:txBody>
      </p:sp>
      <p:graphicFrame>
        <p:nvGraphicFramePr>
          <p:cNvPr id="5" name="Table Placeholder 4">
            <a:extLst>
              <a:ext uri="{FF2B5EF4-FFF2-40B4-BE49-F238E27FC236}">
                <a16:creationId xmlns:a16="http://schemas.microsoft.com/office/drawing/2014/main" id="{702144D7-6AEB-4ABE-A152-13863916E7EF}"/>
              </a:ext>
            </a:extLst>
          </p:cNvPr>
          <p:cNvGraphicFramePr>
            <a:graphicFrameLocks noGrp="1"/>
          </p:cNvGraphicFramePr>
          <p:nvPr>
            <p:ph type="tbl" sz="quarter" idx="13"/>
            <p:extLst>
              <p:ext uri="{D42A27DB-BD31-4B8C-83A1-F6EECF244321}">
                <p14:modId xmlns:p14="http://schemas.microsoft.com/office/powerpoint/2010/main" val="334769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9508158"/>
                    </a:ext>
                  </a:extLst>
                </a:gridCol>
                <a:gridCol w="370332">
                  <a:extLst>
                    <a:ext uri="{9D8B030D-6E8A-4147-A177-3AD203B41FA5}">
                      <a16:colId xmlns:a16="http://schemas.microsoft.com/office/drawing/2014/main" val="3094175264"/>
                    </a:ext>
                  </a:extLst>
                </a:gridCol>
                <a:gridCol w="370332">
                  <a:extLst>
                    <a:ext uri="{9D8B030D-6E8A-4147-A177-3AD203B41FA5}">
                      <a16:colId xmlns:a16="http://schemas.microsoft.com/office/drawing/2014/main" val="3894543365"/>
                    </a:ext>
                  </a:extLst>
                </a:gridCol>
                <a:gridCol w="370332">
                  <a:extLst>
                    <a:ext uri="{9D8B030D-6E8A-4147-A177-3AD203B41FA5}">
                      <a16:colId xmlns:a16="http://schemas.microsoft.com/office/drawing/2014/main" val="3625033818"/>
                    </a:ext>
                  </a:extLst>
                </a:gridCol>
                <a:gridCol w="329184">
                  <a:extLst>
                    <a:ext uri="{9D8B030D-6E8A-4147-A177-3AD203B41FA5}">
                      <a16:colId xmlns:a16="http://schemas.microsoft.com/office/drawing/2014/main" val="2294349653"/>
                    </a:ext>
                  </a:extLst>
                </a:gridCol>
                <a:gridCol w="329184">
                  <a:extLst>
                    <a:ext uri="{9D8B030D-6E8A-4147-A177-3AD203B41FA5}">
                      <a16:colId xmlns:a16="http://schemas.microsoft.com/office/drawing/2014/main" val="4089913588"/>
                    </a:ext>
                  </a:extLst>
                </a:gridCol>
                <a:gridCol w="329184">
                  <a:extLst>
                    <a:ext uri="{9D8B030D-6E8A-4147-A177-3AD203B41FA5}">
                      <a16:colId xmlns:a16="http://schemas.microsoft.com/office/drawing/2014/main" val="1931916386"/>
                    </a:ext>
                  </a:extLst>
                </a:gridCol>
                <a:gridCol w="329184">
                  <a:extLst>
                    <a:ext uri="{9D8B030D-6E8A-4147-A177-3AD203B41FA5}">
                      <a16:colId xmlns:a16="http://schemas.microsoft.com/office/drawing/2014/main" val="839745095"/>
                    </a:ext>
                  </a:extLst>
                </a:gridCol>
                <a:gridCol w="329184">
                  <a:extLst>
                    <a:ext uri="{9D8B030D-6E8A-4147-A177-3AD203B41FA5}">
                      <a16:colId xmlns:a16="http://schemas.microsoft.com/office/drawing/2014/main" val="3125896769"/>
                    </a:ext>
                  </a:extLst>
                </a:gridCol>
                <a:gridCol w="329184">
                  <a:extLst>
                    <a:ext uri="{9D8B030D-6E8A-4147-A177-3AD203B41FA5}">
                      <a16:colId xmlns:a16="http://schemas.microsoft.com/office/drawing/2014/main" val="3693144226"/>
                    </a:ext>
                  </a:extLst>
                </a:gridCol>
                <a:gridCol w="329184">
                  <a:extLst>
                    <a:ext uri="{9D8B030D-6E8A-4147-A177-3AD203B41FA5}">
                      <a16:colId xmlns:a16="http://schemas.microsoft.com/office/drawing/2014/main" val="616648208"/>
                    </a:ext>
                  </a:extLst>
                </a:gridCol>
                <a:gridCol w="329184">
                  <a:extLst>
                    <a:ext uri="{9D8B030D-6E8A-4147-A177-3AD203B41FA5}">
                      <a16:colId xmlns:a16="http://schemas.microsoft.com/office/drawing/2014/main" val="2125401812"/>
                    </a:ext>
                  </a:extLst>
                </a:gridCol>
                <a:gridCol w="329184">
                  <a:extLst>
                    <a:ext uri="{9D8B030D-6E8A-4147-A177-3AD203B41FA5}">
                      <a16:colId xmlns:a16="http://schemas.microsoft.com/office/drawing/2014/main" val="1219895421"/>
                    </a:ext>
                  </a:extLst>
                </a:gridCol>
                <a:gridCol w="370332">
                  <a:extLst>
                    <a:ext uri="{9D8B030D-6E8A-4147-A177-3AD203B41FA5}">
                      <a16:colId xmlns:a16="http://schemas.microsoft.com/office/drawing/2014/main" val="1496355618"/>
                    </a:ext>
                  </a:extLst>
                </a:gridCol>
                <a:gridCol w="370332">
                  <a:extLst>
                    <a:ext uri="{9D8B030D-6E8A-4147-A177-3AD203B41FA5}">
                      <a16:colId xmlns:a16="http://schemas.microsoft.com/office/drawing/2014/main" val="3652053541"/>
                    </a:ext>
                  </a:extLst>
                </a:gridCol>
                <a:gridCol w="329184">
                  <a:extLst>
                    <a:ext uri="{9D8B030D-6E8A-4147-A177-3AD203B41FA5}">
                      <a16:colId xmlns:a16="http://schemas.microsoft.com/office/drawing/2014/main" val="4101249240"/>
                    </a:ext>
                  </a:extLst>
                </a:gridCol>
                <a:gridCol w="329184">
                  <a:extLst>
                    <a:ext uri="{9D8B030D-6E8A-4147-A177-3AD203B41FA5}">
                      <a16:colId xmlns:a16="http://schemas.microsoft.com/office/drawing/2014/main" val="2425539043"/>
                    </a:ext>
                  </a:extLst>
                </a:gridCol>
                <a:gridCol w="370332">
                  <a:extLst>
                    <a:ext uri="{9D8B030D-6E8A-4147-A177-3AD203B41FA5}">
                      <a16:colId xmlns:a16="http://schemas.microsoft.com/office/drawing/2014/main" val="3506122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346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- 2017-10-24 21:30:00 </a:t>
                      </a:r>
                      <a:r>
                        <a:rPr kumimoji="0" lang="en-US" sz="1000" b="0" i="0" u="none" strike="noStrike" kern="1200" cap="none" spc="0" normalizeH="0" baseline="0" noProof="0">
                          <a:ln>
                            <a:noFill/>
                          </a:ln>
                          <a:solidFill>
                            <a:prstClr val="black"/>
                          </a:solidFill>
                          <a:effectLst/>
                          <a:uLnTx/>
                          <a:uFillTx/>
                          <a:latin typeface="+mn-lt"/>
                          <a:ea typeface="+mn-ea"/>
                          <a:cs typeface="+mn-cs"/>
                        </a:rPr>
                        <a:t> 
 This Halloween, become your own canvas with this playful spin on pop art by Senior Artist Regan Rabanal.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752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- 2017-10-24 20:46:04 </a:t>
                      </a:r>
                      <a:r>
                        <a:rPr kumimoji="0" lang="en-US" sz="1000" b="0" i="0" u="none" strike="noStrike" kern="1200" cap="none" spc="0" normalizeH="0" baseline="0" noProof="0">
                          <a:ln>
                            <a:noFill/>
                          </a:ln>
                          <a:solidFill>
                            <a:prstClr val="black"/>
                          </a:solidFill>
                          <a:effectLst/>
                          <a:uLnTx/>
                          <a:uFillTx/>
                          <a:latin typeface="+mn-lt"/>
                          <a:ea typeface="+mn-ea"/>
                          <a:cs typeface="+mn-cs"/>
                        </a:rPr>
                        <a:t> 
 Light up the Halloween night with a work of neon body art created by Senior Artist Ashley Rudder.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863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- 2017-10-22 16:00:01 </a:t>
                      </a:r>
                      <a:r>
                        <a:rPr kumimoji="0" lang="en-US" sz="1000" b="0" i="0" u="none" strike="noStrike" kern="1200" cap="none" spc="0" normalizeH="0" baseline="0" noProof="0">
                          <a:ln>
                            <a:noFill/>
                          </a:ln>
                          <a:solidFill>
                            <a:prstClr val="black"/>
                          </a:solidFill>
                          <a:effectLst/>
                          <a:uLnTx/>
                          <a:uFillTx/>
                          <a:latin typeface="+mn-lt"/>
                          <a:ea typeface="+mn-ea"/>
                          <a:cs typeface="+mn-cs"/>
                        </a:rPr>
                        <a:t> 
 If you need to fake a little blood on Halloween, do it right! Senior Artist Regan Rabanal shows you how to create the perfect gash.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45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- 2017-10-21 16:00:00 </a:t>
                      </a:r>
                      <a:r>
                        <a:rPr kumimoji="0" lang="en-US" sz="1000" b="0" i="0" u="none" strike="noStrike" kern="1200" cap="none" spc="0" normalizeH="0" baseline="0" noProof="0">
                          <a:ln>
                            <a:noFill/>
                          </a:ln>
                          <a:solidFill>
                            <a:prstClr val="black"/>
                          </a:solidFill>
                          <a:effectLst/>
                          <a:uLnTx/>
                          <a:uFillTx/>
                          <a:latin typeface="+mn-lt"/>
                          <a:ea typeface="+mn-ea"/>
                          <a:cs typeface="+mn-cs"/>
                        </a:rPr>
                        <a:t> 
 Channel disco drama and give it an unexpected BITE this Halloween with a wicked take on glam by Senior Artist Ashley Rudder.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9615887"/>
                  </a:ext>
                </a:extLst>
              </a:tr>
            </a:tbl>
          </a:graphicData>
        </a:graphic>
      </p:graphicFrame>
      <p:sp>
        <p:nvSpPr>
          <p:cNvPr id="4" name="Text Placeholder 3">
            <a:extLst>
              <a:ext uri="{FF2B5EF4-FFF2-40B4-BE49-F238E27FC236}">
                <a16:creationId xmlns:a16="http://schemas.microsoft.com/office/drawing/2014/main" id="{66E3EC56-3216-4E79-A49C-ABD7A4CD5328}"/>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55817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915B3-1579-4A62-9DFD-027089F4F4EA}"/>
              </a:ext>
            </a:extLst>
          </p:cNvPr>
          <p:cNvSpPr>
            <a:spLocks noGrp="1"/>
          </p:cNvSpPr>
          <p:nvPr>
            <p:ph type="title"/>
          </p:nvPr>
        </p:nvSpPr>
        <p:spPr/>
        <p:txBody>
          <a:bodyPr/>
          <a:lstStyle/>
          <a:p>
            <a:r>
              <a:rPr lang="en-US"/>
              <a:t>Facebook Own Posts Table | MAC Cosmetics - 6 of 11</a:t>
            </a:r>
          </a:p>
        </p:txBody>
      </p:sp>
      <p:graphicFrame>
        <p:nvGraphicFramePr>
          <p:cNvPr id="5" name="Table Placeholder 4">
            <a:extLst>
              <a:ext uri="{FF2B5EF4-FFF2-40B4-BE49-F238E27FC236}">
                <a16:creationId xmlns:a16="http://schemas.microsoft.com/office/drawing/2014/main" id="{8D1269FF-5A15-488E-A72F-DDE7F61E7C6D}"/>
              </a:ext>
            </a:extLst>
          </p:cNvPr>
          <p:cNvGraphicFramePr>
            <a:graphicFrameLocks noGrp="1"/>
          </p:cNvGraphicFramePr>
          <p:nvPr>
            <p:ph type="tbl" sz="quarter" idx="13"/>
            <p:extLst>
              <p:ext uri="{D42A27DB-BD31-4B8C-83A1-F6EECF244321}">
                <p14:modId xmlns:p14="http://schemas.microsoft.com/office/powerpoint/2010/main" val="142212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7077691"/>
                    </a:ext>
                  </a:extLst>
                </a:gridCol>
                <a:gridCol w="370332">
                  <a:extLst>
                    <a:ext uri="{9D8B030D-6E8A-4147-A177-3AD203B41FA5}">
                      <a16:colId xmlns:a16="http://schemas.microsoft.com/office/drawing/2014/main" val="3096298879"/>
                    </a:ext>
                  </a:extLst>
                </a:gridCol>
                <a:gridCol w="370332">
                  <a:extLst>
                    <a:ext uri="{9D8B030D-6E8A-4147-A177-3AD203B41FA5}">
                      <a16:colId xmlns:a16="http://schemas.microsoft.com/office/drawing/2014/main" val="1625826944"/>
                    </a:ext>
                  </a:extLst>
                </a:gridCol>
                <a:gridCol w="370332">
                  <a:extLst>
                    <a:ext uri="{9D8B030D-6E8A-4147-A177-3AD203B41FA5}">
                      <a16:colId xmlns:a16="http://schemas.microsoft.com/office/drawing/2014/main" val="126723604"/>
                    </a:ext>
                  </a:extLst>
                </a:gridCol>
                <a:gridCol w="329184">
                  <a:extLst>
                    <a:ext uri="{9D8B030D-6E8A-4147-A177-3AD203B41FA5}">
                      <a16:colId xmlns:a16="http://schemas.microsoft.com/office/drawing/2014/main" val="2045483069"/>
                    </a:ext>
                  </a:extLst>
                </a:gridCol>
                <a:gridCol w="329184">
                  <a:extLst>
                    <a:ext uri="{9D8B030D-6E8A-4147-A177-3AD203B41FA5}">
                      <a16:colId xmlns:a16="http://schemas.microsoft.com/office/drawing/2014/main" val="2457551769"/>
                    </a:ext>
                  </a:extLst>
                </a:gridCol>
                <a:gridCol w="329184">
                  <a:extLst>
                    <a:ext uri="{9D8B030D-6E8A-4147-A177-3AD203B41FA5}">
                      <a16:colId xmlns:a16="http://schemas.microsoft.com/office/drawing/2014/main" val="1409341239"/>
                    </a:ext>
                  </a:extLst>
                </a:gridCol>
                <a:gridCol w="329184">
                  <a:extLst>
                    <a:ext uri="{9D8B030D-6E8A-4147-A177-3AD203B41FA5}">
                      <a16:colId xmlns:a16="http://schemas.microsoft.com/office/drawing/2014/main" val="3082825861"/>
                    </a:ext>
                  </a:extLst>
                </a:gridCol>
                <a:gridCol w="329184">
                  <a:extLst>
                    <a:ext uri="{9D8B030D-6E8A-4147-A177-3AD203B41FA5}">
                      <a16:colId xmlns:a16="http://schemas.microsoft.com/office/drawing/2014/main" val="3556793133"/>
                    </a:ext>
                  </a:extLst>
                </a:gridCol>
                <a:gridCol w="329184">
                  <a:extLst>
                    <a:ext uri="{9D8B030D-6E8A-4147-A177-3AD203B41FA5}">
                      <a16:colId xmlns:a16="http://schemas.microsoft.com/office/drawing/2014/main" val="8703514"/>
                    </a:ext>
                  </a:extLst>
                </a:gridCol>
                <a:gridCol w="329184">
                  <a:extLst>
                    <a:ext uri="{9D8B030D-6E8A-4147-A177-3AD203B41FA5}">
                      <a16:colId xmlns:a16="http://schemas.microsoft.com/office/drawing/2014/main" val="339197025"/>
                    </a:ext>
                  </a:extLst>
                </a:gridCol>
                <a:gridCol w="329184">
                  <a:extLst>
                    <a:ext uri="{9D8B030D-6E8A-4147-A177-3AD203B41FA5}">
                      <a16:colId xmlns:a16="http://schemas.microsoft.com/office/drawing/2014/main" val="863373266"/>
                    </a:ext>
                  </a:extLst>
                </a:gridCol>
                <a:gridCol w="329184">
                  <a:extLst>
                    <a:ext uri="{9D8B030D-6E8A-4147-A177-3AD203B41FA5}">
                      <a16:colId xmlns:a16="http://schemas.microsoft.com/office/drawing/2014/main" val="631019306"/>
                    </a:ext>
                  </a:extLst>
                </a:gridCol>
                <a:gridCol w="370332">
                  <a:extLst>
                    <a:ext uri="{9D8B030D-6E8A-4147-A177-3AD203B41FA5}">
                      <a16:colId xmlns:a16="http://schemas.microsoft.com/office/drawing/2014/main" val="3054924631"/>
                    </a:ext>
                  </a:extLst>
                </a:gridCol>
                <a:gridCol w="370332">
                  <a:extLst>
                    <a:ext uri="{9D8B030D-6E8A-4147-A177-3AD203B41FA5}">
                      <a16:colId xmlns:a16="http://schemas.microsoft.com/office/drawing/2014/main" val="1985153576"/>
                    </a:ext>
                  </a:extLst>
                </a:gridCol>
                <a:gridCol w="329184">
                  <a:extLst>
                    <a:ext uri="{9D8B030D-6E8A-4147-A177-3AD203B41FA5}">
                      <a16:colId xmlns:a16="http://schemas.microsoft.com/office/drawing/2014/main" val="158663878"/>
                    </a:ext>
                  </a:extLst>
                </a:gridCol>
                <a:gridCol w="329184">
                  <a:extLst>
                    <a:ext uri="{9D8B030D-6E8A-4147-A177-3AD203B41FA5}">
                      <a16:colId xmlns:a16="http://schemas.microsoft.com/office/drawing/2014/main" val="1421920884"/>
                    </a:ext>
                  </a:extLst>
                </a:gridCol>
                <a:gridCol w="370332">
                  <a:extLst>
                    <a:ext uri="{9D8B030D-6E8A-4147-A177-3AD203B41FA5}">
                      <a16:colId xmlns:a16="http://schemas.microsoft.com/office/drawing/2014/main" val="205336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6431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- 2017-10-19 20:11:23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764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- 2017-10-11 12:08:54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617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- 2017-10-11 09:32:24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498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- 2017-10-11 08:23:48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2267872"/>
                  </a:ext>
                </a:extLst>
              </a:tr>
            </a:tbl>
          </a:graphicData>
        </a:graphic>
      </p:graphicFrame>
      <p:sp>
        <p:nvSpPr>
          <p:cNvPr id="4" name="Text Placeholder 3">
            <a:extLst>
              <a:ext uri="{FF2B5EF4-FFF2-40B4-BE49-F238E27FC236}">
                <a16:creationId xmlns:a16="http://schemas.microsoft.com/office/drawing/2014/main" id="{40245FBB-BEF1-4B86-B682-C9D14A081643}"/>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54851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B20B4-6FC3-4BF9-AD7C-A7EE1D6AD016}"/>
              </a:ext>
            </a:extLst>
          </p:cNvPr>
          <p:cNvSpPr>
            <a:spLocks noGrp="1"/>
          </p:cNvSpPr>
          <p:nvPr>
            <p:ph type="title"/>
          </p:nvPr>
        </p:nvSpPr>
        <p:spPr/>
        <p:txBody>
          <a:bodyPr/>
          <a:lstStyle/>
          <a:p>
            <a:r>
              <a:rPr lang="en-US"/>
              <a:t>Facebook Own Posts Table | MAC Cosmetics - 7 of 11</a:t>
            </a:r>
          </a:p>
        </p:txBody>
      </p:sp>
      <p:graphicFrame>
        <p:nvGraphicFramePr>
          <p:cNvPr id="5" name="Table Placeholder 4">
            <a:extLst>
              <a:ext uri="{FF2B5EF4-FFF2-40B4-BE49-F238E27FC236}">
                <a16:creationId xmlns:a16="http://schemas.microsoft.com/office/drawing/2014/main" id="{C7942D0F-B43F-4E7D-BAD7-53716BB9F4A0}"/>
              </a:ext>
            </a:extLst>
          </p:cNvPr>
          <p:cNvGraphicFramePr>
            <a:graphicFrameLocks noGrp="1"/>
          </p:cNvGraphicFramePr>
          <p:nvPr>
            <p:ph type="tbl" sz="quarter" idx="13"/>
            <p:extLst>
              <p:ext uri="{D42A27DB-BD31-4B8C-83A1-F6EECF244321}">
                <p14:modId xmlns:p14="http://schemas.microsoft.com/office/powerpoint/2010/main" val="444406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8495080"/>
                    </a:ext>
                  </a:extLst>
                </a:gridCol>
                <a:gridCol w="370332">
                  <a:extLst>
                    <a:ext uri="{9D8B030D-6E8A-4147-A177-3AD203B41FA5}">
                      <a16:colId xmlns:a16="http://schemas.microsoft.com/office/drawing/2014/main" val="3076406779"/>
                    </a:ext>
                  </a:extLst>
                </a:gridCol>
                <a:gridCol w="370332">
                  <a:extLst>
                    <a:ext uri="{9D8B030D-6E8A-4147-A177-3AD203B41FA5}">
                      <a16:colId xmlns:a16="http://schemas.microsoft.com/office/drawing/2014/main" val="307616049"/>
                    </a:ext>
                  </a:extLst>
                </a:gridCol>
                <a:gridCol w="370332">
                  <a:extLst>
                    <a:ext uri="{9D8B030D-6E8A-4147-A177-3AD203B41FA5}">
                      <a16:colId xmlns:a16="http://schemas.microsoft.com/office/drawing/2014/main" val="520669767"/>
                    </a:ext>
                  </a:extLst>
                </a:gridCol>
                <a:gridCol w="329184">
                  <a:extLst>
                    <a:ext uri="{9D8B030D-6E8A-4147-A177-3AD203B41FA5}">
                      <a16:colId xmlns:a16="http://schemas.microsoft.com/office/drawing/2014/main" val="105171683"/>
                    </a:ext>
                  </a:extLst>
                </a:gridCol>
                <a:gridCol w="329184">
                  <a:extLst>
                    <a:ext uri="{9D8B030D-6E8A-4147-A177-3AD203B41FA5}">
                      <a16:colId xmlns:a16="http://schemas.microsoft.com/office/drawing/2014/main" val="2847540677"/>
                    </a:ext>
                  </a:extLst>
                </a:gridCol>
                <a:gridCol w="329184">
                  <a:extLst>
                    <a:ext uri="{9D8B030D-6E8A-4147-A177-3AD203B41FA5}">
                      <a16:colId xmlns:a16="http://schemas.microsoft.com/office/drawing/2014/main" val="486436435"/>
                    </a:ext>
                  </a:extLst>
                </a:gridCol>
                <a:gridCol w="329184">
                  <a:extLst>
                    <a:ext uri="{9D8B030D-6E8A-4147-A177-3AD203B41FA5}">
                      <a16:colId xmlns:a16="http://schemas.microsoft.com/office/drawing/2014/main" val="893071666"/>
                    </a:ext>
                  </a:extLst>
                </a:gridCol>
                <a:gridCol w="329184">
                  <a:extLst>
                    <a:ext uri="{9D8B030D-6E8A-4147-A177-3AD203B41FA5}">
                      <a16:colId xmlns:a16="http://schemas.microsoft.com/office/drawing/2014/main" val="1106939332"/>
                    </a:ext>
                  </a:extLst>
                </a:gridCol>
                <a:gridCol w="329184">
                  <a:extLst>
                    <a:ext uri="{9D8B030D-6E8A-4147-A177-3AD203B41FA5}">
                      <a16:colId xmlns:a16="http://schemas.microsoft.com/office/drawing/2014/main" val="3065487237"/>
                    </a:ext>
                  </a:extLst>
                </a:gridCol>
                <a:gridCol w="329184">
                  <a:extLst>
                    <a:ext uri="{9D8B030D-6E8A-4147-A177-3AD203B41FA5}">
                      <a16:colId xmlns:a16="http://schemas.microsoft.com/office/drawing/2014/main" val="1618516476"/>
                    </a:ext>
                  </a:extLst>
                </a:gridCol>
                <a:gridCol w="329184">
                  <a:extLst>
                    <a:ext uri="{9D8B030D-6E8A-4147-A177-3AD203B41FA5}">
                      <a16:colId xmlns:a16="http://schemas.microsoft.com/office/drawing/2014/main" val="922036388"/>
                    </a:ext>
                  </a:extLst>
                </a:gridCol>
                <a:gridCol w="329184">
                  <a:extLst>
                    <a:ext uri="{9D8B030D-6E8A-4147-A177-3AD203B41FA5}">
                      <a16:colId xmlns:a16="http://schemas.microsoft.com/office/drawing/2014/main" val="3409769874"/>
                    </a:ext>
                  </a:extLst>
                </a:gridCol>
                <a:gridCol w="370332">
                  <a:extLst>
                    <a:ext uri="{9D8B030D-6E8A-4147-A177-3AD203B41FA5}">
                      <a16:colId xmlns:a16="http://schemas.microsoft.com/office/drawing/2014/main" val="3166717868"/>
                    </a:ext>
                  </a:extLst>
                </a:gridCol>
                <a:gridCol w="370332">
                  <a:extLst>
                    <a:ext uri="{9D8B030D-6E8A-4147-A177-3AD203B41FA5}">
                      <a16:colId xmlns:a16="http://schemas.microsoft.com/office/drawing/2014/main" val="3378644725"/>
                    </a:ext>
                  </a:extLst>
                </a:gridCol>
                <a:gridCol w="329184">
                  <a:extLst>
                    <a:ext uri="{9D8B030D-6E8A-4147-A177-3AD203B41FA5}">
                      <a16:colId xmlns:a16="http://schemas.microsoft.com/office/drawing/2014/main" val="1339892206"/>
                    </a:ext>
                  </a:extLst>
                </a:gridCol>
                <a:gridCol w="329184">
                  <a:extLst>
                    <a:ext uri="{9D8B030D-6E8A-4147-A177-3AD203B41FA5}">
                      <a16:colId xmlns:a16="http://schemas.microsoft.com/office/drawing/2014/main" val="1207743428"/>
                    </a:ext>
                  </a:extLst>
                </a:gridCol>
                <a:gridCol w="370332">
                  <a:extLst>
                    <a:ext uri="{9D8B030D-6E8A-4147-A177-3AD203B41FA5}">
                      <a16:colId xmlns:a16="http://schemas.microsoft.com/office/drawing/2014/main" val="315307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740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- 2017-10-10 23:04:39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949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- 2017-10-10 21:33:56 </a:t>
                      </a:r>
                      <a:r>
                        <a:rPr kumimoji="0" lang="en-US" sz="1000" b="0" i="0" u="none" strike="noStrike" kern="1200" cap="none" spc="0" normalizeH="0" baseline="0" noProof="0">
                          <a:ln>
                            <a:noFill/>
                          </a:ln>
                          <a:solidFill>
                            <a:prstClr val="black"/>
                          </a:solidFill>
                          <a:effectLst/>
                          <a:uLnTx/>
                          <a:uFillTx/>
                          <a:latin typeface="+mn-lt"/>
                          <a:ea typeface="+mn-ea"/>
                          <a:cs typeface="+mn-cs"/>
                        </a:rPr>
                        <a:t> 
 M·A·C hosted an evening of cocktails, hors d’oeuvres and artistry with renowned Belgian makeup artist Inge Grognard, celebrating her incredible body of work! Here’s some of the highlights.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02242226"/>
                  </a:ext>
                </a:extLst>
              </a:tr>
            </a:tbl>
          </a:graphicData>
        </a:graphic>
      </p:graphicFrame>
      <p:sp>
        <p:nvSpPr>
          <p:cNvPr id="4" name="Text Placeholder 3">
            <a:extLst>
              <a:ext uri="{FF2B5EF4-FFF2-40B4-BE49-F238E27FC236}">
                <a16:creationId xmlns:a16="http://schemas.microsoft.com/office/drawing/2014/main" id="{D6082450-E863-4679-94C2-24181820A394}"/>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69103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2F319-6D43-4DA0-B514-9D380E8A30A0}"/>
              </a:ext>
            </a:extLst>
          </p:cNvPr>
          <p:cNvSpPr>
            <a:spLocks noGrp="1"/>
          </p:cNvSpPr>
          <p:nvPr>
            <p:ph type="title"/>
          </p:nvPr>
        </p:nvSpPr>
        <p:spPr/>
        <p:txBody>
          <a:bodyPr/>
          <a:lstStyle/>
          <a:p>
            <a:r>
              <a:rPr lang="en-US"/>
              <a:t>Facebook Own Posts Table | MAC Cosmetics - 8 of 11</a:t>
            </a:r>
          </a:p>
        </p:txBody>
      </p:sp>
      <p:graphicFrame>
        <p:nvGraphicFramePr>
          <p:cNvPr id="5" name="Table Placeholder 4">
            <a:extLst>
              <a:ext uri="{FF2B5EF4-FFF2-40B4-BE49-F238E27FC236}">
                <a16:creationId xmlns:a16="http://schemas.microsoft.com/office/drawing/2014/main" id="{46E1600E-C88D-4E86-AD1A-EDE55E66708E}"/>
              </a:ext>
            </a:extLst>
          </p:cNvPr>
          <p:cNvGraphicFramePr>
            <a:graphicFrameLocks noGrp="1"/>
          </p:cNvGraphicFramePr>
          <p:nvPr>
            <p:ph type="tbl" sz="quarter" idx="13"/>
            <p:extLst>
              <p:ext uri="{D42A27DB-BD31-4B8C-83A1-F6EECF244321}">
                <p14:modId xmlns:p14="http://schemas.microsoft.com/office/powerpoint/2010/main" val="258225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0881380"/>
                    </a:ext>
                  </a:extLst>
                </a:gridCol>
                <a:gridCol w="370332">
                  <a:extLst>
                    <a:ext uri="{9D8B030D-6E8A-4147-A177-3AD203B41FA5}">
                      <a16:colId xmlns:a16="http://schemas.microsoft.com/office/drawing/2014/main" val="1624795552"/>
                    </a:ext>
                  </a:extLst>
                </a:gridCol>
                <a:gridCol w="370332">
                  <a:extLst>
                    <a:ext uri="{9D8B030D-6E8A-4147-A177-3AD203B41FA5}">
                      <a16:colId xmlns:a16="http://schemas.microsoft.com/office/drawing/2014/main" val="3151289318"/>
                    </a:ext>
                  </a:extLst>
                </a:gridCol>
                <a:gridCol w="370332">
                  <a:extLst>
                    <a:ext uri="{9D8B030D-6E8A-4147-A177-3AD203B41FA5}">
                      <a16:colId xmlns:a16="http://schemas.microsoft.com/office/drawing/2014/main" val="268252566"/>
                    </a:ext>
                  </a:extLst>
                </a:gridCol>
                <a:gridCol w="329184">
                  <a:extLst>
                    <a:ext uri="{9D8B030D-6E8A-4147-A177-3AD203B41FA5}">
                      <a16:colId xmlns:a16="http://schemas.microsoft.com/office/drawing/2014/main" val="507657993"/>
                    </a:ext>
                  </a:extLst>
                </a:gridCol>
                <a:gridCol w="329184">
                  <a:extLst>
                    <a:ext uri="{9D8B030D-6E8A-4147-A177-3AD203B41FA5}">
                      <a16:colId xmlns:a16="http://schemas.microsoft.com/office/drawing/2014/main" val="1768796587"/>
                    </a:ext>
                  </a:extLst>
                </a:gridCol>
                <a:gridCol w="329184">
                  <a:extLst>
                    <a:ext uri="{9D8B030D-6E8A-4147-A177-3AD203B41FA5}">
                      <a16:colId xmlns:a16="http://schemas.microsoft.com/office/drawing/2014/main" val="524585223"/>
                    </a:ext>
                  </a:extLst>
                </a:gridCol>
                <a:gridCol w="329184">
                  <a:extLst>
                    <a:ext uri="{9D8B030D-6E8A-4147-A177-3AD203B41FA5}">
                      <a16:colId xmlns:a16="http://schemas.microsoft.com/office/drawing/2014/main" val="3863397527"/>
                    </a:ext>
                  </a:extLst>
                </a:gridCol>
                <a:gridCol w="329184">
                  <a:extLst>
                    <a:ext uri="{9D8B030D-6E8A-4147-A177-3AD203B41FA5}">
                      <a16:colId xmlns:a16="http://schemas.microsoft.com/office/drawing/2014/main" val="1850401648"/>
                    </a:ext>
                  </a:extLst>
                </a:gridCol>
                <a:gridCol w="329184">
                  <a:extLst>
                    <a:ext uri="{9D8B030D-6E8A-4147-A177-3AD203B41FA5}">
                      <a16:colId xmlns:a16="http://schemas.microsoft.com/office/drawing/2014/main" val="662072913"/>
                    </a:ext>
                  </a:extLst>
                </a:gridCol>
                <a:gridCol w="329184">
                  <a:extLst>
                    <a:ext uri="{9D8B030D-6E8A-4147-A177-3AD203B41FA5}">
                      <a16:colId xmlns:a16="http://schemas.microsoft.com/office/drawing/2014/main" val="2111767003"/>
                    </a:ext>
                  </a:extLst>
                </a:gridCol>
                <a:gridCol w="329184">
                  <a:extLst>
                    <a:ext uri="{9D8B030D-6E8A-4147-A177-3AD203B41FA5}">
                      <a16:colId xmlns:a16="http://schemas.microsoft.com/office/drawing/2014/main" val="336773563"/>
                    </a:ext>
                  </a:extLst>
                </a:gridCol>
                <a:gridCol w="329184">
                  <a:extLst>
                    <a:ext uri="{9D8B030D-6E8A-4147-A177-3AD203B41FA5}">
                      <a16:colId xmlns:a16="http://schemas.microsoft.com/office/drawing/2014/main" val="3722837412"/>
                    </a:ext>
                  </a:extLst>
                </a:gridCol>
                <a:gridCol w="370332">
                  <a:extLst>
                    <a:ext uri="{9D8B030D-6E8A-4147-A177-3AD203B41FA5}">
                      <a16:colId xmlns:a16="http://schemas.microsoft.com/office/drawing/2014/main" val="3366724679"/>
                    </a:ext>
                  </a:extLst>
                </a:gridCol>
                <a:gridCol w="370332">
                  <a:extLst>
                    <a:ext uri="{9D8B030D-6E8A-4147-A177-3AD203B41FA5}">
                      <a16:colId xmlns:a16="http://schemas.microsoft.com/office/drawing/2014/main" val="3956367652"/>
                    </a:ext>
                  </a:extLst>
                </a:gridCol>
                <a:gridCol w="329184">
                  <a:extLst>
                    <a:ext uri="{9D8B030D-6E8A-4147-A177-3AD203B41FA5}">
                      <a16:colId xmlns:a16="http://schemas.microsoft.com/office/drawing/2014/main" val="1928914173"/>
                    </a:ext>
                  </a:extLst>
                </a:gridCol>
                <a:gridCol w="329184">
                  <a:extLst>
                    <a:ext uri="{9D8B030D-6E8A-4147-A177-3AD203B41FA5}">
                      <a16:colId xmlns:a16="http://schemas.microsoft.com/office/drawing/2014/main" val="564501004"/>
                    </a:ext>
                  </a:extLst>
                </a:gridCol>
                <a:gridCol w="370332">
                  <a:extLst>
                    <a:ext uri="{9D8B030D-6E8A-4147-A177-3AD203B41FA5}">
                      <a16:colId xmlns:a16="http://schemas.microsoft.com/office/drawing/2014/main" val="3737694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194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- 2017-10-06 21:30:25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at Thom Browne, Paris Fashion Week SS18. Show keyed by Sil Bruinsma. Look created with Strobe Cream in Silverlite and Glitter in Reflects Pearl. ✨
 — Products shown: Strobe Cream in Silverlite.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623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- 2017-10-06 21:15:22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at Giambattista Valli, Paris Fashion Week SS18.  Graphic Liner created using Chromacake, Acrylic Paint and Paintstick in White.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6630000"/>
                  </a:ext>
                </a:extLst>
              </a:tr>
            </a:tbl>
          </a:graphicData>
        </a:graphic>
      </p:graphicFrame>
      <p:sp>
        <p:nvSpPr>
          <p:cNvPr id="4" name="Text Placeholder 3">
            <a:extLst>
              <a:ext uri="{FF2B5EF4-FFF2-40B4-BE49-F238E27FC236}">
                <a16:creationId xmlns:a16="http://schemas.microsoft.com/office/drawing/2014/main" id="{4B401663-644A-42FF-8597-2B7AA5A108F8}"/>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1214244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2C5DF-8E65-46C3-985E-7B8E154C26B5}"/>
              </a:ext>
            </a:extLst>
          </p:cNvPr>
          <p:cNvSpPr>
            <a:spLocks noGrp="1"/>
          </p:cNvSpPr>
          <p:nvPr>
            <p:ph type="title"/>
          </p:nvPr>
        </p:nvSpPr>
        <p:spPr/>
        <p:txBody>
          <a:bodyPr/>
          <a:lstStyle/>
          <a:p>
            <a:r>
              <a:rPr lang="en-US"/>
              <a:t>Facebook Own Posts Table | MAC Cosmetics - 9 of 11</a:t>
            </a:r>
          </a:p>
        </p:txBody>
      </p:sp>
      <p:graphicFrame>
        <p:nvGraphicFramePr>
          <p:cNvPr id="5" name="Table Placeholder 4">
            <a:extLst>
              <a:ext uri="{FF2B5EF4-FFF2-40B4-BE49-F238E27FC236}">
                <a16:creationId xmlns:a16="http://schemas.microsoft.com/office/drawing/2014/main" id="{A19E65D7-41E7-457C-8F42-9D5B4DDB3C88}"/>
              </a:ext>
            </a:extLst>
          </p:cNvPr>
          <p:cNvGraphicFramePr>
            <a:graphicFrameLocks noGrp="1"/>
          </p:cNvGraphicFramePr>
          <p:nvPr>
            <p:ph type="tbl" sz="quarter" idx="13"/>
            <p:extLst>
              <p:ext uri="{D42A27DB-BD31-4B8C-83A1-F6EECF244321}">
                <p14:modId xmlns:p14="http://schemas.microsoft.com/office/powerpoint/2010/main" val="115570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24125730"/>
                    </a:ext>
                  </a:extLst>
                </a:gridCol>
                <a:gridCol w="370332">
                  <a:extLst>
                    <a:ext uri="{9D8B030D-6E8A-4147-A177-3AD203B41FA5}">
                      <a16:colId xmlns:a16="http://schemas.microsoft.com/office/drawing/2014/main" val="1399481032"/>
                    </a:ext>
                  </a:extLst>
                </a:gridCol>
                <a:gridCol w="370332">
                  <a:extLst>
                    <a:ext uri="{9D8B030D-6E8A-4147-A177-3AD203B41FA5}">
                      <a16:colId xmlns:a16="http://schemas.microsoft.com/office/drawing/2014/main" val="2473489007"/>
                    </a:ext>
                  </a:extLst>
                </a:gridCol>
                <a:gridCol w="370332">
                  <a:extLst>
                    <a:ext uri="{9D8B030D-6E8A-4147-A177-3AD203B41FA5}">
                      <a16:colId xmlns:a16="http://schemas.microsoft.com/office/drawing/2014/main" val="3575381337"/>
                    </a:ext>
                  </a:extLst>
                </a:gridCol>
                <a:gridCol w="329184">
                  <a:extLst>
                    <a:ext uri="{9D8B030D-6E8A-4147-A177-3AD203B41FA5}">
                      <a16:colId xmlns:a16="http://schemas.microsoft.com/office/drawing/2014/main" val="3724322331"/>
                    </a:ext>
                  </a:extLst>
                </a:gridCol>
                <a:gridCol w="329184">
                  <a:extLst>
                    <a:ext uri="{9D8B030D-6E8A-4147-A177-3AD203B41FA5}">
                      <a16:colId xmlns:a16="http://schemas.microsoft.com/office/drawing/2014/main" val="2380976020"/>
                    </a:ext>
                  </a:extLst>
                </a:gridCol>
                <a:gridCol w="329184">
                  <a:extLst>
                    <a:ext uri="{9D8B030D-6E8A-4147-A177-3AD203B41FA5}">
                      <a16:colId xmlns:a16="http://schemas.microsoft.com/office/drawing/2014/main" val="3809862794"/>
                    </a:ext>
                  </a:extLst>
                </a:gridCol>
                <a:gridCol w="329184">
                  <a:extLst>
                    <a:ext uri="{9D8B030D-6E8A-4147-A177-3AD203B41FA5}">
                      <a16:colId xmlns:a16="http://schemas.microsoft.com/office/drawing/2014/main" val="3017049046"/>
                    </a:ext>
                  </a:extLst>
                </a:gridCol>
                <a:gridCol w="329184">
                  <a:extLst>
                    <a:ext uri="{9D8B030D-6E8A-4147-A177-3AD203B41FA5}">
                      <a16:colId xmlns:a16="http://schemas.microsoft.com/office/drawing/2014/main" val="2480125366"/>
                    </a:ext>
                  </a:extLst>
                </a:gridCol>
                <a:gridCol w="329184">
                  <a:extLst>
                    <a:ext uri="{9D8B030D-6E8A-4147-A177-3AD203B41FA5}">
                      <a16:colId xmlns:a16="http://schemas.microsoft.com/office/drawing/2014/main" val="1532269248"/>
                    </a:ext>
                  </a:extLst>
                </a:gridCol>
                <a:gridCol w="329184">
                  <a:extLst>
                    <a:ext uri="{9D8B030D-6E8A-4147-A177-3AD203B41FA5}">
                      <a16:colId xmlns:a16="http://schemas.microsoft.com/office/drawing/2014/main" val="3242900292"/>
                    </a:ext>
                  </a:extLst>
                </a:gridCol>
                <a:gridCol w="329184">
                  <a:extLst>
                    <a:ext uri="{9D8B030D-6E8A-4147-A177-3AD203B41FA5}">
                      <a16:colId xmlns:a16="http://schemas.microsoft.com/office/drawing/2014/main" val="275563211"/>
                    </a:ext>
                  </a:extLst>
                </a:gridCol>
                <a:gridCol w="329184">
                  <a:extLst>
                    <a:ext uri="{9D8B030D-6E8A-4147-A177-3AD203B41FA5}">
                      <a16:colId xmlns:a16="http://schemas.microsoft.com/office/drawing/2014/main" val="1728586747"/>
                    </a:ext>
                  </a:extLst>
                </a:gridCol>
                <a:gridCol w="370332">
                  <a:extLst>
                    <a:ext uri="{9D8B030D-6E8A-4147-A177-3AD203B41FA5}">
                      <a16:colId xmlns:a16="http://schemas.microsoft.com/office/drawing/2014/main" val="3804830444"/>
                    </a:ext>
                  </a:extLst>
                </a:gridCol>
                <a:gridCol w="370332">
                  <a:extLst>
                    <a:ext uri="{9D8B030D-6E8A-4147-A177-3AD203B41FA5}">
                      <a16:colId xmlns:a16="http://schemas.microsoft.com/office/drawing/2014/main" val="1755907660"/>
                    </a:ext>
                  </a:extLst>
                </a:gridCol>
                <a:gridCol w="329184">
                  <a:extLst>
                    <a:ext uri="{9D8B030D-6E8A-4147-A177-3AD203B41FA5}">
                      <a16:colId xmlns:a16="http://schemas.microsoft.com/office/drawing/2014/main" val="2001932568"/>
                    </a:ext>
                  </a:extLst>
                </a:gridCol>
                <a:gridCol w="329184">
                  <a:extLst>
                    <a:ext uri="{9D8B030D-6E8A-4147-A177-3AD203B41FA5}">
                      <a16:colId xmlns:a16="http://schemas.microsoft.com/office/drawing/2014/main" val="4290748953"/>
                    </a:ext>
                  </a:extLst>
                </a:gridCol>
                <a:gridCol w="370332">
                  <a:extLst>
                    <a:ext uri="{9D8B030D-6E8A-4147-A177-3AD203B41FA5}">
                      <a16:colId xmlns:a16="http://schemas.microsoft.com/office/drawing/2014/main" val="943196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292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- 2017-10-06 20:51:29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Yazbukey, Paris Fashion Week SS18.   Looks keyed by MAC Director of Makeup Artistry Romero Jennings. Lip 👄 look created with Retro Matte Lipcolour in Metrochrome.
 — Products shown: Retro Matte Liquid Lipcolour Metallics in Metrochrome.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22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- 2017-10-03 20:41:24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at Vivienne Westwood, Paris Fashion Week SS18. Glitter hands and painted faces achieved with Pigment and Paint Sticks.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0706271"/>
                  </a:ext>
                </a:extLst>
              </a:tr>
            </a:tbl>
          </a:graphicData>
        </a:graphic>
      </p:graphicFrame>
      <p:sp>
        <p:nvSpPr>
          <p:cNvPr id="4" name="Text Placeholder 3">
            <a:extLst>
              <a:ext uri="{FF2B5EF4-FFF2-40B4-BE49-F238E27FC236}">
                <a16:creationId xmlns:a16="http://schemas.microsoft.com/office/drawing/2014/main" id="{E67DF987-CE21-47BC-9ADF-F307FDE44828}"/>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2148185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C29FD-C66B-40DA-A398-E49076D61886}"/>
              </a:ext>
            </a:extLst>
          </p:cNvPr>
          <p:cNvSpPr>
            <a:spLocks noGrp="1"/>
          </p:cNvSpPr>
          <p:nvPr>
            <p:ph type="title"/>
          </p:nvPr>
        </p:nvSpPr>
        <p:spPr/>
        <p:txBody>
          <a:bodyPr/>
          <a:lstStyle/>
          <a:p>
            <a:r>
              <a:rPr lang="en-US"/>
              <a:t>Facebook Own Posts Table | MAC Cosmetics - 10 of 11</a:t>
            </a:r>
          </a:p>
        </p:txBody>
      </p:sp>
      <p:graphicFrame>
        <p:nvGraphicFramePr>
          <p:cNvPr id="5" name="Table Placeholder 4">
            <a:extLst>
              <a:ext uri="{FF2B5EF4-FFF2-40B4-BE49-F238E27FC236}">
                <a16:creationId xmlns:a16="http://schemas.microsoft.com/office/drawing/2014/main" id="{AB01D443-A74D-448B-8FB2-265588925918}"/>
              </a:ext>
            </a:extLst>
          </p:cNvPr>
          <p:cNvGraphicFramePr>
            <a:graphicFrameLocks noGrp="1"/>
          </p:cNvGraphicFramePr>
          <p:nvPr>
            <p:ph type="tbl" sz="quarter" idx="13"/>
            <p:extLst>
              <p:ext uri="{D42A27DB-BD31-4B8C-83A1-F6EECF244321}">
                <p14:modId xmlns:p14="http://schemas.microsoft.com/office/powerpoint/2010/main" val="2537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1255718"/>
                    </a:ext>
                  </a:extLst>
                </a:gridCol>
                <a:gridCol w="370332">
                  <a:extLst>
                    <a:ext uri="{9D8B030D-6E8A-4147-A177-3AD203B41FA5}">
                      <a16:colId xmlns:a16="http://schemas.microsoft.com/office/drawing/2014/main" val="3877754006"/>
                    </a:ext>
                  </a:extLst>
                </a:gridCol>
                <a:gridCol w="370332">
                  <a:extLst>
                    <a:ext uri="{9D8B030D-6E8A-4147-A177-3AD203B41FA5}">
                      <a16:colId xmlns:a16="http://schemas.microsoft.com/office/drawing/2014/main" val="3115547737"/>
                    </a:ext>
                  </a:extLst>
                </a:gridCol>
                <a:gridCol w="370332">
                  <a:extLst>
                    <a:ext uri="{9D8B030D-6E8A-4147-A177-3AD203B41FA5}">
                      <a16:colId xmlns:a16="http://schemas.microsoft.com/office/drawing/2014/main" val="759443360"/>
                    </a:ext>
                  </a:extLst>
                </a:gridCol>
                <a:gridCol w="329184">
                  <a:extLst>
                    <a:ext uri="{9D8B030D-6E8A-4147-A177-3AD203B41FA5}">
                      <a16:colId xmlns:a16="http://schemas.microsoft.com/office/drawing/2014/main" val="2691874767"/>
                    </a:ext>
                  </a:extLst>
                </a:gridCol>
                <a:gridCol w="329184">
                  <a:extLst>
                    <a:ext uri="{9D8B030D-6E8A-4147-A177-3AD203B41FA5}">
                      <a16:colId xmlns:a16="http://schemas.microsoft.com/office/drawing/2014/main" val="3079506721"/>
                    </a:ext>
                  </a:extLst>
                </a:gridCol>
                <a:gridCol w="329184">
                  <a:extLst>
                    <a:ext uri="{9D8B030D-6E8A-4147-A177-3AD203B41FA5}">
                      <a16:colId xmlns:a16="http://schemas.microsoft.com/office/drawing/2014/main" val="708093838"/>
                    </a:ext>
                  </a:extLst>
                </a:gridCol>
                <a:gridCol w="329184">
                  <a:extLst>
                    <a:ext uri="{9D8B030D-6E8A-4147-A177-3AD203B41FA5}">
                      <a16:colId xmlns:a16="http://schemas.microsoft.com/office/drawing/2014/main" val="2319170275"/>
                    </a:ext>
                  </a:extLst>
                </a:gridCol>
                <a:gridCol w="329184">
                  <a:extLst>
                    <a:ext uri="{9D8B030D-6E8A-4147-A177-3AD203B41FA5}">
                      <a16:colId xmlns:a16="http://schemas.microsoft.com/office/drawing/2014/main" val="904048278"/>
                    </a:ext>
                  </a:extLst>
                </a:gridCol>
                <a:gridCol w="329184">
                  <a:extLst>
                    <a:ext uri="{9D8B030D-6E8A-4147-A177-3AD203B41FA5}">
                      <a16:colId xmlns:a16="http://schemas.microsoft.com/office/drawing/2014/main" val="2131383944"/>
                    </a:ext>
                  </a:extLst>
                </a:gridCol>
                <a:gridCol w="329184">
                  <a:extLst>
                    <a:ext uri="{9D8B030D-6E8A-4147-A177-3AD203B41FA5}">
                      <a16:colId xmlns:a16="http://schemas.microsoft.com/office/drawing/2014/main" val="1495894139"/>
                    </a:ext>
                  </a:extLst>
                </a:gridCol>
                <a:gridCol w="329184">
                  <a:extLst>
                    <a:ext uri="{9D8B030D-6E8A-4147-A177-3AD203B41FA5}">
                      <a16:colId xmlns:a16="http://schemas.microsoft.com/office/drawing/2014/main" val="479900339"/>
                    </a:ext>
                  </a:extLst>
                </a:gridCol>
                <a:gridCol w="329184">
                  <a:extLst>
                    <a:ext uri="{9D8B030D-6E8A-4147-A177-3AD203B41FA5}">
                      <a16:colId xmlns:a16="http://schemas.microsoft.com/office/drawing/2014/main" val="1444480844"/>
                    </a:ext>
                  </a:extLst>
                </a:gridCol>
                <a:gridCol w="370332">
                  <a:extLst>
                    <a:ext uri="{9D8B030D-6E8A-4147-A177-3AD203B41FA5}">
                      <a16:colId xmlns:a16="http://schemas.microsoft.com/office/drawing/2014/main" val="2678704578"/>
                    </a:ext>
                  </a:extLst>
                </a:gridCol>
                <a:gridCol w="370332">
                  <a:extLst>
                    <a:ext uri="{9D8B030D-6E8A-4147-A177-3AD203B41FA5}">
                      <a16:colId xmlns:a16="http://schemas.microsoft.com/office/drawing/2014/main" val="2493875694"/>
                    </a:ext>
                  </a:extLst>
                </a:gridCol>
                <a:gridCol w="329184">
                  <a:extLst>
                    <a:ext uri="{9D8B030D-6E8A-4147-A177-3AD203B41FA5}">
                      <a16:colId xmlns:a16="http://schemas.microsoft.com/office/drawing/2014/main" val="1768693230"/>
                    </a:ext>
                  </a:extLst>
                </a:gridCol>
                <a:gridCol w="329184">
                  <a:extLst>
                    <a:ext uri="{9D8B030D-6E8A-4147-A177-3AD203B41FA5}">
                      <a16:colId xmlns:a16="http://schemas.microsoft.com/office/drawing/2014/main" val="287149270"/>
                    </a:ext>
                  </a:extLst>
                </a:gridCol>
                <a:gridCol w="370332">
                  <a:extLst>
                    <a:ext uri="{9D8B030D-6E8A-4147-A177-3AD203B41FA5}">
                      <a16:colId xmlns:a16="http://schemas.microsoft.com/office/drawing/2014/main" val="329984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287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- 2017-10-03 19:00:01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at Lutz Huelle, Paris Fashion Week SS18.  Keyed by MAC Director of Makeup Artistry Terry Barber. Aluminum-esque liner created using Pigment in Silver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4809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- 2017-10-03 17:50:47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at Manish Arora, Paris Fashion Week SS18. Keyed by Kabuki. Products used: Studio Waterweight Foundation, Mineralize Concealer, Blot Powder, Cream Colour Base in Luna and Virgin Isle, Glitter Reflects Transparent Pink, Eye Shadows in Aqua and Kelly, Chromagraphic Pencil in Pure White, Instacurl Lash Mascara, Retro Matte Liquid Lipcolour in Mademoiselle and Clear Lipglass.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8419752"/>
                  </a:ext>
                </a:extLst>
              </a:tr>
            </a:tbl>
          </a:graphicData>
        </a:graphic>
      </p:graphicFrame>
      <p:sp>
        <p:nvSpPr>
          <p:cNvPr id="4" name="Text Placeholder 3">
            <a:extLst>
              <a:ext uri="{FF2B5EF4-FFF2-40B4-BE49-F238E27FC236}">
                <a16:creationId xmlns:a16="http://schemas.microsoft.com/office/drawing/2014/main" id="{99F7AE8E-FA2C-49AC-A23B-DF09F02A5F4B}"/>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180273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CC7A4-3059-43E8-B02B-DE00EB8EDF64}"/>
              </a:ext>
            </a:extLst>
          </p:cNvPr>
          <p:cNvSpPr>
            <a:spLocks noGrp="1"/>
          </p:cNvSpPr>
          <p:nvPr>
            <p:ph type="title"/>
          </p:nvPr>
        </p:nvSpPr>
        <p:spPr/>
        <p:txBody>
          <a:bodyPr/>
          <a:lstStyle/>
          <a:p>
            <a:r>
              <a:rPr lang="en-US"/>
              <a:t>Facebook Own Posts Table | MAC Cosmetics - 11 of 11</a:t>
            </a:r>
          </a:p>
        </p:txBody>
      </p:sp>
      <p:graphicFrame>
        <p:nvGraphicFramePr>
          <p:cNvPr id="5" name="Table Placeholder 4">
            <a:extLst>
              <a:ext uri="{FF2B5EF4-FFF2-40B4-BE49-F238E27FC236}">
                <a16:creationId xmlns:a16="http://schemas.microsoft.com/office/drawing/2014/main" id="{0557EE5C-A653-4B15-93C5-3BC82CDDF356}"/>
              </a:ext>
            </a:extLst>
          </p:cNvPr>
          <p:cNvGraphicFramePr>
            <a:graphicFrameLocks noGrp="1"/>
          </p:cNvGraphicFramePr>
          <p:nvPr>
            <p:ph type="tbl" sz="quarter" idx="13"/>
            <p:extLst>
              <p:ext uri="{D42A27DB-BD31-4B8C-83A1-F6EECF244321}">
                <p14:modId xmlns:p14="http://schemas.microsoft.com/office/powerpoint/2010/main" val="3353054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19925996"/>
                    </a:ext>
                  </a:extLst>
                </a:gridCol>
                <a:gridCol w="370332">
                  <a:extLst>
                    <a:ext uri="{9D8B030D-6E8A-4147-A177-3AD203B41FA5}">
                      <a16:colId xmlns:a16="http://schemas.microsoft.com/office/drawing/2014/main" val="2814491624"/>
                    </a:ext>
                  </a:extLst>
                </a:gridCol>
                <a:gridCol w="370332">
                  <a:extLst>
                    <a:ext uri="{9D8B030D-6E8A-4147-A177-3AD203B41FA5}">
                      <a16:colId xmlns:a16="http://schemas.microsoft.com/office/drawing/2014/main" val="102318303"/>
                    </a:ext>
                  </a:extLst>
                </a:gridCol>
                <a:gridCol w="370332">
                  <a:extLst>
                    <a:ext uri="{9D8B030D-6E8A-4147-A177-3AD203B41FA5}">
                      <a16:colId xmlns:a16="http://schemas.microsoft.com/office/drawing/2014/main" val="697678800"/>
                    </a:ext>
                  </a:extLst>
                </a:gridCol>
                <a:gridCol w="329184">
                  <a:extLst>
                    <a:ext uri="{9D8B030D-6E8A-4147-A177-3AD203B41FA5}">
                      <a16:colId xmlns:a16="http://schemas.microsoft.com/office/drawing/2014/main" val="2112075145"/>
                    </a:ext>
                  </a:extLst>
                </a:gridCol>
                <a:gridCol w="329184">
                  <a:extLst>
                    <a:ext uri="{9D8B030D-6E8A-4147-A177-3AD203B41FA5}">
                      <a16:colId xmlns:a16="http://schemas.microsoft.com/office/drawing/2014/main" val="579158384"/>
                    </a:ext>
                  </a:extLst>
                </a:gridCol>
                <a:gridCol w="329184">
                  <a:extLst>
                    <a:ext uri="{9D8B030D-6E8A-4147-A177-3AD203B41FA5}">
                      <a16:colId xmlns:a16="http://schemas.microsoft.com/office/drawing/2014/main" val="634964851"/>
                    </a:ext>
                  </a:extLst>
                </a:gridCol>
                <a:gridCol w="329184">
                  <a:extLst>
                    <a:ext uri="{9D8B030D-6E8A-4147-A177-3AD203B41FA5}">
                      <a16:colId xmlns:a16="http://schemas.microsoft.com/office/drawing/2014/main" val="973894762"/>
                    </a:ext>
                  </a:extLst>
                </a:gridCol>
                <a:gridCol w="329184">
                  <a:extLst>
                    <a:ext uri="{9D8B030D-6E8A-4147-A177-3AD203B41FA5}">
                      <a16:colId xmlns:a16="http://schemas.microsoft.com/office/drawing/2014/main" val="4119808079"/>
                    </a:ext>
                  </a:extLst>
                </a:gridCol>
                <a:gridCol w="329184">
                  <a:extLst>
                    <a:ext uri="{9D8B030D-6E8A-4147-A177-3AD203B41FA5}">
                      <a16:colId xmlns:a16="http://schemas.microsoft.com/office/drawing/2014/main" val="1779172111"/>
                    </a:ext>
                  </a:extLst>
                </a:gridCol>
                <a:gridCol w="329184">
                  <a:extLst>
                    <a:ext uri="{9D8B030D-6E8A-4147-A177-3AD203B41FA5}">
                      <a16:colId xmlns:a16="http://schemas.microsoft.com/office/drawing/2014/main" val="2894656844"/>
                    </a:ext>
                  </a:extLst>
                </a:gridCol>
                <a:gridCol w="329184">
                  <a:extLst>
                    <a:ext uri="{9D8B030D-6E8A-4147-A177-3AD203B41FA5}">
                      <a16:colId xmlns:a16="http://schemas.microsoft.com/office/drawing/2014/main" val="3940319098"/>
                    </a:ext>
                  </a:extLst>
                </a:gridCol>
                <a:gridCol w="329184">
                  <a:extLst>
                    <a:ext uri="{9D8B030D-6E8A-4147-A177-3AD203B41FA5}">
                      <a16:colId xmlns:a16="http://schemas.microsoft.com/office/drawing/2014/main" val="2552831680"/>
                    </a:ext>
                  </a:extLst>
                </a:gridCol>
                <a:gridCol w="370332">
                  <a:extLst>
                    <a:ext uri="{9D8B030D-6E8A-4147-A177-3AD203B41FA5}">
                      <a16:colId xmlns:a16="http://schemas.microsoft.com/office/drawing/2014/main" val="3156640733"/>
                    </a:ext>
                  </a:extLst>
                </a:gridCol>
                <a:gridCol w="370332">
                  <a:extLst>
                    <a:ext uri="{9D8B030D-6E8A-4147-A177-3AD203B41FA5}">
                      <a16:colId xmlns:a16="http://schemas.microsoft.com/office/drawing/2014/main" val="2410451600"/>
                    </a:ext>
                  </a:extLst>
                </a:gridCol>
                <a:gridCol w="329184">
                  <a:extLst>
                    <a:ext uri="{9D8B030D-6E8A-4147-A177-3AD203B41FA5}">
                      <a16:colId xmlns:a16="http://schemas.microsoft.com/office/drawing/2014/main" val="4020163837"/>
                    </a:ext>
                  </a:extLst>
                </a:gridCol>
                <a:gridCol w="329184">
                  <a:extLst>
                    <a:ext uri="{9D8B030D-6E8A-4147-A177-3AD203B41FA5}">
                      <a16:colId xmlns:a16="http://schemas.microsoft.com/office/drawing/2014/main" val="965107704"/>
                    </a:ext>
                  </a:extLst>
                </a:gridCol>
                <a:gridCol w="370332">
                  <a:extLst>
                    <a:ext uri="{9D8B030D-6E8A-4147-A177-3AD203B41FA5}">
                      <a16:colId xmlns:a16="http://schemas.microsoft.com/office/drawing/2014/main" val="3521345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425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- 2017-09-29 18:41:05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at KENZO, Paris Fashion Week SS18. Keyed by Thomas de Kluyver. 
Products used: Face and Body Foundation, Conceal and Correct Palette, Cream Colour Base in Luna, In Extra Dimension Blush in Just a Pinch and Lipstick in Lovelorn.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23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MAC Cosmetics - 2017-09-29 17:34:33 </a:t>
                      </a:r>
                      <a:r>
                        <a:rPr kumimoji="0" lang="en-US" sz="1000" b="0" i="0" u="none" strike="noStrike" kern="1200" cap="none" spc="0" normalizeH="0" baseline="0" noProof="0">
                          <a:ln>
                            <a:noFill/>
                          </a:ln>
                          <a:solidFill>
                            <a:prstClr val="black"/>
                          </a:solidFill>
                          <a:effectLst/>
                          <a:uLnTx/>
                          <a:uFillTx/>
                          <a:latin typeface="+mn-lt"/>
                          <a:ea typeface="+mn-ea"/>
                          <a:cs typeface="+mn-cs"/>
                        </a:rPr>
                        <a:t> 
 M·A·C was backstage at JOUR/NÉ, Paris Fashion Week SS18. Keyed by Artist Lyne Desnoyers. 
Products used: Glitter in 3D Silver with Eye Liner Mixing Medium, Shade and Shape Brow Tint, Lipglass in Clear and our new Trend Forecast Palette.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831727"/>
                  </a:ext>
                </a:extLst>
              </a:tr>
            </a:tbl>
          </a:graphicData>
        </a:graphic>
      </p:graphicFrame>
      <p:sp>
        <p:nvSpPr>
          <p:cNvPr id="4" name="Text Placeholder 3">
            <a:extLst>
              <a:ext uri="{FF2B5EF4-FFF2-40B4-BE49-F238E27FC236}">
                <a16:creationId xmlns:a16="http://schemas.microsoft.com/office/drawing/2014/main" id="{8A14841D-F5C3-4476-9AEB-226C357ED589}"/>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40889862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1055</Words>
  <Application>Microsoft Office PowerPoint</Application>
  <PresentationFormat>On-screen Show (4:3)</PresentationFormat>
  <Paragraphs>670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Own Posts Table | MAC Cosmetics - 1 of 11</vt:lpstr>
      <vt:lpstr>Facebook Own Posts Table | MAC Cosmetics - 2 of 11</vt:lpstr>
      <vt:lpstr>Facebook Own Posts Table | MAC Cosmetics - 3 of 11</vt:lpstr>
      <vt:lpstr>Facebook Own Posts Table | MAC Cosmetics - 4 of 11</vt:lpstr>
      <vt:lpstr>Facebook Own Posts Table | MAC Cosmetics - 5 of 11</vt:lpstr>
      <vt:lpstr>Facebook Own Posts Table | MAC Cosmetics - 6 of 11</vt:lpstr>
      <vt:lpstr>Facebook Own Posts Table | MAC Cosmetics - 7 of 11</vt:lpstr>
      <vt:lpstr>Facebook Own Posts Table | MAC Cosmetics - 8 of 11</vt:lpstr>
      <vt:lpstr>Facebook Own Posts Table | MAC Cosmetics - 9 of 11</vt:lpstr>
      <vt:lpstr>Facebook Own Posts Table | MAC Cosmetics - 10 of 11</vt:lpstr>
      <vt:lpstr>Facebook Own Posts Table | MAC Cosmetics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2018-05-08T14:54:24Z</dcterms:created>
  <dcterms:modified xsi:type="dcterms:W3CDTF">2018-05-08T15:03:52Z</dcterms:modified>
</cp:coreProperties>
</file>