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Lst>
  <p:sldSz cx="9144000" cy="6858000" type="screen4x3"/>
  <p:notesSz cx="6858000" cy="9144000"/>
  <p:embeddedFontLst>
    <p:embeddedFont>
      <p:font typeface="Calibri" panose="020F0502020204030204" pitchFamily="34" charset="0"/>
      <p:regular r:id="rId67"/>
      <p:bold r:id="rId68"/>
      <p:italic r:id="rId69"/>
      <p:boldItalic r:id="rId7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citrusstv (الحساب الرسمي لسيتروس تي في)</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19105.619047618999</c:v>
                </c:pt>
                <c:pt idx="1">
                  <c:v>17371</c:v>
                </c:pt>
                <c:pt idx="2">
                  <c:v>17137.25</c:v>
                </c:pt>
                <c:pt idx="3">
                  <c:v>14254.772727273001</c:v>
                </c:pt>
                <c:pt idx="4">
                  <c:v>15153</c:v>
                </c:pt>
                <c:pt idx="5">
                  <c:v>17402.68</c:v>
                </c:pt>
                <c:pt idx="6">
                  <c:v>13679.75</c:v>
                </c:pt>
              </c:numCache>
            </c:numRef>
          </c:val>
          <c:extLst>
            <c:ext xmlns:c16="http://schemas.microsoft.com/office/drawing/2014/chart" uri="{C3380CC4-5D6E-409C-BE32-E72D297353CC}">
              <c16:uniqueId val="{00000000-7D09-4F61-B0E8-57C5507005FA}"/>
            </c:ext>
          </c:extLst>
        </c:ser>
        <c:dLbls>
          <c:showLegendKey val="0"/>
          <c:showVal val="0"/>
          <c:showCatName val="0"/>
          <c:showSerName val="0"/>
          <c:showPercent val="0"/>
          <c:showBubbleSize val="0"/>
        </c:dLbls>
        <c:gapWidth val="219"/>
        <c:overlap val="-27"/>
        <c:axId val="330348456"/>
        <c:axId val="330347800"/>
      </c:barChart>
      <c:catAx>
        <c:axId val="33034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47800"/>
        <c:crosses val="autoZero"/>
        <c:auto val="1"/>
        <c:lblAlgn val="ctr"/>
        <c:lblOffset val="100"/>
        <c:noMultiLvlLbl val="0"/>
      </c:catAx>
      <c:valAx>
        <c:axId val="33034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34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citrusstv (الحساب الرسمي لسيتروس تي في)</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330.28571428571001</c:v>
                </c:pt>
                <c:pt idx="1">
                  <c:v>236.25</c:v>
                </c:pt>
                <c:pt idx="2">
                  <c:v>222.65</c:v>
                </c:pt>
                <c:pt idx="3">
                  <c:v>173.18181818182001</c:v>
                </c:pt>
                <c:pt idx="4">
                  <c:v>202.42857142857</c:v>
                </c:pt>
                <c:pt idx="5">
                  <c:v>193.68</c:v>
                </c:pt>
                <c:pt idx="6">
                  <c:v>148.25</c:v>
                </c:pt>
              </c:numCache>
            </c:numRef>
          </c:val>
          <c:extLst>
            <c:ext xmlns:c16="http://schemas.microsoft.com/office/drawing/2014/chart" uri="{C3380CC4-5D6E-409C-BE32-E72D297353CC}">
              <c16:uniqueId val="{00000000-5B84-49F5-97A5-34214D7C73A7}"/>
            </c:ext>
          </c:extLst>
        </c:ser>
        <c:dLbls>
          <c:showLegendKey val="0"/>
          <c:showVal val="0"/>
          <c:showCatName val="0"/>
          <c:showSerName val="0"/>
          <c:showPercent val="0"/>
          <c:showBubbleSize val="0"/>
        </c:dLbls>
        <c:gapWidth val="219"/>
        <c:overlap val="-27"/>
        <c:axId val="402617192"/>
        <c:axId val="402617848"/>
      </c:barChart>
      <c:catAx>
        <c:axId val="40261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17848"/>
        <c:crosses val="autoZero"/>
        <c:auto val="1"/>
        <c:lblAlgn val="ctr"/>
        <c:lblOffset val="100"/>
        <c:noMultiLvlLbl val="0"/>
      </c:catAx>
      <c:valAx>
        <c:axId val="40261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61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citrusstv (الحساب الرسمي لسيتروس تي في)</c:v>
                </c:pt>
              </c:strCache>
            </c:strRef>
          </c:cat>
          <c:val>
            <c:numRef>
              <c:f>Sheet1!$B$2</c:f>
              <c:numCache>
                <c:formatCode>General</c:formatCode>
                <c:ptCount val="1"/>
                <c:pt idx="0">
                  <c:v>282.25</c:v>
                </c:pt>
              </c:numCache>
            </c:numRef>
          </c:val>
          <c:extLst>
            <c:ext xmlns:c16="http://schemas.microsoft.com/office/drawing/2014/chart" uri="{C3380CC4-5D6E-409C-BE32-E72D297353CC}">
              <c16:uniqueId val="{00000000-1A06-412E-BB2C-17E34E16F67A}"/>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citrusstv (الحساب الرسمي لسيتروس تي في)</c:v>
                </c:pt>
              </c:strCache>
            </c:strRef>
          </c:cat>
          <c:val>
            <c:numRef>
              <c:f>Sheet1!$C$2</c:f>
              <c:numCache>
                <c:formatCode>General</c:formatCode>
                <c:ptCount val="1"/>
                <c:pt idx="0">
                  <c:v>271.73333333332999</c:v>
                </c:pt>
              </c:numCache>
            </c:numRef>
          </c:val>
          <c:extLst>
            <c:ext xmlns:c16="http://schemas.microsoft.com/office/drawing/2014/chart" uri="{C3380CC4-5D6E-409C-BE32-E72D297353CC}">
              <c16:uniqueId val="{00000001-1A06-412E-BB2C-17E34E16F67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citrusstv (الحساب الرسمي لسيتروس تي في)</c:v>
                </c:pt>
              </c:strCache>
            </c:strRef>
          </c:cat>
          <c:val>
            <c:numRef>
              <c:f>Sheet1!$D$2</c:f>
              <c:numCache>
                <c:formatCode>General</c:formatCode>
                <c:ptCount val="1"/>
                <c:pt idx="0">
                  <c:v>206.40517241379001</c:v>
                </c:pt>
              </c:numCache>
            </c:numRef>
          </c:val>
          <c:extLst>
            <c:ext xmlns:c16="http://schemas.microsoft.com/office/drawing/2014/chart" uri="{C3380CC4-5D6E-409C-BE32-E72D297353CC}">
              <c16:uniqueId val="{00000002-1A06-412E-BB2C-17E34E16F67A}"/>
            </c:ext>
          </c:extLst>
        </c:ser>
        <c:dLbls>
          <c:showLegendKey val="0"/>
          <c:showVal val="0"/>
          <c:showCatName val="0"/>
          <c:showSerName val="0"/>
          <c:showPercent val="0"/>
          <c:showBubbleSize val="0"/>
        </c:dLbls>
        <c:gapWidth val="150"/>
        <c:overlap val="100"/>
        <c:axId val="248546672"/>
        <c:axId val="248542736"/>
      </c:barChart>
      <c:catAx>
        <c:axId val="24854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42736"/>
        <c:crosses val="autoZero"/>
        <c:auto val="1"/>
        <c:lblAlgn val="ctr"/>
        <c:lblOffset val="100"/>
        <c:noMultiLvlLbl val="0"/>
      </c:catAx>
      <c:valAx>
        <c:axId val="248542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4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citrusstv (الحساب الرسمي لسيتروس تي في)</c:v>
                </c:pt>
              </c:strCache>
            </c:strRef>
          </c:cat>
          <c:val>
            <c:numRef>
              <c:f>Sheet1!$B$2</c:f>
              <c:numCache>
                <c:formatCode>General</c:formatCode>
                <c:ptCount val="1"/>
                <c:pt idx="0">
                  <c:v>26758.5</c:v>
                </c:pt>
              </c:numCache>
            </c:numRef>
          </c:val>
          <c:extLst>
            <c:ext xmlns:c16="http://schemas.microsoft.com/office/drawing/2014/chart" uri="{C3380CC4-5D6E-409C-BE32-E72D297353CC}">
              <c16:uniqueId val="{00000000-4668-44CD-BF74-E31217C9F51A}"/>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citrusstv (الحساب الرسمي لسيتروس تي في)</c:v>
                </c:pt>
              </c:strCache>
            </c:strRef>
          </c:cat>
          <c:val>
            <c:numRef>
              <c:f>Sheet1!$C$2</c:f>
              <c:numCache>
                <c:formatCode>General</c:formatCode>
                <c:ptCount val="1"/>
                <c:pt idx="0">
                  <c:v>23866.666666666999</c:v>
                </c:pt>
              </c:numCache>
            </c:numRef>
          </c:val>
          <c:extLst>
            <c:ext xmlns:c16="http://schemas.microsoft.com/office/drawing/2014/chart" uri="{C3380CC4-5D6E-409C-BE32-E72D297353CC}">
              <c16:uniqueId val="{00000001-4668-44CD-BF74-E31217C9F51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citrusstv (الحساب الرسمي لسيتروس تي في)</c:v>
                </c:pt>
              </c:strCache>
            </c:strRef>
          </c:cat>
          <c:val>
            <c:numRef>
              <c:f>Sheet1!$D$2</c:f>
              <c:numCache>
                <c:formatCode>General</c:formatCode>
                <c:ptCount val="1"/>
                <c:pt idx="0">
                  <c:v>15126.612068966</c:v>
                </c:pt>
              </c:numCache>
            </c:numRef>
          </c:val>
          <c:extLst>
            <c:ext xmlns:c16="http://schemas.microsoft.com/office/drawing/2014/chart" uri="{C3380CC4-5D6E-409C-BE32-E72D297353CC}">
              <c16:uniqueId val="{00000002-4668-44CD-BF74-E31217C9F51A}"/>
            </c:ext>
          </c:extLst>
        </c:ser>
        <c:dLbls>
          <c:showLegendKey val="0"/>
          <c:showVal val="0"/>
          <c:showCatName val="0"/>
          <c:showSerName val="0"/>
          <c:showPercent val="0"/>
          <c:showBubbleSize val="0"/>
        </c:dLbls>
        <c:gapWidth val="150"/>
        <c:overlap val="100"/>
        <c:axId val="248541424"/>
        <c:axId val="248543392"/>
      </c:barChart>
      <c:catAx>
        <c:axId val="24854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43392"/>
        <c:crosses val="autoZero"/>
        <c:auto val="1"/>
        <c:lblAlgn val="ctr"/>
        <c:lblOffset val="100"/>
        <c:noMultiLvlLbl val="0"/>
      </c:catAx>
      <c:valAx>
        <c:axId val="24854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4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pt idx="59">
                  <c:v>411773</c:v>
                </c:pt>
              </c:numCache>
            </c:numRef>
          </c:val>
          <c:smooth val="0"/>
          <c:extLst>
            <c:ext xmlns:c16="http://schemas.microsoft.com/office/drawing/2014/chart" uri="{C3380CC4-5D6E-409C-BE32-E72D297353CC}">
              <c16:uniqueId val="{00000000-77C8-4951-84B9-590F42637041}"/>
            </c:ext>
          </c:extLst>
        </c:ser>
        <c:dLbls>
          <c:showLegendKey val="0"/>
          <c:showVal val="0"/>
          <c:showCatName val="0"/>
          <c:showSerName val="0"/>
          <c:showPercent val="0"/>
          <c:showBubbleSize val="0"/>
        </c:dLbls>
        <c:smooth val="0"/>
        <c:axId val="248558480"/>
        <c:axId val="248567992"/>
      </c:lineChart>
      <c:dateAx>
        <c:axId val="248558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67992"/>
        <c:crosses val="autoZero"/>
        <c:auto val="1"/>
        <c:lblOffset val="100"/>
        <c:baseTimeUnit val="days"/>
      </c:dateAx>
      <c:valAx>
        <c:axId val="24856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5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mooth val="0"/>
          <c:extLst>
            <c:ext xmlns:c16="http://schemas.microsoft.com/office/drawing/2014/chart" uri="{C3380CC4-5D6E-409C-BE32-E72D297353CC}">
              <c16:uniqueId val="{00000000-98B6-4AAF-A49C-E62636F23811}"/>
            </c:ext>
          </c:extLst>
        </c:ser>
        <c:dLbls>
          <c:showLegendKey val="0"/>
          <c:showVal val="0"/>
          <c:showCatName val="0"/>
          <c:showSerName val="0"/>
          <c:showPercent val="0"/>
          <c:showBubbleSize val="0"/>
        </c:dLbls>
        <c:smooth val="0"/>
        <c:axId val="448593592"/>
        <c:axId val="448600152"/>
      </c:lineChart>
      <c:dateAx>
        <c:axId val="44859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00152"/>
        <c:crosses val="autoZero"/>
        <c:auto val="1"/>
        <c:lblOffset val="100"/>
        <c:baseTimeUnit val="days"/>
      </c:dateAx>
      <c:valAx>
        <c:axId val="44860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9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pt idx="0">
                  <c:v>82</c:v>
                </c:pt>
                <c:pt idx="1">
                  <c:v>243</c:v>
                </c:pt>
                <c:pt idx="2">
                  <c:v>174</c:v>
                </c:pt>
                <c:pt idx="3">
                  <c:v>122</c:v>
                </c:pt>
                <c:pt idx="4">
                  <c:v>159</c:v>
                </c:pt>
                <c:pt idx="5">
                  <c:v>140</c:v>
                </c:pt>
                <c:pt idx="6">
                  <c:v>124</c:v>
                </c:pt>
                <c:pt idx="7">
                  <c:v>169</c:v>
                </c:pt>
                <c:pt idx="8">
                  <c:v>111</c:v>
                </c:pt>
                <c:pt idx="9">
                  <c:v>157</c:v>
                </c:pt>
                <c:pt idx="10">
                  <c:v>114</c:v>
                </c:pt>
                <c:pt idx="11">
                  <c:v>259</c:v>
                </c:pt>
                <c:pt idx="12">
                  <c:v>128</c:v>
                </c:pt>
                <c:pt idx="13">
                  <c:v>167</c:v>
                </c:pt>
                <c:pt idx="14">
                  <c:v>113</c:v>
                </c:pt>
                <c:pt idx="15">
                  <c:v>0</c:v>
                </c:pt>
                <c:pt idx="16">
                  <c:v>124</c:v>
                </c:pt>
                <c:pt idx="17">
                  <c:v>93</c:v>
                </c:pt>
                <c:pt idx="18">
                  <c:v>332</c:v>
                </c:pt>
                <c:pt idx="19">
                  <c:v>117</c:v>
                </c:pt>
                <c:pt idx="20">
                  <c:v>225</c:v>
                </c:pt>
                <c:pt idx="21">
                  <c:v>177</c:v>
                </c:pt>
                <c:pt idx="22">
                  <c:v>66</c:v>
                </c:pt>
                <c:pt idx="23">
                  <c:v>151</c:v>
                </c:pt>
                <c:pt idx="24">
                  <c:v>113</c:v>
                </c:pt>
                <c:pt idx="25">
                  <c:v>79</c:v>
                </c:pt>
                <c:pt idx="26">
                  <c:v>272</c:v>
                </c:pt>
                <c:pt idx="27">
                  <c:v>193</c:v>
                </c:pt>
                <c:pt idx="28">
                  <c:v>295</c:v>
                </c:pt>
                <c:pt idx="29">
                  <c:v>130</c:v>
                </c:pt>
                <c:pt idx="30">
                  <c:v>270</c:v>
                </c:pt>
                <c:pt idx="31">
                  <c:v>94</c:v>
                </c:pt>
                <c:pt idx="32">
                  <c:v>222</c:v>
                </c:pt>
                <c:pt idx="33">
                  <c:v>151</c:v>
                </c:pt>
                <c:pt idx="34">
                  <c:v>253</c:v>
                </c:pt>
                <c:pt idx="35">
                  <c:v>141</c:v>
                </c:pt>
                <c:pt idx="36">
                  <c:v>0</c:v>
                </c:pt>
                <c:pt idx="37">
                  <c:v>150</c:v>
                </c:pt>
                <c:pt idx="38">
                  <c:v>172</c:v>
                </c:pt>
                <c:pt idx="39">
                  <c:v>722</c:v>
                </c:pt>
                <c:pt idx="40">
                  <c:v>183</c:v>
                </c:pt>
                <c:pt idx="41">
                  <c:v>91</c:v>
                </c:pt>
                <c:pt idx="42">
                  <c:v>126</c:v>
                </c:pt>
                <c:pt idx="43">
                  <c:v>0</c:v>
                </c:pt>
                <c:pt idx="44">
                  <c:v>135</c:v>
                </c:pt>
                <c:pt idx="45">
                  <c:v>0</c:v>
                </c:pt>
                <c:pt idx="46">
                  <c:v>92</c:v>
                </c:pt>
                <c:pt idx="47">
                  <c:v>94</c:v>
                </c:pt>
                <c:pt idx="48">
                  <c:v>112</c:v>
                </c:pt>
                <c:pt idx="49">
                  <c:v>140</c:v>
                </c:pt>
                <c:pt idx="50">
                  <c:v>0</c:v>
                </c:pt>
                <c:pt idx="51">
                  <c:v>160</c:v>
                </c:pt>
                <c:pt idx="52">
                  <c:v>136</c:v>
                </c:pt>
                <c:pt idx="53">
                  <c:v>250</c:v>
                </c:pt>
                <c:pt idx="54">
                  <c:v>420</c:v>
                </c:pt>
                <c:pt idx="55">
                  <c:v>160</c:v>
                </c:pt>
                <c:pt idx="56">
                  <c:v>87</c:v>
                </c:pt>
                <c:pt idx="57">
                  <c:v>0</c:v>
                </c:pt>
                <c:pt idx="58">
                  <c:v>82</c:v>
                </c:pt>
                <c:pt idx="59">
                  <c:v>0</c:v>
                </c:pt>
              </c:numCache>
            </c:numRef>
          </c:val>
          <c:smooth val="0"/>
          <c:extLst>
            <c:ext xmlns:c16="http://schemas.microsoft.com/office/drawing/2014/chart" uri="{C3380CC4-5D6E-409C-BE32-E72D297353CC}">
              <c16:uniqueId val="{00000000-C145-47EE-B198-6EAA79B84226}"/>
            </c:ext>
          </c:extLst>
        </c:ser>
        <c:dLbls>
          <c:showLegendKey val="0"/>
          <c:showVal val="0"/>
          <c:showCatName val="0"/>
          <c:showSerName val="0"/>
          <c:showPercent val="0"/>
          <c:showBubbleSize val="0"/>
        </c:dLbls>
        <c:smooth val="0"/>
        <c:axId val="448608024"/>
        <c:axId val="448610648"/>
      </c:lineChart>
      <c:dateAx>
        <c:axId val="44860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10648"/>
        <c:crosses val="autoZero"/>
        <c:auto val="1"/>
        <c:lblOffset val="100"/>
        <c:baseTimeUnit val="days"/>
      </c:dateAx>
      <c:valAx>
        <c:axId val="44861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0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numCache>
            </c:numRef>
          </c:val>
          <c:smooth val="0"/>
          <c:extLst>
            <c:ext xmlns:c16="http://schemas.microsoft.com/office/drawing/2014/chart" uri="{C3380CC4-5D6E-409C-BE32-E72D297353CC}">
              <c16:uniqueId val="{00000000-A7DB-46DD-A846-7A777AEB7B49}"/>
            </c:ext>
          </c:extLst>
        </c:ser>
        <c:dLbls>
          <c:showLegendKey val="0"/>
          <c:showVal val="0"/>
          <c:showCatName val="0"/>
          <c:showSerName val="0"/>
          <c:showPercent val="0"/>
          <c:showBubbleSize val="0"/>
        </c:dLbls>
        <c:smooth val="0"/>
        <c:axId val="448605072"/>
        <c:axId val="448604416"/>
      </c:lineChart>
      <c:dateAx>
        <c:axId val="44860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04416"/>
        <c:crosses val="autoZero"/>
        <c:auto val="1"/>
        <c:lblOffset val="100"/>
        <c:baseTimeUnit val="days"/>
      </c:dateAx>
      <c:valAx>
        <c:axId val="44860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0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pt idx="0">
                  <c:v>3</c:v>
                </c:pt>
                <c:pt idx="1">
                  <c:v>2</c:v>
                </c:pt>
                <c:pt idx="2">
                  <c:v>2</c:v>
                </c:pt>
                <c:pt idx="3">
                  <c:v>3</c:v>
                </c:pt>
                <c:pt idx="4">
                  <c:v>3</c:v>
                </c:pt>
                <c:pt idx="5">
                  <c:v>3</c:v>
                </c:pt>
                <c:pt idx="6">
                  <c:v>3</c:v>
                </c:pt>
                <c:pt idx="7">
                  <c:v>3</c:v>
                </c:pt>
                <c:pt idx="8">
                  <c:v>2</c:v>
                </c:pt>
                <c:pt idx="9">
                  <c:v>3</c:v>
                </c:pt>
                <c:pt idx="10">
                  <c:v>3</c:v>
                </c:pt>
                <c:pt idx="11">
                  <c:v>3</c:v>
                </c:pt>
                <c:pt idx="12">
                  <c:v>3</c:v>
                </c:pt>
                <c:pt idx="13">
                  <c:v>3</c:v>
                </c:pt>
                <c:pt idx="14">
                  <c:v>3</c:v>
                </c:pt>
                <c:pt idx="15">
                  <c:v>0</c:v>
                </c:pt>
                <c:pt idx="16">
                  <c:v>4</c:v>
                </c:pt>
                <c:pt idx="17">
                  <c:v>3</c:v>
                </c:pt>
                <c:pt idx="18">
                  <c:v>3</c:v>
                </c:pt>
                <c:pt idx="19">
                  <c:v>2</c:v>
                </c:pt>
                <c:pt idx="20">
                  <c:v>3</c:v>
                </c:pt>
                <c:pt idx="21">
                  <c:v>2</c:v>
                </c:pt>
                <c:pt idx="22">
                  <c:v>1</c:v>
                </c:pt>
                <c:pt idx="23">
                  <c:v>4</c:v>
                </c:pt>
                <c:pt idx="24">
                  <c:v>4</c:v>
                </c:pt>
                <c:pt idx="25">
                  <c:v>2</c:v>
                </c:pt>
                <c:pt idx="26">
                  <c:v>2</c:v>
                </c:pt>
                <c:pt idx="27">
                  <c:v>2</c:v>
                </c:pt>
                <c:pt idx="28">
                  <c:v>1</c:v>
                </c:pt>
                <c:pt idx="29">
                  <c:v>2</c:v>
                </c:pt>
                <c:pt idx="30">
                  <c:v>3</c:v>
                </c:pt>
                <c:pt idx="31">
                  <c:v>2</c:v>
                </c:pt>
                <c:pt idx="32">
                  <c:v>3</c:v>
                </c:pt>
                <c:pt idx="33">
                  <c:v>2</c:v>
                </c:pt>
                <c:pt idx="34">
                  <c:v>3</c:v>
                </c:pt>
                <c:pt idx="35">
                  <c:v>3</c:v>
                </c:pt>
                <c:pt idx="36">
                  <c:v>0</c:v>
                </c:pt>
                <c:pt idx="37">
                  <c:v>2</c:v>
                </c:pt>
                <c:pt idx="38">
                  <c:v>2</c:v>
                </c:pt>
                <c:pt idx="39">
                  <c:v>1</c:v>
                </c:pt>
                <c:pt idx="40">
                  <c:v>3</c:v>
                </c:pt>
                <c:pt idx="41">
                  <c:v>2</c:v>
                </c:pt>
                <c:pt idx="42">
                  <c:v>3</c:v>
                </c:pt>
                <c:pt idx="43">
                  <c:v>0</c:v>
                </c:pt>
                <c:pt idx="44">
                  <c:v>2</c:v>
                </c:pt>
                <c:pt idx="45">
                  <c:v>0</c:v>
                </c:pt>
                <c:pt idx="46">
                  <c:v>3</c:v>
                </c:pt>
                <c:pt idx="47">
                  <c:v>3</c:v>
                </c:pt>
                <c:pt idx="48">
                  <c:v>2</c:v>
                </c:pt>
                <c:pt idx="49">
                  <c:v>2</c:v>
                </c:pt>
                <c:pt idx="50">
                  <c:v>0</c:v>
                </c:pt>
                <c:pt idx="51">
                  <c:v>2</c:v>
                </c:pt>
                <c:pt idx="52">
                  <c:v>3</c:v>
                </c:pt>
                <c:pt idx="53">
                  <c:v>3</c:v>
                </c:pt>
                <c:pt idx="54">
                  <c:v>2</c:v>
                </c:pt>
                <c:pt idx="55">
                  <c:v>2</c:v>
                </c:pt>
                <c:pt idx="56">
                  <c:v>2</c:v>
                </c:pt>
                <c:pt idx="57">
                  <c:v>0</c:v>
                </c:pt>
                <c:pt idx="58">
                  <c:v>3</c:v>
                </c:pt>
                <c:pt idx="59">
                  <c:v>0</c:v>
                </c:pt>
              </c:numCache>
            </c:numRef>
          </c:val>
          <c:smooth val="0"/>
          <c:extLst>
            <c:ext xmlns:c16="http://schemas.microsoft.com/office/drawing/2014/chart" uri="{C3380CC4-5D6E-409C-BE32-E72D297353CC}">
              <c16:uniqueId val="{00000000-26AA-4A71-86BD-AB72BD5B2DBF}"/>
            </c:ext>
          </c:extLst>
        </c:ser>
        <c:dLbls>
          <c:showLegendKey val="0"/>
          <c:showVal val="0"/>
          <c:showCatName val="0"/>
          <c:showSerName val="0"/>
          <c:showPercent val="0"/>
          <c:showBubbleSize val="0"/>
        </c:dLbls>
        <c:smooth val="0"/>
        <c:axId val="448611304"/>
        <c:axId val="448605400"/>
      </c:lineChart>
      <c:dateAx>
        <c:axId val="448611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05400"/>
        <c:crosses val="autoZero"/>
        <c:auto val="1"/>
        <c:lblOffset val="100"/>
        <c:baseTimeUnit val="days"/>
      </c:dateAx>
      <c:valAx>
        <c:axId val="44860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1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citrusstv (الحساب الرسمي لسيتروس تي في)</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numCache>
            </c:numRef>
          </c:val>
          <c:extLst>
            <c:ext xmlns:c16="http://schemas.microsoft.com/office/drawing/2014/chart" uri="{C3380CC4-5D6E-409C-BE32-E72D297353CC}">
              <c16:uniqueId val="{00000000-0C9B-4CE8-955F-CDDC8015523D}"/>
            </c:ext>
          </c:extLst>
        </c:ser>
        <c:dLbls>
          <c:showLegendKey val="0"/>
          <c:showVal val="0"/>
          <c:showCatName val="0"/>
          <c:showSerName val="0"/>
          <c:showPercent val="0"/>
          <c:showBubbleSize val="0"/>
        </c:dLbls>
        <c:gapWidth val="219"/>
        <c:overlap val="-27"/>
        <c:axId val="448615896"/>
        <c:axId val="448622784"/>
      </c:barChart>
      <c:catAx>
        <c:axId val="44861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22784"/>
        <c:crosses val="autoZero"/>
        <c:auto val="1"/>
        <c:lblAlgn val="ctr"/>
        <c:lblOffset val="100"/>
        <c:noMultiLvlLbl val="0"/>
      </c:catAx>
      <c:valAx>
        <c:axId val="448622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1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numRef>
              <c:f>Sheet1!$A$2:$A$61</c:f>
              <c:numCache>
                <c:formatCode>m/d/yyyy</c:formatCode>
                <c:ptCount val="60"/>
                <c:pt idx="0">
                  <c:v>43104</c:v>
                </c:pt>
                <c:pt idx="1">
                  <c:v>43105</c:v>
                </c:pt>
                <c:pt idx="2">
                  <c:v>43106</c:v>
                </c:pt>
                <c:pt idx="3">
                  <c:v>43107</c:v>
                </c:pt>
                <c:pt idx="4">
                  <c:v>43108</c:v>
                </c:pt>
                <c:pt idx="5">
                  <c:v>43109</c:v>
                </c:pt>
                <c:pt idx="6">
                  <c:v>43110</c:v>
                </c:pt>
                <c:pt idx="7">
                  <c:v>43111</c:v>
                </c:pt>
                <c:pt idx="8">
                  <c:v>43112</c:v>
                </c:pt>
                <c:pt idx="9">
                  <c:v>43113</c:v>
                </c:pt>
                <c:pt idx="10">
                  <c:v>43114</c:v>
                </c:pt>
                <c:pt idx="11">
                  <c:v>43115</c:v>
                </c:pt>
                <c:pt idx="12">
                  <c:v>43116</c:v>
                </c:pt>
                <c:pt idx="13">
                  <c:v>43117</c:v>
                </c:pt>
                <c:pt idx="14">
                  <c:v>43118</c:v>
                </c:pt>
                <c:pt idx="15">
                  <c:v>43119</c:v>
                </c:pt>
                <c:pt idx="16">
                  <c:v>43120</c:v>
                </c:pt>
                <c:pt idx="17">
                  <c:v>43121</c:v>
                </c:pt>
                <c:pt idx="18">
                  <c:v>43122</c:v>
                </c:pt>
                <c:pt idx="19">
                  <c:v>43123</c:v>
                </c:pt>
                <c:pt idx="20">
                  <c:v>43124</c:v>
                </c:pt>
                <c:pt idx="21">
                  <c:v>43125</c:v>
                </c:pt>
                <c:pt idx="22">
                  <c:v>43126</c:v>
                </c:pt>
                <c:pt idx="23">
                  <c:v>43127</c:v>
                </c:pt>
                <c:pt idx="24">
                  <c:v>43128</c:v>
                </c:pt>
                <c:pt idx="25">
                  <c:v>43129</c:v>
                </c:pt>
                <c:pt idx="26">
                  <c:v>43130</c:v>
                </c:pt>
                <c:pt idx="27">
                  <c:v>43131</c:v>
                </c:pt>
                <c:pt idx="28">
                  <c:v>43132</c:v>
                </c:pt>
                <c:pt idx="29">
                  <c:v>43133</c:v>
                </c:pt>
                <c:pt idx="30">
                  <c:v>43134</c:v>
                </c:pt>
                <c:pt idx="31">
                  <c:v>43135</c:v>
                </c:pt>
                <c:pt idx="32">
                  <c:v>43136</c:v>
                </c:pt>
                <c:pt idx="33">
                  <c:v>43137</c:v>
                </c:pt>
                <c:pt idx="34">
                  <c:v>43138</c:v>
                </c:pt>
                <c:pt idx="35">
                  <c:v>43139</c:v>
                </c:pt>
                <c:pt idx="36">
                  <c:v>43140</c:v>
                </c:pt>
                <c:pt idx="37">
                  <c:v>43141</c:v>
                </c:pt>
                <c:pt idx="38">
                  <c:v>43142</c:v>
                </c:pt>
                <c:pt idx="39">
                  <c:v>43143</c:v>
                </c:pt>
                <c:pt idx="40">
                  <c:v>43144</c:v>
                </c:pt>
                <c:pt idx="41">
                  <c:v>43145</c:v>
                </c:pt>
                <c:pt idx="42">
                  <c:v>43146</c:v>
                </c:pt>
                <c:pt idx="43">
                  <c:v>43147</c:v>
                </c:pt>
                <c:pt idx="44">
                  <c:v>43148</c:v>
                </c:pt>
                <c:pt idx="45">
                  <c:v>43149</c:v>
                </c:pt>
                <c:pt idx="46">
                  <c:v>43150</c:v>
                </c:pt>
                <c:pt idx="47">
                  <c:v>43151</c:v>
                </c:pt>
                <c:pt idx="48">
                  <c:v>43152</c:v>
                </c:pt>
                <c:pt idx="49">
                  <c:v>43153</c:v>
                </c:pt>
                <c:pt idx="50">
                  <c:v>43154</c:v>
                </c:pt>
                <c:pt idx="51">
                  <c:v>43155</c:v>
                </c:pt>
                <c:pt idx="52">
                  <c:v>43156</c:v>
                </c:pt>
                <c:pt idx="53">
                  <c:v>43157</c:v>
                </c:pt>
                <c:pt idx="54">
                  <c:v>43158</c:v>
                </c:pt>
                <c:pt idx="55">
                  <c:v>43159</c:v>
                </c:pt>
                <c:pt idx="56">
                  <c:v>43160</c:v>
                </c:pt>
                <c:pt idx="57">
                  <c:v>43161</c:v>
                </c:pt>
                <c:pt idx="58">
                  <c:v>43162</c:v>
                </c:pt>
                <c:pt idx="59">
                  <c:v>43163</c:v>
                </c:pt>
              </c:numCache>
            </c:numRef>
          </c:cat>
          <c:val>
            <c:numRef>
              <c:f>Sheet1!$B$2:$B$61</c:f>
              <c:numCache>
                <c:formatCode>General</c:formatCode>
                <c:ptCount val="60"/>
              </c:numCache>
            </c:numRef>
          </c:val>
          <c:smooth val="0"/>
          <c:extLst>
            <c:ext xmlns:c16="http://schemas.microsoft.com/office/drawing/2014/chart" uri="{C3380CC4-5D6E-409C-BE32-E72D297353CC}">
              <c16:uniqueId val="{00000000-4EAA-4333-86E9-386D675E189A}"/>
            </c:ext>
          </c:extLst>
        </c:ser>
        <c:dLbls>
          <c:showLegendKey val="0"/>
          <c:showVal val="0"/>
          <c:showCatName val="0"/>
          <c:showSerName val="0"/>
          <c:showPercent val="0"/>
          <c:showBubbleSize val="0"/>
        </c:dLbls>
        <c:smooth val="0"/>
        <c:axId val="448575552"/>
        <c:axId val="448572600"/>
      </c:lineChart>
      <c:dateAx>
        <c:axId val="44857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2600"/>
        <c:crosses val="autoZero"/>
        <c:auto val="1"/>
        <c:lblOffset val="100"/>
        <c:baseTimeUnit val="days"/>
      </c:dateAx>
      <c:valAx>
        <c:axId val="44857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citrusstv (الحساب الرسمي لسيتروس تي في)</c:v>
                </c:pt>
              </c:strCache>
            </c:strRef>
          </c:cat>
          <c:val>
            <c:numRef>
              <c:f>Sheet1!$B$2</c:f>
              <c:numCache>
                <c:formatCode>General</c:formatCode>
                <c:ptCount val="1"/>
                <c:pt idx="0">
                  <c:v>18581</c:v>
                </c:pt>
              </c:numCache>
            </c:numRef>
          </c:val>
          <c:extLst>
            <c:ext xmlns:c16="http://schemas.microsoft.com/office/drawing/2014/chart" uri="{C3380CC4-5D6E-409C-BE32-E72D297353CC}">
              <c16:uniqueId val="{00000000-5CB5-4F56-8767-77B0876A89CF}"/>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citrusstv (الحساب الرسمي لسيتروس تي في)</c:v>
                </c:pt>
              </c:strCache>
            </c:strRef>
          </c:cat>
          <c:val>
            <c:numRef>
              <c:f>Sheet1!$C$2</c:f>
              <c:numCache>
                <c:formatCode>General</c:formatCode>
                <c:ptCount val="1"/>
                <c:pt idx="0">
                  <c:v>3529</c:v>
                </c:pt>
              </c:numCache>
            </c:numRef>
          </c:val>
          <c:extLst>
            <c:ext xmlns:c16="http://schemas.microsoft.com/office/drawing/2014/chart" uri="{C3380CC4-5D6E-409C-BE32-E72D297353CC}">
              <c16:uniqueId val="{00000001-5CB5-4F56-8767-77B0876A89CF}"/>
            </c:ext>
          </c:extLst>
        </c:ser>
        <c:dLbls>
          <c:showLegendKey val="0"/>
          <c:showVal val="0"/>
          <c:showCatName val="0"/>
          <c:showSerName val="0"/>
          <c:showPercent val="0"/>
          <c:showBubbleSize val="0"/>
        </c:dLbls>
        <c:gapWidth val="150"/>
        <c:overlap val="100"/>
        <c:axId val="448578504"/>
        <c:axId val="448576864"/>
      </c:barChart>
      <c:catAx>
        <c:axId val="44857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6864"/>
        <c:crosses val="autoZero"/>
        <c:auto val="1"/>
        <c:lblAlgn val="ctr"/>
        <c:lblOffset val="100"/>
        <c:noMultiLvlLbl val="0"/>
      </c:catAx>
      <c:valAx>
        <c:axId val="448576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citrusstv (الحساب الرسمي لسيتروس تي في)</c:v>
                </c:pt>
              </c:strCache>
            </c:strRef>
          </c:cat>
          <c:val>
            <c:numRef>
              <c:f>Sheet1!$B$2</c:f>
              <c:numCache>
                <c:formatCode>General</c:formatCode>
                <c:ptCount val="1"/>
                <c:pt idx="0">
                  <c:v>4</c:v>
                </c:pt>
              </c:numCache>
            </c:numRef>
          </c:val>
          <c:extLst>
            <c:ext xmlns:c16="http://schemas.microsoft.com/office/drawing/2014/chart" uri="{C3380CC4-5D6E-409C-BE32-E72D297353CC}">
              <c16:uniqueId val="{00000000-6A5A-4232-A8DE-25A0B96F5D3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citrusstv (الحساب الرسمي لسيتروس تي في)</c:v>
                </c:pt>
              </c:strCache>
            </c:strRef>
          </c:cat>
          <c:val>
            <c:numRef>
              <c:f>Sheet1!$C$2</c:f>
              <c:numCache>
                <c:formatCode>General</c:formatCode>
                <c:ptCount val="1"/>
                <c:pt idx="0">
                  <c:v>15</c:v>
                </c:pt>
              </c:numCache>
            </c:numRef>
          </c:val>
          <c:extLst>
            <c:ext xmlns:c16="http://schemas.microsoft.com/office/drawing/2014/chart" uri="{C3380CC4-5D6E-409C-BE32-E72D297353CC}">
              <c16:uniqueId val="{00000001-6A5A-4232-A8DE-25A0B96F5D3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citrusstv (الحساب الرسمي لسيتروس تي في)</c:v>
                </c:pt>
              </c:strCache>
            </c:strRef>
          </c:cat>
          <c:val>
            <c:numRef>
              <c:f>Sheet1!$D$2</c:f>
              <c:numCache>
                <c:formatCode>General</c:formatCode>
                <c:ptCount val="1"/>
                <c:pt idx="0">
                  <c:v>116</c:v>
                </c:pt>
              </c:numCache>
            </c:numRef>
          </c:val>
          <c:extLst>
            <c:ext xmlns:c16="http://schemas.microsoft.com/office/drawing/2014/chart" uri="{C3380CC4-5D6E-409C-BE32-E72D297353CC}">
              <c16:uniqueId val="{00000002-6A5A-4232-A8DE-25A0B96F5D34}"/>
            </c:ext>
          </c:extLst>
        </c:ser>
        <c:dLbls>
          <c:showLegendKey val="0"/>
          <c:showVal val="0"/>
          <c:showCatName val="0"/>
          <c:showSerName val="0"/>
          <c:showPercent val="0"/>
          <c:showBubbleSize val="0"/>
        </c:dLbls>
        <c:gapWidth val="150"/>
        <c:overlap val="100"/>
        <c:axId val="448576208"/>
        <c:axId val="448576536"/>
      </c:barChart>
      <c:catAx>
        <c:axId val="44857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6536"/>
        <c:crosses val="autoZero"/>
        <c:auto val="1"/>
        <c:lblAlgn val="ctr"/>
        <c:lblOffset val="100"/>
        <c:noMultiLvlLbl val="0"/>
      </c:catAx>
      <c:valAx>
        <c:axId val="448576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57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citrusstv (الحساب الرسمي لسيتروس تي في)</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78CB-47F1-B41C-A73DDC4E5B29}"/>
            </c:ext>
          </c:extLst>
        </c:ser>
        <c:dLbls>
          <c:showLegendKey val="0"/>
          <c:showVal val="0"/>
          <c:showCatName val="0"/>
          <c:showSerName val="0"/>
          <c:showPercent val="0"/>
          <c:showBubbleSize val="0"/>
        </c:dLbls>
        <c:axId val="448670672"/>
        <c:axId val="448668048"/>
      </c:radarChart>
      <c:catAx>
        <c:axId val="44867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68048"/>
        <c:crosses val="autoZero"/>
        <c:auto val="1"/>
        <c:lblAlgn val="ctr"/>
        <c:lblOffset val="100"/>
        <c:noMultiLvlLbl val="0"/>
      </c:catAx>
      <c:valAx>
        <c:axId val="44866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67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citrusstv (الحساب الرسمي لسيتروس تي في)</c:v>
                </c:pt>
              </c:strCache>
            </c:strRef>
          </c:cat>
          <c:val>
            <c:numRef>
              <c:f>Sheet1!$B$2</c:f>
              <c:numCache>
                <c:formatCode>General</c:formatCode>
                <c:ptCount val="1"/>
                <c:pt idx="0">
                  <c:v>26758.5</c:v>
                </c:pt>
              </c:numCache>
            </c:numRef>
          </c:val>
          <c:extLst>
            <c:ext xmlns:c16="http://schemas.microsoft.com/office/drawing/2014/chart" uri="{C3380CC4-5D6E-409C-BE32-E72D297353CC}">
              <c16:uniqueId val="{00000000-72E3-4467-BCE2-22B5AFE4B84E}"/>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citrusstv (الحساب الرسمي لسيتروس تي في)</c:v>
                </c:pt>
              </c:strCache>
            </c:strRef>
          </c:cat>
          <c:val>
            <c:numRef>
              <c:f>Sheet1!$C$2</c:f>
              <c:numCache>
                <c:formatCode>General</c:formatCode>
                <c:ptCount val="1"/>
                <c:pt idx="0">
                  <c:v>23866.666666666999</c:v>
                </c:pt>
              </c:numCache>
            </c:numRef>
          </c:val>
          <c:extLst>
            <c:ext xmlns:c16="http://schemas.microsoft.com/office/drawing/2014/chart" uri="{C3380CC4-5D6E-409C-BE32-E72D297353CC}">
              <c16:uniqueId val="{00000001-72E3-4467-BCE2-22B5AFE4B84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citrusstv (الحساب الرسمي لسيتروس تي في)</c:v>
                </c:pt>
              </c:strCache>
            </c:strRef>
          </c:cat>
          <c:val>
            <c:numRef>
              <c:f>Sheet1!$D$2</c:f>
              <c:numCache>
                <c:formatCode>General</c:formatCode>
                <c:ptCount val="1"/>
                <c:pt idx="0">
                  <c:v>15126.612068966</c:v>
                </c:pt>
              </c:numCache>
            </c:numRef>
          </c:val>
          <c:extLst>
            <c:ext xmlns:c16="http://schemas.microsoft.com/office/drawing/2014/chart" uri="{C3380CC4-5D6E-409C-BE32-E72D297353CC}">
              <c16:uniqueId val="{00000002-72E3-4467-BCE2-22B5AFE4B84E}"/>
            </c:ext>
          </c:extLst>
        </c:ser>
        <c:dLbls>
          <c:showLegendKey val="0"/>
          <c:showVal val="0"/>
          <c:showCatName val="0"/>
          <c:showSerName val="0"/>
          <c:showPercent val="0"/>
          <c:showBubbleSize val="0"/>
        </c:dLbls>
        <c:gapWidth val="150"/>
        <c:overlap val="100"/>
        <c:axId val="493339048"/>
        <c:axId val="493348560"/>
      </c:barChart>
      <c:catAx>
        <c:axId val="49333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348560"/>
        <c:crosses val="autoZero"/>
        <c:auto val="1"/>
        <c:lblAlgn val="ctr"/>
        <c:lblOffset val="100"/>
        <c:noMultiLvlLbl val="0"/>
      </c:catAx>
      <c:valAx>
        <c:axId val="493348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33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02C25-6A4C-4D71-A45B-89D628787A9A}"/>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BB211BC3-AEDE-4702-BB40-C127AA0C75F2}"/>
              </a:ext>
            </a:extLst>
          </p:cNvPr>
          <p:cNvSpPr>
            <a:spLocks noGrp="1"/>
          </p:cNvSpPr>
          <p:nvPr>
            <p:ph type="subTitle" idx="1"/>
          </p:nvPr>
        </p:nvSpPr>
        <p:spPr/>
        <p:txBody>
          <a:bodyPr/>
          <a:lstStyle/>
          <a:p>
            <a:r>
              <a:rPr lang="en-US"/>
              <a:t>HS.com</a:t>
            </a:r>
          </a:p>
        </p:txBody>
      </p:sp>
    </p:spTree>
    <p:extLst>
      <p:ext uri="{BB962C8B-B14F-4D97-AF65-F5344CB8AC3E}">
        <p14:creationId xmlns:p14="http://schemas.microsoft.com/office/powerpoint/2010/main" val="788965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3986E-4235-411C-B01A-D3DC0976D44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D091BC1-B9C7-4086-9160-802D4DE4FFBB}"/>
              </a:ext>
            </a:extLst>
          </p:cNvPr>
          <p:cNvGraphicFramePr>
            <a:graphicFrameLocks noGrp="1"/>
          </p:cNvGraphicFramePr>
          <p:nvPr>
            <p:ph type="tbl" sz="quarter" idx="13"/>
            <p:extLst>
              <p:ext uri="{D42A27DB-BD31-4B8C-83A1-F6EECF244321}">
                <p14:modId xmlns:p14="http://schemas.microsoft.com/office/powerpoint/2010/main" val="36723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311967859"/>
                    </a:ext>
                  </a:extLst>
                </a:gridCol>
                <a:gridCol w="707745">
                  <a:extLst>
                    <a:ext uri="{9D8B030D-6E8A-4147-A177-3AD203B41FA5}">
                      <a16:colId xmlns:a16="http://schemas.microsoft.com/office/drawing/2014/main" val="1407951965"/>
                    </a:ext>
                  </a:extLst>
                </a:gridCol>
                <a:gridCol w="707745">
                  <a:extLst>
                    <a:ext uri="{9D8B030D-6E8A-4147-A177-3AD203B41FA5}">
                      <a16:colId xmlns:a16="http://schemas.microsoft.com/office/drawing/2014/main" val="4286937119"/>
                    </a:ext>
                  </a:extLst>
                </a:gridCol>
                <a:gridCol w="707745">
                  <a:extLst>
                    <a:ext uri="{9D8B030D-6E8A-4147-A177-3AD203B41FA5}">
                      <a16:colId xmlns:a16="http://schemas.microsoft.com/office/drawing/2014/main" val="1000673540"/>
                    </a:ext>
                  </a:extLst>
                </a:gridCol>
                <a:gridCol w="707745">
                  <a:extLst>
                    <a:ext uri="{9D8B030D-6E8A-4147-A177-3AD203B41FA5}">
                      <a16:colId xmlns:a16="http://schemas.microsoft.com/office/drawing/2014/main" val="3533087517"/>
                    </a:ext>
                  </a:extLst>
                </a:gridCol>
                <a:gridCol w="707745">
                  <a:extLst>
                    <a:ext uri="{9D8B030D-6E8A-4147-A177-3AD203B41FA5}">
                      <a16:colId xmlns:a16="http://schemas.microsoft.com/office/drawing/2014/main" val="1862238451"/>
                    </a:ext>
                  </a:extLst>
                </a:gridCol>
                <a:gridCol w="707745">
                  <a:extLst>
                    <a:ext uri="{9D8B030D-6E8A-4147-A177-3AD203B41FA5}">
                      <a16:colId xmlns:a16="http://schemas.microsoft.com/office/drawing/2014/main" val="268671049"/>
                    </a:ext>
                  </a:extLst>
                </a:gridCol>
                <a:gridCol w="707745">
                  <a:extLst>
                    <a:ext uri="{9D8B030D-6E8A-4147-A177-3AD203B41FA5}">
                      <a16:colId xmlns:a16="http://schemas.microsoft.com/office/drawing/2014/main" val="3919994745"/>
                    </a:ext>
                  </a:extLst>
                </a:gridCol>
                <a:gridCol w="707745">
                  <a:extLst>
                    <a:ext uri="{9D8B030D-6E8A-4147-A177-3AD203B41FA5}">
                      <a16:colId xmlns:a16="http://schemas.microsoft.com/office/drawing/2014/main" val="2000595813"/>
                    </a:ext>
                  </a:extLst>
                </a:gridCol>
                <a:gridCol w="707745">
                  <a:extLst>
                    <a:ext uri="{9D8B030D-6E8A-4147-A177-3AD203B41FA5}">
                      <a16:colId xmlns:a16="http://schemas.microsoft.com/office/drawing/2014/main" val="3370539977"/>
                    </a:ext>
                  </a:extLst>
                </a:gridCol>
                <a:gridCol w="707745">
                  <a:extLst>
                    <a:ext uri="{9D8B030D-6E8A-4147-A177-3AD203B41FA5}">
                      <a16:colId xmlns:a16="http://schemas.microsoft.com/office/drawing/2014/main" val="382868022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016911645"/>
                  </a:ext>
                </a:extLst>
              </a:tr>
              <a:tr h="370840">
                <a:tc>
                  <a:txBody>
                    <a:bodyPr/>
                    <a:lstStyle/>
                    <a:p>
                      <a:r>
                        <a:rPr lang="en-US" sz="1000"/>
                        <a:t>citrusstv (</a:t>
                      </a:r>
                      <a:r>
                        <a:rPr lang="ar-AE" sz="1000"/>
                        <a:t>الحساب الرسمي لسيتروس تي في)</a:t>
                      </a:r>
                      <a:endParaRPr lang="en-US" sz="1000"/>
                    </a:p>
                  </a:txBody>
                  <a:tcPr/>
                </a:tc>
                <a:tc>
                  <a:txBody>
                    <a:bodyPr/>
                    <a:lstStyle/>
                    <a:p>
                      <a:r>
                        <a:rPr lang="en-US" sz="1000"/>
                        <a:t>135</a:t>
                      </a:r>
                    </a:p>
                  </a:txBody>
                  <a:tcPr/>
                </a:tc>
                <a:tc>
                  <a:txBody>
                    <a:bodyPr/>
                    <a:lstStyle/>
                    <a:p>
                      <a:r>
                        <a:rPr lang="en-US" sz="1000"/>
                        <a:t>18581</a:t>
                      </a:r>
                    </a:p>
                  </a:txBody>
                  <a:tcPr/>
                </a:tc>
                <a:tc>
                  <a:txBody>
                    <a:bodyPr/>
                    <a:lstStyle/>
                    <a:p>
                      <a:r>
                        <a:rPr lang="en-US" sz="1000"/>
                        <a:t>3529</a:t>
                      </a:r>
                    </a:p>
                  </a:txBody>
                  <a:tcPr/>
                </a:tc>
                <a:tc>
                  <a:txBody>
                    <a:bodyPr/>
                    <a:lstStyle/>
                    <a:p>
                      <a:r>
                        <a:rPr lang="en-US" sz="1000"/>
                        <a:t>2663150</a:t>
                      </a:r>
                    </a:p>
                  </a:txBody>
                  <a:tcPr/>
                </a:tc>
                <a:tc>
                  <a:txBody>
                    <a:bodyPr/>
                    <a:lstStyle/>
                    <a:p>
                      <a:r>
                        <a:rPr lang="en-US" sz="1000"/>
                        <a:t>29148</a:t>
                      </a:r>
                    </a:p>
                  </a:txBody>
                  <a:tcPr/>
                </a:tc>
                <a:tc>
                  <a:txBody>
                    <a:bodyPr/>
                    <a:lstStyle/>
                    <a:p>
                      <a:r>
                        <a:rPr lang="en-US" sz="1000"/>
                        <a:t>16442.377777778</a:t>
                      </a:r>
                    </a:p>
                  </a:txBody>
                  <a:tcPr/>
                </a:tc>
                <a:tc>
                  <a:txBody>
                    <a:bodyPr/>
                    <a:lstStyle/>
                    <a:p>
                      <a:r>
                        <a:rPr lang="en-US" sz="1000"/>
                        <a:t>7038</a:t>
                      </a:r>
                    </a:p>
                  </a:txBody>
                  <a:tcPr/>
                </a:tc>
                <a:tc>
                  <a:txBody>
                    <a:bodyPr/>
                    <a:lstStyle/>
                    <a:p>
                      <a:r>
                        <a:rPr lang="en-US" sz="1000"/>
                        <a:t>15</a:t>
                      </a:r>
                    </a:p>
                  </a:txBody>
                  <a:tcPr/>
                </a:tc>
                <a:tc>
                  <a:txBody>
                    <a:bodyPr/>
                    <a:lstStyle/>
                    <a:p>
                      <a:r>
                        <a:rPr lang="en-US" sz="1000"/>
                        <a:t>0</a:t>
                      </a:r>
                    </a:p>
                  </a:txBody>
                  <a:tcPr/>
                </a:tc>
                <a:tc>
                  <a:txBody>
                    <a:bodyPr/>
                    <a:lstStyle/>
                    <a:p>
                      <a:r>
                        <a:rPr lang="en-US" sz="1000"/>
                        <a:t>116</a:t>
                      </a:r>
                    </a:p>
                  </a:txBody>
                  <a:tcPr/>
                </a:tc>
                <a:extLst>
                  <a:ext uri="{0D108BD9-81ED-4DB2-BD59-A6C34878D82A}">
                    <a16:rowId xmlns:a16="http://schemas.microsoft.com/office/drawing/2014/main" val="3915663933"/>
                  </a:ext>
                </a:extLst>
              </a:tr>
            </a:tbl>
          </a:graphicData>
        </a:graphic>
      </p:graphicFrame>
      <p:sp>
        <p:nvSpPr>
          <p:cNvPr id="4" name="Text Placeholder 3">
            <a:extLst>
              <a:ext uri="{FF2B5EF4-FFF2-40B4-BE49-F238E27FC236}">
                <a16:creationId xmlns:a16="http://schemas.microsoft.com/office/drawing/2014/main" id="{54A45B0D-3CFB-4515-A81A-CDE420B41A18}"/>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968881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CA4C-0D2F-42ED-A347-9D4FF9CA7895}"/>
              </a:ext>
            </a:extLst>
          </p:cNvPr>
          <p:cNvSpPr>
            <a:spLocks noGrp="1"/>
          </p:cNvSpPr>
          <p:nvPr>
            <p:ph type="title"/>
          </p:nvPr>
        </p:nvSpPr>
        <p:spPr/>
        <p:txBody>
          <a:bodyPr/>
          <a:lstStyle/>
          <a:p>
            <a:r>
              <a:rPr lang="en-US"/>
              <a:t>Instagram Reach By Weekday</a:t>
            </a:r>
          </a:p>
        </p:txBody>
      </p:sp>
      <p:graphicFrame>
        <p:nvGraphicFramePr>
          <p:cNvPr id="6" name="Chart Placeholder 5">
            <a:extLst>
              <a:ext uri="{FF2B5EF4-FFF2-40B4-BE49-F238E27FC236}">
                <a16:creationId xmlns:a16="http://schemas.microsoft.com/office/drawing/2014/main" id="{FA1A0BA8-06CD-4713-8AE2-951CC754E873}"/>
              </a:ext>
            </a:extLst>
          </p:cNvPr>
          <p:cNvGraphicFramePr>
            <a:graphicFrameLocks noGrp="1"/>
          </p:cNvGraphicFramePr>
          <p:nvPr>
            <p:ph type="chart" sz="quarter" idx="13"/>
            <p:extLst>
              <p:ext uri="{D42A27DB-BD31-4B8C-83A1-F6EECF244321}">
                <p14:modId xmlns:p14="http://schemas.microsoft.com/office/powerpoint/2010/main" val="1130774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1FAD9-91E0-4346-B2DA-7CA3EB9A2741}"/>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126640D6-29F6-4AE3-AD50-2D4E498BE1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29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EB27D-B19F-45A8-AFA5-16FC5AB80364}"/>
              </a:ext>
            </a:extLst>
          </p:cNvPr>
          <p:cNvSpPr>
            <a:spLocks noGrp="1"/>
          </p:cNvSpPr>
          <p:nvPr>
            <p:ph type="title"/>
          </p:nvPr>
        </p:nvSpPr>
        <p:spPr/>
        <p:txBody>
          <a:bodyPr/>
          <a:lstStyle/>
          <a:p>
            <a:r>
              <a:rPr lang="en-US"/>
              <a:t>Instagram Hashtag Detection - 1 of 3</a:t>
            </a:r>
          </a:p>
        </p:txBody>
      </p:sp>
      <p:graphicFrame>
        <p:nvGraphicFramePr>
          <p:cNvPr id="5" name="Table Placeholder 4">
            <a:extLst>
              <a:ext uri="{FF2B5EF4-FFF2-40B4-BE49-F238E27FC236}">
                <a16:creationId xmlns:a16="http://schemas.microsoft.com/office/drawing/2014/main" id="{C3114AAD-517A-4436-88BE-67164055CFD5}"/>
              </a:ext>
            </a:extLst>
          </p:cNvPr>
          <p:cNvGraphicFramePr>
            <a:graphicFrameLocks noGrp="1"/>
          </p:cNvGraphicFramePr>
          <p:nvPr>
            <p:ph type="tbl" sz="quarter" idx="13"/>
            <p:extLst>
              <p:ext uri="{D42A27DB-BD31-4B8C-83A1-F6EECF244321}">
                <p14:modId xmlns:p14="http://schemas.microsoft.com/office/powerpoint/2010/main" val="356361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0694330"/>
                    </a:ext>
                  </a:extLst>
                </a:gridCol>
                <a:gridCol w="822960">
                  <a:extLst>
                    <a:ext uri="{9D8B030D-6E8A-4147-A177-3AD203B41FA5}">
                      <a16:colId xmlns:a16="http://schemas.microsoft.com/office/drawing/2014/main" val="3143115842"/>
                    </a:ext>
                  </a:extLst>
                </a:gridCol>
                <a:gridCol w="822960">
                  <a:extLst>
                    <a:ext uri="{9D8B030D-6E8A-4147-A177-3AD203B41FA5}">
                      <a16:colId xmlns:a16="http://schemas.microsoft.com/office/drawing/2014/main" val="1194161498"/>
                    </a:ext>
                  </a:extLst>
                </a:gridCol>
                <a:gridCol w="822960">
                  <a:extLst>
                    <a:ext uri="{9D8B030D-6E8A-4147-A177-3AD203B41FA5}">
                      <a16:colId xmlns:a16="http://schemas.microsoft.com/office/drawing/2014/main" val="1116514221"/>
                    </a:ext>
                  </a:extLst>
                </a:gridCol>
                <a:gridCol w="822960">
                  <a:extLst>
                    <a:ext uri="{9D8B030D-6E8A-4147-A177-3AD203B41FA5}">
                      <a16:colId xmlns:a16="http://schemas.microsoft.com/office/drawing/2014/main" val="3734835113"/>
                    </a:ext>
                  </a:extLst>
                </a:gridCol>
                <a:gridCol w="822960">
                  <a:extLst>
                    <a:ext uri="{9D8B030D-6E8A-4147-A177-3AD203B41FA5}">
                      <a16:colId xmlns:a16="http://schemas.microsoft.com/office/drawing/2014/main" val="4107320255"/>
                    </a:ext>
                  </a:extLst>
                </a:gridCol>
                <a:gridCol w="822960">
                  <a:extLst>
                    <a:ext uri="{9D8B030D-6E8A-4147-A177-3AD203B41FA5}">
                      <a16:colId xmlns:a16="http://schemas.microsoft.com/office/drawing/2014/main" val="490449463"/>
                    </a:ext>
                  </a:extLst>
                </a:gridCol>
                <a:gridCol w="822960">
                  <a:extLst>
                    <a:ext uri="{9D8B030D-6E8A-4147-A177-3AD203B41FA5}">
                      <a16:colId xmlns:a16="http://schemas.microsoft.com/office/drawing/2014/main" val="2796296608"/>
                    </a:ext>
                  </a:extLst>
                </a:gridCol>
                <a:gridCol w="822960">
                  <a:extLst>
                    <a:ext uri="{9D8B030D-6E8A-4147-A177-3AD203B41FA5}">
                      <a16:colId xmlns:a16="http://schemas.microsoft.com/office/drawing/2014/main" val="362512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23157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10643.5</a:t>
                      </a:r>
                    </a:p>
                  </a:txBody>
                  <a:tcPr/>
                </a:tc>
                <a:extLst>
                  <a:ext uri="{0D108BD9-81ED-4DB2-BD59-A6C34878D82A}">
                    <a16:rowId xmlns:a16="http://schemas.microsoft.com/office/drawing/2014/main" val="95637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#الطهي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18889</a:t>
                      </a:r>
                    </a:p>
                  </a:txBody>
                  <a:tcPr/>
                </a:tc>
                <a:extLst>
                  <a:ext uri="{0D108BD9-81ED-4DB2-BD59-A6C34878D82A}">
                    <a16:rowId xmlns:a16="http://schemas.microsoft.com/office/drawing/2014/main" val="352297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#مجانيه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22922</a:t>
                      </a:r>
                    </a:p>
                  </a:txBody>
                  <a:tcPr/>
                </a:tc>
                <a:extLst>
                  <a:ext uri="{0D108BD9-81ED-4DB2-BD59-A6C34878D82A}">
                    <a16:rowId xmlns:a16="http://schemas.microsoft.com/office/drawing/2014/main" val="334160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a:t>
                      </a:r>
                    </a:p>
                  </a:txBody>
                  <a:tcPr/>
                </a:tc>
                <a:extLst>
                  <a:ext uri="{0D108BD9-81ED-4DB2-BD59-A6C34878D82A}">
                    <a16:rowId xmlns:a16="http://schemas.microsoft.com/office/drawing/2014/main" val="369446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#الفوز_واحد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a:t>
                      </a:r>
                    </a:p>
                  </a:txBody>
                  <a:tcPr/>
                </a:tc>
                <a:extLst>
                  <a:ext uri="{0D108BD9-81ED-4DB2-BD59-A6C34878D82A}">
                    <a16:rowId xmlns:a16="http://schemas.microsoft.com/office/drawing/2014/main" val="196196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#كاس_الخليج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14934</a:t>
                      </a:r>
                    </a:p>
                  </a:txBody>
                  <a:tcPr/>
                </a:tc>
                <a:extLst>
                  <a:ext uri="{0D108BD9-81ED-4DB2-BD59-A6C34878D82A}">
                    <a16:rowId xmlns:a16="http://schemas.microsoft.com/office/drawing/2014/main" val="67743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#المكواه_البخاريه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15211</a:t>
                      </a:r>
                    </a:p>
                  </a:txBody>
                  <a:tcPr/>
                </a:tc>
                <a:extLst>
                  <a:ext uri="{0D108BD9-81ED-4DB2-BD59-A6C34878D82A}">
                    <a16:rowId xmlns:a16="http://schemas.microsoft.com/office/drawing/2014/main" val="1456450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#عرض_التوفير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a:t>
                      </a:r>
                    </a:p>
                  </a:txBody>
                  <a:tcPr/>
                </a:tc>
                <a:extLst>
                  <a:ext uri="{0D108BD9-81ED-4DB2-BD59-A6C34878D82A}">
                    <a16:rowId xmlns:a16="http://schemas.microsoft.com/office/drawing/2014/main" val="76817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#محضر_ا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13321</a:t>
                      </a:r>
                    </a:p>
                  </a:txBody>
                  <a:tcPr/>
                </a:tc>
                <a:extLst>
                  <a:ext uri="{0D108BD9-81ED-4DB2-BD59-A6C34878D82A}">
                    <a16:rowId xmlns:a16="http://schemas.microsoft.com/office/drawing/2014/main" val="253240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#قدور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14834</a:t>
                      </a:r>
                    </a:p>
                  </a:txBody>
                  <a:tcPr/>
                </a:tc>
                <a:extLst>
                  <a:ext uri="{0D108BD9-81ED-4DB2-BD59-A6C34878D82A}">
                    <a16:rowId xmlns:a16="http://schemas.microsoft.com/office/drawing/2014/main" val="3774954950"/>
                  </a:ext>
                </a:extLst>
              </a:tr>
            </a:tbl>
          </a:graphicData>
        </a:graphic>
      </p:graphicFrame>
      <p:sp>
        <p:nvSpPr>
          <p:cNvPr id="4" name="Text Placeholder 3">
            <a:extLst>
              <a:ext uri="{FF2B5EF4-FFF2-40B4-BE49-F238E27FC236}">
                <a16:creationId xmlns:a16="http://schemas.microsoft.com/office/drawing/2014/main" id="{AAF3E9B2-C43A-4435-A8B7-2C78D3811B73}"/>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014216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F6DE-3CE2-415B-9855-553361B3759D}"/>
              </a:ext>
            </a:extLst>
          </p:cNvPr>
          <p:cNvSpPr>
            <a:spLocks noGrp="1"/>
          </p:cNvSpPr>
          <p:nvPr>
            <p:ph type="title"/>
          </p:nvPr>
        </p:nvSpPr>
        <p:spPr/>
        <p:txBody>
          <a:bodyPr/>
          <a:lstStyle/>
          <a:p>
            <a:r>
              <a:rPr lang="en-US"/>
              <a:t>Instagram Hashtag Detection - 2 of 3</a:t>
            </a:r>
          </a:p>
        </p:txBody>
      </p:sp>
      <p:graphicFrame>
        <p:nvGraphicFramePr>
          <p:cNvPr id="5" name="Table Placeholder 4">
            <a:extLst>
              <a:ext uri="{FF2B5EF4-FFF2-40B4-BE49-F238E27FC236}">
                <a16:creationId xmlns:a16="http://schemas.microsoft.com/office/drawing/2014/main" id="{646DD156-5CBF-43E9-A137-B366A194B8C6}"/>
              </a:ext>
            </a:extLst>
          </p:cNvPr>
          <p:cNvGraphicFramePr>
            <a:graphicFrameLocks noGrp="1"/>
          </p:cNvGraphicFramePr>
          <p:nvPr>
            <p:ph type="tbl" sz="quarter" idx="13"/>
            <p:extLst>
              <p:ext uri="{D42A27DB-BD31-4B8C-83A1-F6EECF244321}">
                <p14:modId xmlns:p14="http://schemas.microsoft.com/office/powerpoint/2010/main" val="3146051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2486596"/>
                    </a:ext>
                  </a:extLst>
                </a:gridCol>
                <a:gridCol w="822960">
                  <a:extLst>
                    <a:ext uri="{9D8B030D-6E8A-4147-A177-3AD203B41FA5}">
                      <a16:colId xmlns:a16="http://schemas.microsoft.com/office/drawing/2014/main" val="2320722869"/>
                    </a:ext>
                  </a:extLst>
                </a:gridCol>
                <a:gridCol w="822960">
                  <a:extLst>
                    <a:ext uri="{9D8B030D-6E8A-4147-A177-3AD203B41FA5}">
                      <a16:colId xmlns:a16="http://schemas.microsoft.com/office/drawing/2014/main" val="1979390211"/>
                    </a:ext>
                  </a:extLst>
                </a:gridCol>
                <a:gridCol w="822960">
                  <a:extLst>
                    <a:ext uri="{9D8B030D-6E8A-4147-A177-3AD203B41FA5}">
                      <a16:colId xmlns:a16="http://schemas.microsoft.com/office/drawing/2014/main" val="2526641867"/>
                    </a:ext>
                  </a:extLst>
                </a:gridCol>
                <a:gridCol w="822960">
                  <a:extLst>
                    <a:ext uri="{9D8B030D-6E8A-4147-A177-3AD203B41FA5}">
                      <a16:colId xmlns:a16="http://schemas.microsoft.com/office/drawing/2014/main" val="4061730386"/>
                    </a:ext>
                  </a:extLst>
                </a:gridCol>
                <a:gridCol w="822960">
                  <a:extLst>
                    <a:ext uri="{9D8B030D-6E8A-4147-A177-3AD203B41FA5}">
                      <a16:colId xmlns:a16="http://schemas.microsoft.com/office/drawing/2014/main" val="1155734296"/>
                    </a:ext>
                  </a:extLst>
                </a:gridCol>
                <a:gridCol w="822960">
                  <a:extLst>
                    <a:ext uri="{9D8B030D-6E8A-4147-A177-3AD203B41FA5}">
                      <a16:colId xmlns:a16="http://schemas.microsoft.com/office/drawing/2014/main" val="50012143"/>
                    </a:ext>
                  </a:extLst>
                </a:gridCol>
                <a:gridCol w="822960">
                  <a:extLst>
                    <a:ext uri="{9D8B030D-6E8A-4147-A177-3AD203B41FA5}">
                      <a16:colId xmlns:a16="http://schemas.microsoft.com/office/drawing/2014/main" val="2448371317"/>
                    </a:ext>
                  </a:extLst>
                </a:gridCol>
                <a:gridCol w="822960">
                  <a:extLst>
                    <a:ext uri="{9D8B030D-6E8A-4147-A177-3AD203B41FA5}">
                      <a16:colId xmlns:a16="http://schemas.microsoft.com/office/drawing/2014/main" val="1013108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337839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#إزالة_الشعر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12207</a:t>
                      </a:r>
                    </a:p>
                  </a:txBody>
                  <a:tcPr/>
                </a:tc>
                <a:extLst>
                  <a:ext uri="{0D108BD9-81ED-4DB2-BD59-A6C34878D82A}">
                    <a16:rowId xmlns:a16="http://schemas.microsoft.com/office/drawing/2014/main" val="390008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#هديه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21304.5</a:t>
                      </a:r>
                    </a:p>
                  </a:txBody>
                  <a:tcPr/>
                </a:tc>
                <a:extLst>
                  <a:ext uri="{0D108BD9-81ED-4DB2-BD59-A6C34878D82A}">
                    <a16:rowId xmlns:a16="http://schemas.microsoft.com/office/drawing/2014/main" val="130921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#منال_العالم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18751.285714286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15173.285714286</a:t>
                      </a:r>
                    </a:p>
                  </a:txBody>
                  <a:tcPr/>
                </a:tc>
                <a:extLst>
                  <a:ext uri="{0D108BD9-81ED-4DB2-BD59-A6C34878D82A}">
                    <a16:rowId xmlns:a16="http://schemas.microsoft.com/office/drawing/2014/main" val="18509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#سيتروس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11736.75</a:t>
                      </a:r>
                    </a:p>
                  </a:txBody>
                  <a:tcPr/>
                </a:tc>
                <a:extLst>
                  <a:ext uri="{0D108BD9-81ED-4DB2-BD59-A6C34878D82A}">
                    <a16:rowId xmlns:a16="http://schemas.microsoft.com/office/drawing/2014/main" val="114551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#مطبخ</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16766</a:t>
                      </a:r>
                    </a:p>
                  </a:txBody>
                  <a:tcPr/>
                </a:tc>
                <a:extLst>
                  <a:ext uri="{0D108BD9-81ED-4DB2-BD59-A6C34878D82A}">
                    <a16:rowId xmlns:a16="http://schemas.microsoft.com/office/drawing/2014/main" val="58856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#وصفات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1878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#طبخ</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265481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#طعام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220896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#أكل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213240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#أكلات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3453853716"/>
                  </a:ext>
                </a:extLst>
              </a:tr>
            </a:tbl>
          </a:graphicData>
        </a:graphic>
      </p:graphicFrame>
      <p:sp>
        <p:nvSpPr>
          <p:cNvPr id="4" name="Text Placeholder 3">
            <a:extLst>
              <a:ext uri="{FF2B5EF4-FFF2-40B4-BE49-F238E27FC236}">
                <a16:creationId xmlns:a16="http://schemas.microsoft.com/office/drawing/2014/main" id="{1979A7C4-710B-46EB-AAAA-B95B64394AE1}"/>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5420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45DF1-5BE2-4B70-ACF7-F870A966BCF3}"/>
              </a:ext>
            </a:extLst>
          </p:cNvPr>
          <p:cNvSpPr>
            <a:spLocks noGrp="1"/>
          </p:cNvSpPr>
          <p:nvPr>
            <p:ph type="title"/>
          </p:nvPr>
        </p:nvSpPr>
        <p:spPr/>
        <p:txBody>
          <a:bodyPr/>
          <a:lstStyle/>
          <a:p>
            <a:r>
              <a:rPr lang="en-US"/>
              <a:t>Instagram Hashtag Detection - 3 of 3</a:t>
            </a:r>
          </a:p>
        </p:txBody>
      </p:sp>
      <p:graphicFrame>
        <p:nvGraphicFramePr>
          <p:cNvPr id="5" name="Table Placeholder 4">
            <a:extLst>
              <a:ext uri="{FF2B5EF4-FFF2-40B4-BE49-F238E27FC236}">
                <a16:creationId xmlns:a16="http://schemas.microsoft.com/office/drawing/2014/main" id="{0DC74B2A-DA34-4B7B-82B6-0C1182A154A1}"/>
              </a:ext>
            </a:extLst>
          </p:cNvPr>
          <p:cNvGraphicFramePr>
            <a:graphicFrameLocks noGrp="1"/>
          </p:cNvGraphicFramePr>
          <p:nvPr>
            <p:ph type="tbl" sz="quarter" idx="13"/>
            <p:extLst>
              <p:ext uri="{D42A27DB-BD31-4B8C-83A1-F6EECF244321}">
                <p14:modId xmlns:p14="http://schemas.microsoft.com/office/powerpoint/2010/main" val="3266701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83363444"/>
                    </a:ext>
                  </a:extLst>
                </a:gridCol>
                <a:gridCol w="822960">
                  <a:extLst>
                    <a:ext uri="{9D8B030D-6E8A-4147-A177-3AD203B41FA5}">
                      <a16:colId xmlns:a16="http://schemas.microsoft.com/office/drawing/2014/main" val="2289439718"/>
                    </a:ext>
                  </a:extLst>
                </a:gridCol>
                <a:gridCol w="822960">
                  <a:extLst>
                    <a:ext uri="{9D8B030D-6E8A-4147-A177-3AD203B41FA5}">
                      <a16:colId xmlns:a16="http://schemas.microsoft.com/office/drawing/2014/main" val="3247579551"/>
                    </a:ext>
                  </a:extLst>
                </a:gridCol>
                <a:gridCol w="822960">
                  <a:extLst>
                    <a:ext uri="{9D8B030D-6E8A-4147-A177-3AD203B41FA5}">
                      <a16:colId xmlns:a16="http://schemas.microsoft.com/office/drawing/2014/main" val="3265774383"/>
                    </a:ext>
                  </a:extLst>
                </a:gridCol>
                <a:gridCol w="822960">
                  <a:extLst>
                    <a:ext uri="{9D8B030D-6E8A-4147-A177-3AD203B41FA5}">
                      <a16:colId xmlns:a16="http://schemas.microsoft.com/office/drawing/2014/main" val="1101375110"/>
                    </a:ext>
                  </a:extLst>
                </a:gridCol>
                <a:gridCol w="822960">
                  <a:extLst>
                    <a:ext uri="{9D8B030D-6E8A-4147-A177-3AD203B41FA5}">
                      <a16:colId xmlns:a16="http://schemas.microsoft.com/office/drawing/2014/main" val="1349449264"/>
                    </a:ext>
                  </a:extLst>
                </a:gridCol>
                <a:gridCol w="822960">
                  <a:extLst>
                    <a:ext uri="{9D8B030D-6E8A-4147-A177-3AD203B41FA5}">
                      <a16:colId xmlns:a16="http://schemas.microsoft.com/office/drawing/2014/main" val="3655696865"/>
                    </a:ext>
                  </a:extLst>
                </a:gridCol>
                <a:gridCol w="822960">
                  <a:extLst>
                    <a:ext uri="{9D8B030D-6E8A-4147-A177-3AD203B41FA5}">
                      <a16:colId xmlns:a16="http://schemas.microsoft.com/office/drawing/2014/main" val="1508234778"/>
                    </a:ext>
                  </a:extLst>
                </a:gridCol>
                <a:gridCol w="822960">
                  <a:extLst>
                    <a:ext uri="{9D8B030D-6E8A-4147-A177-3AD203B41FA5}">
                      <a16:colId xmlns:a16="http://schemas.microsoft.com/office/drawing/2014/main" val="28549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per Post</a:t>
                      </a:r>
                    </a:p>
                  </a:txBody>
                  <a:tcPr/>
                </a:tc>
                <a:extLst>
                  <a:ext uri="{0D108BD9-81ED-4DB2-BD59-A6C34878D82A}">
                    <a16:rowId xmlns:a16="http://schemas.microsoft.com/office/drawing/2014/main" val="119721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#سفرة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35934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#طقم_سفرة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4253237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#التسوق_من_المنزل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220778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644600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#الإمارات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12900</a:t>
                      </a:r>
                    </a:p>
                  </a:txBody>
                  <a:tcPr/>
                </a:tc>
                <a:extLst>
                  <a:ext uri="{0D108BD9-81ED-4DB2-BD59-A6C34878D82A}">
                    <a16:rowId xmlns:a16="http://schemas.microsoft.com/office/drawing/2014/main" val="1071650273"/>
                  </a:ext>
                </a:extLst>
              </a:tr>
            </a:tbl>
          </a:graphicData>
        </a:graphic>
      </p:graphicFrame>
      <p:sp>
        <p:nvSpPr>
          <p:cNvPr id="4" name="Text Placeholder 3">
            <a:extLst>
              <a:ext uri="{FF2B5EF4-FFF2-40B4-BE49-F238E27FC236}">
                <a16:creationId xmlns:a16="http://schemas.microsoft.com/office/drawing/2014/main" id="{2514AF6F-082C-42CC-BA68-4154037564AE}"/>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11408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8EEA8-83F5-4CAD-8E2E-C03657605E38}"/>
              </a:ext>
            </a:extLst>
          </p:cNvPr>
          <p:cNvSpPr>
            <a:spLocks noGrp="1"/>
          </p:cNvSpPr>
          <p:nvPr>
            <p:ph type="title"/>
          </p:nvPr>
        </p:nvSpPr>
        <p:spPr/>
        <p:txBody>
          <a:bodyPr/>
          <a:lstStyle/>
          <a:p>
            <a:r>
              <a:rPr lang="en-US"/>
              <a:t>Instagram Engagements By Weekday</a:t>
            </a:r>
          </a:p>
        </p:txBody>
      </p:sp>
      <p:graphicFrame>
        <p:nvGraphicFramePr>
          <p:cNvPr id="6" name="Chart Placeholder 5">
            <a:extLst>
              <a:ext uri="{FF2B5EF4-FFF2-40B4-BE49-F238E27FC236}">
                <a16:creationId xmlns:a16="http://schemas.microsoft.com/office/drawing/2014/main" id="{60483A8D-4F30-4889-80C8-C17C8B24A4F3}"/>
              </a:ext>
            </a:extLst>
          </p:cNvPr>
          <p:cNvGraphicFramePr>
            <a:graphicFrameLocks noGrp="1"/>
          </p:cNvGraphicFramePr>
          <p:nvPr>
            <p:ph type="chart" sz="quarter" idx="13"/>
            <p:extLst>
              <p:ext uri="{D42A27DB-BD31-4B8C-83A1-F6EECF244321}">
                <p14:modId xmlns:p14="http://schemas.microsoft.com/office/powerpoint/2010/main" val="69338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DC5DF-AA3C-4A45-916F-800B7C1507A4}"/>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FF0F9DC3-4644-46D8-8696-41A92945A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0650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A3F1F-4A80-4F5D-83E9-958043FD6060}"/>
              </a:ext>
            </a:extLst>
          </p:cNvPr>
          <p:cNvSpPr>
            <a:spLocks noGrp="1"/>
          </p:cNvSpPr>
          <p:nvPr>
            <p:ph type="title"/>
          </p:nvPr>
        </p:nvSpPr>
        <p:spPr/>
        <p:txBody>
          <a:bodyPr/>
          <a:lstStyle/>
          <a:p>
            <a:r>
              <a:rPr lang="en-US"/>
              <a:t>Instagram Posts Table - 1 of 14</a:t>
            </a:r>
          </a:p>
        </p:txBody>
      </p:sp>
      <p:graphicFrame>
        <p:nvGraphicFramePr>
          <p:cNvPr id="5" name="Table Placeholder 4">
            <a:extLst>
              <a:ext uri="{FF2B5EF4-FFF2-40B4-BE49-F238E27FC236}">
                <a16:creationId xmlns:a16="http://schemas.microsoft.com/office/drawing/2014/main" id="{6333390F-29C7-4DE2-99A2-57A8C495F9AF}"/>
              </a:ext>
            </a:extLst>
          </p:cNvPr>
          <p:cNvGraphicFramePr>
            <a:graphicFrameLocks noGrp="1"/>
          </p:cNvGraphicFramePr>
          <p:nvPr>
            <p:ph type="tbl" sz="quarter" idx="13"/>
            <p:extLst>
              <p:ext uri="{D42A27DB-BD31-4B8C-83A1-F6EECF244321}">
                <p14:modId xmlns:p14="http://schemas.microsoft.com/office/powerpoint/2010/main" val="4241262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085184655"/>
                    </a:ext>
                  </a:extLst>
                </a:gridCol>
                <a:gridCol w="987552">
                  <a:extLst>
                    <a:ext uri="{9D8B030D-6E8A-4147-A177-3AD203B41FA5}">
                      <a16:colId xmlns:a16="http://schemas.microsoft.com/office/drawing/2014/main" val="4103377899"/>
                    </a:ext>
                  </a:extLst>
                </a:gridCol>
                <a:gridCol w="493776">
                  <a:extLst>
                    <a:ext uri="{9D8B030D-6E8A-4147-A177-3AD203B41FA5}">
                      <a16:colId xmlns:a16="http://schemas.microsoft.com/office/drawing/2014/main" val="3723781806"/>
                    </a:ext>
                  </a:extLst>
                </a:gridCol>
                <a:gridCol w="987552">
                  <a:extLst>
                    <a:ext uri="{9D8B030D-6E8A-4147-A177-3AD203B41FA5}">
                      <a16:colId xmlns:a16="http://schemas.microsoft.com/office/drawing/2014/main" val="2433889801"/>
                    </a:ext>
                  </a:extLst>
                </a:gridCol>
                <a:gridCol w="493776">
                  <a:extLst>
                    <a:ext uri="{9D8B030D-6E8A-4147-A177-3AD203B41FA5}">
                      <a16:colId xmlns:a16="http://schemas.microsoft.com/office/drawing/2014/main" val="2174920818"/>
                    </a:ext>
                  </a:extLst>
                </a:gridCol>
                <a:gridCol w="493776">
                  <a:extLst>
                    <a:ext uri="{9D8B030D-6E8A-4147-A177-3AD203B41FA5}">
                      <a16:colId xmlns:a16="http://schemas.microsoft.com/office/drawing/2014/main" val="2497367290"/>
                    </a:ext>
                  </a:extLst>
                </a:gridCol>
                <a:gridCol w="493776">
                  <a:extLst>
                    <a:ext uri="{9D8B030D-6E8A-4147-A177-3AD203B41FA5}">
                      <a16:colId xmlns:a16="http://schemas.microsoft.com/office/drawing/2014/main" val="1617417817"/>
                    </a:ext>
                  </a:extLst>
                </a:gridCol>
                <a:gridCol w="493776">
                  <a:extLst>
                    <a:ext uri="{9D8B030D-6E8A-4147-A177-3AD203B41FA5}">
                      <a16:colId xmlns:a16="http://schemas.microsoft.com/office/drawing/2014/main" val="64975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8057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22:06:31</a:t>
                      </a:r>
                      <a:r>
                        <a:rPr kumimoji="0" lang="ar-AE" sz="1000" b="0" i="0" u="none" strike="noStrike" kern="1200" cap="none" spc="0" normalizeH="0" baseline="0" noProof="0">
                          <a:ln>
                            <a:noFill/>
                          </a:ln>
                          <a:solidFill>
                            <a:prstClr val="black"/>
                          </a:solidFill>
                          <a:effectLst/>
                          <a:uLnTx/>
                          <a:uFillTx/>
                          <a:latin typeface="+mn-lt"/>
                          <a:ea typeface="+mn-ea"/>
                          <a:cs typeface="+mn-cs"/>
                        </a:rPr>
                        <a:t>
وأخيرا ابتدأت #عروض_الجمال_الكبرى 
خصومات تصل الى ٥٠٪؜ على منتجات الجمال الي تفضلونها على قناتنا 
خليكم معنا لتعرفوا شو العروض 
للطلب واتس اب 00971561705516 - 00966554060166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extLst>
                  <a:ext uri="{0D108BD9-81ED-4DB2-BD59-A6C34878D82A}">
                    <a16:rowId xmlns:a16="http://schemas.microsoft.com/office/drawing/2014/main" val="81299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15:43:22</a:t>
                      </a:r>
                      <a:r>
                        <a:rPr kumimoji="0" lang="ar-AE" sz="1000" b="0" i="0" u="none" strike="noStrike" kern="1200" cap="none" spc="0" normalizeH="0" baseline="0" noProof="0">
                          <a:ln>
                            <a:noFill/>
                          </a:ln>
                          <a:solidFill>
                            <a:prstClr val="black"/>
                          </a:solidFill>
                          <a:effectLst/>
                          <a:uLnTx/>
                          <a:uFillTx/>
                          <a:latin typeface="+mn-lt"/>
                          <a:ea typeface="+mn-ea"/>
                          <a:cs typeface="+mn-cs"/>
                        </a:rPr>
                        <a:t>
خبرونا تجربتكم مع جهاز </a:t>
                      </a:r>
                      <a:r>
                        <a:rPr kumimoji="0" lang="en-US" sz="1000" b="0" i="0" u="none" strike="noStrike" kern="1200" cap="none" spc="0" normalizeH="0" baseline="0" noProof="0">
                          <a:ln>
                            <a:noFill/>
                          </a:ln>
                          <a:solidFill>
                            <a:prstClr val="black"/>
                          </a:solidFill>
                          <a:effectLst/>
                          <a:uLnTx/>
                          <a:uFillTx/>
                          <a:latin typeface="+mn-lt"/>
                          <a:ea typeface="+mn-ea"/>
                          <a:cs typeface="+mn-cs"/>
                        </a:rPr>
                        <a:t>PMD 
</a:t>
                      </a:r>
                      <a:r>
                        <a:rPr kumimoji="0" lang="ar-AE" sz="1000" b="0" i="0" u="none" strike="noStrike" kern="1200" cap="none" spc="0" normalizeH="0" baseline="0" noProof="0">
                          <a:ln>
                            <a:noFill/>
                          </a:ln>
                          <a:solidFill>
                            <a:prstClr val="black"/>
                          </a:solidFill>
                          <a:effectLst/>
                          <a:uLnTx/>
                          <a:uFillTx/>
                          <a:latin typeface="+mn-lt"/>
                          <a:ea typeface="+mn-ea"/>
                          <a:cs typeface="+mn-cs"/>
                        </a:rPr>
                        <a:t>هذا الجهاز يساعدك على ازالة الجلد الميت و البشرة الباهتة
يأتي معه ٨ رؤوس و ٦ هدية
للطلب واتس أب 00971561705516 - 00966554060166
الأسعار:
السعودية ٤٤٩ ريال
الإمارات ٤٣٨ درهم
الكويت ٣٥ دينار
عمان ٤٦ ريال
البحرين ٤٥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19584</a:t>
                      </a:r>
                    </a:p>
                  </a:txBody>
                  <a:tcPr/>
                </a:tc>
                <a:extLst>
                  <a:ext uri="{0D108BD9-81ED-4DB2-BD59-A6C34878D82A}">
                    <a16:rowId xmlns:a16="http://schemas.microsoft.com/office/drawing/2014/main" val="532543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09:06:59</a:t>
                      </a:r>
                      <a:r>
                        <a:rPr kumimoji="0" lang="ar-AE" sz="1000" b="0" i="0" u="none" strike="noStrike" kern="1200" cap="none" spc="0" normalizeH="0" baseline="0" noProof="0">
                          <a:ln>
                            <a:noFill/>
                          </a:ln>
                          <a:solidFill>
                            <a:prstClr val="black"/>
                          </a:solidFill>
                          <a:effectLst/>
                          <a:uLnTx/>
                          <a:uFillTx/>
                          <a:latin typeface="+mn-lt"/>
                          <a:ea typeface="+mn-ea"/>
                          <a:cs typeface="+mn-cs"/>
                        </a:rPr>
                        <a:t>
"الليلة موعدنا مع أكبر حدث على قناة التسوق الأولى العربية سيتروس تي في #عروض_الجمال_الكبرى
استنونا"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extLst>
                  <a:ext uri="{0D108BD9-81ED-4DB2-BD59-A6C34878D82A}">
                    <a16:rowId xmlns:a16="http://schemas.microsoft.com/office/drawing/2014/main" val="1356095254"/>
                  </a:ext>
                </a:extLst>
              </a:tr>
            </a:tbl>
          </a:graphicData>
        </a:graphic>
      </p:graphicFrame>
      <p:sp>
        <p:nvSpPr>
          <p:cNvPr id="4" name="Text Placeholder 3">
            <a:extLst>
              <a:ext uri="{FF2B5EF4-FFF2-40B4-BE49-F238E27FC236}">
                <a16:creationId xmlns:a16="http://schemas.microsoft.com/office/drawing/2014/main" id="{2F831E24-85C4-4244-AF2E-924C35D193DD}"/>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496046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4925-3D3D-42C1-B39A-0B268F2C8923}"/>
              </a:ext>
            </a:extLst>
          </p:cNvPr>
          <p:cNvSpPr>
            <a:spLocks noGrp="1"/>
          </p:cNvSpPr>
          <p:nvPr>
            <p:ph type="title"/>
          </p:nvPr>
        </p:nvSpPr>
        <p:spPr/>
        <p:txBody>
          <a:bodyPr/>
          <a:lstStyle/>
          <a:p>
            <a:r>
              <a:rPr lang="en-US"/>
              <a:t>Instagram Posts Table - 2 of 14</a:t>
            </a:r>
          </a:p>
        </p:txBody>
      </p:sp>
      <p:graphicFrame>
        <p:nvGraphicFramePr>
          <p:cNvPr id="5" name="Table Placeholder 4">
            <a:extLst>
              <a:ext uri="{FF2B5EF4-FFF2-40B4-BE49-F238E27FC236}">
                <a16:creationId xmlns:a16="http://schemas.microsoft.com/office/drawing/2014/main" id="{2AFA76CE-559D-46AF-81C3-7183C58DBA78}"/>
              </a:ext>
            </a:extLst>
          </p:cNvPr>
          <p:cNvGraphicFramePr>
            <a:graphicFrameLocks noGrp="1"/>
          </p:cNvGraphicFramePr>
          <p:nvPr>
            <p:ph type="tbl" sz="quarter" idx="13"/>
            <p:extLst>
              <p:ext uri="{D42A27DB-BD31-4B8C-83A1-F6EECF244321}">
                <p14:modId xmlns:p14="http://schemas.microsoft.com/office/powerpoint/2010/main" val="328475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015489684"/>
                    </a:ext>
                  </a:extLst>
                </a:gridCol>
                <a:gridCol w="987552">
                  <a:extLst>
                    <a:ext uri="{9D8B030D-6E8A-4147-A177-3AD203B41FA5}">
                      <a16:colId xmlns:a16="http://schemas.microsoft.com/office/drawing/2014/main" val="2582269645"/>
                    </a:ext>
                  </a:extLst>
                </a:gridCol>
                <a:gridCol w="493776">
                  <a:extLst>
                    <a:ext uri="{9D8B030D-6E8A-4147-A177-3AD203B41FA5}">
                      <a16:colId xmlns:a16="http://schemas.microsoft.com/office/drawing/2014/main" val="3279558307"/>
                    </a:ext>
                  </a:extLst>
                </a:gridCol>
                <a:gridCol w="987552">
                  <a:extLst>
                    <a:ext uri="{9D8B030D-6E8A-4147-A177-3AD203B41FA5}">
                      <a16:colId xmlns:a16="http://schemas.microsoft.com/office/drawing/2014/main" val="1150291107"/>
                    </a:ext>
                  </a:extLst>
                </a:gridCol>
                <a:gridCol w="493776">
                  <a:extLst>
                    <a:ext uri="{9D8B030D-6E8A-4147-A177-3AD203B41FA5}">
                      <a16:colId xmlns:a16="http://schemas.microsoft.com/office/drawing/2014/main" val="3391042839"/>
                    </a:ext>
                  </a:extLst>
                </a:gridCol>
                <a:gridCol w="493776">
                  <a:extLst>
                    <a:ext uri="{9D8B030D-6E8A-4147-A177-3AD203B41FA5}">
                      <a16:colId xmlns:a16="http://schemas.microsoft.com/office/drawing/2014/main" val="4075548584"/>
                    </a:ext>
                  </a:extLst>
                </a:gridCol>
                <a:gridCol w="493776">
                  <a:extLst>
                    <a:ext uri="{9D8B030D-6E8A-4147-A177-3AD203B41FA5}">
                      <a16:colId xmlns:a16="http://schemas.microsoft.com/office/drawing/2014/main" val="4179514325"/>
                    </a:ext>
                  </a:extLst>
                </a:gridCol>
                <a:gridCol w="493776">
                  <a:extLst>
                    <a:ext uri="{9D8B030D-6E8A-4147-A177-3AD203B41FA5}">
                      <a16:colId xmlns:a16="http://schemas.microsoft.com/office/drawing/2014/main" val="3423814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035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16:13:04</a:t>
                      </a:r>
                      <a:r>
                        <a:rPr kumimoji="0" lang="ar-AE" sz="1000" b="0" i="0" u="none" strike="noStrike" kern="1200" cap="none" spc="0" normalizeH="0" baseline="0" noProof="0">
                          <a:ln>
                            <a:noFill/>
                          </a:ln>
                          <a:solidFill>
                            <a:prstClr val="black"/>
                          </a:solidFill>
                          <a:effectLst/>
                          <a:uLnTx/>
                          <a:uFillTx/>
                          <a:latin typeface="+mn-lt"/>
                          <a:ea typeface="+mn-ea"/>
                          <a:cs typeface="+mn-cs"/>
                        </a:rPr>
                        <a:t>
"مستعدين لمفاجئتنا بعد 3 أيام !! #عشاق #الجمال كونوا معنا !
#عروض_الجمال_الكبرى"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10556</a:t>
                      </a:r>
                    </a:p>
                  </a:txBody>
                  <a:tcPr/>
                </a:tc>
                <a:extLst>
                  <a:ext uri="{0D108BD9-81ED-4DB2-BD59-A6C34878D82A}">
                    <a16:rowId xmlns:a16="http://schemas.microsoft.com/office/drawing/2014/main" val="213338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11:54:06</a:t>
                      </a:r>
                      <a:r>
                        <a:rPr kumimoji="0" lang="ar-AE" sz="1000" b="0" i="0" u="none" strike="noStrike" kern="1200" cap="none" spc="0" normalizeH="0" baseline="0" noProof="0">
                          <a:ln>
                            <a:noFill/>
                          </a:ln>
                          <a:solidFill>
                            <a:prstClr val="black"/>
                          </a:solidFill>
                          <a:effectLst/>
                          <a:uLnTx/>
                          <a:uFillTx/>
                          <a:latin typeface="+mn-lt"/>
                          <a:ea typeface="+mn-ea"/>
                          <a:cs typeface="+mn-cs"/>
                        </a:rPr>
                        <a:t>
إيش اللون الي عجبك ! أسود أو بنفسجي
لمشاهدة باقي الصور .. اسحب لليمين
جلابيات الحور من سرايا تناسب جميع المقاسات مصنوعة من الشيفون
معاها 3 هدايا ولا أروع
العرض ينتهي يوم الأحد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11727</a:t>
                      </a:r>
                    </a:p>
                  </a:txBody>
                  <a:tcPr/>
                </a:tc>
                <a:extLst>
                  <a:ext uri="{0D108BD9-81ED-4DB2-BD59-A6C34878D82A}">
                    <a16:rowId xmlns:a16="http://schemas.microsoft.com/office/drawing/2014/main" val="89789647"/>
                  </a:ext>
                </a:extLst>
              </a:tr>
            </a:tbl>
          </a:graphicData>
        </a:graphic>
      </p:graphicFrame>
      <p:sp>
        <p:nvSpPr>
          <p:cNvPr id="4" name="Text Placeholder 3">
            <a:extLst>
              <a:ext uri="{FF2B5EF4-FFF2-40B4-BE49-F238E27FC236}">
                <a16:creationId xmlns:a16="http://schemas.microsoft.com/office/drawing/2014/main" id="{7FB7ADB0-2431-4B42-9390-AE1382CD28A6}"/>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328572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F69EF-CBEF-450D-9B87-423D5C21D0B7}"/>
              </a:ext>
            </a:extLst>
          </p:cNvPr>
          <p:cNvSpPr>
            <a:spLocks noGrp="1"/>
          </p:cNvSpPr>
          <p:nvPr>
            <p:ph type="title"/>
          </p:nvPr>
        </p:nvSpPr>
        <p:spPr/>
        <p:txBody>
          <a:bodyPr/>
          <a:lstStyle/>
          <a:p>
            <a:r>
              <a:rPr lang="en-US"/>
              <a:t>Instagram Posts Table - 3 of 14</a:t>
            </a:r>
          </a:p>
        </p:txBody>
      </p:sp>
      <p:graphicFrame>
        <p:nvGraphicFramePr>
          <p:cNvPr id="5" name="Table Placeholder 4">
            <a:extLst>
              <a:ext uri="{FF2B5EF4-FFF2-40B4-BE49-F238E27FC236}">
                <a16:creationId xmlns:a16="http://schemas.microsoft.com/office/drawing/2014/main" id="{1D8CD824-7C1C-48E3-9CD9-58B366AF8962}"/>
              </a:ext>
            </a:extLst>
          </p:cNvPr>
          <p:cNvGraphicFramePr>
            <a:graphicFrameLocks noGrp="1"/>
          </p:cNvGraphicFramePr>
          <p:nvPr>
            <p:ph type="tbl" sz="quarter" idx="13"/>
            <p:extLst>
              <p:ext uri="{D42A27DB-BD31-4B8C-83A1-F6EECF244321}">
                <p14:modId xmlns:p14="http://schemas.microsoft.com/office/powerpoint/2010/main" val="222960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225558139"/>
                    </a:ext>
                  </a:extLst>
                </a:gridCol>
                <a:gridCol w="987552">
                  <a:extLst>
                    <a:ext uri="{9D8B030D-6E8A-4147-A177-3AD203B41FA5}">
                      <a16:colId xmlns:a16="http://schemas.microsoft.com/office/drawing/2014/main" val="2039904531"/>
                    </a:ext>
                  </a:extLst>
                </a:gridCol>
                <a:gridCol w="493776">
                  <a:extLst>
                    <a:ext uri="{9D8B030D-6E8A-4147-A177-3AD203B41FA5}">
                      <a16:colId xmlns:a16="http://schemas.microsoft.com/office/drawing/2014/main" val="1650686730"/>
                    </a:ext>
                  </a:extLst>
                </a:gridCol>
                <a:gridCol w="987552">
                  <a:extLst>
                    <a:ext uri="{9D8B030D-6E8A-4147-A177-3AD203B41FA5}">
                      <a16:colId xmlns:a16="http://schemas.microsoft.com/office/drawing/2014/main" val="1663068417"/>
                    </a:ext>
                  </a:extLst>
                </a:gridCol>
                <a:gridCol w="493776">
                  <a:extLst>
                    <a:ext uri="{9D8B030D-6E8A-4147-A177-3AD203B41FA5}">
                      <a16:colId xmlns:a16="http://schemas.microsoft.com/office/drawing/2014/main" val="1354778645"/>
                    </a:ext>
                  </a:extLst>
                </a:gridCol>
                <a:gridCol w="493776">
                  <a:extLst>
                    <a:ext uri="{9D8B030D-6E8A-4147-A177-3AD203B41FA5}">
                      <a16:colId xmlns:a16="http://schemas.microsoft.com/office/drawing/2014/main" val="3632671362"/>
                    </a:ext>
                  </a:extLst>
                </a:gridCol>
                <a:gridCol w="493776">
                  <a:extLst>
                    <a:ext uri="{9D8B030D-6E8A-4147-A177-3AD203B41FA5}">
                      <a16:colId xmlns:a16="http://schemas.microsoft.com/office/drawing/2014/main" val="2001071191"/>
                    </a:ext>
                  </a:extLst>
                </a:gridCol>
                <a:gridCol w="493776">
                  <a:extLst>
                    <a:ext uri="{9D8B030D-6E8A-4147-A177-3AD203B41FA5}">
                      <a16:colId xmlns:a16="http://schemas.microsoft.com/office/drawing/2014/main" val="315168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7203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13:16:24</a:t>
                      </a:r>
                      <a:r>
                        <a:rPr kumimoji="0" lang="ar-AE" sz="1000" b="0" i="0" u="none" strike="noStrike" kern="1200" cap="none" spc="0" normalizeH="0" baseline="0" noProof="0">
                          <a:ln>
                            <a:noFill/>
                          </a:ln>
                          <a:solidFill>
                            <a:prstClr val="black"/>
                          </a:solidFill>
                          <a:effectLst/>
                          <a:uLnTx/>
                          <a:uFillTx/>
                          <a:latin typeface="+mn-lt"/>
                          <a:ea typeface="+mn-ea"/>
                          <a:cs typeface="+mn-cs"/>
                        </a:rPr>
                        <a:t>
دائماً تفاجئنا #الشيف #منال_العالم بأفكارها الجميلة في #المطبخ
هالمرة شكل جديد من طقم ريترو بلونين مختلفين #زهري #أزرق
الطقم مكون من 12 قطعة مع 24 قطعة أدوات مائدة #هدية
للطلب واتس أب 00971561705516 أو 00966554060166
الأسعار:
السعودية 719 ريال
الإمارات 700 درهم
عمان 74 ريال
الكويت 56 دينار
البحرين 72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12010</a:t>
                      </a:r>
                    </a:p>
                  </a:txBody>
                  <a:tcPr/>
                </a:tc>
                <a:extLst>
                  <a:ext uri="{0D108BD9-81ED-4DB2-BD59-A6C34878D82A}">
                    <a16:rowId xmlns:a16="http://schemas.microsoft.com/office/drawing/2014/main" val="224280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09:45:37</a:t>
                      </a:r>
                      <a:r>
                        <a:rPr kumimoji="0" lang="ar-AE" sz="1000" b="0" i="0" u="none" strike="noStrike" kern="1200" cap="none" spc="0" normalizeH="0" baseline="0" noProof="0">
                          <a:ln>
                            <a:noFill/>
                          </a:ln>
                          <a:solidFill>
                            <a:prstClr val="black"/>
                          </a:solidFill>
                          <a:effectLst/>
                          <a:uLnTx/>
                          <a:uFillTx/>
                          <a:latin typeface="+mn-lt"/>
                          <a:ea typeface="+mn-ea"/>
                          <a:cs typeface="+mn-cs"/>
                        </a:rPr>
                        <a:t>
" احصلي على نفس التكنولوجيا المستخدمة لإزاله الشعر في المراكز الصحيه والطبيّة المشهورة حول العالم مع جهاز إزالة الشعر ألوميناج تاتش 
أطلبيه الأن لتحصلي على هدية عند الطلب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22013</a:t>
                      </a:r>
                    </a:p>
                  </a:txBody>
                  <a:tcPr/>
                </a:tc>
                <a:extLst>
                  <a:ext uri="{0D108BD9-81ED-4DB2-BD59-A6C34878D82A}">
                    <a16:rowId xmlns:a16="http://schemas.microsoft.com/office/drawing/2014/main" val="1224118470"/>
                  </a:ext>
                </a:extLst>
              </a:tr>
            </a:tbl>
          </a:graphicData>
        </a:graphic>
      </p:graphicFrame>
      <p:sp>
        <p:nvSpPr>
          <p:cNvPr id="4" name="Text Placeholder 3">
            <a:extLst>
              <a:ext uri="{FF2B5EF4-FFF2-40B4-BE49-F238E27FC236}">
                <a16:creationId xmlns:a16="http://schemas.microsoft.com/office/drawing/2014/main" id="{37336FCD-38E1-4FDB-B5CA-292445C987DC}"/>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22484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8A42E-EEAA-4FAC-9B5C-5F22B6D5D5BD}"/>
              </a:ext>
            </a:extLst>
          </p:cNvPr>
          <p:cNvSpPr>
            <a:spLocks noGrp="1"/>
          </p:cNvSpPr>
          <p:nvPr>
            <p:ph type="title"/>
          </p:nvPr>
        </p:nvSpPr>
        <p:spPr/>
        <p:txBody>
          <a:bodyPr/>
          <a:lstStyle/>
          <a:p>
            <a:r>
              <a:rPr lang="en-US"/>
              <a:t>Instagram Posts Table - 4 of 14</a:t>
            </a:r>
          </a:p>
        </p:txBody>
      </p:sp>
      <p:graphicFrame>
        <p:nvGraphicFramePr>
          <p:cNvPr id="5" name="Table Placeholder 4">
            <a:extLst>
              <a:ext uri="{FF2B5EF4-FFF2-40B4-BE49-F238E27FC236}">
                <a16:creationId xmlns:a16="http://schemas.microsoft.com/office/drawing/2014/main" id="{8D3A2726-F445-475F-B532-76145C3073A6}"/>
              </a:ext>
            </a:extLst>
          </p:cNvPr>
          <p:cNvGraphicFramePr>
            <a:graphicFrameLocks noGrp="1"/>
          </p:cNvGraphicFramePr>
          <p:nvPr>
            <p:ph type="tbl" sz="quarter" idx="13"/>
            <p:extLst>
              <p:ext uri="{D42A27DB-BD31-4B8C-83A1-F6EECF244321}">
                <p14:modId xmlns:p14="http://schemas.microsoft.com/office/powerpoint/2010/main" val="157049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744101167"/>
                    </a:ext>
                  </a:extLst>
                </a:gridCol>
                <a:gridCol w="987552">
                  <a:extLst>
                    <a:ext uri="{9D8B030D-6E8A-4147-A177-3AD203B41FA5}">
                      <a16:colId xmlns:a16="http://schemas.microsoft.com/office/drawing/2014/main" val="3420731757"/>
                    </a:ext>
                  </a:extLst>
                </a:gridCol>
                <a:gridCol w="493776">
                  <a:extLst>
                    <a:ext uri="{9D8B030D-6E8A-4147-A177-3AD203B41FA5}">
                      <a16:colId xmlns:a16="http://schemas.microsoft.com/office/drawing/2014/main" val="2488535657"/>
                    </a:ext>
                  </a:extLst>
                </a:gridCol>
                <a:gridCol w="987552">
                  <a:extLst>
                    <a:ext uri="{9D8B030D-6E8A-4147-A177-3AD203B41FA5}">
                      <a16:colId xmlns:a16="http://schemas.microsoft.com/office/drawing/2014/main" val="3191508263"/>
                    </a:ext>
                  </a:extLst>
                </a:gridCol>
                <a:gridCol w="493776">
                  <a:extLst>
                    <a:ext uri="{9D8B030D-6E8A-4147-A177-3AD203B41FA5}">
                      <a16:colId xmlns:a16="http://schemas.microsoft.com/office/drawing/2014/main" val="2669742419"/>
                    </a:ext>
                  </a:extLst>
                </a:gridCol>
                <a:gridCol w="493776">
                  <a:extLst>
                    <a:ext uri="{9D8B030D-6E8A-4147-A177-3AD203B41FA5}">
                      <a16:colId xmlns:a16="http://schemas.microsoft.com/office/drawing/2014/main" val="2195694780"/>
                    </a:ext>
                  </a:extLst>
                </a:gridCol>
                <a:gridCol w="493776">
                  <a:extLst>
                    <a:ext uri="{9D8B030D-6E8A-4147-A177-3AD203B41FA5}">
                      <a16:colId xmlns:a16="http://schemas.microsoft.com/office/drawing/2014/main" val="1882194639"/>
                    </a:ext>
                  </a:extLst>
                </a:gridCol>
                <a:gridCol w="493776">
                  <a:extLst>
                    <a:ext uri="{9D8B030D-6E8A-4147-A177-3AD203B41FA5}">
                      <a16:colId xmlns:a16="http://schemas.microsoft.com/office/drawing/2014/main" val="74328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8041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19:31:09</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لفتره محدوده علي المكنسه الاكثر مبيعا بالشرق الاوسط بأمكانياتها الرائعه في غسيل و تنظيف السجاد و الكنب و المفروشات ضمن عروض الفرصة الذهبية , لحقوا الفرصه فالكميات محدوده!
للطلب واتس أب 00971561705516 أو 00966554060166
الأسعار:
السعودية 949 ريال
الإمارات 924 درهم
عمان 94ريال
الكويت 71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38571</a:t>
                      </a:r>
                    </a:p>
                  </a:txBody>
                  <a:tcPr/>
                </a:tc>
                <a:extLst>
                  <a:ext uri="{0D108BD9-81ED-4DB2-BD59-A6C34878D82A}">
                    <a16:rowId xmlns:a16="http://schemas.microsoft.com/office/drawing/2014/main" val="173927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13:57:07</a:t>
                      </a:r>
                      <a:r>
                        <a:rPr kumimoji="0" lang="ar-AE" sz="1000" b="0" i="0" u="none" strike="noStrike" kern="1200" cap="none" spc="0" normalizeH="0" baseline="0" noProof="0">
                          <a:ln>
                            <a:noFill/>
                          </a:ln>
                          <a:solidFill>
                            <a:prstClr val="black"/>
                          </a:solidFill>
                          <a:effectLst/>
                          <a:uLnTx/>
                          <a:uFillTx/>
                          <a:latin typeface="+mn-lt"/>
                          <a:ea typeface="+mn-ea"/>
                          <a:cs typeface="+mn-cs"/>
                        </a:rPr>
                        <a:t>
"انتهزي الفرصة واحصلي علي طقم القدور الكوري هابي كول 10 قطع و أضمني عدم ألتصاق الطعام ابدا و ذلك بفضل طبقات طلاء السيراميك الستة و التي تقوم بتوصيل الحرارة 5 أضعافها مع النحاس لتوفير الوقت و الغاز و الكهرباء 
للطلب واتس أب 00971561705516 أو 00966554060166
الأسعار:
السعودية 578  ريال
الإمارات 563 درهم
عمان 57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a:t>
                      </a:r>
                    </a:p>
                  </a:txBody>
                  <a:tcPr/>
                </a:tc>
                <a:extLst>
                  <a:ext uri="{0D108BD9-81ED-4DB2-BD59-A6C34878D82A}">
                    <a16:rowId xmlns:a16="http://schemas.microsoft.com/office/drawing/2014/main" val="3336161590"/>
                  </a:ext>
                </a:extLst>
              </a:tr>
            </a:tbl>
          </a:graphicData>
        </a:graphic>
      </p:graphicFrame>
      <p:sp>
        <p:nvSpPr>
          <p:cNvPr id="4" name="Text Placeholder 3">
            <a:extLst>
              <a:ext uri="{FF2B5EF4-FFF2-40B4-BE49-F238E27FC236}">
                <a16:creationId xmlns:a16="http://schemas.microsoft.com/office/drawing/2014/main" id="{ADF37D80-8D5B-4D6D-9A9D-2926A8456C4E}"/>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222049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0CBF-050A-486E-AD19-29FE89F306E1}"/>
              </a:ext>
            </a:extLst>
          </p:cNvPr>
          <p:cNvSpPr>
            <a:spLocks noGrp="1"/>
          </p:cNvSpPr>
          <p:nvPr>
            <p:ph type="title"/>
          </p:nvPr>
        </p:nvSpPr>
        <p:spPr/>
        <p:txBody>
          <a:bodyPr/>
          <a:lstStyle/>
          <a:p>
            <a:r>
              <a:rPr lang="en-US"/>
              <a:t>Instagram Posts Table - 5 of 14</a:t>
            </a:r>
          </a:p>
        </p:txBody>
      </p:sp>
      <p:graphicFrame>
        <p:nvGraphicFramePr>
          <p:cNvPr id="5" name="Table Placeholder 4">
            <a:extLst>
              <a:ext uri="{FF2B5EF4-FFF2-40B4-BE49-F238E27FC236}">
                <a16:creationId xmlns:a16="http://schemas.microsoft.com/office/drawing/2014/main" id="{1713E0E2-7379-4FD6-A7F3-931B63F43354}"/>
              </a:ext>
            </a:extLst>
          </p:cNvPr>
          <p:cNvGraphicFramePr>
            <a:graphicFrameLocks noGrp="1"/>
          </p:cNvGraphicFramePr>
          <p:nvPr>
            <p:ph type="tbl" sz="quarter" idx="13"/>
            <p:extLst>
              <p:ext uri="{D42A27DB-BD31-4B8C-83A1-F6EECF244321}">
                <p14:modId xmlns:p14="http://schemas.microsoft.com/office/powerpoint/2010/main" val="199099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149594819"/>
                    </a:ext>
                  </a:extLst>
                </a:gridCol>
                <a:gridCol w="987552">
                  <a:extLst>
                    <a:ext uri="{9D8B030D-6E8A-4147-A177-3AD203B41FA5}">
                      <a16:colId xmlns:a16="http://schemas.microsoft.com/office/drawing/2014/main" val="1017882729"/>
                    </a:ext>
                  </a:extLst>
                </a:gridCol>
                <a:gridCol w="493776">
                  <a:extLst>
                    <a:ext uri="{9D8B030D-6E8A-4147-A177-3AD203B41FA5}">
                      <a16:colId xmlns:a16="http://schemas.microsoft.com/office/drawing/2014/main" val="886942905"/>
                    </a:ext>
                  </a:extLst>
                </a:gridCol>
                <a:gridCol w="987552">
                  <a:extLst>
                    <a:ext uri="{9D8B030D-6E8A-4147-A177-3AD203B41FA5}">
                      <a16:colId xmlns:a16="http://schemas.microsoft.com/office/drawing/2014/main" val="3525207837"/>
                    </a:ext>
                  </a:extLst>
                </a:gridCol>
                <a:gridCol w="493776">
                  <a:extLst>
                    <a:ext uri="{9D8B030D-6E8A-4147-A177-3AD203B41FA5}">
                      <a16:colId xmlns:a16="http://schemas.microsoft.com/office/drawing/2014/main" val="301257514"/>
                    </a:ext>
                  </a:extLst>
                </a:gridCol>
                <a:gridCol w="493776">
                  <a:extLst>
                    <a:ext uri="{9D8B030D-6E8A-4147-A177-3AD203B41FA5}">
                      <a16:colId xmlns:a16="http://schemas.microsoft.com/office/drawing/2014/main" val="3035402121"/>
                    </a:ext>
                  </a:extLst>
                </a:gridCol>
                <a:gridCol w="493776">
                  <a:extLst>
                    <a:ext uri="{9D8B030D-6E8A-4147-A177-3AD203B41FA5}">
                      <a16:colId xmlns:a16="http://schemas.microsoft.com/office/drawing/2014/main" val="4260557237"/>
                    </a:ext>
                  </a:extLst>
                </a:gridCol>
                <a:gridCol w="493776">
                  <a:extLst>
                    <a:ext uri="{9D8B030D-6E8A-4147-A177-3AD203B41FA5}">
                      <a16:colId xmlns:a16="http://schemas.microsoft.com/office/drawing/2014/main" val="215129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715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19:02:36</a:t>
                      </a:r>
                      <a:r>
                        <a:rPr kumimoji="0" lang="ar-AE" sz="1000" b="0" i="0" u="none" strike="noStrike" kern="1200" cap="none" spc="0" normalizeH="0" baseline="0" noProof="0">
                          <a:ln>
                            <a:noFill/>
                          </a:ln>
                          <a:solidFill>
                            <a:prstClr val="black"/>
                          </a:solidFill>
                          <a:effectLst/>
                          <a:uLnTx/>
                          <a:uFillTx/>
                          <a:latin typeface="+mn-lt"/>
                          <a:ea typeface="+mn-ea"/>
                          <a:cs typeface="+mn-cs"/>
                        </a:rPr>
                        <a:t>
#كوليكشن جديد من #جلابيات سرايا #الحور من ضمن #الفرصة_الذهبية
مصنوعة من قماش الشيفون مع حزام داخلي ومطرزة بالكريستالات
مع #هدية متناسقة مع #الجلابية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11387</a:t>
                      </a:r>
                    </a:p>
                  </a:txBody>
                  <a:tcPr/>
                </a:tc>
                <a:extLst>
                  <a:ext uri="{0D108BD9-81ED-4DB2-BD59-A6C34878D82A}">
                    <a16:rowId xmlns:a16="http://schemas.microsoft.com/office/drawing/2014/main" val="2587186507"/>
                  </a:ext>
                </a:extLst>
              </a:tr>
            </a:tbl>
          </a:graphicData>
        </a:graphic>
      </p:graphicFrame>
      <p:sp>
        <p:nvSpPr>
          <p:cNvPr id="4" name="Text Placeholder 3">
            <a:extLst>
              <a:ext uri="{FF2B5EF4-FFF2-40B4-BE49-F238E27FC236}">
                <a16:creationId xmlns:a16="http://schemas.microsoft.com/office/drawing/2014/main" id="{9122438B-961A-40CE-9815-23F161979485}"/>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548756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9DC9C-7514-41AC-B16B-709E22F18D96}"/>
              </a:ext>
            </a:extLst>
          </p:cNvPr>
          <p:cNvSpPr>
            <a:spLocks noGrp="1"/>
          </p:cNvSpPr>
          <p:nvPr>
            <p:ph type="title"/>
          </p:nvPr>
        </p:nvSpPr>
        <p:spPr/>
        <p:txBody>
          <a:bodyPr/>
          <a:lstStyle/>
          <a:p>
            <a:r>
              <a:rPr lang="en-US"/>
              <a:t>Instagram Posts Table - 6 of 14</a:t>
            </a:r>
          </a:p>
        </p:txBody>
      </p:sp>
      <p:graphicFrame>
        <p:nvGraphicFramePr>
          <p:cNvPr id="5" name="Table Placeholder 4">
            <a:extLst>
              <a:ext uri="{FF2B5EF4-FFF2-40B4-BE49-F238E27FC236}">
                <a16:creationId xmlns:a16="http://schemas.microsoft.com/office/drawing/2014/main" id="{8E5B27F8-5888-459A-AEDF-3D15CF43A9F6}"/>
              </a:ext>
            </a:extLst>
          </p:cNvPr>
          <p:cNvGraphicFramePr>
            <a:graphicFrameLocks noGrp="1"/>
          </p:cNvGraphicFramePr>
          <p:nvPr>
            <p:ph type="tbl" sz="quarter" idx="13"/>
            <p:extLst>
              <p:ext uri="{D42A27DB-BD31-4B8C-83A1-F6EECF244321}">
                <p14:modId xmlns:p14="http://schemas.microsoft.com/office/powerpoint/2010/main" val="91394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848712082"/>
                    </a:ext>
                  </a:extLst>
                </a:gridCol>
                <a:gridCol w="987552">
                  <a:extLst>
                    <a:ext uri="{9D8B030D-6E8A-4147-A177-3AD203B41FA5}">
                      <a16:colId xmlns:a16="http://schemas.microsoft.com/office/drawing/2014/main" val="3037698471"/>
                    </a:ext>
                  </a:extLst>
                </a:gridCol>
                <a:gridCol w="493776">
                  <a:extLst>
                    <a:ext uri="{9D8B030D-6E8A-4147-A177-3AD203B41FA5}">
                      <a16:colId xmlns:a16="http://schemas.microsoft.com/office/drawing/2014/main" val="43406302"/>
                    </a:ext>
                  </a:extLst>
                </a:gridCol>
                <a:gridCol w="987552">
                  <a:extLst>
                    <a:ext uri="{9D8B030D-6E8A-4147-A177-3AD203B41FA5}">
                      <a16:colId xmlns:a16="http://schemas.microsoft.com/office/drawing/2014/main" val="1419867741"/>
                    </a:ext>
                  </a:extLst>
                </a:gridCol>
                <a:gridCol w="493776">
                  <a:extLst>
                    <a:ext uri="{9D8B030D-6E8A-4147-A177-3AD203B41FA5}">
                      <a16:colId xmlns:a16="http://schemas.microsoft.com/office/drawing/2014/main" val="409413035"/>
                    </a:ext>
                  </a:extLst>
                </a:gridCol>
                <a:gridCol w="493776">
                  <a:extLst>
                    <a:ext uri="{9D8B030D-6E8A-4147-A177-3AD203B41FA5}">
                      <a16:colId xmlns:a16="http://schemas.microsoft.com/office/drawing/2014/main" val="700444486"/>
                    </a:ext>
                  </a:extLst>
                </a:gridCol>
                <a:gridCol w="493776">
                  <a:extLst>
                    <a:ext uri="{9D8B030D-6E8A-4147-A177-3AD203B41FA5}">
                      <a16:colId xmlns:a16="http://schemas.microsoft.com/office/drawing/2014/main" val="292427482"/>
                    </a:ext>
                  </a:extLst>
                </a:gridCol>
                <a:gridCol w="493776">
                  <a:extLst>
                    <a:ext uri="{9D8B030D-6E8A-4147-A177-3AD203B41FA5}">
                      <a16:colId xmlns:a16="http://schemas.microsoft.com/office/drawing/2014/main" val="430273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715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17:45:17</a:t>
                      </a:r>
                      <a:r>
                        <a:rPr kumimoji="0" lang="ar-AE" sz="1000" b="0" i="0" u="none" strike="noStrike" kern="1200" cap="none" spc="0" normalizeH="0" baseline="0" noProof="0">
                          <a:ln>
                            <a:noFill/>
                          </a:ln>
                          <a:solidFill>
                            <a:prstClr val="black"/>
                          </a:solidFill>
                          <a:effectLst/>
                          <a:uLnTx/>
                          <a:uFillTx/>
                          <a:latin typeface="+mn-lt"/>
                          <a:ea typeface="+mn-ea"/>
                          <a:cs typeface="+mn-cs"/>
                        </a:rPr>
                        <a:t>
ل صحي؟ حياة صحية؟ مش صعب أبداً
نوفر لك القلاة الهوائية من بالزانو بسعة 4.5 لتر لتستمتعي بأكلاتك المفضلة بأقل السعرات الحرارية الممكنة
ايش تنتظري! مع هدية خلاط مجاناً
للطلب واتس أب 00971561705516
أو 00966554060166
الأسعار:
السعودية 379 ريال
الإمارات 368 درهم
عمان 39 ريال
الكويت 29 دينار
البحرين 38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16918</a:t>
                      </a:r>
                    </a:p>
                  </a:txBody>
                  <a:tcPr/>
                </a:tc>
                <a:extLst>
                  <a:ext uri="{0D108BD9-81ED-4DB2-BD59-A6C34878D82A}">
                    <a16:rowId xmlns:a16="http://schemas.microsoft.com/office/drawing/2014/main" val="2358687546"/>
                  </a:ext>
                </a:extLst>
              </a:tr>
            </a:tbl>
          </a:graphicData>
        </a:graphic>
      </p:graphicFrame>
      <p:sp>
        <p:nvSpPr>
          <p:cNvPr id="4" name="Text Placeholder 3">
            <a:extLst>
              <a:ext uri="{FF2B5EF4-FFF2-40B4-BE49-F238E27FC236}">
                <a16:creationId xmlns:a16="http://schemas.microsoft.com/office/drawing/2014/main" id="{370BDBEA-0D6A-40D9-9955-FFDB82346E65}"/>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12441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B3B0C-77B4-4944-9EB6-9E1CDEF7E259}"/>
              </a:ext>
            </a:extLst>
          </p:cNvPr>
          <p:cNvSpPr>
            <a:spLocks noGrp="1"/>
          </p:cNvSpPr>
          <p:nvPr>
            <p:ph type="title"/>
          </p:nvPr>
        </p:nvSpPr>
        <p:spPr/>
        <p:txBody>
          <a:bodyPr/>
          <a:lstStyle/>
          <a:p>
            <a:r>
              <a:rPr lang="en-US"/>
              <a:t>Instagram Posts Table - 7 of 14</a:t>
            </a:r>
          </a:p>
        </p:txBody>
      </p:sp>
      <p:graphicFrame>
        <p:nvGraphicFramePr>
          <p:cNvPr id="5" name="Table Placeholder 4">
            <a:extLst>
              <a:ext uri="{FF2B5EF4-FFF2-40B4-BE49-F238E27FC236}">
                <a16:creationId xmlns:a16="http://schemas.microsoft.com/office/drawing/2014/main" id="{ED1D3FC7-F868-4B29-851E-1324BBA28F04}"/>
              </a:ext>
            </a:extLst>
          </p:cNvPr>
          <p:cNvGraphicFramePr>
            <a:graphicFrameLocks noGrp="1"/>
          </p:cNvGraphicFramePr>
          <p:nvPr>
            <p:ph type="tbl" sz="quarter" idx="13"/>
            <p:extLst>
              <p:ext uri="{D42A27DB-BD31-4B8C-83A1-F6EECF244321}">
                <p14:modId xmlns:p14="http://schemas.microsoft.com/office/powerpoint/2010/main" val="362057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4142899132"/>
                    </a:ext>
                  </a:extLst>
                </a:gridCol>
                <a:gridCol w="987552">
                  <a:extLst>
                    <a:ext uri="{9D8B030D-6E8A-4147-A177-3AD203B41FA5}">
                      <a16:colId xmlns:a16="http://schemas.microsoft.com/office/drawing/2014/main" val="4061838763"/>
                    </a:ext>
                  </a:extLst>
                </a:gridCol>
                <a:gridCol w="493776">
                  <a:extLst>
                    <a:ext uri="{9D8B030D-6E8A-4147-A177-3AD203B41FA5}">
                      <a16:colId xmlns:a16="http://schemas.microsoft.com/office/drawing/2014/main" val="1395772135"/>
                    </a:ext>
                  </a:extLst>
                </a:gridCol>
                <a:gridCol w="987552">
                  <a:extLst>
                    <a:ext uri="{9D8B030D-6E8A-4147-A177-3AD203B41FA5}">
                      <a16:colId xmlns:a16="http://schemas.microsoft.com/office/drawing/2014/main" val="2313282568"/>
                    </a:ext>
                  </a:extLst>
                </a:gridCol>
                <a:gridCol w="493776">
                  <a:extLst>
                    <a:ext uri="{9D8B030D-6E8A-4147-A177-3AD203B41FA5}">
                      <a16:colId xmlns:a16="http://schemas.microsoft.com/office/drawing/2014/main" val="493146933"/>
                    </a:ext>
                  </a:extLst>
                </a:gridCol>
                <a:gridCol w="493776">
                  <a:extLst>
                    <a:ext uri="{9D8B030D-6E8A-4147-A177-3AD203B41FA5}">
                      <a16:colId xmlns:a16="http://schemas.microsoft.com/office/drawing/2014/main" val="2668451825"/>
                    </a:ext>
                  </a:extLst>
                </a:gridCol>
                <a:gridCol w="493776">
                  <a:extLst>
                    <a:ext uri="{9D8B030D-6E8A-4147-A177-3AD203B41FA5}">
                      <a16:colId xmlns:a16="http://schemas.microsoft.com/office/drawing/2014/main" val="1700631310"/>
                    </a:ext>
                  </a:extLst>
                </a:gridCol>
                <a:gridCol w="493776">
                  <a:extLst>
                    <a:ext uri="{9D8B030D-6E8A-4147-A177-3AD203B41FA5}">
                      <a16:colId xmlns:a16="http://schemas.microsoft.com/office/drawing/2014/main" val="1942551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774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12:30:08</a:t>
                      </a:r>
                      <a:r>
                        <a:rPr kumimoji="0" lang="ar-AE" sz="1000" b="0" i="0" u="none" strike="noStrike" kern="1200" cap="none" spc="0" normalizeH="0" baseline="0" noProof="0">
                          <a:ln>
                            <a:noFill/>
                          </a:ln>
                          <a:solidFill>
                            <a:prstClr val="black"/>
                          </a:solidFill>
                          <a:effectLst/>
                          <a:uLnTx/>
                          <a:uFillTx/>
                          <a:latin typeface="+mn-lt"/>
                          <a:ea typeface="+mn-ea"/>
                          <a:cs typeface="+mn-cs"/>
                        </a:rPr>
                        <a:t>
المكنسة الوحيدة والحصرية في سيتروس تي في التي يمكن استخدامها كـ مكنسة وممسحة بخارية معاً 
يمكن استخدامها على السجاد، البلاط، السيراميك، والباركيه أيضاً
للطلب واتس أب 00971561705516 أو 00966554060166
الأسعار:
السعودية 739 ريال
الإمارات 752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46999</a:t>
                      </a:r>
                    </a:p>
                  </a:txBody>
                  <a:tcPr/>
                </a:tc>
                <a:extLst>
                  <a:ext uri="{0D108BD9-81ED-4DB2-BD59-A6C34878D82A}">
                    <a16:rowId xmlns:a16="http://schemas.microsoft.com/office/drawing/2014/main" val="1200128424"/>
                  </a:ext>
                </a:extLst>
              </a:tr>
            </a:tbl>
          </a:graphicData>
        </a:graphic>
      </p:graphicFrame>
      <p:sp>
        <p:nvSpPr>
          <p:cNvPr id="4" name="Text Placeholder 3">
            <a:extLst>
              <a:ext uri="{FF2B5EF4-FFF2-40B4-BE49-F238E27FC236}">
                <a16:creationId xmlns:a16="http://schemas.microsoft.com/office/drawing/2014/main" id="{AEEC1BF1-D20A-422D-BA13-1839CF50E56B}"/>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533166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ED235-CE93-4AA1-BC75-AB0361A52363}"/>
              </a:ext>
            </a:extLst>
          </p:cNvPr>
          <p:cNvSpPr>
            <a:spLocks noGrp="1"/>
          </p:cNvSpPr>
          <p:nvPr>
            <p:ph type="title"/>
          </p:nvPr>
        </p:nvSpPr>
        <p:spPr/>
        <p:txBody>
          <a:bodyPr/>
          <a:lstStyle/>
          <a:p>
            <a:r>
              <a:rPr lang="en-US"/>
              <a:t>Instagram Posts Table - 8 of 14</a:t>
            </a:r>
          </a:p>
        </p:txBody>
      </p:sp>
      <p:graphicFrame>
        <p:nvGraphicFramePr>
          <p:cNvPr id="5" name="Table Placeholder 4">
            <a:extLst>
              <a:ext uri="{FF2B5EF4-FFF2-40B4-BE49-F238E27FC236}">
                <a16:creationId xmlns:a16="http://schemas.microsoft.com/office/drawing/2014/main" id="{BFB344B7-FD17-47C8-A392-3E1CEEA0009C}"/>
              </a:ext>
            </a:extLst>
          </p:cNvPr>
          <p:cNvGraphicFramePr>
            <a:graphicFrameLocks noGrp="1"/>
          </p:cNvGraphicFramePr>
          <p:nvPr>
            <p:ph type="tbl" sz="quarter" idx="13"/>
            <p:extLst>
              <p:ext uri="{D42A27DB-BD31-4B8C-83A1-F6EECF244321}">
                <p14:modId xmlns:p14="http://schemas.microsoft.com/office/powerpoint/2010/main" val="290644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60774208"/>
                    </a:ext>
                  </a:extLst>
                </a:gridCol>
                <a:gridCol w="987552">
                  <a:extLst>
                    <a:ext uri="{9D8B030D-6E8A-4147-A177-3AD203B41FA5}">
                      <a16:colId xmlns:a16="http://schemas.microsoft.com/office/drawing/2014/main" val="1480340463"/>
                    </a:ext>
                  </a:extLst>
                </a:gridCol>
                <a:gridCol w="493776">
                  <a:extLst>
                    <a:ext uri="{9D8B030D-6E8A-4147-A177-3AD203B41FA5}">
                      <a16:colId xmlns:a16="http://schemas.microsoft.com/office/drawing/2014/main" val="3277336373"/>
                    </a:ext>
                  </a:extLst>
                </a:gridCol>
                <a:gridCol w="987552">
                  <a:extLst>
                    <a:ext uri="{9D8B030D-6E8A-4147-A177-3AD203B41FA5}">
                      <a16:colId xmlns:a16="http://schemas.microsoft.com/office/drawing/2014/main" val="883185644"/>
                    </a:ext>
                  </a:extLst>
                </a:gridCol>
                <a:gridCol w="493776">
                  <a:extLst>
                    <a:ext uri="{9D8B030D-6E8A-4147-A177-3AD203B41FA5}">
                      <a16:colId xmlns:a16="http://schemas.microsoft.com/office/drawing/2014/main" val="3483569609"/>
                    </a:ext>
                  </a:extLst>
                </a:gridCol>
                <a:gridCol w="493776">
                  <a:extLst>
                    <a:ext uri="{9D8B030D-6E8A-4147-A177-3AD203B41FA5}">
                      <a16:colId xmlns:a16="http://schemas.microsoft.com/office/drawing/2014/main" val="3018994285"/>
                    </a:ext>
                  </a:extLst>
                </a:gridCol>
                <a:gridCol w="493776">
                  <a:extLst>
                    <a:ext uri="{9D8B030D-6E8A-4147-A177-3AD203B41FA5}">
                      <a16:colId xmlns:a16="http://schemas.microsoft.com/office/drawing/2014/main" val="2687907541"/>
                    </a:ext>
                  </a:extLst>
                </a:gridCol>
                <a:gridCol w="493776">
                  <a:extLst>
                    <a:ext uri="{9D8B030D-6E8A-4147-A177-3AD203B41FA5}">
                      <a16:colId xmlns:a16="http://schemas.microsoft.com/office/drawing/2014/main" val="1746603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192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17:02:13</a:t>
                      </a:r>
                      <a:r>
                        <a:rPr kumimoji="0" lang="ar-AE" sz="1000" b="0" i="0" u="none" strike="noStrike" kern="1200" cap="none" spc="0" normalizeH="0" baseline="0" noProof="0">
                          <a:ln>
                            <a:noFill/>
                          </a:ln>
                          <a:solidFill>
                            <a:prstClr val="black"/>
                          </a:solidFill>
                          <a:effectLst/>
                          <a:uLnTx/>
                          <a:uFillTx/>
                          <a:latin typeface="+mn-lt"/>
                          <a:ea typeface="+mn-ea"/>
                          <a:cs typeface="+mn-cs"/>
                        </a:rPr>
                        <a:t>
"طقم قدور </a:t>
                      </a:r>
                      <a:r>
                        <a:rPr kumimoji="0" lang="en-US" sz="1000" b="0" i="0" u="none" strike="noStrike" kern="1200" cap="none" spc="0" normalizeH="0" baseline="0" noProof="0">
                          <a:ln>
                            <a:noFill/>
                          </a:ln>
                          <a:solidFill>
                            <a:prstClr val="black"/>
                          </a:solidFill>
                          <a:effectLst/>
                          <a:uLnTx/>
                          <a:uFillTx/>
                          <a:latin typeface="+mn-lt"/>
                          <a:ea typeface="+mn-ea"/>
                          <a:cs typeface="+mn-cs"/>
                        </a:rPr>
                        <a:t>WMF </a:t>
                      </a:r>
                      <a:r>
                        <a:rPr kumimoji="0" lang="ar-AE" sz="1000" b="0" i="0" u="none" strike="noStrike" kern="1200" cap="none" spc="0" normalizeH="0" baseline="0" noProof="0">
                          <a:ln>
                            <a:noFill/>
                          </a:ln>
                          <a:solidFill>
                            <a:prstClr val="black"/>
                          </a:solidFill>
                          <a:effectLst/>
                          <a:uLnTx/>
                          <a:uFillTx/>
                          <a:latin typeface="+mn-lt"/>
                          <a:ea typeface="+mn-ea"/>
                          <a:cs typeface="+mn-cs"/>
                        </a:rPr>
                        <a:t>تتكون المجموعة من قدر كبير بسعة 6.5 لتر وقدر أصغر بسعة 3 لتر
و مع #هدية قدر عادي + #مقلاة و أربع أدوات لنزع البذور من الخضروات والفواكه
فقط لفترة محدودة
للطلب واتس أب 00971561705516 أو 00966554060166
الأسعار:
السعودية 899 ريال
الإمارات 874 درهم
عمان 93 ريال
الكويت 70 دينار
البحرين 90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11036</a:t>
                      </a:r>
                    </a:p>
                  </a:txBody>
                  <a:tcPr/>
                </a:tc>
                <a:extLst>
                  <a:ext uri="{0D108BD9-81ED-4DB2-BD59-A6C34878D82A}">
                    <a16:rowId xmlns:a16="http://schemas.microsoft.com/office/drawing/2014/main" val="225190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14:00:12</a:t>
                      </a:r>
                      <a:r>
                        <a:rPr kumimoji="0" lang="ar-AE" sz="1000" b="0" i="0" u="none" strike="noStrike" kern="1200" cap="none" spc="0" normalizeH="0" baseline="0" noProof="0">
                          <a:ln>
                            <a:noFill/>
                          </a:ln>
                          <a:solidFill>
                            <a:prstClr val="black"/>
                          </a:solidFill>
                          <a:effectLst/>
                          <a:uLnTx/>
                          <a:uFillTx/>
                          <a:latin typeface="+mn-lt"/>
                          <a:ea typeface="+mn-ea"/>
                          <a:cs typeface="+mn-cs"/>
                        </a:rPr>
                        <a:t>
آخر فرصة للحصول على منظف الأسطح هيدروكلين متعدد الاستخدام 
يستخدم تقنية الماء الساخن ليقضي على الأتربة والمواد المسببة للحساسية
يمكن استخدامه لتنظيف السجاد، البلاط والسيراميك وأيضا الباركيه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32560</a:t>
                      </a:r>
                    </a:p>
                  </a:txBody>
                  <a:tcPr/>
                </a:tc>
                <a:extLst>
                  <a:ext uri="{0D108BD9-81ED-4DB2-BD59-A6C34878D82A}">
                    <a16:rowId xmlns:a16="http://schemas.microsoft.com/office/drawing/2014/main" val="218164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11:49:14</a:t>
                      </a:r>
                      <a:r>
                        <a:rPr kumimoji="0" lang="ar-AE" sz="1000" b="0" i="0" u="none" strike="noStrike" kern="1200" cap="none" spc="0" normalizeH="0" baseline="0" noProof="0">
                          <a:ln>
                            <a:noFill/>
                          </a:ln>
                          <a:solidFill>
                            <a:prstClr val="black"/>
                          </a:solidFill>
                          <a:effectLst/>
                          <a:uLnTx/>
                          <a:uFillTx/>
                          <a:latin typeface="+mn-lt"/>
                          <a:ea typeface="+mn-ea"/>
                          <a:cs typeface="+mn-cs"/>
                        </a:rPr>
                        <a:t>
#آخر_فرصة للحصول على #شحن_مجاني بمناسبة #اليوم_الوطني_الكويتي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6656</a:t>
                      </a:r>
                    </a:p>
                  </a:txBody>
                  <a:tcPr/>
                </a:tc>
                <a:extLst>
                  <a:ext uri="{0D108BD9-81ED-4DB2-BD59-A6C34878D82A}">
                    <a16:rowId xmlns:a16="http://schemas.microsoft.com/office/drawing/2014/main" val="3644863344"/>
                  </a:ext>
                </a:extLst>
              </a:tr>
            </a:tbl>
          </a:graphicData>
        </a:graphic>
      </p:graphicFrame>
      <p:sp>
        <p:nvSpPr>
          <p:cNvPr id="4" name="Text Placeholder 3">
            <a:extLst>
              <a:ext uri="{FF2B5EF4-FFF2-40B4-BE49-F238E27FC236}">
                <a16:creationId xmlns:a16="http://schemas.microsoft.com/office/drawing/2014/main" id="{02C361A2-E35E-447A-B95A-12B06B7A6AAF}"/>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12862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89E06-D902-480C-8194-6BA9AF2A5D1B}"/>
              </a:ext>
            </a:extLst>
          </p:cNvPr>
          <p:cNvSpPr>
            <a:spLocks noGrp="1"/>
          </p:cNvSpPr>
          <p:nvPr>
            <p:ph type="title"/>
          </p:nvPr>
        </p:nvSpPr>
        <p:spPr/>
        <p:txBody>
          <a:bodyPr/>
          <a:lstStyle/>
          <a:p>
            <a:r>
              <a:rPr lang="en-US"/>
              <a:t>Instagram Posts Table - 9 of 14</a:t>
            </a:r>
          </a:p>
        </p:txBody>
      </p:sp>
      <p:graphicFrame>
        <p:nvGraphicFramePr>
          <p:cNvPr id="5" name="Table Placeholder 4">
            <a:extLst>
              <a:ext uri="{FF2B5EF4-FFF2-40B4-BE49-F238E27FC236}">
                <a16:creationId xmlns:a16="http://schemas.microsoft.com/office/drawing/2014/main" id="{4A48F5E8-A4C8-43F5-9C5A-5C95579D3843}"/>
              </a:ext>
            </a:extLst>
          </p:cNvPr>
          <p:cNvGraphicFramePr>
            <a:graphicFrameLocks noGrp="1"/>
          </p:cNvGraphicFramePr>
          <p:nvPr>
            <p:ph type="tbl" sz="quarter" idx="13"/>
            <p:extLst>
              <p:ext uri="{D42A27DB-BD31-4B8C-83A1-F6EECF244321}">
                <p14:modId xmlns:p14="http://schemas.microsoft.com/office/powerpoint/2010/main" val="3320335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890394624"/>
                    </a:ext>
                  </a:extLst>
                </a:gridCol>
                <a:gridCol w="987552">
                  <a:extLst>
                    <a:ext uri="{9D8B030D-6E8A-4147-A177-3AD203B41FA5}">
                      <a16:colId xmlns:a16="http://schemas.microsoft.com/office/drawing/2014/main" val="65479278"/>
                    </a:ext>
                  </a:extLst>
                </a:gridCol>
                <a:gridCol w="493776">
                  <a:extLst>
                    <a:ext uri="{9D8B030D-6E8A-4147-A177-3AD203B41FA5}">
                      <a16:colId xmlns:a16="http://schemas.microsoft.com/office/drawing/2014/main" val="2635522637"/>
                    </a:ext>
                  </a:extLst>
                </a:gridCol>
                <a:gridCol w="987552">
                  <a:extLst>
                    <a:ext uri="{9D8B030D-6E8A-4147-A177-3AD203B41FA5}">
                      <a16:colId xmlns:a16="http://schemas.microsoft.com/office/drawing/2014/main" val="2489547605"/>
                    </a:ext>
                  </a:extLst>
                </a:gridCol>
                <a:gridCol w="493776">
                  <a:extLst>
                    <a:ext uri="{9D8B030D-6E8A-4147-A177-3AD203B41FA5}">
                      <a16:colId xmlns:a16="http://schemas.microsoft.com/office/drawing/2014/main" val="3828041383"/>
                    </a:ext>
                  </a:extLst>
                </a:gridCol>
                <a:gridCol w="493776">
                  <a:extLst>
                    <a:ext uri="{9D8B030D-6E8A-4147-A177-3AD203B41FA5}">
                      <a16:colId xmlns:a16="http://schemas.microsoft.com/office/drawing/2014/main" val="3929780435"/>
                    </a:ext>
                  </a:extLst>
                </a:gridCol>
                <a:gridCol w="493776">
                  <a:extLst>
                    <a:ext uri="{9D8B030D-6E8A-4147-A177-3AD203B41FA5}">
                      <a16:colId xmlns:a16="http://schemas.microsoft.com/office/drawing/2014/main" val="481813918"/>
                    </a:ext>
                  </a:extLst>
                </a:gridCol>
                <a:gridCol w="493776">
                  <a:extLst>
                    <a:ext uri="{9D8B030D-6E8A-4147-A177-3AD203B41FA5}">
                      <a16:colId xmlns:a16="http://schemas.microsoft.com/office/drawing/2014/main" val="379086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1022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15:57:49</a:t>
                      </a:r>
                      <a:r>
                        <a:rPr kumimoji="0" lang="ar-AE" sz="1000" b="0" i="0" u="none" strike="noStrike" kern="1200" cap="none" spc="0" normalizeH="0" baseline="0" noProof="0">
                          <a:ln>
                            <a:noFill/>
                          </a:ln>
                          <a:solidFill>
                            <a:prstClr val="black"/>
                          </a:solidFill>
                          <a:effectLst/>
                          <a:uLnTx/>
                          <a:uFillTx/>
                          <a:latin typeface="+mn-lt"/>
                          <a:ea typeface="+mn-ea"/>
                          <a:cs typeface="+mn-cs"/>
                        </a:rPr>
                        <a:t>
الكمية قربت تخلص على جهاز الليز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مع الهدايا الي مقدمينها من ضمن #الفرصة_الذهبية
لا تفوتوا الفرصة واطلبوا الآن من الواتس أب 00971561705516 أو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29139</a:t>
                      </a:r>
                    </a:p>
                  </a:txBody>
                  <a:tcPr/>
                </a:tc>
                <a:extLst>
                  <a:ext uri="{0D108BD9-81ED-4DB2-BD59-A6C34878D82A}">
                    <a16:rowId xmlns:a16="http://schemas.microsoft.com/office/drawing/2014/main" val="366131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10:55:40</a:t>
                      </a:r>
                      <a:r>
                        <a:rPr kumimoji="0" lang="ar-AE" sz="1000" b="0" i="0" u="none" strike="noStrike" kern="1200" cap="none" spc="0" normalizeH="0" baseline="0" noProof="0">
                          <a:ln>
                            <a:noFill/>
                          </a:ln>
                          <a:solidFill>
                            <a:prstClr val="black"/>
                          </a:solidFill>
                          <a:effectLst/>
                          <a:uLnTx/>
                          <a:uFillTx/>
                          <a:latin typeface="+mn-lt"/>
                          <a:ea typeface="+mn-ea"/>
                          <a:cs typeface="+mn-cs"/>
                        </a:rPr>
                        <a:t>
كل عام والكويت بخير
كل عام والشعب الكويتي بخير
بمناسبة اليوم الكويتي خصم شحن مجاني على كل الطلبات 
فقط لمدة يومان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extLst>
                  <a:ext uri="{0D108BD9-81ED-4DB2-BD59-A6C34878D82A}">
                    <a16:rowId xmlns:a16="http://schemas.microsoft.com/office/drawing/2014/main" val="215218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16:06:22</a:t>
                      </a:r>
                      <a:r>
                        <a:rPr kumimoji="0" lang="ar-AE" sz="1000" b="0" i="0" u="none" strike="noStrike" kern="1200" cap="none" spc="0" normalizeH="0" baseline="0" noProof="0">
                          <a:ln>
                            <a:noFill/>
                          </a:ln>
                          <a:solidFill>
                            <a:prstClr val="black"/>
                          </a:solidFill>
                          <a:effectLst/>
                          <a:uLnTx/>
                          <a:uFillTx/>
                          <a:latin typeface="+mn-lt"/>
                          <a:ea typeface="+mn-ea"/>
                          <a:cs typeface="+mn-cs"/>
                        </a:rPr>
                        <a:t>
"مكنسة بيسيل تستطيع كنس وغسل الأرضيات والسجاد والمفروشات والمراتب وفرش السيارات  كما يمكنه مسح وتجفيف الأرضيات المصمتة
جهاز واحد متعدد الاستخدام سيوفر عليك الوقت والجهد والمال في نفس الوقت
للطلب واتس أب 00971561705516 أو 00966554060166
الأسعار
السعودية 1399 ريال
الإمارات 1362 درهم
عمان 144 ريال
الكويت 109 دينار
البحرين 141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a:t>
                      </a:r>
                    </a:p>
                  </a:txBody>
                  <a:tcPr/>
                </a:tc>
                <a:extLst>
                  <a:ext uri="{0D108BD9-81ED-4DB2-BD59-A6C34878D82A}">
                    <a16:rowId xmlns:a16="http://schemas.microsoft.com/office/drawing/2014/main" val="2322498838"/>
                  </a:ext>
                </a:extLst>
              </a:tr>
            </a:tbl>
          </a:graphicData>
        </a:graphic>
      </p:graphicFrame>
      <p:sp>
        <p:nvSpPr>
          <p:cNvPr id="4" name="Text Placeholder 3">
            <a:extLst>
              <a:ext uri="{FF2B5EF4-FFF2-40B4-BE49-F238E27FC236}">
                <a16:creationId xmlns:a16="http://schemas.microsoft.com/office/drawing/2014/main" id="{91DBA341-2CF2-46AA-B2CD-6A82BD9FAECE}"/>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709365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FE7E4-48B2-4433-8299-9BCB88A74845}"/>
              </a:ext>
            </a:extLst>
          </p:cNvPr>
          <p:cNvSpPr>
            <a:spLocks noGrp="1"/>
          </p:cNvSpPr>
          <p:nvPr>
            <p:ph type="title"/>
          </p:nvPr>
        </p:nvSpPr>
        <p:spPr/>
        <p:txBody>
          <a:bodyPr/>
          <a:lstStyle/>
          <a:p>
            <a:r>
              <a:rPr lang="en-US"/>
              <a:t>Instagram Posts Table - 10 of 14</a:t>
            </a:r>
          </a:p>
        </p:txBody>
      </p:sp>
      <p:graphicFrame>
        <p:nvGraphicFramePr>
          <p:cNvPr id="5" name="Table Placeholder 4">
            <a:extLst>
              <a:ext uri="{FF2B5EF4-FFF2-40B4-BE49-F238E27FC236}">
                <a16:creationId xmlns:a16="http://schemas.microsoft.com/office/drawing/2014/main" id="{780689EE-F610-48AB-AAA3-19CF0D7A9C94}"/>
              </a:ext>
            </a:extLst>
          </p:cNvPr>
          <p:cNvGraphicFramePr>
            <a:graphicFrameLocks noGrp="1"/>
          </p:cNvGraphicFramePr>
          <p:nvPr>
            <p:ph type="tbl" sz="quarter" idx="13"/>
            <p:extLst>
              <p:ext uri="{D42A27DB-BD31-4B8C-83A1-F6EECF244321}">
                <p14:modId xmlns:p14="http://schemas.microsoft.com/office/powerpoint/2010/main" val="2086586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268889684"/>
                    </a:ext>
                  </a:extLst>
                </a:gridCol>
                <a:gridCol w="987552">
                  <a:extLst>
                    <a:ext uri="{9D8B030D-6E8A-4147-A177-3AD203B41FA5}">
                      <a16:colId xmlns:a16="http://schemas.microsoft.com/office/drawing/2014/main" val="4063552917"/>
                    </a:ext>
                  </a:extLst>
                </a:gridCol>
                <a:gridCol w="493776">
                  <a:extLst>
                    <a:ext uri="{9D8B030D-6E8A-4147-A177-3AD203B41FA5}">
                      <a16:colId xmlns:a16="http://schemas.microsoft.com/office/drawing/2014/main" val="533234497"/>
                    </a:ext>
                  </a:extLst>
                </a:gridCol>
                <a:gridCol w="987552">
                  <a:extLst>
                    <a:ext uri="{9D8B030D-6E8A-4147-A177-3AD203B41FA5}">
                      <a16:colId xmlns:a16="http://schemas.microsoft.com/office/drawing/2014/main" val="2201599357"/>
                    </a:ext>
                  </a:extLst>
                </a:gridCol>
                <a:gridCol w="493776">
                  <a:extLst>
                    <a:ext uri="{9D8B030D-6E8A-4147-A177-3AD203B41FA5}">
                      <a16:colId xmlns:a16="http://schemas.microsoft.com/office/drawing/2014/main" val="1430471485"/>
                    </a:ext>
                  </a:extLst>
                </a:gridCol>
                <a:gridCol w="493776">
                  <a:extLst>
                    <a:ext uri="{9D8B030D-6E8A-4147-A177-3AD203B41FA5}">
                      <a16:colId xmlns:a16="http://schemas.microsoft.com/office/drawing/2014/main" val="1161628082"/>
                    </a:ext>
                  </a:extLst>
                </a:gridCol>
                <a:gridCol w="493776">
                  <a:extLst>
                    <a:ext uri="{9D8B030D-6E8A-4147-A177-3AD203B41FA5}">
                      <a16:colId xmlns:a16="http://schemas.microsoft.com/office/drawing/2014/main" val="582704201"/>
                    </a:ext>
                  </a:extLst>
                </a:gridCol>
                <a:gridCol w="493776">
                  <a:extLst>
                    <a:ext uri="{9D8B030D-6E8A-4147-A177-3AD203B41FA5}">
                      <a16:colId xmlns:a16="http://schemas.microsoft.com/office/drawing/2014/main" val="379740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541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12:50:26</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لفترة محدودة على أواني #الطهي فيولا 10 قطع من بالزانو. أطلبيه خلال #الفرصة_الذهبية لتحصلي على  #هدية' طقم سكاكين لا غنى عنها في كل #مطبخ.
للطلب عبر واتس أب 00971561705516 أو 00966554060166
سعر العرض:
السعودية 399 ريال
الإمارات 390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14856</a:t>
                      </a:r>
                    </a:p>
                  </a:txBody>
                  <a:tcPr/>
                </a:tc>
                <a:extLst>
                  <a:ext uri="{0D108BD9-81ED-4DB2-BD59-A6C34878D82A}">
                    <a16:rowId xmlns:a16="http://schemas.microsoft.com/office/drawing/2014/main" val="2958004365"/>
                  </a:ext>
                </a:extLst>
              </a:tr>
            </a:tbl>
          </a:graphicData>
        </a:graphic>
      </p:graphicFrame>
      <p:sp>
        <p:nvSpPr>
          <p:cNvPr id="4" name="Text Placeholder 3">
            <a:extLst>
              <a:ext uri="{FF2B5EF4-FFF2-40B4-BE49-F238E27FC236}">
                <a16:creationId xmlns:a16="http://schemas.microsoft.com/office/drawing/2014/main" id="{3BCCC4B7-4E4D-45AA-9BF6-039B7A4D5BD2}"/>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873571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85586-EFD9-4199-B184-C73764AAA417}"/>
              </a:ext>
            </a:extLst>
          </p:cNvPr>
          <p:cNvSpPr>
            <a:spLocks noGrp="1"/>
          </p:cNvSpPr>
          <p:nvPr>
            <p:ph type="title"/>
          </p:nvPr>
        </p:nvSpPr>
        <p:spPr/>
        <p:txBody>
          <a:bodyPr/>
          <a:lstStyle/>
          <a:p>
            <a:r>
              <a:rPr lang="en-US"/>
              <a:t>Instagram Posts Table - 11 of 14</a:t>
            </a:r>
          </a:p>
        </p:txBody>
      </p:sp>
      <p:graphicFrame>
        <p:nvGraphicFramePr>
          <p:cNvPr id="5" name="Table Placeholder 4">
            <a:extLst>
              <a:ext uri="{FF2B5EF4-FFF2-40B4-BE49-F238E27FC236}">
                <a16:creationId xmlns:a16="http://schemas.microsoft.com/office/drawing/2014/main" id="{5067CBBE-7D6D-427B-85C1-F9126E515AA1}"/>
              </a:ext>
            </a:extLst>
          </p:cNvPr>
          <p:cNvGraphicFramePr>
            <a:graphicFrameLocks noGrp="1"/>
          </p:cNvGraphicFramePr>
          <p:nvPr>
            <p:ph type="tbl" sz="quarter" idx="13"/>
            <p:extLst>
              <p:ext uri="{D42A27DB-BD31-4B8C-83A1-F6EECF244321}">
                <p14:modId xmlns:p14="http://schemas.microsoft.com/office/powerpoint/2010/main" val="339895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61666253"/>
                    </a:ext>
                  </a:extLst>
                </a:gridCol>
                <a:gridCol w="987552">
                  <a:extLst>
                    <a:ext uri="{9D8B030D-6E8A-4147-A177-3AD203B41FA5}">
                      <a16:colId xmlns:a16="http://schemas.microsoft.com/office/drawing/2014/main" val="2327939902"/>
                    </a:ext>
                  </a:extLst>
                </a:gridCol>
                <a:gridCol w="493776">
                  <a:extLst>
                    <a:ext uri="{9D8B030D-6E8A-4147-A177-3AD203B41FA5}">
                      <a16:colId xmlns:a16="http://schemas.microsoft.com/office/drawing/2014/main" val="3103011877"/>
                    </a:ext>
                  </a:extLst>
                </a:gridCol>
                <a:gridCol w="987552">
                  <a:extLst>
                    <a:ext uri="{9D8B030D-6E8A-4147-A177-3AD203B41FA5}">
                      <a16:colId xmlns:a16="http://schemas.microsoft.com/office/drawing/2014/main" val="4202339084"/>
                    </a:ext>
                  </a:extLst>
                </a:gridCol>
                <a:gridCol w="493776">
                  <a:extLst>
                    <a:ext uri="{9D8B030D-6E8A-4147-A177-3AD203B41FA5}">
                      <a16:colId xmlns:a16="http://schemas.microsoft.com/office/drawing/2014/main" val="3874554725"/>
                    </a:ext>
                  </a:extLst>
                </a:gridCol>
                <a:gridCol w="493776">
                  <a:extLst>
                    <a:ext uri="{9D8B030D-6E8A-4147-A177-3AD203B41FA5}">
                      <a16:colId xmlns:a16="http://schemas.microsoft.com/office/drawing/2014/main" val="3141482267"/>
                    </a:ext>
                  </a:extLst>
                </a:gridCol>
                <a:gridCol w="493776">
                  <a:extLst>
                    <a:ext uri="{9D8B030D-6E8A-4147-A177-3AD203B41FA5}">
                      <a16:colId xmlns:a16="http://schemas.microsoft.com/office/drawing/2014/main" val="3337592944"/>
                    </a:ext>
                  </a:extLst>
                </a:gridCol>
                <a:gridCol w="493776">
                  <a:extLst>
                    <a:ext uri="{9D8B030D-6E8A-4147-A177-3AD203B41FA5}">
                      <a16:colId xmlns:a16="http://schemas.microsoft.com/office/drawing/2014/main" val="164465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127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14:26:16</a:t>
                      </a:r>
                      <a:r>
                        <a:rPr kumimoji="0" lang="ar-AE" sz="1000" b="0" i="0" u="none" strike="noStrike" kern="1200" cap="none" spc="0" normalizeH="0" baseline="0" noProof="0">
                          <a:ln>
                            <a:noFill/>
                          </a:ln>
                          <a:solidFill>
                            <a:prstClr val="black"/>
                          </a:solidFill>
                          <a:effectLst/>
                          <a:uLnTx/>
                          <a:uFillTx/>
                          <a:latin typeface="+mn-lt"/>
                          <a:ea typeface="+mn-ea"/>
                          <a:cs typeface="+mn-cs"/>
                        </a:rPr>
                        <a:t>
"هل جربت #كواية ستيم كيو! من أفضل #المنتجات مبيعاً في عام 2017 و ما زالت 
#مكواة_بخارية وعادية تأتي مع أكثر من رأس:
الرأس الأساسي: يستخدم على القطن والكتان
رأس الفرشاة الثنائي:  يستخدم على الصوف والملابس المحبوكة
فرشاة فيلكرو: يستخدم لإزالة الغبار
فرشاة القماش: تستخدم لتنعيم الفرو والتعقيم
للطلب واتس أب 00971561705516 أو 00966554060166
الأسعار
السعودية 299 ريال
الإمارات 291 درهم
عمان 31 ريال
الكويت 23 دينار
البحرين 30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12467</a:t>
                      </a:r>
                    </a:p>
                  </a:txBody>
                  <a:tcPr/>
                </a:tc>
                <a:extLst>
                  <a:ext uri="{0D108BD9-81ED-4DB2-BD59-A6C34878D82A}">
                    <a16:rowId xmlns:a16="http://schemas.microsoft.com/office/drawing/2014/main" val="1770966731"/>
                  </a:ext>
                </a:extLst>
              </a:tr>
            </a:tbl>
          </a:graphicData>
        </a:graphic>
      </p:graphicFrame>
      <p:sp>
        <p:nvSpPr>
          <p:cNvPr id="4" name="Text Placeholder 3">
            <a:extLst>
              <a:ext uri="{FF2B5EF4-FFF2-40B4-BE49-F238E27FC236}">
                <a16:creationId xmlns:a16="http://schemas.microsoft.com/office/drawing/2014/main" id="{2F8635A7-C391-4311-85CB-C955A1D6156D}"/>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908550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2B04-40D3-4EB9-B45B-D6B9274999AF}"/>
              </a:ext>
            </a:extLst>
          </p:cNvPr>
          <p:cNvSpPr>
            <a:spLocks noGrp="1"/>
          </p:cNvSpPr>
          <p:nvPr>
            <p:ph type="title"/>
          </p:nvPr>
        </p:nvSpPr>
        <p:spPr/>
        <p:txBody>
          <a:bodyPr/>
          <a:lstStyle/>
          <a:p>
            <a:r>
              <a:rPr lang="en-US"/>
              <a:t>Instagram Posts Table - 12 of 14</a:t>
            </a:r>
          </a:p>
        </p:txBody>
      </p:sp>
      <p:graphicFrame>
        <p:nvGraphicFramePr>
          <p:cNvPr id="5" name="Table Placeholder 4">
            <a:extLst>
              <a:ext uri="{FF2B5EF4-FFF2-40B4-BE49-F238E27FC236}">
                <a16:creationId xmlns:a16="http://schemas.microsoft.com/office/drawing/2014/main" id="{61FCF44C-B7DF-4954-BBFC-4DBFB53EDF66}"/>
              </a:ext>
            </a:extLst>
          </p:cNvPr>
          <p:cNvGraphicFramePr>
            <a:graphicFrameLocks noGrp="1"/>
          </p:cNvGraphicFramePr>
          <p:nvPr>
            <p:ph type="tbl" sz="quarter" idx="13"/>
            <p:extLst>
              <p:ext uri="{D42A27DB-BD31-4B8C-83A1-F6EECF244321}">
                <p14:modId xmlns:p14="http://schemas.microsoft.com/office/powerpoint/2010/main" val="1855916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4163669248"/>
                    </a:ext>
                  </a:extLst>
                </a:gridCol>
                <a:gridCol w="987552">
                  <a:extLst>
                    <a:ext uri="{9D8B030D-6E8A-4147-A177-3AD203B41FA5}">
                      <a16:colId xmlns:a16="http://schemas.microsoft.com/office/drawing/2014/main" val="3961511815"/>
                    </a:ext>
                  </a:extLst>
                </a:gridCol>
                <a:gridCol w="493776">
                  <a:extLst>
                    <a:ext uri="{9D8B030D-6E8A-4147-A177-3AD203B41FA5}">
                      <a16:colId xmlns:a16="http://schemas.microsoft.com/office/drawing/2014/main" val="4125749603"/>
                    </a:ext>
                  </a:extLst>
                </a:gridCol>
                <a:gridCol w="987552">
                  <a:extLst>
                    <a:ext uri="{9D8B030D-6E8A-4147-A177-3AD203B41FA5}">
                      <a16:colId xmlns:a16="http://schemas.microsoft.com/office/drawing/2014/main" val="536667655"/>
                    </a:ext>
                  </a:extLst>
                </a:gridCol>
                <a:gridCol w="493776">
                  <a:extLst>
                    <a:ext uri="{9D8B030D-6E8A-4147-A177-3AD203B41FA5}">
                      <a16:colId xmlns:a16="http://schemas.microsoft.com/office/drawing/2014/main" val="3470382563"/>
                    </a:ext>
                  </a:extLst>
                </a:gridCol>
                <a:gridCol w="493776">
                  <a:extLst>
                    <a:ext uri="{9D8B030D-6E8A-4147-A177-3AD203B41FA5}">
                      <a16:colId xmlns:a16="http://schemas.microsoft.com/office/drawing/2014/main" val="425720367"/>
                    </a:ext>
                  </a:extLst>
                </a:gridCol>
                <a:gridCol w="493776">
                  <a:extLst>
                    <a:ext uri="{9D8B030D-6E8A-4147-A177-3AD203B41FA5}">
                      <a16:colId xmlns:a16="http://schemas.microsoft.com/office/drawing/2014/main" val="3596852865"/>
                    </a:ext>
                  </a:extLst>
                </a:gridCol>
                <a:gridCol w="493776">
                  <a:extLst>
                    <a:ext uri="{9D8B030D-6E8A-4147-A177-3AD203B41FA5}">
                      <a16:colId xmlns:a16="http://schemas.microsoft.com/office/drawing/2014/main" val="233089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383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12:04:48</a:t>
                      </a:r>
                      <a:r>
                        <a:rPr kumimoji="0" lang="ar-AE" sz="1000" b="0" i="0" u="none" strike="noStrike" kern="1200" cap="none" spc="0" normalizeH="0" baseline="0" noProof="0">
                          <a:ln>
                            <a:noFill/>
                          </a:ln>
                          <a:solidFill>
                            <a:prstClr val="black"/>
                          </a:solidFill>
                          <a:effectLst/>
                          <a:uLnTx/>
                          <a:uFillTx/>
                          <a:latin typeface="+mn-lt"/>
                          <a:ea typeface="+mn-ea"/>
                          <a:cs typeface="+mn-cs"/>
                        </a:rPr>
                        <a:t>
"مجموعة الفيلر التجميلية للوجه مع مالئ الشفاه من فيلرينا
تعبتر هالمجموعة طريقة آمنة و غير مكلفة للتخلص من التجاعيد لانها تحتوي على أجود أنواع حمض الهيالورونيك
و النتائج طويلة الأمد
للطلب واتس أب 00971561705516 أو 00966554060166
الأسعار
السعودية 599 ريال
الإمارات 583 درهم
عمان 62 ريال
الكويت 47 دينار
البحرين 60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a:t>
                      </a:r>
                    </a:p>
                  </a:txBody>
                  <a:tcPr/>
                </a:tc>
                <a:extLst>
                  <a:ext uri="{0D108BD9-81ED-4DB2-BD59-A6C34878D82A}">
                    <a16:rowId xmlns:a16="http://schemas.microsoft.com/office/drawing/2014/main" val="271778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17:18:04</a:t>
                      </a:r>
                      <a:r>
                        <a:rPr kumimoji="0" lang="ar-AE" sz="1000" b="0" i="0" u="none" strike="noStrike" kern="1200" cap="none" spc="0" normalizeH="0" baseline="0" noProof="0">
                          <a:ln>
                            <a:noFill/>
                          </a:ln>
                          <a:solidFill>
                            <a:prstClr val="black"/>
                          </a:solidFill>
                          <a:effectLst/>
                          <a:uLnTx/>
                          <a:uFillTx/>
                          <a:latin typeface="+mn-lt"/>
                          <a:ea typeface="+mn-ea"/>
                          <a:cs typeface="+mn-cs"/>
                        </a:rPr>
                        <a:t>
"مافي أحلى من العصير المنعش الطازج الي محضر من البيت 
العصّارة البطيئة من منال العالم مصممة مصممة خصيصاً لتناسب حياتك العملية السهلة
و من ضمن #الفرصة_الذهبية احصلي على طقم الخبز باك أند جو و لفترة محدودة فقط
للطلب واتس أب 00971561705516 أو 00966554060166
الأسعار
السعودية 599 ريال
الإمارات 583 درهم
عمان 62 ريال
الكويت 47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extLst>
                  <a:ext uri="{0D108BD9-81ED-4DB2-BD59-A6C34878D82A}">
                    <a16:rowId xmlns:a16="http://schemas.microsoft.com/office/drawing/2014/main" val="1062595841"/>
                  </a:ext>
                </a:extLst>
              </a:tr>
            </a:tbl>
          </a:graphicData>
        </a:graphic>
      </p:graphicFrame>
      <p:sp>
        <p:nvSpPr>
          <p:cNvPr id="4" name="Text Placeholder 3">
            <a:extLst>
              <a:ext uri="{FF2B5EF4-FFF2-40B4-BE49-F238E27FC236}">
                <a16:creationId xmlns:a16="http://schemas.microsoft.com/office/drawing/2014/main" id="{123DCF2B-0A68-428F-B60F-41CD370CFFFB}"/>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98472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0065E-9E85-4875-95E9-C62B4AD4DCC6}"/>
              </a:ext>
            </a:extLst>
          </p:cNvPr>
          <p:cNvSpPr>
            <a:spLocks noGrp="1"/>
          </p:cNvSpPr>
          <p:nvPr>
            <p:ph type="title"/>
          </p:nvPr>
        </p:nvSpPr>
        <p:spPr/>
        <p:txBody>
          <a:bodyPr/>
          <a:lstStyle/>
          <a:p>
            <a:r>
              <a:rPr lang="en-US"/>
              <a:t>Instagram Posts Table - 13 of 14</a:t>
            </a:r>
          </a:p>
        </p:txBody>
      </p:sp>
      <p:graphicFrame>
        <p:nvGraphicFramePr>
          <p:cNvPr id="5" name="Table Placeholder 4">
            <a:extLst>
              <a:ext uri="{FF2B5EF4-FFF2-40B4-BE49-F238E27FC236}">
                <a16:creationId xmlns:a16="http://schemas.microsoft.com/office/drawing/2014/main" id="{BC8E7B1E-4E95-46DA-B2BA-4AC6A2087E53}"/>
              </a:ext>
            </a:extLst>
          </p:cNvPr>
          <p:cNvGraphicFramePr>
            <a:graphicFrameLocks noGrp="1"/>
          </p:cNvGraphicFramePr>
          <p:nvPr>
            <p:ph type="tbl" sz="quarter" idx="13"/>
            <p:extLst>
              <p:ext uri="{D42A27DB-BD31-4B8C-83A1-F6EECF244321}">
                <p14:modId xmlns:p14="http://schemas.microsoft.com/office/powerpoint/2010/main" val="327355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718797658"/>
                    </a:ext>
                  </a:extLst>
                </a:gridCol>
                <a:gridCol w="987552">
                  <a:extLst>
                    <a:ext uri="{9D8B030D-6E8A-4147-A177-3AD203B41FA5}">
                      <a16:colId xmlns:a16="http://schemas.microsoft.com/office/drawing/2014/main" val="2016122576"/>
                    </a:ext>
                  </a:extLst>
                </a:gridCol>
                <a:gridCol w="493776">
                  <a:extLst>
                    <a:ext uri="{9D8B030D-6E8A-4147-A177-3AD203B41FA5}">
                      <a16:colId xmlns:a16="http://schemas.microsoft.com/office/drawing/2014/main" val="540368938"/>
                    </a:ext>
                  </a:extLst>
                </a:gridCol>
                <a:gridCol w="987552">
                  <a:extLst>
                    <a:ext uri="{9D8B030D-6E8A-4147-A177-3AD203B41FA5}">
                      <a16:colId xmlns:a16="http://schemas.microsoft.com/office/drawing/2014/main" val="50962810"/>
                    </a:ext>
                  </a:extLst>
                </a:gridCol>
                <a:gridCol w="493776">
                  <a:extLst>
                    <a:ext uri="{9D8B030D-6E8A-4147-A177-3AD203B41FA5}">
                      <a16:colId xmlns:a16="http://schemas.microsoft.com/office/drawing/2014/main" val="3204086898"/>
                    </a:ext>
                  </a:extLst>
                </a:gridCol>
                <a:gridCol w="493776">
                  <a:extLst>
                    <a:ext uri="{9D8B030D-6E8A-4147-A177-3AD203B41FA5}">
                      <a16:colId xmlns:a16="http://schemas.microsoft.com/office/drawing/2014/main" val="3292981238"/>
                    </a:ext>
                  </a:extLst>
                </a:gridCol>
                <a:gridCol w="493776">
                  <a:extLst>
                    <a:ext uri="{9D8B030D-6E8A-4147-A177-3AD203B41FA5}">
                      <a16:colId xmlns:a16="http://schemas.microsoft.com/office/drawing/2014/main" val="3652239996"/>
                    </a:ext>
                  </a:extLst>
                </a:gridCol>
                <a:gridCol w="493776">
                  <a:extLst>
                    <a:ext uri="{9D8B030D-6E8A-4147-A177-3AD203B41FA5}">
                      <a16:colId xmlns:a16="http://schemas.microsoft.com/office/drawing/2014/main" val="95801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2735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14:15:30</a:t>
                      </a:r>
                      <a:r>
                        <a:rPr kumimoji="0" lang="ar-AE" sz="1000" b="0" i="0" u="none" strike="noStrike" kern="1200" cap="none" spc="0" normalizeH="0" baseline="0" noProof="0">
                          <a:ln>
                            <a:noFill/>
                          </a:ln>
                          <a:solidFill>
                            <a:prstClr val="black"/>
                          </a:solidFill>
                          <a:effectLst/>
                          <a:uLnTx/>
                          <a:uFillTx/>
                          <a:latin typeface="+mn-lt"/>
                          <a:ea typeface="+mn-ea"/>
                          <a:cs typeface="+mn-cs"/>
                        </a:rPr>
                        <a:t>
من ضمن #الفرصة_الذهبية #جلابيات فاي متوفرة وبكمية محدودة جداً تناسب جميع المقاسات ، فضفاضة ومريحة
و رح تحصلي معها على #هدية أقراط 
للطلب واتس أب 00971561705516 أو 00966554060166
الأسعار
السعودية 349 ريال
الإمارات 339 درهم
عمان 36 ريال
الكويت 27 دينار
البحرين 35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extLst>
                  <a:ext uri="{0D108BD9-81ED-4DB2-BD59-A6C34878D82A}">
                    <a16:rowId xmlns:a16="http://schemas.microsoft.com/office/drawing/2014/main" val="109797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12:12:34</a:t>
                      </a:r>
                      <a:r>
                        <a:rPr kumimoji="0" lang="ar-AE" sz="1000" b="0" i="0" u="none" strike="noStrike" kern="1200" cap="none" spc="0" normalizeH="0" baseline="0" noProof="0">
                          <a:ln>
                            <a:noFill/>
                          </a:ln>
                          <a:solidFill>
                            <a:prstClr val="black"/>
                          </a:solidFill>
                          <a:effectLst/>
                          <a:uLnTx/>
                          <a:uFillTx/>
                          <a:latin typeface="+mn-lt"/>
                          <a:ea typeface="+mn-ea"/>
                          <a:cs typeface="+mn-cs"/>
                        </a:rPr>
                        <a:t>
#فرصة مناسبة للحصول على طقم أواني الطهي فيولا من بالزانو من ضمن #الفرصة_الذهبية لكل شيف في المنزل تحب الفخامة في طهي الطعام وتقديمه
و الأحلى في #هدية مجانية مجموعة سكاكين عالية الجودة
للطلب واتس أب 00971561705516 أو 00966554060166
الأسعار
السعودية 399 ريال
الإمارات 893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9865</a:t>
                      </a:r>
                    </a:p>
                  </a:txBody>
                  <a:tcPr/>
                </a:tc>
                <a:extLst>
                  <a:ext uri="{0D108BD9-81ED-4DB2-BD59-A6C34878D82A}">
                    <a16:rowId xmlns:a16="http://schemas.microsoft.com/office/drawing/2014/main" val="1416881251"/>
                  </a:ext>
                </a:extLst>
              </a:tr>
            </a:tbl>
          </a:graphicData>
        </a:graphic>
      </p:graphicFrame>
      <p:sp>
        <p:nvSpPr>
          <p:cNvPr id="4" name="Text Placeholder 3">
            <a:extLst>
              <a:ext uri="{FF2B5EF4-FFF2-40B4-BE49-F238E27FC236}">
                <a16:creationId xmlns:a16="http://schemas.microsoft.com/office/drawing/2014/main" id="{901043BE-C793-4CAF-B3FA-4425854C5C41}"/>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96263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8CCA-5B0E-4F63-99AA-072647A7CE84}"/>
              </a:ext>
            </a:extLst>
          </p:cNvPr>
          <p:cNvSpPr>
            <a:spLocks noGrp="1"/>
          </p:cNvSpPr>
          <p:nvPr>
            <p:ph type="title"/>
          </p:nvPr>
        </p:nvSpPr>
        <p:spPr/>
        <p:txBody>
          <a:bodyPr/>
          <a:lstStyle/>
          <a:p>
            <a:r>
              <a:rPr lang="en-US"/>
              <a:t>Instagram Posts Table - 14 of 14</a:t>
            </a:r>
          </a:p>
        </p:txBody>
      </p:sp>
      <p:graphicFrame>
        <p:nvGraphicFramePr>
          <p:cNvPr id="5" name="Table Placeholder 4">
            <a:extLst>
              <a:ext uri="{FF2B5EF4-FFF2-40B4-BE49-F238E27FC236}">
                <a16:creationId xmlns:a16="http://schemas.microsoft.com/office/drawing/2014/main" id="{A57F9646-EAF0-48A4-B39D-50C0FE734F84}"/>
              </a:ext>
            </a:extLst>
          </p:cNvPr>
          <p:cNvGraphicFramePr>
            <a:graphicFrameLocks noGrp="1"/>
          </p:cNvGraphicFramePr>
          <p:nvPr>
            <p:ph type="tbl" sz="quarter" idx="13"/>
            <p:extLst>
              <p:ext uri="{D42A27DB-BD31-4B8C-83A1-F6EECF244321}">
                <p14:modId xmlns:p14="http://schemas.microsoft.com/office/powerpoint/2010/main" val="111257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920324109"/>
                    </a:ext>
                  </a:extLst>
                </a:gridCol>
                <a:gridCol w="987552">
                  <a:extLst>
                    <a:ext uri="{9D8B030D-6E8A-4147-A177-3AD203B41FA5}">
                      <a16:colId xmlns:a16="http://schemas.microsoft.com/office/drawing/2014/main" val="3255447970"/>
                    </a:ext>
                  </a:extLst>
                </a:gridCol>
                <a:gridCol w="493776">
                  <a:extLst>
                    <a:ext uri="{9D8B030D-6E8A-4147-A177-3AD203B41FA5}">
                      <a16:colId xmlns:a16="http://schemas.microsoft.com/office/drawing/2014/main" val="3759832197"/>
                    </a:ext>
                  </a:extLst>
                </a:gridCol>
                <a:gridCol w="987552">
                  <a:extLst>
                    <a:ext uri="{9D8B030D-6E8A-4147-A177-3AD203B41FA5}">
                      <a16:colId xmlns:a16="http://schemas.microsoft.com/office/drawing/2014/main" val="2022433349"/>
                    </a:ext>
                  </a:extLst>
                </a:gridCol>
                <a:gridCol w="493776">
                  <a:extLst>
                    <a:ext uri="{9D8B030D-6E8A-4147-A177-3AD203B41FA5}">
                      <a16:colId xmlns:a16="http://schemas.microsoft.com/office/drawing/2014/main" val="3945747407"/>
                    </a:ext>
                  </a:extLst>
                </a:gridCol>
                <a:gridCol w="493776">
                  <a:extLst>
                    <a:ext uri="{9D8B030D-6E8A-4147-A177-3AD203B41FA5}">
                      <a16:colId xmlns:a16="http://schemas.microsoft.com/office/drawing/2014/main" val="3083282469"/>
                    </a:ext>
                  </a:extLst>
                </a:gridCol>
                <a:gridCol w="493776">
                  <a:extLst>
                    <a:ext uri="{9D8B030D-6E8A-4147-A177-3AD203B41FA5}">
                      <a16:colId xmlns:a16="http://schemas.microsoft.com/office/drawing/2014/main" val="4106876192"/>
                    </a:ext>
                  </a:extLst>
                </a:gridCol>
                <a:gridCol w="493776">
                  <a:extLst>
                    <a:ext uri="{9D8B030D-6E8A-4147-A177-3AD203B41FA5}">
                      <a16:colId xmlns:a16="http://schemas.microsoft.com/office/drawing/2014/main" val="334181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2564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- 2018-02-19 19:08:46</a:t>
                      </a:r>
                      <a:r>
                        <a:rPr kumimoji="0" lang="ar-AE" sz="1000" b="0" i="0" u="none" strike="noStrike" kern="1200" cap="none" spc="0" normalizeH="0" baseline="0" noProof="0">
                          <a:ln>
                            <a:noFill/>
                          </a:ln>
                          <a:solidFill>
                            <a:prstClr val="black"/>
                          </a:solidFill>
                          <a:effectLst/>
                          <a:uLnTx/>
                          <a:uFillTx/>
                          <a:latin typeface="+mn-lt"/>
                          <a:ea typeface="+mn-ea"/>
                          <a:cs typeface="+mn-cs"/>
                        </a:rPr>
                        <a:t>
جهاز إزالة الشعر من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يعمل بتكنولوجيا ال</a:t>
                      </a:r>
                      <a:r>
                        <a:rPr kumimoji="0" lang="en-US" sz="1000" b="0" i="0" u="none" strike="noStrike" kern="1200" cap="none" spc="0" normalizeH="0" baseline="0" noProof="0">
                          <a:ln>
                            <a:noFill/>
                          </a:ln>
                          <a:solidFill>
                            <a:prstClr val="black"/>
                          </a:solidFill>
                          <a:effectLst/>
                          <a:uLnTx/>
                          <a:uFillTx/>
                          <a:latin typeface="+mn-lt"/>
                          <a:ea typeface="+mn-ea"/>
                          <a:cs typeface="+mn-cs"/>
                        </a:rPr>
                        <a:t>IPL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الطاقة الضوئية ليوقف نمو الشعر
تم اختباره سريرياً يمكن استخدامه على للجيم والساقين والذراعين والظهر والصدر والجذع
ضمان سنتين - مجاناً رح تحصلي على هدايا مجانية ماكينة حلاقة - فرشاة فرد وتمليس الشعر و 65 قطعة أكسسوارات للشعر
العرض لمدة أسبوع فقط
للطلب واتس أب 00971561705516 أو 00966554060166
سعر العرض:
السعودية 999 ريال
الإمارات 973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9937</a:t>
                      </a:r>
                    </a:p>
                  </a:txBody>
                  <a:tcPr/>
                </a:tc>
                <a:extLst>
                  <a:ext uri="{0D108BD9-81ED-4DB2-BD59-A6C34878D82A}">
                    <a16:rowId xmlns:a16="http://schemas.microsoft.com/office/drawing/2014/main" val="1937889977"/>
                  </a:ext>
                </a:extLst>
              </a:tr>
            </a:tbl>
          </a:graphicData>
        </a:graphic>
      </p:graphicFrame>
      <p:sp>
        <p:nvSpPr>
          <p:cNvPr id="4" name="Text Placeholder 3">
            <a:extLst>
              <a:ext uri="{FF2B5EF4-FFF2-40B4-BE49-F238E27FC236}">
                <a16:creationId xmlns:a16="http://schemas.microsoft.com/office/drawing/2014/main" id="{0D019407-CACD-49F8-B9CC-7C31922B5FAD}"/>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783244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B5574-32AE-4EEF-9896-B6BD56AC1608}"/>
              </a:ext>
            </a:extLst>
          </p:cNvPr>
          <p:cNvSpPr>
            <a:spLocks noGrp="1"/>
          </p:cNvSpPr>
          <p:nvPr>
            <p:ph type="title"/>
          </p:nvPr>
        </p:nvSpPr>
        <p:spPr/>
        <p:txBody>
          <a:bodyPr/>
          <a:lstStyle/>
          <a:p>
            <a:r>
              <a:rPr lang="en-US"/>
              <a:t>Instagram Engagement Distribution by Post Type </a:t>
            </a:r>
          </a:p>
        </p:txBody>
      </p:sp>
      <p:graphicFrame>
        <p:nvGraphicFramePr>
          <p:cNvPr id="6" name="Chart Placeholder 5">
            <a:extLst>
              <a:ext uri="{FF2B5EF4-FFF2-40B4-BE49-F238E27FC236}">
                <a16:creationId xmlns:a16="http://schemas.microsoft.com/office/drawing/2014/main" id="{980A9283-13CC-4812-A6F6-A5E50504B045}"/>
              </a:ext>
            </a:extLst>
          </p:cNvPr>
          <p:cNvGraphicFramePr>
            <a:graphicFrameLocks noGrp="1"/>
          </p:cNvGraphicFramePr>
          <p:nvPr>
            <p:ph type="chart" sz="quarter" idx="13"/>
            <p:extLst>
              <p:ext uri="{D42A27DB-BD31-4B8C-83A1-F6EECF244321}">
                <p14:modId xmlns:p14="http://schemas.microsoft.com/office/powerpoint/2010/main" val="1778806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7AFFF-1130-4221-81CB-759E7CD2124D}"/>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3D4E34F7-9464-4F5C-924D-1C0F0DE57B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5464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4815E-0C9E-476A-902B-2D0DEC9920FB}"/>
              </a:ext>
            </a:extLst>
          </p:cNvPr>
          <p:cNvSpPr>
            <a:spLocks noGrp="1"/>
          </p:cNvSpPr>
          <p:nvPr>
            <p:ph type="title"/>
          </p:nvPr>
        </p:nvSpPr>
        <p:spPr/>
        <p:txBody>
          <a:bodyPr/>
          <a:lstStyle/>
          <a:p>
            <a:r>
              <a:rPr lang="en-US"/>
              <a:t>Instagram Reach by Post Type </a:t>
            </a:r>
          </a:p>
        </p:txBody>
      </p:sp>
      <p:graphicFrame>
        <p:nvGraphicFramePr>
          <p:cNvPr id="6" name="Chart Placeholder 5">
            <a:extLst>
              <a:ext uri="{FF2B5EF4-FFF2-40B4-BE49-F238E27FC236}">
                <a16:creationId xmlns:a16="http://schemas.microsoft.com/office/drawing/2014/main" id="{9BE5FE41-0A8E-4634-A96A-64D9256E22D3}"/>
              </a:ext>
            </a:extLst>
          </p:cNvPr>
          <p:cNvGraphicFramePr>
            <a:graphicFrameLocks noGrp="1"/>
          </p:cNvGraphicFramePr>
          <p:nvPr>
            <p:ph type="chart" sz="quarter" idx="13"/>
            <p:extLst>
              <p:ext uri="{D42A27DB-BD31-4B8C-83A1-F6EECF244321}">
                <p14:modId xmlns:p14="http://schemas.microsoft.com/office/powerpoint/2010/main" val="581892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172B1-CBDE-49AB-9C89-45699B3D4E77}"/>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7FE66B34-8DB2-41EA-81F9-1530E8ADE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9809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029BA-3C83-4EBF-8450-7E48DE933A6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F523F6FC-48DD-4F60-9902-58313471B289}"/>
              </a:ext>
            </a:extLst>
          </p:cNvPr>
          <p:cNvGraphicFramePr>
            <a:graphicFrameLocks noGrp="1"/>
          </p:cNvGraphicFramePr>
          <p:nvPr>
            <p:ph type="tbl" sz="quarter" idx="13"/>
            <p:extLst>
              <p:ext uri="{D42A27DB-BD31-4B8C-83A1-F6EECF244321}">
                <p14:modId xmlns:p14="http://schemas.microsoft.com/office/powerpoint/2010/main" val="226477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8179583"/>
                    </a:ext>
                  </a:extLst>
                </a:gridCol>
                <a:gridCol w="699516">
                  <a:extLst>
                    <a:ext uri="{9D8B030D-6E8A-4147-A177-3AD203B41FA5}">
                      <a16:colId xmlns:a16="http://schemas.microsoft.com/office/drawing/2014/main" val="890372541"/>
                    </a:ext>
                  </a:extLst>
                </a:gridCol>
                <a:gridCol w="699516">
                  <a:extLst>
                    <a:ext uri="{9D8B030D-6E8A-4147-A177-3AD203B41FA5}">
                      <a16:colId xmlns:a16="http://schemas.microsoft.com/office/drawing/2014/main" val="2118441641"/>
                    </a:ext>
                  </a:extLst>
                </a:gridCol>
                <a:gridCol w="658368">
                  <a:extLst>
                    <a:ext uri="{9D8B030D-6E8A-4147-A177-3AD203B41FA5}">
                      <a16:colId xmlns:a16="http://schemas.microsoft.com/office/drawing/2014/main" val="3154025542"/>
                    </a:ext>
                  </a:extLst>
                </a:gridCol>
                <a:gridCol w="658368">
                  <a:extLst>
                    <a:ext uri="{9D8B030D-6E8A-4147-A177-3AD203B41FA5}">
                      <a16:colId xmlns:a16="http://schemas.microsoft.com/office/drawing/2014/main" val="658589412"/>
                    </a:ext>
                  </a:extLst>
                </a:gridCol>
                <a:gridCol w="658368">
                  <a:extLst>
                    <a:ext uri="{9D8B030D-6E8A-4147-A177-3AD203B41FA5}">
                      <a16:colId xmlns:a16="http://schemas.microsoft.com/office/drawing/2014/main" val="4200198497"/>
                    </a:ext>
                  </a:extLst>
                </a:gridCol>
                <a:gridCol w="699516">
                  <a:extLst>
                    <a:ext uri="{9D8B030D-6E8A-4147-A177-3AD203B41FA5}">
                      <a16:colId xmlns:a16="http://schemas.microsoft.com/office/drawing/2014/main" val="1583756664"/>
                    </a:ext>
                  </a:extLst>
                </a:gridCol>
                <a:gridCol w="699516">
                  <a:extLst>
                    <a:ext uri="{9D8B030D-6E8A-4147-A177-3AD203B41FA5}">
                      <a16:colId xmlns:a16="http://schemas.microsoft.com/office/drawing/2014/main" val="2581469981"/>
                    </a:ext>
                  </a:extLst>
                </a:gridCol>
                <a:gridCol w="699516">
                  <a:extLst>
                    <a:ext uri="{9D8B030D-6E8A-4147-A177-3AD203B41FA5}">
                      <a16:colId xmlns:a16="http://schemas.microsoft.com/office/drawing/2014/main" val="1530435522"/>
                    </a:ext>
                  </a:extLst>
                </a:gridCol>
                <a:gridCol w="658368">
                  <a:extLst>
                    <a:ext uri="{9D8B030D-6E8A-4147-A177-3AD203B41FA5}">
                      <a16:colId xmlns:a16="http://schemas.microsoft.com/office/drawing/2014/main" val="18567217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74655286"/>
                  </a:ext>
                </a:extLst>
              </a:tr>
              <a:tr h="370840">
                <a:tc>
                  <a:txBody>
                    <a:bodyPr/>
                    <a:lstStyle/>
                    <a:p>
                      <a:r>
                        <a:rPr lang="en-US" sz="1000"/>
                        <a:t>citrusstv (</a:t>
                      </a:r>
                      <a:r>
                        <a:rPr lang="ar-AE" sz="1000"/>
                        <a:t>الحساب الرسمي لسيتروس تي في)</a:t>
                      </a:r>
                      <a:endParaRPr lang="en-US" sz="1000"/>
                    </a:p>
                  </a:txBody>
                  <a:tcPr/>
                </a:tc>
                <a:tc>
                  <a:txBody>
                    <a:bodyPr/>
                    <a:lstStyle/>
                    <a:p>
                      <a:r>
                        <a:rPr lang="en-US" sz="1000"/>
                        <a:t>411773</a:t>
                      </a:r>
                    </a:p>
                  </a:txBody>
                  <a:tcPr/>
                </a:tc>
                <a:tc>
                  <a:txBody>
                    <a:bodyPr/>
                    <a:lstStyle/>
                    <a:p>
                      <a:r>
                        <a:rPr lang="en-US" sz="1000"/>
                        <a:t>n/a</a:t>
                      </a:r>
                    </a:p>
                  </a:txBody>
                  <a:tcPr/>
                </a:tc>
                <a:tc>
                  <a:txBody>
                    <a:bodyPr/>
                    <a:lstStyle/>
                    <a:p>
                      <a:r>
                        <a:rPr lang="en-US" sz="1000"/>
                        <a:t>15</a:t>
                      </a:r>
                    </a:p>
                  </a:txBody>
                  <a:tcPr/>
                </a:tc>
                <a:tc>
                  <a:txBody>
                    <a:bodyPr/>
                    <a:lstStyle/>
                    <a:p>
                      <a:r>
                        <a:rPr lang="en-US" sz="1000"/>
                        <a:t>4</a:t>
                      </a:r>
                    </a:p>
                  </a:txBody>
                  <a:tcPr/>
                </a:tc>
                <a:tc>
                  <a:txBody>
                    <a:bodyPr/>
                    <a:lstStyle/>
                    <a:p>
                      <a:r>
                        <a:rPr lang="en-US" sz="1000"/>
                        <a:t>116</a:t>
                      </a:r>
                    </a:p>
                  </a:txBody>
                  <a:tcPr/>
                </a:tc>
                <a:tc>
                  <a:txBody>
                    <a:bodyPr/>
                    <a:lstStyle/>
                    <a:p>
                      <a:r>
                        <a:rPr lang="en-US" sz="1000"/>
                        <a:t>135</a:t>
                      </a:r>
                    </a:p>
                  </a:txBody>
                  <a:tcPr/>
                </a:tc>
                <a:tc>
                  <a:txBody>
                    <a:bodyPr/>
                    <a:lstStyle/>
                    <a:p>
                      <a:r>
                        <a:rPr lang="en-US" sz="1000"/>
                        <a:t>18581</a:t>
                      </a:r>
                    </a:p>
                  </a:txBody>
                  <a:tcPr/>
                </a:tc>
                <a:tc>
                  <a:txBody>
                    <a:bodyPr/>
                    <a:lstStyle/>
                    <a:p>
                      <a:r>
                        <a:rPr lang="en-US" sz="1000"/>
                        <a:t>3529</a:t>
                      </a:r>
                    </a:p>
                  </a:txBody>
                  <a:tcPr/>
                </a:tc>
                <a:tc>
                  <a:txBody>
                    <a:bodyPr/>
                    <a:lstStyle/>
                    <a:p>
                      <a:r>
                        <a:rPr lang="en-US" sz="1000"/>
                        <a:t>n/a</a:t>
                      </a:r>
                    </a:p>
                  </a:txBody>
                  <a:tcPr/>
                </a:tc>
                <a:extLst>
                  <a:ext uri="{0D108BD9-81ED-4DB2-BD59-A6C34878D82A}">
                    <a16:rowId xmlns:a16="http://schemas.microsoft.com/office/drawing/2014/main" val="3654248536"/>
                  </a:ext>
                </a:extLst>
              </a:tr>
            </a:tbl>
          </a:graphicData>
        </a:graphic>
      </p:graphicFrame>
      <p:sp>
        <p:nvSpPr>
          <p:cNvPr id="4" name="Text Placeholder 3">
            <a:extLst>
              <a:ext uri="{FF2B5EF4-FFF2-40B4-BE49-F238E27FC236}">
                <a16:creationId xmlns:a16="http://schemas.microsoft.com/office/drawing/2014/main" id="{DBD4177A-45D0-4C29-9B2F-E434E4142791}"/>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218651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A1EA0-ED95-4BD9-A230-43EFA29A36DC}"/>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2B339BFA-8DC0-4071-88C1-2608996C5FDE}"/>
              </a:ext>
            </a:extLst>
          </p:cNvPr>
          <p:cNvGraphicFramePr>
            <a:graphicFrameLocks noGrp="1"/>
          </p:cNvGraphicFramePr>
          <p:nvPr>
            <p:ph type="chart" sz="quarter" idx="13"/>
            <p:extLst>
              <p:ext uri="{D42A27DB-BD31-4B8C-83A1-F6EECF244321}">
                <p14:modId xmlns:p14="http://schemas.microsoft.com/office/powerpoint/2010/main" val="1986843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EB706-CC61-4014-AD29-854EC503871F}"/>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266A74C4-B602-4F92-A786-88F52FE78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153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AA83C-3FC1-4AA4-8566-F981EA916FFB}"/>
              </a:ext>
            </a:extLst>
          </p:cNvPr>
          <p:cNvSpPr>
            <a:spLocks noGrp="1"/>
          </p:cNvSpPr>
          <p:nvPr>
            <p:ph type="title"/>
          </p:nvPr>
        </p:nvSpPr>
        <p:spPr/>
        <p:txBody>
          <a:bodyPr/>
          <a:lstStyle/>
          <a:p>
            <a:r>
              <a:rPr lang="en-US"/>
              <a:t>Instagram Posts Table - 1 of 12</a:t>
            </a:r>
          </a:p>
        </p:txBody>
      </p:sp>
      <p:graphicFrame>
        <p:nvGraphicFramePr>
          <p:cNvPr id="5" name="Table Placeholder 4">
            <a:extLst>
              <a:ext uri="{FF2B5EF4-FFF2-40B4-BE49-F238E27FC236}">
                <a16:creationId xmlns:a16="http://schemas.microsoft.com/office/drawing/2014/main" id="{10C6075D-48EB-44F6-9713-591E11D4AD5B}"/>
              </a:ext>
            </a:extLst>
          </p:cNvPr>
          <p:cNvGraphicFramePr>
            <a:graphicFrameLocks noGrp="1"/>
          </p:cNvGraphicFramePr>
          <p:nvPr>
            <p:ph type="tbl" sz="quarter" idx="13"/>
            <p:extLst>
              <p:ext uri="{D42A27DB-BD31-4B8C-83A1-F6EECF244321}">
                <p14:modId xmlns:p14="http://schemas.microsoft.com/office/powerpoint/2010/main" val="3854295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5204796"/>
                    </a:ext>
                  </a:extLst>
                </a:gridCol>
                <a:gridCol w="987552">
                  <a:extLst>
                    <a:ext uri="{9D8B030D-6E8A-4147-A177-3AD203B41FA5}">
                      <a16:colId xmlns:a16="http://schemas.microsoft.com/office/drawing/2014/main" val="4028065410"/>
                    </a:ext>
                  </a:extLst>
                </a:gridCol>
                <a:gridCol w="987552">
                  <a:extLst>
                    <a:ext uri="{9D8B030D-6E8A-4147-A177-3AD203B41FA5}">
                      <a16:colId xmlns:a16="http://schemas.microsoft.com/office/drawing/2014/main" val="3143511481"/>
                    </a:ext>
                  </a:extLst>
                </a:gridCol>
                <a:gridCol w="987552">
                  <a:extLst>
                    <a:ext uri="{9D8B030D-6E8A-4147-A177-3AD203B41FA5}">
                      <a16:colId xmlns:a16="http://schemas.microsoft.com/office/drawing/2014/main" val="485674398"/>
                    </a:ext>
                  </a:extLst>
                </a:gridCol>
                <a:gridCol w="987552">
                  <a:extLst>
                    <a:ext uri="{9D8B030D-6E8A-4147-A177-3AD203B41FA5}">
                      <a16:colId xmlns:a16="http://schemas.microsoft.com/office/drawing/2014/main" val="395740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178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22:06:31</a:t>
                      </a:r>
                      <a:r>
                        <a:rPr kumimoji="0" lang="ar-AE" sz="1000" b="0" i="0" u="none" strike="noStrike" kern="1200" cap="none" spc="0" normalizeH="0" baseline="0" noProof="0">
                          <a:ln>
                            <a:noFill/>
                          </a:ln>
                          <a:solidFill>
                            <a:prstClr val="black"/>
                          </a:solidFill>
                          <a:effectLst/>
                          <a:uLnTx/>
                          <a:uFillTx/>
                          <a:latin typeface="+mn-lt"/>
                          <a:ea typeface="+mn-ea"/>
                          <a:cs typeface="+mn-cs"/>
                        </a:rPr>
                        <a:t>
وأخيرا ابتدأت #عروض_الجمال_الكبرى 
خصومات تصل الى ٥٠٪؜ على منتجات الجمال الي تفضلونها على قناتنا 
خليكم معنا لتعرفوا شو العروض 
للطلب واتس اب 00971561705516 - 00966554060166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964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15:43:22</a:t>
                      </a:r>
                      <a:r>
                        <a:rPr kumimoji="0" lang="ar-AE" sz="1000" b="0" i="0" u="none" strike="noStrike" kern="1200" cap="none" spc="0" normalizeH="0" baseline="0" noProof="0">
                          <a:ln>
                            <a:noFill/>
                          </a:ln>
                          <a:solidFill>
                            <a:prstClr val="black"/>
                          </a:solidFill>
                          <a:effectLst/>
                          <a:uLnTx/>
                          <a:uFillTx/>
                          <a:latin typeface="+mn-lt"/>
                          <a:ea typeface="+mn-ea"/>
                          <a:cs typeface="+mn-cs"/>
                        </a:rPr>
                        <a:t>
خبرونا تجربتكم مع جهاز </a:t>
                      </a:r>
                      <a:r>
                        <a:rPr kumimoji="0" lang="en-US" sz="1000" b="0" i="0" u="none" strike="noStrike" kern="1200" cap="none" spc="0" normalizeH="0" baseline="0" noProof="0">
                          <a:ln>
                            <a:noFill/>
                          </a:ln>
                          <a:solidFill>
                            <a:prstClr val="black"/>
                          </a:solidFill>
                          <a:effectLst/>
                          <a:uLnTx/>
                          <a:uFillTx/>
                          <a:latin typeface="+mn-lt"/>
                          <a:ea typeface="+mn-ea"/>
                          <a:cs typeface="+mn-cs"/>
                        </a:rPr>
                        <a:t>PMD 
</a:t>
                      </a:r>
                      <a:r>
                        <a:rPr kumimoji="0" lang="ar-AE" sz="1000" b="0" i="0" u="none" strike="noStrike" kern="1200" cap="none" spc="0" normalizeH="0" baseline="0" noProof="0">
                          <a:ln>
                            <a:noFill/>
                          </a:ln>
                          <a:solidFill>
                            <a:prstClr val="black"/>
                          </a:solidFill>
                          <a:effectLst/>
                          <a:uLnTx/>
                          <a:uFillTx/>
                          <a:latin typeface="+mn-lt"/>
                          <a:ea typeface="+mn-ea"/>
                          <a:cs typeface="+mn-cs"/>
                        </a:rPr>
                        <a:t>هذا الجهاز يساعدك على ازالة الجلد الميت و البشرة الباهتة
يأتي معه ٨ رؤوس و ٦ هدية
للطلب واتس أب 00971561705516 - 00966554060166
الأسعار:
السعودية ٤٤٩ ريال
الإمارات ٤٣٨ درهم
الكويت ٣٥ دينار
عمان ٤٦ ريال
البحرين ٤٥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204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09:06:59</a:t>
                      </a:r>
                      <a:r>
                        <a:rPr kumimoji="0" lang="ar-AE" sz="1000" b="0" i="0" u="none" strike="noStrike" kern="1200" cap="none" spc="0" normalizeH="0" baseline="0" noProof="0">
                          <a:ln>
                            <a:noFill/>
                          </a:ln>
                          <a:solidFill>
                            <a:prstClr val="black"/>
                          </a:solidFill>
                          <a:effectLst/>
                          <a:uLnTx/>
                          <a:uFillTx/>
                          <a:latin typeface="+mn-lt"/>
                          <a:ea typeface="+mn-ea"/>
                          <a:cs typeface="+mn-cs"/>
                        </a:rPr>
                        <a:t>
"الليلة موعدنا مع أكبر حدث على قناة التسوق الأولى العربية سيتروس تي في #عروض_الجمال_الكبرى
استنونا"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423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16:13:04</a:t>
                      </a:r>
                      <a:r>
                        <a:rPr kumimoji="0" lang="ar-AE" sz="1000" b="0" i="0" u="none" strike="noStrike" kern="1200" cap="none" spc="0" normalizeH="0" baseline="0" noProof="0">
                          <a:ln>
                            <a:noFill/>
                          </a:ln>
                          <a:solidFill>
                            <a:prstClr val="black"/>
                          </a:solidFill>
                          <a:effectLst/>
                          <a:uLnTx/>
                          <a:uFillTx/>
                          <a:latin typeface="+mn-lt"/>
                          <a:ea typeface="+mn-ea"/>
                          <a:cs typeface="+mn-cs"/>
                        </a:rPr>
                        <a:t>
"مستعدين لمفاجئتنا بعد 3 أيام !! #عشاق #الجمال كونوا معنا !
#عروض_الجمال_الكبرى"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2489586"/>
                  </a:ext>
                </a:extLst>
              </a:tr>
            </a:tbl>
          </a:graphicData>
        </a:graphic>
      </p:graphicFrame>
      <p:sp>
        <p:nvSpPr>
          <p:cNvPr id="4" name="Text Placeholder 3">
            <a:extLst>
              <a:ext uri="{FF2B5EF4-FFF2-40B4-BE49-F238E27FC236}">
                <a16:creationId xmlns:a16="http://schemas.microsoft.com/office/drawing/2014/main" id="{3C1FF11F-988F-4AA7-8B1D-FF22B425BC4F}"/>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288362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AB549-07E1-478A-B0D4-8C1129DD35B4}"/>
              </a:ext>
            </a:extLst>
          </p:cNvPr>
          <p:cNvSpPr>
            <a:spLocks noGrp="1"/>
          </p:cNvSpPr>
          <p:nvPr>
            <p:ph type="title"/>
          </p:nvPr>
        </p:nvSpPr>
        <p:spPr/>
        <p:txBody>
          <a:bodyPr/>
          <a:lstStyle/>
          <a:p>
            <a:r>
              <a:rPr lang="en-US"/>
              <a:t>Instagram Posts Table - 2 of 12</a:t>
            </a:r>
          </a:p>
        </p:txBody>
      </p:sp>
      <p:graphicFrame>
        <p:nvGraphicFramePr>
          <p:cNvPr id="5" name="Table Placeholder 4">
            <a:extLst>
              <a:ext uri="{FF2B5EF4-FFF2-40B4-BE49-F238E27FC236}">
                <a16:creationId xmlns:a16="http://schemas.microsoft.com/office/drawing/2014/main" id="{1AC4C892-39CD-4C85-9A09-D399CC492E45}"/>
              </a:ext>
            </a:extLst>
          </p:cNvPr>
          <p:cNvGraphicFramePr>
            <a:graphicFrameLocks noGrp="1"/>
          </p:cNvGraphicFramePr>
          <p:nvPr>
            <p:ph type="tbl" sz="quarter" idx="13"/>
            <p:extLst>
              <p:ext uri="{D42A27DB-BD31-4B8C-83A1-F6EECF244321}">
                <p14:modId xmlns:p14="http://schemas.microsoft.com/office/powerpoint/2010/main" val="61467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2416263"/>
                    </a:ext>
                  </a:extLst>
                </a:gridCol>
                <a:gridCol w="987552">
                  <a:extLst>
                    <a:ext uri="{9D8B030D-6E8A-4147-A177-3AD203B41FA5}">
                      <a16:colId xmlns:a16="http://schemas.microsoft.com/office/drawing/2014/main" val="4261727131"/>
                    </a:ext>
                  </a:extLst>
                </a:gridCol>
                <a:gridCol w="987552">
                  <a:extLst>
                    <a:ext uri="{9D8B030D-6E8A-4147-A177-3AD203B41FA5}">
                      <a16:colId xmlns:a16="http://schemas.microsoft.com/office/drawing/2014/main" val="2959352510"/>
                    </a:ext>
                  </a:extLst>
                </a:gridCol>
                <a:gridCol w="987552">
                  <a:extLst>
                    <a:ext uri="{9D8B030D-6E8A-4147-A177-3AD203B41FA5}">
                      <a16:colId xmlns:a16="http://schemas.microsoft.com/office/drawing/2014/main" val="475919891"/>
                    </a:ext>
                  </a:extLst>
                </a:gridCol>
                <a:gridCol w="987552">
                  <a:extLst>
                    <a:ext uri="{9D8B030D-6E8A-4147-A177-3AD203B41FA5}">
                      <a16:colId xmlns:a16="http://schemas.microsoft.com/office/drawing/2014/main" val="1937412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506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11:54:06</a:t>
                      </a:r>
                      <a:r>
                        <a:rPr kumimoji="0" lang="ar-AE" sz="1000" b="0" i="0" u="none" strike="noStrike" kern="1200" cap="none" spc="0" normalizeH="0" baseline="0" noProof="0">
                          <a:ln>
                            <a:noFill/>
                          </a:ln>
                          <a:solidFill>
                            <a:prstClr val="black"/>
                          </a:solidFill>
                          <a:effectLst/>
                          <a:uLnTx/>
                          <a:uFillTx/>
                          <a:latin typeface="+mn-lt"/>
                          <a:ea typeface="+mn-ea"/>
                          <a:cs typeface="+mn-cs"/>
                        </a:rPr>
                        <a:t>
إيش اللون الي عجبك ! أسود أو بنفسجي
لمشاهدة باقي الصور .. اسحب لليمين
جلابيات الحور من سرايا تناسب جميع المقاسات مصنوعة من الشيفون
معاها 3 هدايا ولا أروع
العرض ينتهي يوم الأحد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649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13:16:24</a:t>
                      </a:r>
                      <a:r>
                        <a:rPr kumimoji="0" lang="ar-AE" sz="1000" b="0" i="0" u="none" strike="noStrike" kern="1200" cap="none" spc="0" normalizeH="0" baseline="0" noProof="0">
                          <a:ln>
                            <a:noFill/>
                          </a:ln>
                          <a:solidFill>
                            <a:prstClr val="black"/>
                          </a:solidFill>
                          <a:effectLst/>
                          <a:uLnTx/>
                          <a:uFillTx/>
                          <a:latin typeface="+mn-lt"/>
                          <a:ea typeface="+mn-ea"/>
                          <a:cs typeface="+mn-cs"/>
                        </a:rPr>
                        <a:t>
دائماً تفاجئنا #الشيف #منال_العالم بأفكارها الجميلة في #المطبخ
هالمرة شكل جديد من طقم ريترو بلونين مختلفين #زهري #أزرق
الطقم مكون من 12 قطعة مع 24 قطعة أدوات مائدة #هدية
للطلب واتس أب 00971561705516 أو 00966554060166
الأسعار:
السعودية 719 ريال
الإمارات 700 درهم
عمان 74 ريال
الكويت 56 دينار
البحرين 72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64501"/>
                  </a:ext>
                </a:extLst>
              </a:tr>
            </a:tbl>
          </a:graphicData>
        </a:graphic>
      </p:graphicFrame>
      <p:sp>
        <p:nvSpPr>
          <p:cNvPr id="4" name="Text Placeholder 3">
            <a:extLst>
              <a:ext uri="{FF2B5EF4-FFF2-40B4-BE49-F238E27FC236}">
                <a16:creationId xmlns:a16="http://schemas.microsoft.com/office/drawing/2014/main" id="{99931B81-F09E-47BE-A1EE-92CDB58732F3}"/>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464233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DF451-CEF1-4F78-84F9-932CEAC793BA}"/>
              </a:ext>
            </a:extLst>
          </p:cNvPr>
          <p:cNvSpPr>
            <a:spLocks noGrp="1"/>
          </p:cNvSpPr>
          <p:nvPr>
            <p:ph type="title"/>
          </p:nvPr>
        </p:nvSpPr>
        <p:spPr/>
        <p:txBody>
          <a:bodyPr/>
          <a:lstStyle/>
          <a:p>
            <a:r>
              <a:rPr lang="en-US"/>
              <a:t>Instagram Posts Table - 3 of 12</a:t>
            </a:r>
          </a:p>
        </p:txBody>
      </p:sp>
      <p:graphicFrame>
        <p:nvGraphicFramePr>
          <p:cNvPr id="5" name="Table Placeholder 4">
            <a:extLst>
              <a:ext uri="{FF2B5EF4-FFF2-40B4-BE49-F238E27FC236}">
                <a16:creationId xmlns:a16="http://schemas.microsoft.com/office/drawing/2014/main" id="{061DDD1B-2F7C-4829-BF42-6DE00FC94D23}"/>
              </a:ext>
            </a:extLst>
          </p:cNvPr>
          <p:cNvGraphicFramePr>
            <a:graphicFrameLocks noGrp="1"/>
          </p:cNvGraphicFramePr>
          <p:nvPr>
            <p:ph type="tbl" sz="quarter" idx="13"/>
            <p:extLst>
              <p:ext uri="{D42A27DB-BD31-4B8C-83A1-F6EECF244321}">
                <p14:modId xmlns:p14="http://schemas.microsoft.com/office/powerpoint/2010/main" val="3035377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00430093"/>
                    </a:ext>
                  </a:extLst>
                </a:gridCol>
                <a:gridCol w="987552">
                  <a:extLst>
                    <a:ext uri="{9D8B030D-6E8A-4147-A177-3AD203B41FA5}">
                      <a16:colId xmlns:a16="http://schemas.microsoft.com/office/drawing/2014/main" val="383534145"/>
                    </a:ext>
                  </a:extLst>
                </a:gridCol>
                <a:gridCol w="987552">
                  <a:extLst>
                    <a:ext uri="{9D8B030D-6E8A-4147-A177-3AD203B41FA5}">
                      <a16:colId xmlns:a16="http://schemas.microsoft.com/office/drawing/2014/main" val="2054758008"/>
                    </a:ext>
                  </a:extLst>
                </a:gridCol>
                <a:gridCol w="987552">
                  <a:extLst>
                    <a:ext uri="{9D8B030D-6E8A-4147-A177-3AD203B41FA5}">
                      <a16:colId xmlns:a16="http://schemas.microsoft.com/office/drawing/2014/main" val="3242915780"/>
                    </a:ext>
                  </a:extLst>
                </a:gridCol>
                <a:gridCol w="987552">
                  <a:extLst>
                    <a:ext uri="{9D8B030D-6E8A-4147-A177-3AD203B41FA5}">
                      <a16:colId xmlns:a16="http://schemas.microsoft.com/office/drawing/2014/main" val="164136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46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09:45:37</a:t>
                      </a:r>
                      <a:r>
                        <a:rPr kumimoji="0" lang="ar-AE" sz="1000" b="0" i="0" u="none" strike="noStrike" kern="1200" cap="none" spc="0" normalizeH="0" baseline="0" noProof="0">
                          <a:ln>
                            <a:noFill/>
                          </a:ln>
                          <a:solidFill>
                            <a:prstClr val="black"/>
                          </a:solidFill>
                          <a:effectLst/>
                          <a:uLnTx/>
                          <a:uFillTx/>
                          <a:latin typeface="+mn-lt"/>
                          <a:ea typeface="+mn-ea"/>
                          <a:cs typeface="+mn-cs"/>
                        </a:rPr>
                        <a:t>
" احصلي على نفس التكنولوجيا المستخدمة لإزاله الشعر في المراكز الصحيه والطبيّة المشهورة حول العالم مع جهاز إزالة الشعر ألوميناج تاتش 
أطلبيه الأن لتحصلي على هدية عند الطلب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642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19:31:09</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لفتره محدوده علي المكنسه الاكثر مبيعا بالشرق الاوسط بأمكانياتها الرائعه في غسيل و تنظيف السجاد و الكنب و المفروشات ضمن عروض الفرصة الذهبية , لحقوا الفرصه فالكميات محدوده!
للطلب واتس أب 00971561705516 أو 00966554060166
الأسعار:
السعودية 949 ريال
الإمارات 924 درهم
عمان 94ريال
الكويت 71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9051795"/>
                  </a:ext>
                </a:extLst>
              </a:tr>
            </a:tbl>
          </a:graphicData>
        </a:graphic>
      </p:graphicFrame>
      <p:sp>
        <p:nvSpPr>
          <p:cNvPr id="4" name="Text Placeholder 3">
            <a:extLst>
              <a:ext uri="{FF2B5EF4-FFF2-40B4-BE49-F238E27FC236}">
                <a16:creationId xmlns:a16="http://schemas.microsoft.com/office/drawing/2014/main" id="{88723177-F0F5-4CF8-9BE7-265C10F2DD3D}"/>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838192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C8C4-29F1-46E9-996B-45BFEE96DA89}"/>
              </a:ext>
            </a:extLst>
          </p:cNvPr>
          <p:cNvSpPr>
            <a:spLocks noGrp="1"/>
          </p:cNvSpPr>
          <p:nvPr>
            <p:ph type="title"/>
          </p:nvPr>
        </p:nvSpPr>
        <p:spPr/>
        <p:txBody>
          <a:bodyPr/>
          <a:lstStyle/>
          <a:p>
            <a:r>
              <a:rPr lang="en-US"/>
              <a:t>Instagram Posts Table - 4 of 12</a:t>
            </a:r>
          </a:p>
        </p:txBody>
      </p:sp>
      <p:graphicFrame>
        <p:nvGraphicFramePr>
          <p:cNvPr id="5" name="Table Placeholder 4">
            <a:extLst>
              <a:ext uri="{FF2B5EF4-FFF2-40B4-BE49-F238E27FC236}">
                <a16:creationId xmlns:a16="http://schemas.microsoft.com/office/drawing/2014/main" id="{37A537E0-5726-40BA-BDAB-C6FA9CD249B3}"/>
              </a:ext>
            </a:extLst>
          </p:cNvPr>
          <p:cNvGraphicFramePr>
            <a:graphicFrameLocks noGrp="1"/>
          </p:cNvGraphicFramePr>
          <p:nvPr>
            <p:ph type="tbl" sz="quarter" idx="13"/>
            <p:extLst>
              <p:ext uri="{D42A27DB-BD31-4B8C-83A1-F6EECF244321}">
                <p14:modId xmlns:p14="http://schemas.microsoft.com/office/powerpoint/2010/main" val="58928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1454931"/>
                    </a:ext>
                  </a:extLst>
                </a:gridCol>
                <a:gridCol w="987552">
                  <a:extLst>
                    <a:ext uri="{9D8B030D-6E8A-4147-A177-3AD203B41FA5}">
                      <a16:colId xmlns:a16="http://schemas.microsoft.com/office/drawing/2014/main" val="3565961628"/>
                    </a:ext>
                  </a:extLst>
                </a:gridCol>
                <a:gridCol w="987552">
                  <a:extLst>
                    <a:ext uri="{9D8B030D-6E8A-4147-A177-3AD203B41FA5}">
                      <a16:colId xmlns:a16="http://schemas.microsoft.com/office/drawing/2014/main" val="3486982859"/>
                    </a:ext>
                  </a:extLst>
                </a:gridCol>
                <a:gridCol w="987552">
                  <a:extLst>
                    <a:ext uri="{9D8B030D-6E8A-4147-A177-3AD203B41FA5}">
                      <a16:colId xmlns:a16="http://schemas.microsoft.com/office/drawing/2014/main" val="1004555396"/>
                    </a:ext>
                  </a:extLst>
                </a:gridCol>
                <a:gridCol w="987552">
                  <a:extLst>
                    <a:ext uri="{9D8B030D-6E8A-4147-A177-3AD203B41FA5}">
                      <a16:colId xmlns:a16="http://schemas.microsoft.com/office/drawing/2014/main" val="80562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589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13:57:07</a:t>
                      </a:r>
                      <a:r>
                        <a:rPr kumimoji="0" lang="ar-AE" sz="1000" b="0" i="0" u="none" strike="noStrike" kern="1200" cap="none" spc="0" normalizeH="0" baseline="0" noProof="0">
                          <a:ln>
                            <a:noFill/>
                          </a:ln>
                          <a:solidFill>
                            <a:prstClr val="black"/>
                          </a:solidFill>
                          <a:effectLst/>
                          <a:uLnTx/>
                          <a:uFillTx/>
                          <a:latin typeface="+mn-lt"/>
                          <a:ea typeface="+mn-ea"/>
                          <a:cs typeface="+mn-cs"/>
                        </a:rPr>
                        <a:t>
"انتهزي الفرصة واحصلي علي طقم القدور الكوري هابي كول 10 قطع و أضمني عدم ألتصاق الطعام ابدا و ذلك بفضل طبقات طلاء السيراميك الستة و التي تقوم بتوصيل الحرارة 5 أضعافها مع النحاس لتوفير الوقت و الغاز و الكهرباء 
للطلب واتس أب 00971561705516 أو 00966554060166
الأسعار:
السعودية 578  ريال
الإمارات 563 درهم
عمان 57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930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19:02:36</a:t>
                      </a:r>
                      <a:r>
                        <a:rPr kumimoji="0" lang="ar-AE" sz="1000" b="0" i="0" u="none" strike="noStrike" kern="1200" cap="none" spc="0" normalizeH="0" baseline="0" noProof="0">
                          <a:ln>
                            <a:noFill/>
                          </a:ln>
                          <a:solidFill>
                            <a:prstClr val="black"/>
                          </a:solidFill>
                          <a:effectLst/>
                          <a:uLnTx/>
                          <a:uFillTx/>
                          <a:latin typeface="+mn-lt"/>
                          <a:ea typeface="+mn-ea"/>
                          <a:cs typeface="+mn-cs"/>
                        </a:rPr>
                        <a:t>
#كوليكشن جديد من #جلابيات سرايا #الحور من ضمن #الفرصة_الذهبية
مصنوعة من قماش الشيفون مع حزام داخلي ومطرزة بالكريستالات
مع #هدية متناسقة مع #الجلابية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3657353"/>
                  </a:ext>
                </a:extLst>
              </a:tr>
            </a:tbl>
          </a:graphicData>
        </a:graphic>
      </p:graphicFrame>
      <p:sp>
        <p:nvSpPr>
          <p:cNvPr id="4" name="Text Placeholder 3">
            <a:extLst>
              <a:ext uri="{FF2B5EF4-FFF2-40B4-BE49-F238E27FC236}">
                <a16:creationId xmlns:a16="http://schemas.microsoft.com/office/drawing/2014/main" id="{DAA640F0-5888-4DC2-9A94-CC47239AB8E2}"/>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983481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A257B-038E-4343-A1D7-2EA700772ADD}"/>
              </a:ext>
            </a:extLst>
          </p:cNvPr>
          <p:cNvSpPr>
            <a:spLocks noGrp="1"/>
          </p:cNvSpPr>
          <p:nvPr>
            <p:ph type="title"/>
          </p:nvPr>
        </p:nvSpPr>
        <p:spPr/>
        <p:txBody>
          <a:bodyPr/>
          <a:lstStyle/>
          <a:p>
            <a:r>
              <a:rPr lang="en-US"/>
              <a:t>Instagram Posts Table - 5 of 12</a:t>
            </a:r>
          </a:p>
        </p:txBody>
      </p:sp>
      <p:graphicFrame>
        <p:nvGraphicFramePr>
          <p:cNvPr id="5" name="Table Placeholder 4">
            <a:extLst>
              <a:ext uri="{FF2B5EF4-FFF2-40B4-BE49-F238E27FC236}">
                <a16:creationId xmlns:a16="http://schemas.microsoft.com/office/drawing/2014/main" id="{B0113CC0-5CFC-44CC-85FF-8ABE9608ECE4}"/>
              </a:ext>
            </a:extLst>
          </p:cNvPr>
          <p:cNvGraphicFramePr>
            <a:graphicFrameLocks noGrp="1"/>
          </p:cNvGraphicFramePr>
          <p:nvPr>
            <p:ph type="tbl" sz="quarter" idx="13"/>
            <p:extLst>
              <p:ext uri="{D42A27DB-BD31-4B8C-83A1-F6EECF244321}">
                <p14:modId xmlns:p14="http://schemas.microsoft.com/office/powerpoint/2010/main" val="210847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17302505"/>
                    </a:ext>
                  </a:extLst>
                </a:gridCol>
                <a:gridCol w="987552">
                  <a:extLst>
                    <a:ext uri="{9D8B030D-6E8A-4147-A177-3AD203B41FA5}">
                      <a16:colId xmlns:a16="http://schemas.microsoft.com/office/drawing/2014/main" val="1811818205"/>
                    </a:ext>
                  </a:extLst>
                </a:gridCol>
                <a:gridCol w="987552">
                  <a:extLst>
                    <a:ext uri="{9D8B030D-6E8A-4147-A177-3AD203B41FA5}">
                      <a16:colId xmlns:a16="http://schemas.microsoft.com/office/drawing/2014/main" val="900497684"/>
                    </a:ext>
                  </a:extLst>
                </a:gridCol>
                <a:gridCol w="987552">
                  <a:extLst>
                    <a:ext uri="{9D8B030D-6E8A-4147-A177-3AD203B41FA5}">
                      <a16:colId xmlns:a16="http://schemas.microsoft.com/office/drawing/2014/main" val="3467467715"/>
                    </a:ext>
                  </a:extLst>
                </a:gridCol>
                <a:gridCol w="987552">
                  <a:extLst>
                    <a:ext uri="{9D8B030D-6E8A-4147-A177-3AD203B41FA5}">
                      <a16:colId xmlns:a16="http://schemas.microsoft.com/office/drawing/2014/main" val="386415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149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17:45:17</a:t>
                      </a:r>
                      <a:r>
                        <a:rPr kumimoji="0" lang="ar-AE" sz="1000" b="0" i="0" u="none" strike="noStrike" kern="1200" cap="none" spc="0" normalizeH="0" baseline="0" noProof="0">
                          <a:ln>
                            <a:noFill/>
                          </a:ln>
                          <a:solidFill>
                            <a:prstClr val="black"/>
                          </a:solidFill>
                          <a:effectLst/>
                          <a:uLnTx/>
                          <a:uFillTx/>
                          <a:latin typeface="+mn-lt"/>
                          <a:ea typeface="+mn-ea"/>
                          <a:cs typeface="+mn-cs"/>
                        </a:rPr>
                        <a:t>
ل صحي؟ حياة صحية؟ مش صعب أبداً
نوفر لك القلاة الهوائية من بالزانو بسعة 4.5 لتر لتستمتعي بأكلاتك المفضلة بأقل السعرات الحرارية الممكنة
ايش تنتظري! مع هدية خلاط مجاناً
للطلب واتس أب 00971561705516
أو 00966554060166
الأسعار:
السعودية 379 ريال
الإمارات 368 درهم
عمان 39 ريال
الكويت 29 دينار
البحرين 38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1221881"/>
                  </a:ext>
                </a:extLst>
              </a:tr>
            </a:tbl>
          </a:graphicData>
        </a:graphic>
      </p:graphicFrame>
      <p:sp>
        <p:nvSpPr>
          <p:cNvPr id="4" name="Text Placeholder 3">
            <a:extLst>
              <a:ext uri="{FF2B5EF4-FFF2-40B4-BE49-F238E27FC236}">
                <a16:creationId xmlns:a16="http://schemas.microsoft.com/office/drawing/2014/main" id="{13DD6D01-5754-4D52-89E1-6268702D97BA}"/>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642675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8B3C-4E81-46EA-B887-5D2965F7B6A9}"/>
              </a:ext>
            </a:extLst>
          </p:cNvPr>
          <p:cNvSpPr>
            <a:spLocks noGrp="1"/>
          </p:cNvSpPr>
          <p:nvPr>
            <p:ph type="title"/>
          </p:nvPr>
        </p:nvSpPr>
        <p:spPr/>
        <p:txBody>
          <a:bodyPr/>
          <a:lstStyle/>
          <a:p>
            <a:r>
              <a:rPr lang="en-US"/>
              <a:t>Instagram Posts Table - 6 of 12</a:t>
            </a:r>
          </a:p>
        </p:txBody>
      </p:sp>
      <p:graphicFrame>
        <p:nvGraphicFramePr>
          <p:cNvPr id="5" name="Table Placeholder 4">
            <a:extLst>
              <a:ext uri="{FF2B5EF4-FFF2-40B4-BE49-F238E27FC236}">
                <a16:creationId xmlns:a16="http://schemas.microsoft.com/office/drawing/2014/main" id="{F602119F-21D8-4C21-8347-67DC0C8551D6}"/>
              </a:ext>
            </a:extLst>
          </p:cNvPr>
          <p:cNvGraphicFramePr>
            <a:graphicFrameLocks noGrp="1"/>
          </p:cNvGraphicFramePr>
          <p:nvPr>
            <p:ph type="tbl" sz="quarter" idx="13"/>
            <p:extLst>
              <p:ext uri="{D42A27DB-BD31-4B8C-83A1-F6EECF244321}">
                <p14:modId xmlns:p14="http://schemas.microsoft.com/office/powerpoint/2010/main" val="390759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45732834"/>
                    </a:ext>
                  </a:extLst>
                </a:gridCol>
                <a:gridCol w="987552">
                  <a:extLst>
                    <a:ext uri="{9D8B030D-6E8A-4147-A177-3AD203B41FA5}">
                      <a16:colId xmlns:a16="http://schemas.microsoft.com/office/drawing/2014/main" val="2900656978"/>
                    </a:ext>
                  </a:extLst>
                </a:gridCol>
                <a:gridCol w="987552">
                  <a:extLst>
                    <a:ext uri="{9D8B030D-6E8A-4147-A177-3AD203B41FA5}">
                      <a16:colId xmlns:a16="http://schemas.microsoft.com/office/drawing/2014/main" val="687209344"/>
                    </a:ext>
                  </a:extLst>
                </a:gridCol>
                <a:gridCol w="987552">
                  <a:extLst>
                    <a:ext uri="{9D8B030D-6E8A-4147-A177-3AD203B41FA5}">
                      <a16:colId xmlns:a16="http://schemas.microsoft.com/office/drawing/2014/main" val="3948567860"/>
                    </a:ext>
                  </a:extLst>
                </a:gridCol>
                <a:gridCol w="987552">
                  <a:extLst>
                    <a:ext uri="{9D8B030D-6E8A-4147-A177-3AD203B41FA5}">
                      <a16:colId xmlns:a16="http://schemas.microsoft.com/office/drawing/2014/main" val="109651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9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12:30:08</a:t>
                      </a:r>
                      <a:r>
                        <a:rPr kumimoji="0" lang="ar-AE" sz="1000" b="0" i="0" u="none" strike="noStrike" kern="1200" cap="none" spc="0" normalizeH="0" baseline="0" noProof="0">
                          <a:ln>
                            <a:noFill/>
                          </a:ln>
                          <a:solidFill>
                            <a:prstClr val="black"/>
                          </a:solidFill>
                          <a:effectLst/>
                          <a:uLnTx/>
                          <a:uFillTx/>
                          <a:latin typeface="+mn-lt"/>
                          <a:ea typeface="+mn-ea"/>
                          <a:cs typeface="+mn-cs"/>
                        </a:rPr>
                        <a:t>
المكنسة الوحيدة والحصرية في سيتروس تي في التي يمكن استخدامها كـ مكنسة وممسحة بخارية معاً 
يمكن استخدامها على السجاد، البلاط، السيراميك، والباركيه أيضاً
للطلب واتس أب 00971561705516 أو 00966554060166
الأسعار:
السعودية 739 ريال
الإمارات 752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153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17:02:13</a:t>
                      </a:r>
                      <a:r>
                        <a:rPr kumimoji="0" lang="ar-AE" sz="1000" b="0" i="0" u="none" strike="noStrike" kern="1200" cap="none" spc="0" normalizeH="0" baseline="0" noProof="0">
                          <a:ln>
                            <a:noFill/>
                          </a:ln>
                          <a:solidFill>
                            <a:prstClr val="black"/>
                          </a:solidFill>
                          <a:effectLst/>
                          <a:uLnTx/>
                          <a:uFillTx/>
                          <a:latin typeface="+mn-lt"/>
                          <a:ea typeface="+mn-ea"/>
                          <a:cs typeface="+mn-cs"/>
                        </a:rPr>
                        <a:t>
"طقم قدور </a:t>
                      </a:r>
                      <a:r>
                        <a:rPr kumimoji="0" lang="en-US" sz="1000" b="0" i="0" u="none" strike="noStrike" kern="1200" cap="none" spc="0" normalizeH="0" baseline="0" noProof="0">
                          <a:ln>
                            <a:noFill/>
                          </a:ln>
                          <a:solidFill>
                            <a:prstClr val="black"/>
                          </a:solidFill>
                          <a:effectLst/>
                          <a:uLnTx/>
                          <a:uFillTx/>
                          <a:latin typeface="+mn-lt"/>
                          <a:ea typeface="+mn-ea"/>
                          <a:cs typeface="+mn-cs"/>
                        </a:rPr>
                        <a:t>WMF </a:t>
                      </a:r>
                      <a:r>
                        <a:rPr kumimoji="0" lang="ar-AE" sz="1000" b="0" i="0" u="none" strike="noStrike" kern="1200" cap="none" spc="0" normalizeH="0" baseline="0" noProof="0">
                          <a:ln>
                            <a:noFill/>
                          </a:ln>
                          <a:solidFill>
                            <a:prstClr val="black"/>
                          </a:solidFill>
                          <a:effectLst/>
                          <a:uLnTx/>
                          <a:uFillTx/>
                          <a:latin typeface="+mn-lt"/>
                          <a:ea typeface="+mn-ea"/>
                          <a:cs typeface="+mn-cs"/>
                        </a:rPr>
                        <a:t>تتكون المجموعة من قدر كبير بسعة 6.5 لتر وقدر أصغر بسعة 3 لتر
و مع #هدية قدر عادي + #مقلاة و أربع أدوات لنزع البذور من الخضروات والفواكه
فقط لفترة محدودة
للطلب واتس أب 00971561705516 أو 00966554060166
الأسعار:
السعودية 899 ريال
الإمارات 874 درهم
عمان 93 ريال
الكويت 70 دينار
البحرين 90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9601630"/>
                  </a:ext>
                </a:extLst>
              </a:tr>
            </a:tbl>
          </a:graphicData>
        </a:graphic>
      </p:graphicFrame>
      <p:sp>
        <p:nvSpPr>
          <p:cNvPr id="4" name="Text Placeholder 3">
            <a:extLst>
              <a:ext uri="{FF2B5EF4-FFF2-40B4-BE49-F238E27FC236}">
                <a16:creationId xmlns:a16="http://schemas.microsoft.com/office/drawing/2014/main" id="{F0707F42-B651-4FCC-B1C0-2E3ED4126EBD}"/>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3481261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3F2B6-186C-448F-AF1E-06EF4F4F05EE}"/>
              </a:ext>
            </a:extLst>
          </p:cNvPr>
          <p:cNvSpPr>
            <a:spLocks noGrp="1"/>
          </p:cNvSpPr>
          <p:nvPr>
            <p:ph type="title"/>
          </p:nvPr>
        </p:nvSpPr>
        <p:spPr/>
        <p:txBody>
          <a:bodyPr/>
          <a:lstStyle/>
          <a:p>
            <a:r>
              <a:rPr lang="en-US"/>
              <a:t>Instagram Posts Table - 7 of 12</a:t>
            </a:r>
          </a:p>
        </p:txBody>
      </p:sp>
      <p:graphicFrame>
        <p:nvGraphicFramePr>
          <p:cNvPr id="5" name="Table Placeholder 4">
            <a:extLst>
              <a:ext uri="{FF2B5EF4-FFF2-40B4-BE49-F238E27FC236}">
                <a16:creationId xmlns:a16="http://schemas.microsoft.com/office/drawing/2014/main" id="{AD94D8B7-4833-458F-915C-B304EA927EE9}"/>
              </a:ext>
            </a:extLst>
          </p:cNvPr>
          <p:cNvGraphicFramePr>
            <a:graphicFrameLocks noGrp="1"/>
          </p:cNvGraphicFramePr>
          <p:nvPr>
            <p:ph type="tbl" sz="quarter" idx="13"/>
            <p:extLst>
              <p:ext uri="{D42A27DB-BD31-4B8C-83A1-F6EECF244321}">
                <p14:modId xmlns:p14="http://schemas.microsoft.com/office/powerpoint/2010/main" val="3512804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078014"/>
                    </a:ext>
                  </a:extLst>
                </a:gridCol>
                <a:gridCol w="987552">
                  <a:extLst>
                    <a:ext uri="{9D8B030D-6E8A-4147-A177-3AD203B41FA5}">
                      <a16:colId xmlns:a16="http://schemas.microsoft.com/office/drawing/2014/main" val="1746900266"/>
                    </a:ext>
                  </a:extLst>
                </a:gridCol>
                <a:gridCol w="987552">
                  <a:extLst>
                    <a:ext uri="{9D8B030D-6E8A-4147-A177-3AD203B41FA5}">
                      <a16:colId xmlns:a16="http://schemas.microsoft.com/office/drawing/2014/main" val="2005873106"/>
                    </a:ext>
                  </a:extLst>
                </a:gridCol>
                <a:gridCol w="987552">
                  <a:extLst>
                    <a:ext uri="{9D8B030D-6E8A-4147-A177-3AD203B41FA5}">
                      <a16:colId xmlns:a16="http://schemas.microsoft.com/office/drawing/2014/main" val="475684984"/>
                    </a:ext>
                  </a:extLst>
                </a:gridCol>
                <a:gridCol w="987552">
                  <a:extLst>
                    <a:ext uri="{9D8B030D-6E8A-4147-A177-3AD203B41FA5}">
                      <a16:colId xmlns:a16="http://schemas.microsoft.com/office/drawing/2014/main" val="339266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141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14:00:12</a:t>
                      </a:r>
                      <a:r>
                        <a:rPr kumimoji="0" lang="ar-AE" sz="1000" b="0" i="0" u="none" strike="noStrike" kern="1200" cap="none" spc="0" normalizeH="0" baseline="0" noProof="0">
                          <a:ln>
                            <a:noFill/>
                          </a:ln>
                          <a:solidFill>
                            <a:prstClr val="black"/>
                          </a:solidFill>
                          <a:effectLst/>
                          <a:uLnTx/>
                          <a:uFillTx/>
                          <a:latin typeface="+mn-lt"/>
                          <a:ea typeface="+mn-ea"/>
                          <a:cs typeface="+mn-cs"/>
                        </a:rPr>
                        <a:t>
آخر فرصة للحصول على منظف الأسطح هيدروكلين متعدد الاستخدام 
يستخدم تقنية الماء الساخن ليقضي على الأتربة والمواد المسببة للحساسية
يمكن استخدامه لتنظيف السجاد، البلاط والسيراميك وأيضا الباركيه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80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11:49:14</a:t>
                      </a:r>
                      <a:r>
                        <a:rPr kumimoji="0" lang="ar-AE" sz="1000" b="0" i="0" u="none" strike="noStrike" kern="1200" cap="none" spc="0" normalizeH="0" baseline="0" noProof="0">
                          <a:ln>
                            <a:noFill/>
                          </a:ln>
                          <a:solidFill>
                            <a:prstClr val="black"/>
                          </a:solidFill>
                          <a:effectLst/>
                          <a:uLnTx/>
                          <a:uFillTx/>
                          <a:latin typeface="+mn-lt"/>
                          <a:ea typeface="+mn-ea"/>
                          <a:cs typeface="+mn-cs"/>
                        </a:rPr>
                        <a:t>
#آخر_فرصة للحصول على #شحن_مجاني بمناسبة #اليوم_الوطني_الكويتي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049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15:57:49</a:t>
                      </a:r>
                      <a:r>
                        <a:rPr kumimoji="0" lang="ar-AE" sz="1000" b="0" i="0" u="none" strike="noStrike" kern="1200" cap="none" spc="0" normalizeH="0" baseline="0" noProof="0">
                          <a:ln>
                            <a:noFill/>
                          </a:ln>
                          <a:solidFill>
                            <a:prstClr val="black"/>
                          </a:solidFill>
                          <a:effectLst/>
                          <a:uLnTx/>
                          <a:uFillTx/>
                          <a:latin typeface="+mn-lt"/>
                          <a:ea typeface="+mn-ea"/>
                          <a:cs typeface="+mn-cs"/>
                        </a:rPr>
                        <a:t>
الكمية قربت تخلص على جهاز الليز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مع الهدايا الي مقدمينها من ضمن #الفرصة_الذهبية
لا تفوتوا الفرصة واطلبوا الآن من الواتس أب 00971561705516 أو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438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10:55:40</a:t>
                      </a:r>
                      <a:r>
                        <a:rPr kumimoji="0" lang="ar-AE" sz="1000" b="0" i="0" u="none" strike="noStrike" kern="1200" cap="none" spc="0" normalizeH="0" baseline="0" noProof="0">
                          <a:ln>
                            <a:noFill/>
                          </a:ln>
                          <a:solidFill>
                            <a:prstClr val="black"/>
                          </a:solidFill>
                          <a:effectLst/>
                          <a:uLnTx/>
                          <a:uFillTx/>
                          <a:latin typeface="+mn-lt"/>
                          <a:ea typeface="+mn-ea"/>
                          <a:cs typeface="+mn-cs"/>
                        </a:rPr>
                        <a:t>
كل عام والكويت بخير
كل عام والشعب الكويتي بخير
بمناسبة اليوم الكويتي خصم شحن مجاني على كل الطلبات 
فقط لمدة يومان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8240919"/>
                  </a:ext>
                </a:extLst>
              </a:tr>
            </a:tbl>
          </a:graphicData>
        </a:graphic>
      </p:graphicFrame>
      <p:sp>
        <p:nvSpPr>
          <p:cNvPr id="4" name="Text Placeholder 3">
            <a:extLst>
              <a:ext uri="{FF2B5EF4-FFF2-40B4-BE49-F238E27FC236}">
                <a16:creationId xmlns:a16="http://schemas.microsoft.com/office/drawing/2014/main" id="{30D75BE2-1E06-4120-93DA-BAD64E9F8735}"/>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205187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35C3B-550F-4E0A-A4F2-621EDF60DBB3}"/>
              </a:ext>
            </a:extLst>
          </p:cNvPr>
          <p:cNvSpPr>
            <a:spLocks noGrp="1"/>
          </p:cNvSpPr>
          <p:nvPr>
            <p:ph type="title"/>
          </p:nvPr>
        </p:nvSpPr>
        <p:spPr/>
        <p:txBody>
          <a:bodyPr/>
          <a:lstStyle/>
          <a:p>
            <a:r>
              <a:rPr lang="en-US"/>
              <a:t>Instagram Posts Table - 8 of 12</a:t>
            </a:r>
          </a:p>
        </p:txBody>
      </p:sp>
      <p:graphicFrame>
        <p:nvGraphicFramePr>
          <p:cNvPr id="5" name="Table Placeholder 4">
            <a:extLst>
              <a:ext uri="{FF2B5EF4-FFF2-40B4-BE49-F238E27FC236}">
                <a16:creationId xmlns:a16="http://schemas.microsoft.com/office/drawing/2014/main" id="{C9F7A128-A38A-432E-B7C6-DCB3BB827064}"/>
              </a:ext>
            </a:extLst>
          </p:cNvPr>
          <p:cNvGraphicFramePr>
            <a:graphicFrameLocks noGrp="1"/>
          </p:cNvGraphicFramePr>
          <p:nvPr>
            <p:ph type="tbl" sz="quarter" idx="13"/>
            <p:extLst>
              <p:ext uri="{D42A27DB-BD31-4B8C-83A1-F6EECF244321}">
                <p14:modId xmlns:p14="http://schemas.microsoft.com/office/powerpoint/2010/main" val="294175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3225217"/>
                    </a:ext>
                  </a:extLst>
                </a:gridCol>
                <a:gridCol w="987552">
                  <a:extLst>
                    <a:ext uri="{9D8B030D-6E8A-4147-A177-3AD203B41FA5}">
                      <a16:colId xmlns:a16="http://schemas.microsoft.com/office/drawing/2014/main" val="206678716"/>
                    </a:ext>
                  </a:extLst>
                </a:gridCol>
                <a:gridCol w="987552">
                  <a:extLst>
                    <a:ext uri="{9D8B030D-6E8A-4147-A177-3AD203B41FA5}">
                      <a16:colId xmlns:a16="http://schemas.microsoft.com/office/drawing/2014/main" val="3433560155"/>
                    </a:ext>
                  </a:extLst>
                </a:gridCol>
                <a:gridCol w="987552">
                  <a:extLst>
                    <a:ext uri="{9D8B030D-6E8A-4147-A177-3AD203B41FA5}">
                      <a16:colId xmlns:a16="http://schemas.microsoft.com/office/drawing/2014/main" val="830299820"/>
                    </a:ext>
                  </a:extLst>
                </a:gridCol>
                <a:gridCol w="987552">
                  <a:extLst>
                    <a:ext uri="{9D8B030D-6E8A-4147-A177-3AD203B41FA5}">
                      <a16:colId xmlns:a16="http://schemas.microsoft.com/office/drawing/2014/main" val="318983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369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16:06:22</a:t>
                      </a:r>
                      <a:r>
                        <a:rPr kumimoji="0" lang="ar-AE" sz="1000" b="0" i="0" u="none" strike="noStrike" kern="1200" cap="none" spc="0" normalizeH="0" baseline="0" noProof="0">
                          <a:ln>
                            <a:noFill/>
                          </a:ln>
                          <a:solidFill>
                            <a:prstClr val="black"/>
                          </a:solidFill>
                          <a:effectLst/>
                          <a:uLnTx/>
                          <a:uFillTx/>
                          <a:latin typeface="+mn-lt"/>
                          <a:ea typeface="+mn-ea"/>
                          <a:cs typeface="+mn-cs"/>
                        </a:rPr>
                        <a:t>
"مكنسة بيسيل تستطيع كنس وغسل الأرضيات والسجاد والمفروشات والمراتب وفرش السيارات  كما يمكنه مسح وتجفيف الأرضيات المصمتة
جهاز واحد متعدد الاستخدام سيوفر عليك الوقت والجهد والمال في نفس الوقت
للطلب واتس أب 00971561705516 أو 00966554060166
الأسعار
السعودية 1399 ريال
الإمارات 1362 درهم
عمان 144 ريال
الكويت 109 دينار
البحرين 141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927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12:50:26</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لفترة محدودة على أواني #الطهي فيولا 10 قطع من بالزانو. أطلبيه خلال #الفرصة_الذهبية لتحصلي على  #هدية' طقم سكاكين لا غنى عنها في كل #مطبخ.
للطلب عبر واتس أب 00971561705516 أو 00966554060166
سعر العرض:
السعودية 399 ريال
الإمارات 390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2398856"/>
                  </a:ext>
                </a:extLst>
              </a:tr>
            </a:tbl>
          </a:graphicData>
        </a:graphic>
      </p:graphicFrame>
      <p:sp>
        <p:nvSpPr>
          <p:cNvPr id="4" name="Text Placeholder 3">
            <a:extLst>
              <a:ext uri="{FF2B5EF4-FFF2-40B4-BE49-F238E27FC236}">
                <a16:creationId xmlns:a16="http://schemas.microsoft.com/office/drawing/2014/main" id="{EEA2A91B-A2D0-4443-9E09-E9675ADC6E84}"/>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185172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1E811-E1A4-4D3C-B59D-557448E8BB6B}"/>
              </a:ext>
            </a:extLst>
          </p:cNvPr>
          <p:cNvSpPr>
            <a:spLocks noGrp="1"/>
          </p:cNvSpPr>
          <p:nvPr>
            <p:ph type="title"/>
          </p:nvPr>
        </p:nvSpPr>
        <p:spPr/>
        <p:txBody>
          <a:bodyPr/>
          <a:lstStyle/>
          <a:p>
            <a:r>
              <a:rPr lang="en-US"/>
              <a:t>Instagram Posts Table - 9 of 12</a:t>
            </a:r>
          </a:p>
        </p:txBody>
      </p:sp>
      <p:graphicFrame>
        <p:nvGraphicFramePr>
          <p:cNvPr id="5" name="Table Placeholder 4">
            <a:extLst>
              <a:ext uri="{FF2B5EF4-FFF2-40B4-BE49-F238E27FC236}">
                <a16:creationId xmlns:a16="http://schemas.microsoft.com/office/drawing/2014/main" id="{F0BC2602-281E-40D4-81DD-09A0EC9E5D0B}"/>
              </a:ext>
            </a:extLst>
          </p:cNvPr>
          <p:cNvGraphicFramePr>
            <a:graphicFrameLocks noGrp="1"/>
          </p:cNvGraphicFramePr>
          <p:nvPr>
            <p:ph type="tbl" sz="quarter" idx="13"/>
            <p:extLst>
              <p:ext uri="{D42A27DB-BD31-4B8C-83A1-F6EECF244321}">
                <p14:modId xmlns:p14="http://schemas.microsoft.com/office/powerpoint/2010/main" val="3833842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12327988"/>
                    </a:ext>
                  </a:extLst>
                </a:gridCol>
                <a:gridCol w="987552">
                  <a:extLst>
                    <a:ext uri="{9D8B030D-6E8A-4147-A177-3AD203B41FA5}">
                      <a16:colId xmlns:a16="http://schemas.microsoft.com/office/drawing/2014/main" val="2133232327"/>
                    </a:ext>
                  </a:extLst>
                </a:gridCol>
                <a:gridCol w="987552">
                  <a:extLst>
                    <a:ext uri="{9D8B030D-6E8A-4147-A177-3AD203B41FA5}">
                      <a16:colId xmlns:a16="http://schemas.microsoft.com/office/drawing/2014/main" val="3687463522"/>
                    </a:ext>
                  </a:extLst>
                </a:gridCol>
                <a:gridCol w="987552">
                  <a:extLst>
                    <a:ext uri="{9D8B030D-6E8A-4147-A177-3AD203B41FA5}">
                      <a16:colId xmlns:a16="http://schemas.microsoft.com/office/drawing/2014/main" val="2649068900"/>
                    </a:ext>
                  </a:extLst>
                </a:gridCol>
                <a:gridCol w="987552">
                  <a:extLst>
                    <a:ext uri="{9D8B030D-6E8A-4147-A177-3AD203B41FA5}">
                      <a16:colId xmlns:a16="http://schemas.microsoft.com/office/drawing/2014/main" val="103577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503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14:26:16</a:t>
                      </a:r>
                      <a:r>
                        <a:rPr kumimoji="0" lang="ar-AE" sz="1000" b="0" i="0" u="none" strike="noStrike" kern="1200" cap="none" spc="0" normalizeH="0" baseline="0" noProof="0">
                          <a:ln>
                            <a:noFill/>
                          </a:ln>
                          <a:solidFill>
                            <a:prstClr val="black"/>
                          </a:solidFill>
                          <a:effectLst/>
                          <a:uLnTx/>
                          <a:uFillTx/>
                          <a:latin typeface="+mn-lt"/>
                          <a:ea typeface="+mn-ea"/>
                          <a:cs typeface="+mn-cs"/>
                        </a:rPr>
                        <a:t>
"هل جربت #كواية ستيم كيو! من أفضل #المنتجات مبيعاً في عام 2017 و ما زالت 
#مكواة_بخارية وعادية تأتي مع أكثر من رأس:
الرأس الأساسي: يستخدم على القطن والكتان
رأس الفرشاة الثنائي:  يستخدم على الصوف والملابس المحبوكة
فرشاة فيلكرو: يستخدم لإزالة الغبار
فرشاة القماش: تستخدم لتنعيم الفرو والتعقيم
للطلب واتس أب 00971561705516 أو 00966554060166
الأسعار
السعودية 299 ريال
الإمارات 291 درهم
عمان 31 ريال
الكويت 23 دينار
البحرين 30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51362809"/>
                  </a:ext>
                </a:extLst>
              </a:tr>
            </a:tbl>
          </a:graphicData>
        </a:graphic>
      </p:graphicFrame>
      <p:sp>
        <p:nvSpPr>
          <p:cNvPr id="4" name="Text Placeholder 3">
            <a:extLst>
              <a:ext uri="{FF2B5EF4-FFF2-40B4-BE49-F238E27FC236}">
                <a16:creationId xmlns:a16="http://schemas.microsoft.com/office/drawing/2014/main" id="{CC0F999D-CF72-4B83-A6FD-AD31B46B14D0}"/>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554852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7E9A-E353-4B4E-8899-B5AB4879C969}"/>
              </a:ext>
            </a:extLst>
          </p:cNvPr>
          <p:cNvSpPr>
            <a:spLocks noGrp="1"/>
          </p:cNvSpPr>
          <p:nvPr>
            <p:ph type="title"/>
          </p:nvPr>
        </p:nvSpPr>
        <p:spPr/>
        <p:txBody>
          <a:bodyPr/>
          <a:lstStyle/>
          <a:p>
            <a:r>
              <a:rPr lang="en-US"/>
              <a:t>Instagram Posts Table - 10 of 12</a:t>
            </a:r>
          </a:p>
        </p:txBody>
      </p:sp>
      <p:graphicFrame>
        <p:nvGraphicFramePr>
          <p:cNvPr id="5" name="Table Placeholder 4">
            <a:extLst>
              <a:ext uri="{FF2B5EF4-FFF2-40B4-BE49-F238E27FC236}">
                <a16:creationId xmlns:a16="http://schemas.microsoft.com/office/drawing/2014/main" id="{E6979424-B597-42B6-A5A6-229FD3B981D3}"/>
              </a:ext>
            </a:extLst>
          </p:cNvPr>
          <p:cNvGraphicFramePr>
            <a:graphicFrameLocks noGrp="1"/>
          </p:cNvGraphicFramePr>
          <p:nvPr>
            <p:ph type="tbl" sz="quarter" idx="13"/>
            <p:extLst>
              <p:ext uri="{D42A27DB-BD31-4B8C-83A1-F6EECF244321}">
                <p14:modId xmlns:p14="http://schemas.microsoft.com/office/powerpoint/2010/main" val="179049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59018241"/>
                    </a:ext>
                  </a:extLst>
                </a:gridCol>
                <a:gridCol w="987552">
                  <a:extLst>
                    <a:ext uri="{9D8B030D-6E8A-4147-A177-3AD203B41FA5}">
                      <a16:colId xmlns:a16="http://schemas.microsoft.com/office/drawing/2014/main" val="1209513407"/>
                    </a:ext>
                  </a:extLst>
                </a:gridCol>
                <a:gridCol w="987552">
                  <a:extLst>
                    <a:ext uri="{9D8B030D-6E8A-4147-A177-3AD203B41FA5}">
                      <a16:colId xmlns:a16="http://schemas.microsoft.com/office/drawing/2014/main" val="3356307897"/>
                    </a:ext>
                  </a:extLst>
                </a:gridCol>
                <a:gridCol w="987552">
                  <a:extLst>
                    <a:ext uri="{9D8B030D-6E8A-4147-A177-3AD203B41FA5}">
                      <a16:colId xmlns:a16="http://schemas.microsoft.com/office/drawing/2014/main" val="720573764"/>
                    </a:ext>
                  </a:extLst>
                </a:gridCol>
                <a:gridCol w="987552">
                  <a:extLst>
                    <a:ext uri="{9D8B030D-6E8A-4147-A177-3AD203B41FA5}">
                      <a16:colId xmlns:a16="http://schemas.microsoft.com/office/drawing/2014/main" val="1644818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210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12:04:48</a:t>
                      </a:r>
                      <a:r>
                        <a:rPr kumimoji="0" lang="ar-AE" sz="1000" b="0" i="0" u="none" strike="noStrike" kern="1200" cap="none" spc="0" normalizeH="0" baseline="0" noProof="0">
                          <a:ln>
                            <a:noFill/>
                          </a:ln>
                          <a:solidFill>
                            <a:prstClr val="black"/>
                          </a:solidFill>
                          <a:effectLst/>
                          <a:uLnTx/>
                          <a:uFillTx/>
                          <a:latin typeface="+mn-lt"/>
                          <a:ea typeface="+mn-ea"/>
                          <a:cs typeface="+mn-cs"/>
                        </a:rPr>
                        <a:t>
"مجموعة الفيلر التجميلية للوجه مع مالئ الشفاه من فيلرينا
تعبتر هالمجموعة طريقة آمنة و غير مكلفة للتخلص من التجاعيد لانها تحتوي على أجود أنواع حمض الهيالورونيك
و النتائج طويلة الأمد
للطلب واتس أب 00971561705516 أو 00966554060166
الأسعار
السعودية 599 ريال
الإمارات 583 درهم
عمان 62 ريال
الكويت 47 دينار
البحرين 60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97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17:18:04</a:t>
                      </a:r>
                      <a:r>
                        <a:rPr kumimoji="0" lang="ar-AE" sz="1000" b="0" i="0" u="none" strike="noStrike" kern="1200" cap="none" spc="0" normalizeH="0" baseline="0" noProof="0">
                          <a:ln>
                            <a:noFill/>
                          </a:ln>
                          <a:solidFill>
                            <a:prstClr val="black"/>
                          </a:solidFill>
                          <a:effectLst/>
                          <a:uLnTx/>
                          <a:uFillTx/>
                          <a:latin typeface="+mn-lt"/>
                          <a:ea typeface="+mn-ea"/>
                          <a:cs typeface="+mn-cs"/>
                        </a:rPr>
                        <a:t>
"مافي أحلى من العصير المنعش الطازج الي محضر من البيت 
العصّارة البطيئة من منال العالم مصممة مصممة خصيصاً لتناسب حياتك العملية السهلة
و من ضمن #الفرصة_الذهبية احصلي على طقم الخبز باك أند جو و لفترة محدودة فقط
للطلب واتس أب 00971561705516 أو 00966554060166
الأسعار
السعودية 599 ريال
الإمارات 583 درهم
عمان 62 ريال
الكويت 47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5098894"/>
                  </a:ext>
                </a:extLst>
              </a:tr>
            </a:tbl>
          </a:graphicData>
        </a:graphic>
      </p:graphicFrame>
      <p:sp>
        <p:nvSpPr>
          <p:cNvPr id="4" name="Text Placeholder 3">
            <a:extLst>
              <a:ext uri="{FF2B5EF4-FFF2-40B4-BE49-F238E27FC236}">
                <a16:creationId xmlns:a16="http://schemas.microsoft.com/office/drawing/2014/main" id="{64F567E3-A271-45BD-997C-B987609D7350}"/>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017186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AE2A-1C21-4AA8-8E41-1799C9D394E8}"/>
              </a:ext>
            </a:extLst>
          </p:cNvPr>
          <p:cNvSpPr>
            <a:spLocks noGrp="1"/>
          </p:cNvSpPr>
          <p:nvPr>
            <p:ph type="title"/>
          </p:nvPr>
        </p:nvSpPr>
        <p:spPr/>
        <p:txBody>
          <a:bodyPr/>
          <a:lstStyle/>
          <a:p>
            <a:r>
              <a:rPr lang="en-US"/>
              <a:t>Instagram Posts Table - 11 of 12</a:t>
            </a:r>
          </a:p>
        </p:txBody>
      </p:sp>
      <p:graphicFrame>
        <p:nvGraphicFramePr>
          <p:cNvPr id="5" name="Table Placeholder 4">
            <a:extLst>
              <a:ext uri="{FF2B5EF4-FFF2-40B4-BE49-F238E27FC236}">
                <a16:creationId xmlns:a16="http://schemas.microsoft.com/office/drawing/2014/main" id="{E933F778-E1E9-4041-BB3C-106B09D8A077}"/>
              </a:ext>
            </a:extLst>
          </p:cNvPr>
          <p:cNvGraphicFramePr>
            <a:graphicFrameLocks noGrp="1"/>
          </p:cNvGraphicFramePr>
          <p:nvPr>
            <p:ph type="tbl" sz="quarter" idx="13"/>
            <p:extLst>
              <p:ext uri="{D42A27DB-BD31-4B8C-83A1-F6EECF244321}">
                <p14:modId xmlns:p14="http://schemas.microsoft.com/office/powerpoint/2010/main" val="3739188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2576917"/>
                    </a:ext>
                  </a:extLst>
                </a:gridCol>
                <a:gridCol w="987552">
                  <a:extLst>
                    <a:ext uri="{9D8B030D-6E8A-4147-A177-3AD203B41FA5}">
                      <a16:colId xmlns:a16="http://schemas.microsoft.com/office/drawing/2014/main" val="828464230"/>
                    </a:ext>
                  </a:extLst>
                </a:gridCol>
                <a:gridCol w="987552">
                  <a:extLst>
                    <a:ext uri="{9D8B030D-6E8A-4147-A177-3AD203B41FA5}">
                      <a16:colId xmlns:a16="http://schemas.microsoft.com/office/drawing/2014/main" val="1596379414"/>
                    </a:ext>
                  </a:extLst>
                </a:gridCol>
                <a:gridCol w="987552">
                  <a:extLst>
                    <a:ext uri="{9D8B030D-6E8A-4147-A177-3AD203B41FA5}">
                      <a16:colId xmlns:a16="http://schemas.microsoft.com/office/drawing/2014/main" val="3694764939"/>
                    </a:ext>
                  </a:extLst>
                </a:gridCol>
                <a:gridCol w="987552">
                  <a:extLst>
                    <a:ext uri="{9D8B030D-6E8A-4147-A177-3AD203B41FA5}">
                      <a16:colId xmlns:a16="http://schemas.microsoft.com/office/drawing/2014/main" val="281052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883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14:15:30</a:t>
                      </a:r>
                      <a:r>
                        <a:rPr kumimoji="0" lang="ar-AE" sz="1000" b="0" i="0" u="none" strike="noStrike" kern="1200" cap="none" spc="0" normalizeH="0" baseline="0" noProof="0">
                          <a:ln>
                            <a:noFill/>
                          </a:ln>
                          <a:solidFill>
                            <a:prstClr val="black"/>
                          </a:solidFill>
                          <a:effectLst/>
                          <a:uLnTx/>
                          <a:uFillTx/>
                          <a:latin typeface="+mn-lt"/>
                          <a:ea typeface="+mn-ea"/>
                          <a:cs typeface="+mn-cs"/>
                        </a:rPr>
                        <a:t>
من ضمن #الفرصة_الذهبية #جلابيات فاي متوفرة وبكمية محدودة جداً تناسب جميع المقاسات ، فضفاضة ومريحة
و رح تحصلي معها على #هدية أقراط 
للطلب واتس أب 00971561705516 أو 00966554060166
الأسعار
السعودية 349 ريال
الإمارات 339 درهم
عمان 36 ريال
الكويت 27 دينار
البحرين 35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368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12:12:34</a:t>
                      </a:r>
                      <a:r>
                        <a:rPr kumimoji="0" lang="ar-AE" sz="1000" b="0" i="0" u="none" strike="noStrike" kern="1200" cap="none" spc="0" normalizeH="0" baseline="0" noProof="0">
                          <a:ln>
                            <a:noFill/>
                          </a:ln>
                          <a:solidFill>
                            <a:prstClr val="black"/>
                          </a:solidFill>
                          <a:effectLst/>
                          <a:uLnTx/>
                          <a:uFillTx/>
                          <a:latin typeface="+mn-lt"/>
                          <a:ea typeface="+mn-ea"/>
                          <a:cs typeface="+mn-cs"/>
                        </a:rPr>
                        <a:t>
#فرصة مناسبة للحصول على طقم أواني الطهي فيولا من بالزانو من ضمن #الفرصة_الذهبية لكل شيف في المنزل تحب الفخامة في طهي الطعام وتقديمه
و الأحلى في #هدية مجانية مجموعة سكاكين عالية الجودة
للطلب واتس أب 00971561705516 أو 00966554060166
الأسعار
السعودية 399 ريال
الإمارات 893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9123857"/>
                  </a:ext>
                </a:extLst>
              </a:tr>
            </a:tbl>
          </a:graphicData>
        </a:graphic>
      </p:graphicFrame>
      <p:sp>
        <p:nvSpPr>
          <p:cNvPr id="4" name="Text Placeholder 3">
            <a:extLst>
              <a:ext uri="{FF2B5EF4-FFF2-40B4-BE49-F238E27FC236}">
                <a16:creationId xmlns:a16="http://schemas.microsoft.com/office/drawing/2014/main" id="{D83FD053-1005-4397-AC85-9FCF0B25985F}"/>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780643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9CFC-B991-442F-843B-7A931B28094A}"/>
              </a:ext>
            </a:extLst>
          </p:cNvPr>
          <p:cNvSpPr>
            <a:spLocks noGrp="1"/>
          </p:cNvSpPr>
          <p:nvPr>
            <p:ph type="title"/>
          </p:nvPr>
        </p:nvSpPr>
        <p:spPr/>
        <p:txBody>
          <a:bodyPr/>
          <a:lstStyle/>
          <a:p>
            <a:r>
              <a:rPr lang="en-US"/>
              <a:t>Instagram Posts Table - 12 of 12</a:t>
            </a:r>
          </a:p>
        </p:txBody>
      </p:sp>
      <p:graphicFrame>
        <p:nvGraphicFramePr>
          <p:cNvPr id="5" name="Table Placeholder 4">
            <a:extLst>
              <a:ext uri="{FF2B5EF4-FFF2-40B4-BE49-F238E27FC236}">
                <a16:creationId xmlns:a16="http://schemas.microsoft.com/office/drawing/2014/main" id="{730729D1-42FF-404B-9C43-B093D677EBDC}"/>
              </a:ext>
            </a:extLst>
          </p:cNvPr>
          <p:cNvGraphicFramePr>
            <a:graphicFrameLocks noGrp="1"/>
          </p:cNvGraphicFramePr>
          <p:nvPr>
            <p:ph type="tbl" sz="quarter" idx="13"/>
            <p:extLst>
              <p:ext uri="{D42A27DB-BD31-4B8C-83A1-F6EECF244321}">
                <p14:modId xmlns:p14="http://schemas.microsoft.com/office/powerpoint/2010/main" val="414733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98740"/>
                    </a:ext>
                  </a:extLst>
                </a:gridCol>
                <a:gridCol w="987552">
                  <a:extLst>
                    <a:ext uri="{9D8B030D-6E8A-4147-A177-3AD203B41FA5}">
                      <a16:colId xmlns:a16="http://schemas.microsoft.com/office/drawing/2014/main" val="3254990096"/>
                    </a:ext>
                  </a:extLst>
                </a:gridCol>
                <a:gridCol w="987552">
                  <a:extLst>
                    <a:ext uri="{9D8B030D-6E8A-4147-A177-3AD203B41FA5}">
                      <a16:colId xmlns:a16="http://schemas.microsoft.com/office/drawing/2014/main" val="2969198261"/>
                    </a:ext>
                  </a:extLst>
                </a:gridCol>
                <a:gridCol w="987552">
                  <a:extLst>
                    <a:ext uri="{9D8B030D-6E8A-4147-A177-3AD203B41FA5}">
                      <a16:colId xmlns:a16="http://schemas.microsoft.com/office/drawing/2014/main" val="4048428521"/>
                    </a:ext>
                  </a:extLst>
                </a:gridCol>
                <a:gridCol w="987552">
                  <a:extLst>
                    <a:ext uri="{9D8B030D-6E8A-4147-A177-3AD203B41FA5}">
                      <a16:colId xmlns:a16="http://schemas.microsoft.com/office/drawing/2014/main" val="291545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733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- 2018-02-19 19:08:46</a:t>
                      </a:r>
                      <a:r>
                        <a:rPr kumimoji="0" lang="ar-AE" sz="1000" b="0" i="0" u="none" strike="noStrike" kern="1200" cap="none" spc="0" normalizeH="0" baseline="0" noProof="0">
                          <a:ln>
                            <a:noFill/>
                          </a:ln>
                          <a:solidFill>
                            <a:prstClr val="black"/>
                          </a:solidFill>
                          <a:effectLst/>
                          <a:uLnTx/>
                          <a:uFillTx/>
                          <a:latin typeface="+mn-lt"/>
                          <a:ea typeface="+mn-ea"/>
                          <a:cs typeface="+mn-cs"/>
                        </a:rPr>
                        <a:t>
جهاز إزالة الشعر من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يعمل بتكنولوجيا ال</a:t>
                      </a:r>
                      <a:r>
                        <a:rPr kumimoji="0" lang="en-US" sz="1000" b="0" i="0" u="none" strike="noStrike" kern="1200" cap="none" spc="0" normalizeH="0" baseline="0" noProof="0">
                          <a:ln>
                            <a:noFill/>
                          </a:ln>
                          <a:solidFill>
                            <a:prstClr val="black"/>
                          </a:solidFill>
                          <a:effectLst/>
                          <a:uLnTx/>
                          <a:uFillTx/>
                          <a:latin typeface="+mn-lt"/>
                          <a:ea typeface="+mn-ea"/>
                          <a:cs typeface="+mn-cs"/>
                        </a:rPr>
                        <a:t>IPL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الطاقة الضوئية ليوقف نمو الشعر
تم اختباره سريرياً يمكن استخدامه على للجيم والساقين والذراعين والظهر والصدر والجذع
ضمان سنتين - مجاناً رح تحصلي على هدايا مجانية ماكينة حلاقة - فرشاة فرد وتمليس الشعر و 65 قطعة أكسسوارات للشعر
العرض لمدة أسبوع فقط
للطلب واتس أب 00971561705516 أو 00966554060166
سعر العرض:
السعودية 999 ريال
الإمارات 973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2176567"/>
                  </a:ext>
                </a:extLst>
              </a:tr>
            </a:tbl>
          </a:graphicData>
        </a:graphic>
      </p:graphicFrame>
      <p:sp>
        <p:nvSpPr>
          <p:cNvPr id="4" name="Text Placeholder 3">
            <a:extLst>
              <a:ext uri="{FF2B5EF4-FFF2-40B4-BE49-F238E27FC236}">
                <a16:creationId xmlns:a16="http://schemas.microsoft.com/office/drawing/2014/main" id="{E2015455-C844-44D4-BFA0-7A6BBA9FB50B}"/>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3503309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24CC-23C9-47EC-A1CC-E98089AF22C0}"/>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8CA145E4-821E-4D1B-BBFC-35E495ECBE44}"/>
              </a:ext>
            </a:extLst>
          </p:cNvPr>
          <p:cNvGraphicFramePr>
            <a:graphicFrameLocks noGrp="1"/>
          </p:cNvGraphicFramePr>
          <p:nvPr>
            <p:ph type="chart" sz="quarter" idx="13"/>
            <p:extLst>
              <p:ext uri="{D42A27DB-BD31-4B8C-83A1-F6EECF244321}">
                <p14:modId xmlns:p14="http://schemas.microsoft.com/office/powerpoint/2010/main" val="3930917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4DFA3-B378-4DF6-AD88-55327CE955D0}"/>
              </a:ext>
            </a:extLst>
          </p:cNvPr>
          <p:cNvSpPr>
            <a:spLocks noGrp="1"/>
          </p:cNvSpPr>
          <p:nvPr>
            <p:ph type="body" sz="quarter" idx="14"/>
          </p:nvPr>
        </p:nvSpPr>
        <p:spPr/>
        <p:txBody>
          <a:bodyPr/>
          <a:lstStyle/>
          <a:p>
            <a:r>
              <a:rPr lang="en-US"/>
              <a:t>01/04/2018 - 04/04/2018</a:t>
            </a:r>
          </a:p>
        </p:txBody>
      </p:sp>
      <p:sp>
        <p:nvSpPr>
          <p:cNvPr id="5" name="Footer Placeholder 4">
            <a:extLst>
              <a:ext uri="{FF2B5EF4-FFF2-40B4-BE49-F238E27FC236}">
                <a16:creationId xmlns:a16="http://schemas.microsoft.com/office/drawing/2014/main" id="{4409C2AD-C0DF-46FA-ADB5-A5374CBFA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47536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C5369-DBEF-40DD-B7E5-84FD78BB7257}"/>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AD818177-1493-45D6-BAD0-31487C6671DF}"/>
              </a:ext>
            </a:extLst>
          </p:cNvPr>
          <p:cNvGraphicFramePr>
            <a:graphicFrameLocks noGrp="1"/>
          </p:cNvGraphicFramePr>
          <p:nvPr>
            <p:ph type="chart" sz="quarter" idx="13"/>
            <p:extLst>
              <p:ext uri="{D42A27DB-BD31-4B8C-83A1-F6EECF244321}">
                <p14:modId xmlns:p14="http://schemas.microsoft.com/office/powerpoint/2010/main" val="1544347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4D8CC-B92C-4C65-881F-347D7EBC4834}"/>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24256883-7137-4318-B315-B51C41F731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841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0F06-45D0-42BA-9DE2-B01395F521A0}"/>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3B584852-482D-4A45-A1A9-00DEC11E611E}"/>
              </a:ext>
            </a:extLst>
          </p:cNvPr>
          <p:cNvGraphicFramePr>
            <a:graphicFrameLocks noGrp="1"/>
          </p:cNvGraphicFramePr>
          <p:nvPr>
            <p:ph type="chart" sz="quarter" idx="13"/>
            <p:extLst>
              <p:ext uri="{D42A27DB-BD31-4B8C-83A1-F6EECF244321}">
                <p14:modId xmlns:p14="http://schemas.microsoft.com/office/powerpoint/2010/main" val="2853032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7B6CF-5D3C-43DE-B75D-08D81DBE9C68}"/>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B48F79F9-B8F1-4124-A537-EE658F54B8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3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1FDF-2EB3-43D2-9E62-EA87B357A9DE}"/>
              </a:ext>
            </a:extLst>
          </p:cNvPr>
          <p:cNvSpPr>
            <a:spLocks noGrp="1"/>
          </p:cNvSpPr>
          <p:nvPr>
            <p:ph type="title"/>
          </p:nvPr>
        </p:nvSpPr>
        <p:spPr/>
        <p:txBody>
          <a:bodyPr/>
          <a:lstStyle/>
          <a:p>
            <a:r>
              <a:rPr lang="en-US"/>
              <a:t>Instagram Posts</a:t>
            </a:r>
          </a:p>
        </p:txBody>
      </p:sp>
      <p:graphicFrame>
        <p:nvGraphicFramePr>
          <p:cNvPr id="6" name="Chart Placeholder 5">
            <a:extLst>
              <a:ext uri="{FF2B5EF4-FFF2-40B4-BE49-F238E27FC236}">
                <a16:creationId xmlns:a16="http://schemas.microsoft.com/office/drawing/2014/main" id="{85DFD796-94C6-4839-A72B-CFBBE4383400}"/>
              </a:ext>
            </a:extLst>
          </p:cNvPr>
          <p:cNvGraphicFramePr>
            <a:graphicFrameLocks noGrp="1"/>
          </p:cNvGraphicFramePr>
          <p:nvPr>
            <p:ph type="chart" sz="quarter" idx="13"/>
            <p:extLst>
              <p:ext uri="{D42A27DB-BD31-4B8C-83A1-F6EECF244321}">
                <p14:modId xmlns:p14="http://schemas.microsoft.com/office/powerpoint/2010/main" val="670686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C054BE-F6CF-4B83-AB90-4840BAA315AE}"/>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76A109D9-AFDC-4E70-B466-6D0D694CB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2395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7A095-22B3-4EA6-BE14-8C258B81D78E}"/>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58419A58-47C5-4893-9C87-3F9FE2E994AF}"/>
              </a:ext>
            </a:extLst>
          </p:cNvPr>
          <p:cNvGraphicFramePr>
            <a:graphicFrameLocks noGrp="1"/>
          </p:cNvGraphicFramePr>
          <p:nvPr>
            <p:ph type="chart" sz="quarter" idx="13"/>
            <p:extLst>
              <p:ext uri="{D42A27DB-BD31-4B8C-83A1-F6EECF244321}">
                <p14:modId xmlns:p14="http://schemas.microsoft.com/office/powerpoint/2010/main" val="504285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7062B-7886-40D9-AF8C-7CF812BA3C21}"/>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5CD72E56-4FC2-490A-B2AE-C85D7F5A5B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752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F2AC8-3E3C-4299-82DC-C250C8A2394E}"/>
              </a:ext>
            </a:extLst>
          </p:cNvPr>
          <p:cNvSpPr>
            <a:spLocks noGrp="1"/>
          </p:cNvSpPr>
          <p:nvPr>
            <p:ph type="title"/>
          </p:nvPr>
        </p:nvSpPr>
        <p:spPr/>
        <p:txBody>
          <a:bodyPr/>
          <a:lstStyle/>
          <a:p>
            <a:r>
              <a:rPr lang="en-US"/>
              <a:t>Instagram Hashtag Detection - 1 of 3</a:t>
            </a:r>
          </a:p>
        </p:txBody>
      </p:sp>
      <p:graphicFrame>
        <p:nvGraphicFramePr>
          <p:cNvPr id="5" name="Table Placeholder 4">
            <a:extLst>
              <a:ext uri="{FF2B5EF4-FFF2-40B4-BE49-F238E27FC236}">
                <a16:creationId xmlns:a16="http://schemas.microsoft.com/office/drawing/2014/main" id="{270E9E03-F9CD-4F75-AB72-5C9378F40A9B}"/>
              </a:ext>
            </a:extLst>
          </p:cNvPr>
          <p:cNvGraphicFramePr>
            <a:graphicFrameLocks noGrp="1"/>
          </p:cNvGraphicFramePr>
          <p:nvPr>
            <p:ph type="tbl" sz="quarter" idx="13"/>
            <p:extLst>
              <p:ext uri="{D42A27DB-BD31-4B8C-83A1-F6EECF244321}">
                <p14:modId xmlns:p14="http://schemas.microsoft.com/office/powerpoint/2010/main" val="2612275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8795206"/>
                    </a:ext>
                  </a:extLst>
                </a:gridCol>
                <a:gridCol w="1481328">
                  <a:extLst>
                    <a:ext uri="{9D8B030D-6E8A-4147-A177-3AD203B41FA5}">
                      <a16:colId xmlns:a16="http://schemas.microsoft.com/office/drawing/2014/main" val="1773074299"/>
                    </a:ext>
                  </a:extLst>
                </a:gridCol>
                <a:gridCol w="1481328">
                  <a:extLst>
                    <a:ext uri="{9D8B030D-6E8A-4147-A177-3AD203B41FA5}">
                      <a16:colId xmlns:a16="http://schemas.microsoft.com/office/drawing/2014/main" val="76806259"/>
                    </a:ext>
                  </a:extLst>
                </a:gridCol>
                <a:gridCol w="1481328">
                  <a:extLst>
                    <a:ext uri="{9D8B030D-6E8A-4147-A177-3AD203B41FA5}">
                      <a16:colId xmlns:a16="http://schemas.microsoft.com/office/drawing/2014/main" val="2522461582"/>
                    </a:ext>
                  </a:extLst>
                </a:gridCol>
                <a:gridCol w="1481328">
                  <a:extLst>
                    <a:ext uri="{9D8B030D-6E8A-4147-A177-3AD203B41FA5}">
                      <a16:colId xmlns:a16="http://schemas.microsoft.com/office/drawing/2014/main" val="421432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70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#الفرصة_الذهبية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176.64285714286</a:t>
                      </a:r>
                    </a:p>
                  </a:txBody>
                  <a:tcPr/>
                </a:tc>
                <a:extLst>
                  <a:ext uri="{0D108BD9-81ED-4DB2-BD59-A6C34878D82A}">
                    <a16:rowId xmlns:a16="http://schemas.microsoft.com/office/drawing/2014/main" val="360875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#ريلانس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416292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#هدية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143.76923076923</a:t>
                      </a:r>
                    </a:p>
                  </a:txBody>
                  <a:tcPr/>
                </a:tc>
                <a:extLst>
                  <a:ext uri="{0D108BD9-81ED-4DB2-BD59-A6C34878D82A}">
                    <a16:rowId xmlns:a16="http://schemas.microsoft.com/office/drawing/2014/main" val="377353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170577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#منال_العالم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162.14285714286</a:t>
                      </a:r>
                    </a:p>
                  </a:txBody>
                  <a:tcPr/>
                </a:tc>
                <a:extLst>
                  <a:ext uri="{0D108BD9-81ED-4DB2-BD59-A6C34878D82A}">
                    <a16:rowId xmlns:a16="http://schemas.microsoft.com/office/drawing/2014/main" val="331223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#طقم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extLst>
                  <a:ext uri="{0D108BD9-81ED-4DB2-BD59-A6C34878D82A}">
                    <a16:rowId xmlns:a16="http://schemas.microsoft.com/office/drawing/2014/main" val="303865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#القدور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extLst>
                  <a:ext uri="{0D108BD9-81ED-4DB2-BD59-A6C34878D82A}">
                    <a16:rowId xmlns:a16="http://schemas.microsoft.com/office/drawing/2014/main" val="72952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#ساعتنين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532524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#مبالغ_كبيرةـ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18092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#مجموعة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986047771"/>
                  </a:ext>
                </a:extLst>
              </a:tr>
            </a:tbl>
          </a:graphicData>
        </a:graphic>
      </p:graphicFrame>
      <p:sp>
        <p:nvSpPr>
          <p:cNvPr id="4" name="Text Placeholder 3">
            <a:extLst>
              <a:ext uri="{FF2B5EF4-FFF2-40B4-BE49-F238E27FC236}">
                <a16:creationId xmlns:a16="http://schemas.microsoft.com/office/drawing/2014/main" id="{089EFB66-5F2F-445B-8724-0BF60778AFE8}"/>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119004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48CB3-B722-475B-9527-1E648FCC1AD6}"/>
              </a:ext>
            </a:extLst>
          </p:cNvPr>
          <p:cNvSpPr>
            <a:spLocks noGrp="1"/>
          </p:cNvSpPr>
          <p:nvPr>
            <p:ph type="title"/>
          </p:nvPr>
        </p:nvSpPr>
        <p:spPr/>
        <p:txBody>
          <a:bodyPr/>
          <a:lstStyle/>
          <a:p>
            <a:r>
              <a:rPr lang="en-US"/>
              <a:t>Instagram Hashtag Detection - 2 of 3</a:t>
            </a:r>
          </a:p>
        </p:txBody>
      </p:sp>
      <p:graphicFrame>
        <p:nvGraphicFramePr>
          <p:cNvPr id="5" name="Table Placeholder 4">
            <a:extLst>
              <a:ext uri="{FF2B5EF4-FFF2-40B4-BE49-F238E27FC236}">
                <a16:creationId xmlns:a16="http://schemas.microsoft.com/office/drawing/2014/main" id="{4E1F63BF-C962-4418-BA82-AD4CFE93C8C6}"/>
              </a:ext>
            </a:extLst>
          </p:cNvPr>
          <p:cNvGraphicFramePr>
            <a:graphicFrameLocks noGrp="1"/>
          </p:cNvGraphicFramePr>
          <p:nvPr>
            <p:ph type="tbl" sz="quarter" idx="13"/>
            <p:extLst>
              <p:ext uri="{D42A27DB-BD31-4B8C-83A1-F6EECF244321}">
                <p14:modId xmlns:p14="http://schemas.microsoft.com/office/powerpoint/2010/main" val="3160574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2711379"/>
                    </a:ext>
                  </a:extLst>
                </a:gridCol>
                <a:gridCol w="1481328">
                  <a:extLst>
                    <a:ext uri="{9D8B030D-6E8A-4147-A177-3AD203B41FA5}">
                      <a16:colId xmlns:a16="http://schemas.microsoft.com/office/drawing/2014/main" val="3497174335"/>
                    </a:ext>
                  </a:extLst>
                </a:gridCol>
                <a:gridCol w="1481328">
                  <a:extLst>
                    <a:ext uri="{9D8B030D-6E8A-4147-A177-3AD203B41FA5}">
                      <a16:colId xmlns:a16="http://schemas.microsoft.com/office/drawing/2014/main" val="3050543016"/>
                    </a:ext>
                  </a:extLst>
                </a:gridCol>
                <a:gridCol w="1481328">
                  <a:extLst>
                    <a:ext uri="{9D8B030D-6E8A-4147-A177-3AD203B41FA5}">
                      <a16:colId xmlns:a16="http://schemas.microsoft.com/office/drawing/2014/main" val="3245101085"/>
                    </a:ext>
                  </a:extLst>
                </a:gridCol>
                <a:gridCol w="1481328">
                  <a:extLst>
                    <a:ext uri="{9D8B030D-6E8A-4147-A177-3AD203B41FA5}">
                      <a16:colId xmlns:a16="http://schemas.microsoft.com/office/drawing/2014/main" val="319652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632632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#باريس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938537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#تصفيف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19878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#فرد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52485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338832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#السيراميك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a:t>
                      </a:r>
                    </a:p>
                  </a:txBody>
                  <a:tcPr/>
                </a:tc>
                <a:extLst>
                  <a:ext uri="{0D108BD9-81ED-4DB2-BD59-A6C34878D82A}">
                    <a16:rowId xmlns:a16="http://schemas.microsoft.com/office/drawing/2014/main" val="95200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#سيتروس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101.25</a:t>
                      </a:r>
                    </a:p>
                  </a:txBody>
                  <a:tcPr/>
                </a:tc>
                <a:extLst>
                  <a:ext uri="{0D108BD9-81ED-4DB2-BD59-A6C34878D82A}">
                    <a16:rowId xmlns:a16="http://schemas.microsoft.com/office/drawing/2014/main" val="119747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#ساعات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179055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#بيجو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16908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#الأخضر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39467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#جلابيات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extLst>
                  <a:ext uri="{0D108BD9-81ED-4DB2-BD59-A6C34878D82A}">
                    <a16:rowId xmlns:a16="http://schemas.microsoft.com/office/drawing/2014/main" val="148224949"/>
                  </a:ext>
                </a:extLst>
              </a:tr>
            </a:tbl>
          </a:graphicData>
        </a:graphic>
      </p:graphicFrame>
      <p:sp>
        <p:nvSpPr>
          <p:cNvPr id="4" name="Text Placeholder 3">
            <a:extLst>
              <a:ext uri="{FF2B5EF4-FFF2-40B4-BE49-F238E27FC236}">
                <a16:creationId xmlns:a16="http://schemas.microsoft.com/office/drawing/2014/main" id="{B74F698F-5C33-408C-A962-D35CE53233FC}"/>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257933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5D932-3BB8-4542-80E7-030E5BD1CFB9}"/>
              </a:ext>
            </a:extLst>
          </p:cNvPr>
          <p:cNvSpPr>
            <a:spLocks noGrp="1"/>
          </p:cNvSpPr>
          <p:nvPr>
            <p:ph type="title"/>
          </p:nvPr>
        </p:nvSpPr>
        <p:spPr/>
        <p:txBody>
          <a:bodyPr/>
          <a:lstStyle/>
          <a:p>
            <a:r>
              <a:rPr lang="en-US"/>
              <a:t>Instagram Hashtag Detection - 3 of 3</a:t>
            </a:r>
          </a:p>
        </p:txBody>
      </p:sp>
      <p:graphicFrame>
        <p:nvGraphicFramePr>
          <p:cNvPr id="5" name="Table Placeholder 4">
            <a:extLst>
              <a:ext uri="{FF2B5EF4-FFF2-40B4-BE49-F238E27FC236}">
                <a16:creationId xmlns:a16="http://schemas.microsoft.com/office/drawing/2014/main" id="{CAFCC4C9-3C77-4320-A8AC-C20D506253DB}"/>
              </a:ext>
            </a:extLst>
          </p:cNvPr>
          <p:cNvGraphicFramePr>
            <a:graphicFrameLocks noGrp="1"/>
          </p:cNvGraphicFramePr>
          <p:nvPr>
            <p:ph type="tbl" sz="quarter" idx="13"/>
            <p:extLst>
              <p:ext uri="{D42A27DB-BD31-4B8C-83A1-F6EECF244321}">
                <p14:modId xmlns:p14="http://schemas.microsoft.com/office/powerpoint/2010/main" val="206753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8792076"/>
                    </a:ext>
                  </a:extLst>
                </a:gridCol>
                <a:gridCol w="1481328">
                  <a:extLst>
                    <a:ext uri="{9D8B030D-6E8A-4147-A177-3AD203B41FA5}">
                      <a16:colId xmlns:a16="http://schemas.microsoft.com/office/drawing/2014/main" val="1156151458"/>
                    </a:ext>
                  </a:extLst>
                </a:gridCol>
                <a:gridCol w="1481328">
                  <a:extLst>
                    <a:ext uri="{9D8B030D-6E8A-4147-A177-3AD203B41FA5}">
                      <a16:colId xmlns:a16="http://schemas.microsoft.com/office/drawing/2014/main" val="4011056145"/>
                    </a:ext>
                  </a:extLst>
                </a:gridCol>
                <a:gridCol w="1481328">
                  <a:extLst>
                    <a:ext uri="{9D8B030D-6E8A-4147-A177-3AD203B41FA5}">
                      <a16:colId xmlns:a16="http://schemas.microsoft.com/office/drawing/2014/main" val="439466191"/>
                    </a:ext>
                  </a:extLst>
                </a:gridCol>
                <a:gridCol w="1481328">
                  <a:extLst>
                    <a:ext uri="{9D8B030D-6E8A-4147-A177-3AD203B41FA5}">
                      <a16:colId xmlns:a16="http://schemas.microsoft.com/office/drawing/2014/main" val="29155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61470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#عصارة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45528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#babyliss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95677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#فرصة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12573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#كواية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extLst>
                  <a:ext uri="{0D108BD9-81ED-4DB2-BD59-A6C34878D82A}">
                    <a16:rowId xmlns:a16="http://schemas.microsoft.com/office/drawing/2014/main" val="302120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#المنتجات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extLst>
                  <a:ext uri="{0D108BD9-81ED-4DB2-BD59-A6C34878D82A}">
                    <a16:rowId xmlns:a16="http://schemas.microsoft.com/office/drawing/2014/main" val="1667799075"/>
                  </a:ext>
                </a:extLst>
              </a:tr>
            </a:tbl>
          </a:graphicData>
        </a:graphic>
      </p:graphicFrame>
      <p:sp>
        <p:nvSpPr>
          <p:cNvPr id="4" name="Text Placeholder 3">
            <a:extLst>
              <a:ext uri="{FF2B5EF4-FFF2-40B4-BE49-F238E27FC236}">
                <a16:creationId xmlns:a16="http://schemas.microsoft.com/office/drawing/2014/main" id="{E4E1AFCC-5B3F-40D9-9784-6F975BFC99BC}"/>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91729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6E0B-3C78-47AB-B753-AB259DABB14A}"/>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A47DEF5D-84F0-4661-99F9-6235D7400086}"/>
              </a:ext>
            </a:extLst>
          </p:cNvPr>
          <p:cNvGraphicFramePr>
            <a:graphicFrameLocks noGrp="1"/>
          </p:cNvGraphicFramePr>
          <p:nvPr>
            <p:ph type="chart" sz="quarter" idx="13"/>
            <p:extLst>
              <p:ext uri="{D42A27DB-BD31-4B8C-83A1-F6EECF244321}">
                <p14:modId xmlns:p14="http://schemas.microsoft.com/office/powerpoint/2010/main" val="180796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0E7F4-F21D-4A4E-A151-5ADE4CCBF5E8}"/>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6A94D819-B024-4DAC-AB51-0B447D79B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4342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CE7C-727B-4097-8E35-291CA0BA7EDB}"/>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CCAA88A2-AB87-4D93-9A8F-59F24D880929}"/>
              </a:ext>
            </a:extLst>
          </p:cNvPr>
          <p:cNvGraphicFramePr>
            <a:graphicFrameLocks noGrp="1"/>
          </p:cNvGraphicFramePr>
          <p:nvPr>
            <p:ph type="chart" sz="quarter" idx="13"/>
            <p:extLst>
              <p:ext uri="{D42A27DB-BD31-4B8C-83A1-F6EECF244321}">
                <p14:modId xmlns:p14="http://schemas.microsoft.com/office/powerpoint/2010/main" val="78156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0BF9D-40B8-4067-B2D0-919FCC57E8E0}"/>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D295A008-D3EA-468E-919F-87B3F97D5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1137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896C7-159C-48C7-AF52-12BF20DFE725}"/>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1049289A-5D5E-4AF5-B769-B981177DE5F1}"/>
              </a:ext>
            </a:extLst>
          </p:cNvPr>
          <p:cNvGraphicFramePr>
            <a:graphicFrameLocks noGrp="1"/>
          </p:cNvGraphicFramePr>
          <p:nvPr>
            <p:ph type="chart" sz="quarter" idx="13"/>
            <p:extLst>
              <p:ext uri="{D42A27DB-BD31-4B8C-83A1-F6EECF244321}">
                <p14:modId xmlns:p14="http://schemas.microsoft.com/office/powerpoint/2010/main" val="2675448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CCCA9-9A89-4661-94F9-C6F195D2BD39}"/>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C12D5A8C-F768-4562-883A-474DE78FC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785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A56A-4380-415F-B8A0-A8D9ADC4BEC8}"/>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1AB22BC0-9F4E-4402-B90C-E77925CA5B9C}"/>
              </a:ext>
            </a:extLst>
          </p:cNvPr>
          <p:cNvGraphicFramePr>
            <a:graphicFrameLocks noGrp="1"/>
          </p:cNvGraphicFramePr>
          <p:nvPr>
            <p:ph type="chart" sz="quarter" idx="13"/>
            <p:extLst>
              <p:ext uri="{D42A27DB-BD31-4B8C-83A1-F6EECF244321}">
                <p14:modId xmlns:p14="http://schemas.microsoft.com/office/powerpoint/2010/main" val="12053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6D9383-ED4A-4572-AA9B-E3A37FB93117}"/>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C0186AD7-0C50-4D7E-8D88-40B9C7B90F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464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26D3-2E9C-426E-9A06-36051786A9A7}"/>
              </a:ext>
            </a:extLst>
          </p:cNvPr>
          <p:cNvSpPr>
            <a:spLocks noGrp="1"/>
          </p:cNvSpPr>
          <p:nvPr>
            <p:ph type="title"/>
          </p:nvPr>
        </p:nvSpPr>
        <p:spPr/>
        <p:txBody>
          <a:bodyPr/>
          <a:lstStyle/>
          <a:p>
            <a:r>
              <a:rPr lang="en-US"/>
              <a:t>Instagram Posts Table - 1 of 14</a:t>
            </a:r>
          </a:p>
        </p:txBody>
      </p:sp>
      <p:graphicFrame>
        <p:nvGraphicFramePr>
          <p:cNvPr id="5" name="Table Placeholder 4">
            <a:extLst>
              <a:ext uri="{FF2B5EF4-FFF2-40B4-BE49-F238E27FC236}">
                <a16:creationId xmlns:a16="http://schemas.microsoft.com/office/drawing/2014/main" id="{951D33AD-C602-42BF-B801-273D223F683F}"/>
              </a:ext>
            </a:extLst>
          </p:cNvPr>
          <p:cNvGraphicFramePr>
            <a:graphicFrameLocks noGrp="1"/>
          </p:cNvGraphicFramePr>
          <p:nvPr>
            <p:ph type="tbl" sz="quarter" idx="13"/>
            <p:extLst>
              <p:ext uri="{D42A27DB-BD31-4B8C-83A1-F6EECF244321}">
                <p14:modId xmlns:p14="http://schemas.microsoft.com/office/powerpoint/2010/main" val="1030329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835917320"/>
                    </a:ext>
                  </a:extLst>
                </a:gridCol>
                <a:gridCol w="987552">
                  <a:extLst>
                    <a:ext uri="{9D8B030D-6E8A-4147-A177-3AD203B41FA5}">
                      <a16:colId xmlns:a16="http://schemas.microsoft.com/office/drawing/2014/main" val="365345361"/>
                    </a:ext>
                  </a:extLst>
                </a:gridCol>
                <a:gridCol w="493776">
                  <a:extLst>
                    <a:ext uri="{9D8B030D-6E8A-4147-A177-3AD203B41FA5}">
                      <a16:colId xmlns:a16="http://schemas.microsoft.com/office/drawing/2014/main" val="1365995389"/>
                    </a:ext>
                  </a:extLst>
                </a:gridCol>
                <a:gridCol w="987552">
                  <a:extLst>
                    <a:ext uri="{9D8B030D-6E8A-4147-A177-3AD203B41FA5}">
                      <a16:colId xmlns:a16="http://schemas.microsoft.com/office/drawing/2014/main" val="3489663019"/>
                    </a:ext>
                  </a:extLst>
                </a:gridCol>
                <a:gridCol w="493776">
                  <a:extLst>
                    <a:ext uri="{9D8B030D-6E8A-4147-A177-3AD203B41FA5}">
                      <a16:colId xmlns:a16="http://schemas.microsoft.com/office/drawing/2014/main" val="2749909620"/>
                    </a:ext>
                  </a:extLst>
                </a:gridCol>
                <a:gridCol w="493776">
                  <a:extLst>
                    <a:ext uri="{9D8B030D-6E8A-4147-A177-3AD203B41FA5}">
                      <a16:colId xmlns:a16="http://schemas.microsoft.com/office/drawing/2014/main" val="479078891"/>
                    </a:ext>
                  </a:extLst>
                </a:gridCol>
                <a:gridCol w="493776">
                  <a:extLst>
                    <a:ext uri="{9D8B030D-6E8A-4147-A177-3AD203B41FA5}">
                      <a16:colId xmlns:a16="http://schemas.microsoft.com/office/drawing/2014/main" val="984397742"/>
                    </a:ext>
                  </a:extLst>
                </a:gridCol>
                <a:gridCol w="493776">
                  <a:extLst>
                    <a:ext uri="{9D8B030D-6E8A-4147-A177-3AD203B41FA5}">
                      <a16:colId xmlns:a16="http://schemas.microsoft.com/office/drawing/2014/main" val="195697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4940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22:06:31</a:t>
                      </a:r>
                      <a:r>
                        <a:rPr kumimoji="0" lang="ar-AE" sz="1000" b="0" i="0" u="none" strike="noStrike" kern="1200" cap="none" spc="0" normalizeH="0" baseline="0" noProof="0">
                          <a:ln>
                            <a:noFill/>
                          </a:ln>
                          <a:solidFill>
                            <a:prstClr val="black"/>
                          </a:solidFill>
                          <a:effectLst/>
                          <a:uLnTx/>
                          <a:uFillTx/>
                          <a:latin typeface="+mn-lt"/>
                          <a:ea typeface="+mn-ea"/>
                          <a:cs typeface="+mn-cs"/>
                        </a:rPr>
                        <a:t>
وأخيرا ابتدأت #عروض_الجمال_الكبرى 
خصومات تصل الى ٥٠٪؜ على منتجات الجمال الي تفضلونها على قناتنا 
خليكم معنا لتعرفوا شو العروض 
للطلب واتس اب 00971561705516 - 00966554060166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extLst>
                  <a:ext uri="{0D108BD9-81ED-4DB2-BD59-A6C34878D82A}">
                    <a16:rowId xmlns:a16="http://schemas.microsoft.com/office/drawing/2014/main" val="333967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15:43:22</a:t>
                      </a:r>
                      <a:r>
                        <a:rPr kumimoji="0" lang="ar-AE" sz="1000" b="0" i="0" u="none" strike="noStrike" kern="1200" cap="none" spc="0" normalizeH="0" baseline="0" noProof="0">
                          <a:ln>
                            <a:noFill/>
                          </a:ln>
                          <a:solidFill>
                            <a:prstClr val="black"/>
                          </a:solidFill>
                          <a:effectLst/>
                          <a:uLnTx/>
                          <a:uFillTx/>
                          <a:latin typeface="+mn-lt"/>
                          <a:ea typeface="+mn-ea"/>
                          <a:cs typeface="+mn-cs"/>
                        </a:rPr>
                        <a:t>
خبرونا تجربتكم مع جهاز </a:t>
                      </a:r>
                      <a:r>
                        <a:rPr kumimoji="0" lang="en-US" sz="1000" b="0" i="0" u="none" strike="noStrike" kern="1200" cap="none" spc="0" normalizeH="0" baseline="0" noProof="0">
                          <a:ln>
                            <a:noFill/>
                          </a:ln>
                          <a:solidFill>
                            <a:prstClr val="black"/>
                          </a:solidFill>
                          <a:effectLst/>
                          <a:uLnTx/>
                          <a:uFillTx/>
                          <a:latin typeface="+mn-lt"/>
                          <a:ea typeface="+mn-ea"/>
                          <a:cs typeface="+mn-cs"/>
                        </a:rPr>
                        <a:t>PMD 
</a:t>
                      </a:r>
                      <a:r>
                        <a:rPr kumimoji="0" lang="ar-AE" sz="1000" b="0" i="0" u="none" strike="noStrike" kern="1200" cap="none" spc="0" normalizeH="0" baseline="0" noProof="0">
                          <a:ln>
                            <a:noFill/>
                          </a:ln>
                          <a:solidFill>
                            <a:prstClr val="black"/>
                          </a:solidFill>
                          <a:effectLst/>
                          <a:uLnTx/>
                          <a:uFillTx/>
                          <a:latin typeface="+mn-lt"/>
                          <a:ea typeface="+mn-ea"/>
                          <a:cs typeface="+mn-cs"/>
                        </a:rPr>
                        <a:t>هذا الجهاز يساعدك على ازالة الجلد الميت و البشرة الباهتة
يأتي معه ٨ رؤوس و ٦ هدية
للطلب واتس أب 00971561705516 - 00966554060166
الأسعار:
السعودية ٤٤٩ ريال
الإمارات ٤٣٨ درهم
الكويت ٣٥ دينار
عمان ٤٦ ريال
البحرين ٤٥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19584</a:t>
                      </a:r>
                    </a:p>
                  </a:txBody>
                  <a:tcPr/>
                </a:tc>
                <a:extLst>
                  <a:ext uri="{0D108BD9-81ED-4DB2-BD59-A6C34878D82A}">
                    <a16:rowId xmlns:a16="http://schemas.microsoft.com/office/drawing/2014/main" val="391302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- 2018-03-03 09:06:59</a:t>
                      </a:r>
                      <a:r>
                        <a:rPr kumimoji="0" lang="ar-AE" sz="1000" b="0" i="0" u="none" strike="noStrike" kern="1200" cap="none" spc="0" normalizeH="0" baseline="0" noProof="0">
                          <a:ln>
                            <a:noFill/>
                          </a:ln>
                          <a:solidFill>
                            <a:prstClr val="black"/>
                          </a:solidFill>
                          <a:effectLst/>
                          <a:uLnTx/>
                          <a:uFillTx/>
                          <a:latin typeface="+mn-lt"/>
                          <a:ea typeface="+mn-ea"/>
                          <a:cs typeface="+mn-cs"/>
                        </a:rPr>
                        <a:t>
"الليلة موعدنا مع أكبر حدث على قناة التسوق الأولى العربية سيتروس تي في #عروض_الجمال_الكبرى
استنونا"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6232</a:t>
                      </a:r>
                    </a:p>
                  </a:txBody>
                  <a:tcPr/>
                </a:tc>
                <a:extLst>
                  <a:ext uri="{0D108BD9-81ED-4DB2-BD59-A6C34878D82A}">
                    <a16:rowId xmlns:a16="http://schemas.microsoft.com/office/drawing/2014/main" val="3143831821"/>
                  </a:ext>
                </a:extLst>
              </a:tr>
            </a:tbl>
          </a:graphicData>
        </a:graphic>
      </p:graphicFrame>
      <p:sp>
        <p:nvSpPr>
          <p:cNvPr id="4" name="Text Placeholder 3">
            <a:extLst>
              <a:ext uri="{FF2B5EF4-FFF2-40B4-BE49-F238E27FC236}">
                <a16:creationId xmlns:a16="http://schemas.microsoft.com/office/drawing/2014/main" id="{6FAF3E9B-E000-4061-8967-107769E46DE1}"/>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1560672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D8C03-1447-4875-996F-B02CDF05EFCC}"/>
              </a:ext>
            </a:extLst>
          </p:cNvPr>
          <p:cNvSpPr>
            <a:spLocks noGrp="1"/>
          </p:cNvSpPr>
          <p:nvPr>
            <p:ph type="title"/>
          </p:nvPr>
        </p:nvSpPr>
        <p:spPr/>
        <p:txBody>
          <a:bodyPr/>
          <a:lstStyle/>
          <a:p>
            <a:r>
              <a:rPr lang="en-US"/>
              <a:t>Instagram Posts Table - 2 of 14</a:t>
            </a:r>
          </a:p>
        </p:txBody>
      </p:sp>
      <p:graphicFrame>
        <p:nvGraphicFramePr>
          <p:cNvPr id="5" name="Table Placeholder 4">
            <a:extLst>
              <a:ext uri="{FF2B5EF4-FFF2-40B4-BE49-F238E27FC236}">
                <a16:creationId xmlns:a16="http://schemas.microsoft.com/office/drawing/2014/main" id="{E1C38946-F37D-4457-9BA5-60634576CDE2}"/>
              </a:ext>
            </a:extLst>
          </p:cNvPr>
          <p:cNvGraphicFramePr>
            <a:graphicFrameLocks noGrp="1"/>
          </p:cNvGraphicFramePr>
          <p:nvPr>
            <p:ph type="tbl" sz="quarter" idx="13"/>
            <p:extLst>
              <p:ext uri="{D42A27DB-BD31-4B8C-83A1-F6EECF244321}">
                <p14:modId xmlns:p14="http://schemas.microsoft.com/office/powerpoint/2010/main" val="326314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469691798"/>
                    </a:ext>
                  </a:extLst>
                </a:gridCol>
                <a:gridCol w="987552">
                  <a:extLst>
                    <a:ext uri="{9D8B030D-6E8A-4147-A177-3AD203B41FA5}">
                      <a16:colId xmlns:a16="http://schemas.microsoft.com/office/drawing/2014/main" val="1392079675"/>
                    </a:ext>
                  </a:extLst>
                </a:gridCol>
                <a:gridCol w="493776">
                  <a:extLst>
                    <a:ext uri="{9D8B030D-6E8A-4147-A177-3AD203B41FA5}">
                      <a16:colId xmlns:a16="http://schemas.microsoft.com/office/drawing/2014/main" val="1636531011"/>
                    </a:ext>
                  </a:extLst>
                </a:gridCol>
                <a:gridCol w="987552">
                  <a:extLst>
                    <a:ext uri="{9D8B030D-6E8A-4147-A177-3AD203B41FA5}">
                      <a16:colId xmlns:a16="http://schemas.microsoft.com/office/drawing/2014/main" val="1357880456"/>
                    </a:ext>
                  </a:extLst>
                </a:gridCol>
                <a:gridCol w="493776">
                  <a:extLst>
                    <a:ext uri="{9D8B030D-6E8A-4147-A177-3AD203B41FA5}">
                      <a16:colId xmlns:a16="http://schemas.microsoft.com/office/drawing/2014/main" val="2781075634"/>
                    </a:ext>
                  </a:extLst>
                </a:gridCol>
                <a:gridCol w="493776">
                  <a:extLst>
                    <a:ext uri="{9D8B030D-6E8A-4147-A177-3AD203B41FA5}">
                      <a16:colId xmlns:a16="http://schemas.microsoft.com/office/drawing/2014/main" val="153284343"/>
                    </a:ext>
                  </a:extLst>
                </a:gridCol>
                <a:gridCol w="493776">
                  <a:extLst>
                    <a:ext uri="{9D8B030D-6E8A-4147-A177-3AD203B41FA5}">
                      <a16:colId xmlns:a16="http://schemas.microsoft.com/office/drawing/2014/main" val="1371985112"/>
                    </a:ext>
                  </a:extLst>
                </a:gridCol>
                <a:gridCol w="493776">
                  <a:extLst>
                    <a:ext uri="{9D8B030D-6E8A-4147-A177-3AD203B41FA5}">
                      <a16:colId xmlns:a16="http://schemas.microsoft.com/office/drawing/2014/main" val="46406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3426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16:13:04</a:t>
                      </a:r>
                      <a:r>
                        <a:rPr kumimoji="0" lang="ar-AE" sz="1000" b="0" i="0" u="none" strike="noStrike" kern="1200" cap="none" spc="0" normalizeH="0" baseline="0" noProof="0">
                          <a:ln>
                            <a:noFill/>
                          </a:ln>
                          <a:solidFill>
                            <a:prstClr val="black"/>
                          </a:solidFill>
                          <a:effectLst/>
                          <a:uLnTx/>
                          <a:uFillTx/>
                          <a:latin typeface="+mn-lt"/>
                          <a:ea typeface="+mn-ea"/>
                          <a:cs typeface="+mn-cs"/>
                        </a:rPr>
                        <a:t>
"مستعدين لمفاجئتنا بعد 3 أيام !! #عشاق #الجمال كونوا معنا !
#عروض_الجمال_الكبرى"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10556</a:t>
                      </a:r>
                    </a:p>
                  </a:txBody>
                  <a:tcPr/>
                </a:tc>
                <a:extLst>
                  <a:ext uri="{0D108BD9-81ED-4DB2-BD59-A6C34878D82A}">
                    <a16:rowId xmlns:a16="http://schemas.microsoft.com/office/drawing/2014/main" val="407092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- 2018-03-01 11:54:06</a:t>
                      </a:r>
                      <a:r>
                        <a:rPr kumimoji="0" lang="ar-AE" sz="1000" b="0" i="0" u="none" strike="noStrike" kern="1200" cap="none" spc="0" normalizeH="0" baseline="0" noProof="0">
                          <a:ln>
                            <a:noFill/>
                          </a:ln>
                          <a:solidFill>
                            <a:prstClr val="black"/>
                          </a:solidFill>
                          <a:effectLst/>
                          <a:uLnTx/>
                          <a:uFillTx/>
                          <a:latin typeface="+mn-lt"/>
                          <a:ea typeface="+mn-ea"/>
                          <a:cs typeface="+mn-cs"/>
                        </a:rPr>
                        <a:t>
إيش اللون الي عجبك ! أسود أو بنفسجي
لمشاهدة باقي الصور .. اسحب لليمين
جلابيات الحور من سرايا تناسب جميع المقاسات مصنوعة من الشيفون
معاها 3 هدايا ولا أروع
العرض ينتهي يوم الأحد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11727</a:t>
                      </a:r>
                    </a:p>
                  </a:txBody>
                  <a:tcPr/>
                </a:tc>
                <a:extLst>
                  <a:ext uri="{0D108BD9-81ED-4DB2-BD59-A6C34878D82A}">
                    <a16:rowId xmlns:a16="http://schemas.microsoft.com/office/drawing/2014/main" val="595337886"/>
                  </a:ext>
                </a:extLst>
              </a:tr>
            </a:tbl>
          </a:graphicData>
        </a:graphic>
      </p:graphicFrame>
      <p:sp>
        <p:nvSpPr>
          <p:cNvPr id="4" name="Text Placeholder 3">
            <a:extLst>
              <a:ext uri="{FF2B5EF4-FFF2-40B4-BE49-F238E27FC236}">
                <a16:creationId xmlns:a16="http://schemas.microsoft.com/office/drawing/2014/main" id="{28C32EA6-3E47-4EB8-8C4E-796DBB182910}"/>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7038458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6B71-CD71-412E-B15B-C42963437D2D}"/>
              </a:ext>
            </a:extLst>
          </p:cNvPr>
          <p:cNvSpPr>
            <a:spLocks noGrp="1"/>
          </p:cNvSpPr>
          <p:nvPr>
            <p:ph type="title"/>
          </p:nvPr>
        </p:nvSpPr>
        <p:spPr/>
        <p:txBody>
          <a:bodyPr/>
          <a:lstStyle/>
          <a:p>
            <a:r>
              <a:rPr lang="en-US"/>
              <a:t>Instagram Posts Table - 3 of 14</a:t>
            </a:r>
          </a:p>
        </p:txBody>
      </p:sp>
      <p:graphicFrame>
        <p:nvGraphicFramePr>
          <p:cNvPr id="5" name="Table Placeholder 4">
            <a:extLst>
              <a:ext uri="{FF2B5EF4-FFF2-40B4-BE49-F238E27FC236}">
                <a16:creationId xmlns:a16="http://schemas.microsoft.com/office/drawing/2014/main" id="{D72A2147-C379-4C5F-9F47-E5F901FACD03}"/>
              </a:ext>
            </a:extLst>
          </p:cNvPr>
          <p:cNvGraphicFramePr>
            <a:graphicFrameLocks noGrp="1"/>
          </p:cNvGraphicFramePr>
          <p:nvPr>
            <p:ph type="tbl" sz="quarter" idx="13"/>
            <p:extLst>
              <p:ext uri="{D42A27DB-BD31-4B8C-83A1-F6EECF244321}">
                <p14:modId xmlns:p14="http://schemas.microsoft.com/office/powerpoint/2010/main" val="3511414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683911252"/>
                    </a:ext>
                  </a:extLst>
                </a:gridCol>
                <a:gridCol w="987552">
                  <a:extLst>
                    <a:ext uri="{9D8B030D-6E8A-4147-A177-3AD203B41FA5}">
                      <a16:colId xmlns:a16="http://schemas.microsoft.com/office/drawing/2014/main" val="340688771"/>
                    </a:ext>
                  </a:extLst>
                </a:gridCol>
                <a:gridCol w="493776">
                  <a:extLst>
                    <a:ext uri="{9D8B030D-6E8A-4147-A177-3AD203B41FA5}">
                      <a16:colId xmlns:a16="http://schemas.microsoft.com/office/drawing/2014/main" val="932965107"/>
                    </a:ext>
                  </a:extLst>
                </a:gridCol>
                <a:gridCol w="987552">
                  <a:extLst>
                    <a:ext uri="{9D8B030D-6E8A-4147-A177-3AD203B41FA5}">
                      <a16:colId xmlns:a16="http://schemas.microsoft.com/office/drawing/2014/main" val="2601949662"/>
                    </a:ext>
                  </a:extLst>
                </a:gridCol>
                <a:gridCol w="493776">
                  <a:extLst>
                    <a:ext uri="{9D8B030D-6E8A-4147-A177-3AD203B41FA5}">
                      <a16:colId xmlns:a16="http://schemas.microsoft.com/office/drawing/2014/main" val="2065949526"/>
                    </a:ext>
                  </a:extLst>
                </a:gridCol>
                <a:gridCol w="493776">
                  <a:extLst>
                    <a:ext uri="{9D8B030D-6E8A-4147-A177-3AD203B41FA5}">
                      <a16:colId xmlns:a16="http://schemas.microsoft.com/office/drawing/2014/main" val="1586558142"/>
                    </a:ext>
                  </a:extLst>
                </a:gridCol>
                <a:gridCol w="493776">
                  <a:extLst>
                    <a:ext uri="{9D8B030D-6E8A-4147-A177-3AD203B41FA5}">
                      <a16:colId xmlns:a16="http://schemas.microsoft.com/office/drawing/2014/main" val="639562737"/>
                    </a:ext>
                  </a:extLst>
                </a:gridCol>
                <a:gridCol w="493776">
                  <a:extLst>
                    <a:ext uri="{9D8B030D-6E8A-4147-A177-3AD203B41FA5}">
                      <a16:colId xmlns:a16="http://schemas.microsoft.com/office/drawing/2014/main" val="3314076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151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13:16:24</a:t>
                      </a:r>
                      <a:r>
                        <a:rPr kumimoji="0" lang="ar-AE" sz="1000" b="0" i="0" u="none" strike="noStrike" kern="1200" cap="none" spc="0" normalizeH="0" baseline="0" noProof="0">
                          <a:ln>
                            <a:noFill/>
                          </a:ln>
                          <a:solidFill>
                            <a:prstClr val="black"/>
                          </a:solidFill>
                          <a:effectLst/>
                          <a:uLnTx/>
                          <a:uFillTx/>
                          <a:latin typeface="+mn-lt"/>
                          <a:ea typeface="+mn-ea"/>
                          <a:cs typeface="+mn-cs"/>
                        </a:rPr>
                        <a:t>
دائماً تفاجئنا #الشيف #منال_العالم بأفكارها الجميلة في #المطبخ
هالمرة شكل جديد من طقم ريترو بلونين مختلفين #زهري #أزرق
الطقم مكون من 12 قطعة مع 24 قطعة أدوات مائدة #هدية
للطلب واتس أب 00971561705516 أو 00966554060166
الأسعار:
السعودية 719 ريال
الإمارات 700 درهم
عمان 74 ريال
الكويت 56 دينار
البحرين 72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12010</a:t>
                      </a:r>
                    </a:p>
                  </a:txBody>
                  <a:tcPr/>
                </a:tc>
                <a:extLst>
                  <a:ext uri="{0D108BD9-81ED-4DB2-BD59-A6C34878D82A}">
                    <a16:rowId xmlns:a16="http://schemas.microsoft.com/office/drawing/2014/main" val="357221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- 2018-02-28 09:45:37</a:t>
                      </a:r>
                      <a:r>
                        <a:rPr kumimoji="0" lang="ar-AE" sz="1000" b="0" i="0" u="none" strike="noStrike" kern="1200" cap="none" spc="0" normalizeH="0" baseline="0" noProof="0">
                          <a:ln>
                            <a:noFill/>
                          </a:ln>
                          <a:solidFill>
                            <a:prstClr val="black"/>
                          </a:solidFill>
                          <a:effectLst/>
                          <a:uLnTx/>
                          <a:uFillTx/>
                          <a:latin typeface="+mn-lt"/>
                          <a:ea typeface="+mn-ea"/>
                          <a:cs typeface="+mn-cs"/>
                        </a:rPr>
                        <a:t>
" احصلي على نفس التكنولوجيا المستخدمة لإزاله الشعر في المراكز الصحيه والطبيّة المشهورة حول العالم مع جهاز إزالة الشعر ألوميناج تاتش 
أطلبيه الأن لتحصلي على هدية عند الطلب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22013</a:t>
                      </a:r>
                    </a:p>
                  </a:txBody>
                  <a:tcPr/>
                </a:tc>
                <a:extLst>
                  <a:ext uri="{0D108BD9-81ED-4DB2-BD59-A6C34878D82A}">
                    <a16:rowId xmlns:a16="http://schemas.microsoft.com/office/drawing/2014/main" val="1306922385"/>
                  </a:ext>
                </a:extLst>
              </a:tr>
            </a:tbl>
          </a:graphicData>
        </a:graphic>
      </p:graphicFrame>
      <p:sp>
        <p:nvSpPr>
          <p:cNvPr id="4" name="Text Placeholder 3">
            <a:extLst>
              <a:ext uri="{FF2B5EF4-FFF2-40B4-BE49-F238E27FC236}">
                <a16:creationId xmlns:a16="http://schemas.microsoft.com/office/drawing/2014/main" id="{48CBE0F4-64DE-4682-BD64-3CDF685DA499}"/>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698507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F5CA-5F1B-4FC6-97FD-E86B9E0DABEF}"/>
              </a:ext>
            </a:extLst>
          </p:cNvPr>
          <p:cNvSpPr>
            <a:spLocks noGrp="1"/>
          </p:cNvSpPr>
          <p:nvPr>
            <p:ph type="title"/>
          </p:nvPr>
        </p:nvSpPr>
        <p:spPr/>
        <p:txBody>
          <a:bodyPr/>
          <a:lstStyle/>
          <a:p>
            <a:r>
              <a:rPr lang="en-US"/>
              <a:t>Instagram Posts Table - 4 of 14</a:t>
            </a:r>
          </a:p>
        </p:txBody>
      </p:sp>
      <p:graphicFrame>
        <p:nvGraphicFramePr>
          <p:cNvPr id="5" name="Table Placeholder 4">
            <a:extLst>
              <a:ext uri="{FF2B5EF4-FFF2-40B4-BE49-F238E27FC236}">
                <a16:creationId xmlns:a16="http://schemas.microsoft.com/office/drawing/2014/main" id="{9AC66B3D-BF20-4328-A3E5-D0867F2AC406}"/>
              </a:ext>
            </a:extLst>
          </p:cNvPr>
          <p:cNvGraphicFramePr>
            <a:graphicFrameLocks noGrp="1"/>
          </p:cNvGraphicFramePr>
          <p:nvPr>
            <p:ph type="tbl" sz="quarter" idx="13"/>
            <p:extLst>
              <p:ext uri="{D42A27DB-BD31-4B8C-83A1-F6EECF244321}">
                <p14:modId xmlns:p14="http://schemas.microsoft.com/office/powerpoint/2010/main" val="212284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47460600"/>
                    </a:ext>
                  </a:extLst>
                </a:gridCol>
                <a:gridCol w="987552">
                  <a:extLst>
                    <a:ext uri="{9D8B030D-6E8A-4147-A177-3AD203B41FA5}">
                      <a16:colId xmlns:a16="http://schemas.microsoft.com/office/drawing/2014/main" val="546180577"/>
                    </a:ext>
                  </a:extLst>
                </a:gridCol>
                <a:gridCol w="493776">
                  <a:extLst>
                    <a:ext uri="{9D8B030D-6E8A-4147-A177-3AD203B41FA5}">
                      <a16:colId xmlns:a16="http://schemas.microsoft.com/office/drawing/2014/main" val="2243181101"/>
                    </a:ext>
                  </a:extLst>
                </a:gridCol>
                <a:gridCol w="987552">
                  <a:extLst>
                    <a:ext uri="{9D8B030D-6E8A-4147-A177-3AD203B41FA5}">
                      <a16:colId xmlns:a16="http://schemas.microsoft.com/office/drawing/2014/main" val="4014135161"/>
                    </a:ext>
                  </a:extLst>
                </a:gridCol>
                <a:gridCol w="493776">
                  <a:extLst>
                    <a:ext uri="{9D8B030D-6E8A-4147-A177-3AD203B41FA5}">
                      <a16:colId xmlns:a16="http://schemas.microsoft.com/office/drawing/2014/main" val="1946854759"/>
                    </a:ext>
                  </a:extLst>
                </a:gridCol>
                <a:gridCol w="493776">
                  <a:extLst>
                    <a:ext uri="{9D8B030D-6E8A-4147-A177-3AD203B41FA5}">
                      <a16:colId xmlns:a16="http://schemas.microsoft.com/office/drawing/2014/main" val="3778294863"/>
                    </a:ext>
                  </a:extLst>
                </a:gridCol>
                <a:gridCol w="493776">
                  <a:extLst>
                    <a:ext uri="{9D8B030D-6E8A-4147-A177-3AD203B41FA5}">
                      <a16:colId xmlns:a16="http://schemas.microsoft.com/office/drawing/2014/main" val="2267003140"/>
                    </a:ext>
                  </a:extLst>
                </a:gridCol>
                <a:gridCol w="493776">
                  <a:extLst>
                    <a:ext uri="{9D8B030D-6E8A-4147-A177-3AD203B41FA5}">
                      <a16:colId xmlns:a16="http://schemas.microsoft.com/office/drawing/2014/main" val="325870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7329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19:31:09</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لفتره محدوده علي المكنسه الاكثر مبيعا بالشرق الاوسط بأمكانياتها الرائعه في غسيل و تنظيف السجاد و الكنب و المفروشات ضمن عروض الفرصة الذهبية , لحقوا الفرصه فالكميات محدوده!
للطلب واتس أب 00971561705516 أو 00966554060166
الأسعار:
السعودية 949 ريال
الإمارات 924 درهم
عمان 94ريال
الكويت 71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38571</a:t>
                      </a:r>
                    </a:p>
                  </a:txBody>
                  <a:tcPr/>
                </a:tc>
                <a:extLst>
                  <a:ext uri="{0D108BD9-81ED-4DB2-BD59-A6C34878D82A}">
                    <a16:rowId xmlns:a16="http://schemas.microsoft.com/office/drawing/2014/main" val="8369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- 2018-02-27 13:57:07</a:t>
                      </a:r>
                      <a:r>
                        <a:rPr kumimoji="0" lang="ar-AE" sz="1000" b="0" i="0" u="none" strike="noStrike" kern="1200" cap="none" spc="0" normalizeH="0" baseline="0" noProof="0">
                          <a:ln>
                            <a:noFill/>
                          </a:ln>
                          <a:solidFill>
                            <a:prstClr val="black"/>
                          </a:solidFill>
                          <a:effectLst/>
                          <a:uLnTx/>
                          <a:uFillTx/>
                          <a:latin typeface="+mn-lt"/>
                          <a:ea typeface="+mn-ea"/>
                          <a:cs typeface="+mn-cs"/>
                        </a:rPr>
                        <a:t>
"انتهزي الفرصة واحصلي علي طقم القدور الكوري هابي كول 10 قطع و أضمني عدم ألتصاق الطعام ابدا و ذلك بفضل طبقات طلاء السيراميك الستة و التي تقوم بتوصيل الحرارة 5 أضعافها مع النحاس لتوفير الوقت و الغاز و الكهرباء 
للطلب واتس أب 00971561705516 أو 00966554060166
الأسعار:
السعودية 578  ريال
الإمارات 563 درهم
عمان 57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a:t>
                      </a:r>
                    </a:p>
                  </a:txBody>
                  <a:tcPr/>
                </a:tc>
                <a:extLst>
                  <a:ext uri="{0D108BD9-81ED-4DB2-BD59-A6C34878D82A}">
                    <a16:rowId xmlns:a16="http://schemas.microsoft.com/office/drawing/2014/main" val="908517418"/>
                  </a:ext>
                </a:extLst>
              </a:tr>
            </a:tbl>
          </a:graphicData>
        </a:graphic>
      </p:graphicFrame>
      <p:sp>
        <p:nvSpPr>
          <p:cNvPr id="4" name="Text Placeholder 3">
            <a:extLst>
              <a:ext uri="{FF2B5EF4-FFF2-40B4-BE49-F238E27FC236}">
                <a16:creationId xmlns:a16="http://schemas.microsoft.com/office/drawing/2014/main" id="{D7178312-0D27-45F1-9914-E0FE57AB1462}"/>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614421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9D12-7AEA-4183-A267-88DDB033D7BA}"/>
              </a:ext>
            </a:extLst>
          </p:cNvPr>
          <p:cNvSpPr>
            <a:spLocks noGrp="1"/>
          </p:cNvSpPr>
          <p:nvPr>
            <p:ph type="title"/>
          </p:nvPr>
        </p:nvSpPr>
        <p:spPr/>
        <p:txBody>
          <a:bodyPr/>
          <a:lstStyle/>
          <a:p>
            <a:r>
              <a:rPr lang="en-US"/>
              <a:t>Instagram Posts Table - 5 of 14</a:t>
            </a:r>
          </a:p>
        </p:txBody>
      </p:sp>
      <p:graphicFrame>
        <p:nvGraphicFramePr>
          <p:cNvPr id="5" name="Table Placeholder 4">
            <a:extLst>
              <a:ext uri="{FF2B5EF4-FFF2-40B4-BE49-F238E27FC236}">
                <a16:creationId xmlns:a16="http://schemas.microsoft.com/office/drawing/2014/main" id="{8D120707-8E78-4C6D-AEFB-D5305E0BFA0E}"/>
              </a:ext>
            </a:extLst>
          </p:cNvPr>
          <p:cNvGraphicFramePr>
            <a:graphicFrameLocks noGrp="1"/>
          </p:cNvGraphicFramePr>
          <p:nvPr>
            <p:ph type="tbl" sz="quarter" idx="13"/>
            <p:extLst>
              <p:ext uri="{D42A27DB-BD31-4B8C-83A1-F6EECF244321}">
                <p14:modId xmlns:p14="http://schemas.microsoft.com/office/powerpoint/2010/main" val="229867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916252388"/>
                    </a:ext>
                  </a:extLst>
                </a:gridCol>
                <a:gridCol w="987552">
                  <a:extLst>
                    <a:ext uri="{9D8B030D-6E8A-4147-A177-3AD203B41FA5}">
                      <a16:colId xmlns:a16="http://schemas.microsoft.com/office/drawing/2014/main" val="3441611526"/>
                    </a:ext>
                  </a:extLst>
                </a:gridCol>
                <a:gridCol w="493776">
                  <a:extLst>
                    <a:ext uri="{9D8B030D-6E8A-4147-A177-3AD203B41FA5}">
                      <a16:colId xmlns:a16="http://schemas.microsoft.com/office/drawing/2014/main" val="393447220"/>
                    </a:ext>
                  </a:extLst>
                </a:gridCol>
                <a:gridCol w="987552">
                  <a:extLst>
                    <a:ext uri="{9D8B030D-6E8A-4147-A177-3AD203B41FA5}">
                      <a16:colId xmlns:a16="http://schemas.microsoft.com/office/drawing/2014/main" val="1254715903"/>
                    </a:ext>
                  </a:extLst>
                </a:gridCol>
                <a:gridCol w="493776">
                  <a:extLst>
                    <a:ext uri="{9D8B030D-6E8A-4147-A177-3AD203B41FA5}">
                      <a16:colId xmlns:a16="http://schemas.microsoft.com/office/drawing/2014/main" val="1910855866"/>
                    </a:ext>
                  </a:extLst>
                </a:gridCol>
                <a:gridCol w="493776">
                  <a:extLst>
                    <a:ext uri="{9D8B030D-6E8A-4147-A177-3AD203B41FA5}">
                      <a16:colId xmlns:a16="http://schemas.microsoft.com/office/drawing/2014/main" val="1924755769"/>
                    </a:ext>
                  </a:extLst>
                </a:gridCol>
                <a:gridCol w="493776">
                  <a:extLst>
                    <a:ext uri="{9D8B030D-6E8A-4147-A177-3AD203B41FA5}">
                      <a16:colId xmlns:a16="http://schemas.microsoft.com/office/drawing/2014/main" val="980432927"/>
                    </a:ext>
                  </a:extLst>
                </a:gridCol>
                <a:gridCol w="493776">
                  <a:extLst>
                    <a:ext uri="{9D8B030D-6E8A-4147-A177-3AD203B41FA5}">
                      <a16:colId xmlns:a16="http://schemas.microsoft.com/office/drawing/2014/main" val="3998203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1617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19:02:36</a:t>
                      </a:r>
                      <a:r>
                        <a:rPr kumimoji="0" lang="ar-AE" sz="1000" b="0" i="0" u="none" strike="noStrike" kern="1200" cap="none" spc="0" normalizeH="0" baseline="0" noProof="0">
                          <a:ln>
                            <a:noFill/>
                          </a:ln>
                          <a:solidFill>
                            <a:prstClr val="black"/>
                          </a:solidFill>
                          <a:effectLst/>
                          <a:uLnTx/>
                          <a:uFillTx/>
                          <a:latin typeface="+mn-lt"/>
                          <a:ea typeface="+mn-ea"/>
                          <a:cs typeface="+mn-cs"/>
                        </a:rPr>
                        <a:t>
#كوليكشن جديد من #جلابيات سرايا #الحور من ضمن #الفرصة_الذهبية
مصنوعة من قماش الشيفون مع حزام داخلي ومطرزة بالكريستالات
مع #هدية متناسقة مع #الجلابية
للطلب واتس أب 00971561705516 أو 00966554060166
الأسعار
السعودية 319 ريال
الإمارات 311 درهم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11387</a:t>
                      </a:r>
                    </a:p>
                  </a:txBody>
                  <a:tcPr/>
                </a:tc>
                <a:extLst>
                  <a:ext uri="{0D108BD9-81ED-4DB2-BD59-A6C34878D82A}">
                    <a16:rowId xmlns:a16="http://schemas.microsoft.com/office/drawing/2014/main" val="3894254069"/>
                  </a:ext>
                </a:extLst>
              </a:tr>
            </a:tbl>
          </a:graphicData>
        </a:graphic>
      </p:graphicFrame>
      <p:sp>
        <p:nvSpPr>
          <p:cNvPr id="4" name="Text Placeholder 3">
            <a:extLst>
              <a:ext uri="{FF2B5EF4-FFF2-40B4-BE49-F238E27FC236}">
                <a16:creationId xmlns:a16="http://schemas.microsoft.com/office/drawing/2014/main" id="{604E97B1-F6DF-49D5-8E98-595F78022238}"/>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1815848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4162-9480-4C1F-8246-518A40C0097E}"/>
              </a:ext>
            </a:extLst>
          </p:cNvPr>
          <p:cNvSpPr>
            <a:spLocks noGrp="1"/>
          </p:cNvSpPr>
          <p:nvPr>
            <p:ph type="title"/>
          </p:nvPr>
        </p:nvSpPr>
        <p:spPr/>
        <p:txBody>
          <a:bodyPr/>
          <a:lstStyle/>
          <a:p>
            <a:r>
              <a:rPr lang="en-US"/>
              <a:t>Instagram Posts Table - 6 of 14</a:t>
            </a:r>
          </a:p>
        </p:txBody>
      </p:sp>
      <p:graphicFrame>
        <p:nvGraphicFramePr>
          <p:cNvPr id="5" name="Table Placeholder 4">
            <a:extLst>
              <a:ext uri="{FF2B5EF4-FFF2-40B4-BE49-F238E27FC236}">
                <a16:creationId xmlns:a16="http://schemas.microsoft.com/office/drawing/2014/main" id="{4782BC05-8846-44C0-B583-D589AC9E31CF}"/>
              </a:ext>
            </a:extLst>
          </p:cNvPr>
          <p:cNvGraphicFramePr>
            <a:graphicFrameLocks noGrp="1"/>
          </p:cNvGraphicFramePr>
          <p:nvPr>
            <p:ph type="tbl" sz="quarter" idx="13"/>
            <p:extLst>
              <p:ext uri="{D42A27DB-BD31-4B8C-83A1-F6EECF244321}">
                <p14:modId xmlns:p14="http://schemas.microsoft.com/office/powerpoint/2010/main" val="30869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32393196"/>
                    </a:ext>
                  </a:extLst>
                </a:gridCol>
                <a:gridCol w="987552">
                  <a:extLst>
                    <a:ext uri="{9D8B030D-6E8A-4147-A177-3AD203B41FA5}">
                      <a16:colId xmlns:a16="http://schemas.microsoft.com/office/drawing/2014/main" val="1886054979"/>
                    </a:ext>
                  </a:extLst>
                </a:gridCol>
                <a:gridCol w="493776">
                  <a:extLst>
                    <a:ext uri="{9D8B030D-6E8A-4147-A177-3AD203B41FA5}">
                      <a16:colId xmlns:a16="http://schemas.microsoft.com/office/drawing/2014/main" val="4047406114"/>
                    </a:ext>
                  </a:extLst>
                </a:gridCol>
                <a:gridCol w="987552">
                  <a:extLst>
                    <a:ext uri="{9D8B030D-6E8A-4147-A177-3AD203B41FA5}">
                      <a16:colId xmlns:a16="http://schemas.microsoft.com/office/drawing/2014/main" val="3759196253"/>
                    </a:ext>
                  </a:extLst>
                </a:gridCol>
                <a:gridCol w="493776">
                  <a:extLst>
                    <a:ext uri="{9D8B030D-6E8A-4147-A177-3AD203B41FA5}">
                      <a16:colId xmlns:a16="http://schemas.microsoft.com/office/drawing/2014/main" val="435338523"/>
                    </a:ext>
                  </a:extLst>
                </a:gridCol>
                <a:gridCol w="493776">
                  <a:extLst>
                    <a:ext uri="{9D8B030D-6E8A-4147-A177-3AD203B41FA5}">
                      <a16:colId xmlns:a16="http://schemas.microsoft.com/office/drawing/2014/main" val="2033312953"/>
                    </a:ext>
                  </a:extLst>
                </a:gridCol>
                <a:gridCol w="493776">
                  <a:extLst>
                    <a:ext uri="{9D8B030D-6E8A-4147-A177-3AD203B41FA5}">
                      <a16:colId xmlns:a16="http://schemas.microsoft.com/office/drawing/2014/main" val="3382839412"/>
                    </a:ext>
                  </a:extLst>
                </a:gridCol>
                <a:gridCol w="493776">
                  <a:extLst>
                    <a:ext uri="{9D8B030D-6E8A-4147-A177-3AD203B41FA5}">
                      <a16:colId xmlns:a16="http://schemas.microsoft.com/office/drawing/2014/main" val="1218199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2111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17:45:17</a:t>
                      </a:r>
                      <a:r>
                        <a:rPr kumimoji="0" lang="ar-AE" sz="1000" b="0" i="0" u="none" strike="noStrike" kern="1200" cap="none" spc="0" normalizeH="0" baseline="0" noProof="0">
                          <a:ln>
                            <a:noFill/>
                          </a:ln>
                          <a:solidFill>
                            <a:prstClr val="black"/>
                          </a:solidFill>
                          <a:effectLst/>
                          <a:uLnTx/>
                          <a:uFillTx/>
                          <a:latin typeface="+mn-lt"/>
                          <a:ea typeface="+mn-ea"/>
                          <a:cs typeface="+mn-cs"/>
                        </a:rPr>
                        <a:t>
ل صحي؟ حياة صحية؟ مش صعب أبداً
نوفر لك القلاة الهوائية من بالزانو بسعة 4.5 لتر لتستمتعي بأكلاتك المفضلة بأقل السعرات الحرارية الممكنة
ايش تنتظري! مع هدية خلاط مجاناً
للطلب واتس أب 00971561705516
أو 00966554060166
الأسعار:
السعودية 379 ريال
الإمارات 368 درهم
عمان 39 ريال
الكويت 29 دينار
البحرين 38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16918</a:t>
                      </a:r>
                    </a:p>
                  </a:txBody>
                  <a:tcPr/>
                </a:tc>
                <a:extLst>
                  <a:ext uri="{0D108BD9-81ED-4DB2-BD59-A6C34878D82A}">
                    <a16:rowId xmlns:a16="http://schemas.microsoft.com/office/drawing/2014/main" val="3420766157"/>
                  </a:ext>
                </a:extLst>
              </a:tr>
            </a:tbl>
          </a:graphicData>
        </a:graphic>
      </p:graphicFrame>
      <p:sp>
        <p:nvSpPr>
          <p:cNvPr id="4" name="Text Placeholder 3">
            <a:extLst>
              <a:ext uri="{FF2B5EF4-FFF2-40B4-BE49-F238E27FC236}">
                <a16:creationId xmlns:a16="http://schemas.microsoft.com/office/drawing/2014/main" id="{D379ABEB-BF8D-4AE0-A333-AF10A17A0687}"/>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33517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99794-3CDF-4702-B38D-0BB6071E21FD}"/>
              </a:ext>
            </a:extLst>
          </p:cNvPr>
          <p:cNvSpPr>
            <a:spLocks noGrp="1"/>
          </p:cNvSpPr>
          <p:nvPr>
            <p:ph type="title"/>
          </p:nvPr>
        </p:nvSpPr>
        <p:spPr/>
        <p:txBody>
          <a:bodyPr/>
          <a:lstStyle/>
          <a:p>
            <a:r>
              <a:rPr lang="en-US"/>
              <a:t>Instagram Posts Table - 7 of 14</a:t>
            </a:r>
          </a:p>
        </p:txBody>
      </p:sp>
      <p:graphicFrame>
        <p:nvGraphicFramePr>
          <p:cNvPr id="5" name="Table Placeholder 4">
            <a:extLst>
              <a:ext uri="{FF2B5EF4-FFF2-40B4-BE49-F238E27FC236}">
                <a16:creationId xmlns:a16="http://schemas.microsoft.com/office/drawing/2014/main" id="{2A3AB069-E569-4EFE-B531-3445AA818713}"/>
              </a:ext>
            </a:extLst>
          </p:cNvPr>
          <p:cNvGraphicFramePr>
            <a:graphicFrameLocks noGrp="1"/>
          </p:cNvGraphicFramePr>
          <p:nvPr>
            <p:ph type="tbl" sz="quarter" idx="13"/>
            <p:extLst>
              <p:ext uri="{D42A27DB-BD31-4B8C-83A1-F6EECF244321}">
                <p14:modId xmlns:p14="http://schemas.microsoft.com/office/powerpoint/2010/main" val="57473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959297349"/>
                    </a:ext>
                  </a:extLst>
                </a:gridCol>
                <a:gridCol w="987552">
                  <a:extLst>
                    <a:ext uri="{9D8B030D-6E8A-4147-A177-3AD203B41FA5}">
                      <a16:colId xmlns:a16="http://schemas.microsoft.com/office/drawing/2014/main" val="552480663"/>
                    </a:ext>
                  </a:extLst>
                </a:gridCol>
                <a:gridCol w="493776">
                  <a:extLst>
                    <a:ext uri="{9D8B030D-6E8A-4147-A177-3AD203B41FA5}">
                      <a16:colId xmlns:a16="http://schemas.microsoft.com/office/drawing/2014/main" val="3549737892"/>
                    </a:ext>
                  </a:extLst>
                </a:gridCol>
                <a:gridCol w="987552">
                  <a:extLst>
                    <a:ext uri="{9D8B030D-6E8A-4147-A177-3AD203B41FA5}">
                      <a16:colId xmlns:a16="http://schemas.microsoft.com/office/drawing/2014/main" val="36357531"/>
                    </a:ext>
                  </a:extLst>
                </a:gridCol>
                <a:gridCol w="493776">
                  <a:extLst>
                    <a:ext uri="{9D8B030D-6E8A-4147-A177-3AD203B41FA5}">
                      <a16:colId xmlns:a16="http://schemas.microsoft.com/office/drawing/2014/main" val="1196129485"/>
                    </a:ext>
                  </a:extLst>
                </a:gridCol>
                <a:gridCol w="493776">
                  <a:extLst>
                    <a:ext uri="{9D8B030D-6E8A-4147-A177-3AD203B41FA5}">
                      <a16:colId xmlns:a16="http://schemas.microsoft.com/office/drawing/2014/main" val="1121628085"/>
                    </a:ext>
                  </a:extLst>
                </a:gridCol>
                <a:gridCol w="493776">
                  <a:extLst>
                    <a:ext uri="{9D8B030D-6E8A-4147-A177-3AD203B41FA5}">
                      <a16:colId xmlns:a16="http://schemas.microsoft.com/office/drawing/2014/main" val="871437458"/>
                    </a:ext>
                  </a:extLst>
                </a:gridCol>
                <a:gridCol w="493776">
                  <a:extLst>
                    <a:ext uri="{9D8B030D-6E8A-4147-A177-3AD203B41FA5}">
                      <a16:colId xmlns:a16="http://schemas.microsoft.com/office/drawing/2014/main" val="353966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2762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- 2018-02-26 12:30:08</a:t>
                      </a:r>
                      <a:r>
                        <a:rPr kumimoji="0" lang="ar-AE" sz="1000" b="0" i="0" u="none" strike="noStrike" kern="1200" cap="none" spc="0" normalizeH="0" baseline="0" noProof="0">
                          <a:ln>
                            <a:noFill/>
                          </a:ln>
                          <a:solidFill>
                            <a:prstClr val="black"/>
                          </a:solidFill>
                          <a:effectLst/>
                          <a:uLnTx/>
                          <a:uFillTx/>
                          <a:latin typeface="+mn-lt"/>
                          <a:ea typeface="+mn-ea"/>
                          <a:cs typeface="+mn-cs"/>
                        </a:rPr>
                        <a:t>
المكنسة الوحيدة والحصرية في سيتروس تي في التي يمكن استخدامها كـ مكنسة وممسحة بخارية معاً 
يمكن استخدامها على السجاد، البلاط، السيراميك، والباركيه أيضاً
للطلب واتس أب 00971561705516 أو 00966554060166
الأسعار:
السعودية 739 ريال
الإمارات 752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46999</a:t>
                      </a:r>
                    </a:p>
                  </a:txBody>
                  <a:tcPr/>
                </a:tc>
                <a:extLst>
                  <a:ext uri="{0D108BD9-81ED-4DB2-BD59-A6C34878D82A}">
                    <a16:rowId xmlns:a16="http://schemas.microsoft.com/office/drawing/2014/main" val="1347825113"/>
                  </a:ext>
                </a:extLst>
              </a:tr>
            </a:tbl>
          </a:graphicData>
        </a:graphic>
      </p:graphicFrame>
      <p:sp>
        <p:nvSpPr>
          <p:cNvPr id="4" name="Text Placeholder 3">
            <a:extLst>
              <a:ext uri="{FF2B5EF4-FFF2-40B4-BE49-F238E27FC236}">
                <a16:creationId xmlns:a16="http://schemas.microsoft.com/office/drawing/2014/main" id="{546E801A-BFA4-4E86-BA65-37C46F75B012}"/>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252604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7D6E7-27E7-4F93-B912-72D301828D81}"/>
              </a:ext>
            </a:extLst>
          </p:cNvPr>
          <p:cNvSpPr>
            <a:spLocks noGrp="1"/>
          </p:cNvSpPr>
          <p:nvPr>
            <p:ph type="title"/>
          </p:nvPr>
        </p:nvSpPr>
        <p:spPr/>
        <p:txBody>
          <a:bodyPr/>
          <a:lstStyle/>
          <a:p>
            <a:r>
              <a:rPr lang="en-US"/>
              <a:t>Instagram Posts Table - 8 of 14</a:t>
            </a:r>
          </a:p>
        </p:txBody>
      </p:sp>
      <p:graphicFrame>
        <p:nvGraphicFramePr>
          <p:cNvPr id="5" name="Table Placeholder 4">
            <a:extLst>
              <a:ext uri="{FF2B5EF4-FFF2-40B4-BE49-F238E27FC236}">
                <a16:creationId xmlns:a16="http://schemas.microsoft.com/office/drawing/2014/main" id="{559DA3EE-8CA2-4AFA-A2F1-B2FFC6F7CA74}"/>
              </a:ext>
            </a:extLst>
          </p:cNvPr>
          <p:cNvGraphicFramePr>
            <a:graphicFrameLocks noGrp="1"/>
          </p:cNvGraphicFramePr>
          <p:nvPr>
            <p:ph type="tbl" sz="quarter" idx="13"/>
            <p:extLst>
              <p:ext uri="{D42A27DB-BD31-4B8C-83A1-F6EECF244321}">
                <p14:modId xmlns:p14="http://schemas.microsoft.com/office/powerpoint/2010/main" val="75088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638441405"/>
                    </a:ext>
                  </a:extLst>
                </a:gridCol>
                <a:gridCol w="987552">
                  <a:extLst>
                    <a:ext uri="{9D8B030D-6E8A-4147-A177-3AD203B41FA5}">
                      <a16:colId xmlns:a16="http://schemas.microsoft.com/office/drawing/2014/main" val="86440545"/>
                    </a:ext>
                  </a:extLst>
                </a:gridCol>
                <a:gridCol w="493776">
                  <a:extLst>
                    <a:ext uri="{9D8B030D-6E8A-4147-A177-3AD203B41FA5}">
                      <a16:colId xmlns:a16="http://schemas.microsoft.com/office/drawing/2014/main" val="4169072432"/>
                    </a:ext>
                  </a:extLst>
                </a:gridCol>
                <a:gridCol w="987552">
                  <a:extLst>
                    <a:ext uri="{9D8B030D-6E8A-4147-A177-3AD203B41FA5}">
                      <a16:colId xmlns:a16="http://schemas.microsoft.com/office/drawing/2014/main" val="1356599328"/>
                    </a:ext>
                  </a:extLst>
                </a:gridCol>
                <a:gridCol w="493776">
                  <a:extLst>
                    <a:ext uri="{9D8B030D-6E8A-4147-A177-3AD203B41FA5}">
                      <a16:colId xmlns:a16="http://schemas.microsoft.com/office/drawing/2014/main" val="1774798441"/>
                    </a:ext>
                  </a:extLst>
                </a:gridCol>
                <a:gridCol w="493776">
                  <a:extLst>
                    <a:ext uri="{9D8B030D-6E8A-4147-A177-3AD203B41FA5}">
                      <a16:colId xmlns:a16="http://schemas.microsoft.com/office/drawing/2014/main" val="2541779802"/>
                    </a:ext>
                  </a:extLst>
                </a:gridCol>
                <a:gridCol w="493776">
                  <a:extLst>
                    <a:ext uri="{9D8B030D-6E8A-4147-A177-3AD203B41FA5}">
                      <a16:colId xmlns:a16="http://schemas.microsoft.com/office/drawing/2014/main" val="741453826"/>
                    </a:ext>
                  </a:extLst>
                </a:gridCol>
                <a:gridCol w="493776">
                  <a:extLst>
                    <a:ext uri="{9D8B030D-6E8A-4147-A177-3AD203B41FA5}">
                      <a16:colId xmlns:a16="http://schemas.microsoft.com/office/drawing/2014/main" val="249568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2776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17:02:13</a:t>
                      </a:r>
                      <a:r>
                        <a:rPr kumimoji="0" lang="ar-AE" sz="1000" b="0" i="0" u="none" strike="noStrike" kern="1200" cap="none" spc="0" normalizeH="0" baseline="0" noProof="0">
                          <a:ln>
                            <a:noFill/>
                          </a:ln>
                          <a:solidFill>
                            <a:prstClr val="black"/>
                          </a:solidFill>
                          <a:effectLst/>
                          <a:uLnTx/>
                          <a:uFillTx/>
                          <a:latin typeface="+mn-lt"/>
                          <a:ea typeface="+mn-ea"/>
                          <a:cs typeface="+mn-cs"/>
                        </a:rPr>
                        <a:t>
"طقم قدور </a:t>
                      </a:r>
                      <a:r>
                        <a:rPr kumimoji="0" lang="en-US" sz="1000" b="0" i="0" u="none" strike="noStrike" kern="1200" cap="none" spc="0" normalizeH="0" baseline="0" noProof="0">
                          <a:ln>
                            <a:noFill/>
                          </a:ln>
                          <a:solidFill>
                            <a:prstClr val="black"/>
                          </a:solidFill>
                          <a:effectLst/>
                          <a:uLnTx/>
                          <a:uFillTx/>
                          <a:latin typeface="+mn-lt"/>
                          <a:ea typeface="+mn-ea"/>
                          <a:cs typeface="+mn-cs"/>
                        </a:rPr>
                        <a:t>WMF </a:t>
                      </a:r>
                      <a:r>
                        <a:rPr kumimoji="0" lang="ar-AE" sz="1000" b="0" i="0" u="none" strike="noStrike" kern="1200" cap="none" spc="0" normalizeH="0" baseline="0" noProof="0">
                          <a:ln>
                            <a:noFill/>
                          </a:ln>
                          <a:solidFill>
                            <a:prstClr val="black"/>
                          </a:solidFill>
                          <a:effectLst/>
                          <a:uLnTx/>
                          <a:uFillTx/>
                          <a:latin typeface="+mn-lt"/>
                          <a:ea typeface="+mn-ea"/>
                          <a:cs typeface="+mn-cs"/>
                        </a:rPr>
                        <a:t>تتكون المجموعة من قدر كبير بسعة 6.5 لتر وقدر أصغر بسعة 3 لتر
و مع #هدية قدر عادي + #مقلاة و أربع أدوات لنزع البذور من الخضروات والفواكه
فقط لفترة محدودة
للطلب واتس أب 00971561705516 أو 00966554060166
الأسعار:
السعودية 899 ريال
الإمارات 874 درهم
عمان 93 ريال
الكويت 70 دينار
البحرين 90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11036</a:t>
                      </a:r>
                    </a:p>
                  </a:txBody>
                  <a:tcPr/>
                </a:tc>
                <a:extLst>
                  <a:ext uri="{0D108BD9-81ED-4DB2-BD59-A6C34878D82A}">
                    <a16:rowId xmlns:a16="http://schemas.microsoft.com/office/drawing/2014/main" val="212918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14:00:12</a:t>
                      </a:r>
                      <a:r>
                        <a:rPr kumimoji="0" lang="ar-AE" sz="1000" b="0" i="0" u="none" strike="noStrike" kern="1200" cap="none" spc="0" normalizeH="0" baseline="0" noProof="0">
                          <a:ln>
                            <a:noFill/>
                          </a:ln>
                          <a:solidFill>
                            <a:prstClr val="black"/>
                          </a:solidFill>
                          <a:effectLst/>
                          <a:uLnTx/>
                          <a:uFillTx/>
                          <a:latin typeface="+mn-lt"/>
                          <a:ea typeface="+mn-ea"/>
                          <a:cs typeface="+mn-cs"/>
                        </a:rPr>
                        <a:t>
آخر فرصة للحصول على منظف الأسطح هيدروكلين متعدد الاستخدام 
يستخدم تقنية الماء الساخن ليقضي على الأتربة والمواد المسببة للحساسية
يمكن استخدامه لتنظيف السجاد، البلاط والسيراميك وأيضا الباركيه
للطلب واتس أب  00971561705516 أو 00966554060166
الأسعار:
السعودية 1399 ريال
الإمارات 1362 درهم
عمان 137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32560</a:t>
                      </a:r>
                    </a:p>
                  </a:txBody>
                  <a:tcPr/>
                </a:tc>
                <a:extLst>
                  <a:ext uri="{0D108BD9-81ED-4DB2-BD59-A6C34878D82A}">
                    <a16:rowId xmlns:a16="http://schemas.microsoft.com/office/drawing/2014/main" val="4799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- 2018-02-25 11:49:14</a:t>
                      </a:r>
                      <a:r>
                        <a:rPr kumimoji="0" lang="ar-AE" sz="1000" b="0" i="0" u="none" strike="noStrike" kern="1200" cap="none" spc="0" normalizeH="0" baseline="0" noProof="0">
                          <a:ln>
                            <a:noFill/>
                          </a:ln>
                          <a:solidFill>
                            <a:prstClr val="black"/>
                          </a:solidFill>
                          <a:effectLst/>
                          <a:uLnTx/>
                          <a:uFillTx/>
                          <a:latin typeface="+mn-lt"/>
                          <a:ea typeface="+mn-ea"/>
                          <a:cs typeface="+mn-cs"/>
                        </a:rPr>
                        <a:t>
#آخر_فرصة للحصول على #شحن_مجاني بمناسبة #اليوم_الوطني_الكويتي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6656</a:t>
                      </a:r>
                    </a:p>
                  </a:txBody>
                  <a:tcPr/>
                </a:tc>
                <a:extLst>
                  <a:ext uri="{0D108BD9-81ED-4DB2-BD59-A6C34878D82A}">
                    <a16:rowId xmlns:a16="http://schemas.microsoft.com/office/drawing/2014/main" val="3543521552"/>
                  </a:ext>
                </a:extLst>
              </a:tr>
            </a:tbl>
          </a:graphicData>
        </a:graphic>
      </p:graphicFrame>
      <p:sp>
        <p:nvSpPr>
          <p:cNvPr id="4" name="Text Placeholder 3">
            <a:extLst>
              <a:ext uri="{FF2B5EF4-FFF2-40B4-BE49-F238E27FC236}">
                <a16:creationId xmlns:a16="http://schemas.microsoft.com/office/drawing/2014/main" id="{39C6C0A7-CD2E-4CF6-A5E3-59C4456ED03F}"/>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0437330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874C-79AA-4F8A-9638-F282E1F0B652}"/>
              </a:ext>
            </a:extLst>
          </p:cNvPr>
          <p:cNvSpPr>
            <a:spLocks noGrp="1"/>
          </p:cNvSpPr>
          <p:nvPr>
            <p:ph type="title"/>
          </p:nvPr>
        </p:nvSpPr>
        <p:spPr/>
        <p:txBody>
          <a:bodyPr/>
          <a:lstStyle/>
          <a:p>
            <a:r>
              <a:rPr lang="en-US"/>
              <a:t>Instagram Posts Table - 9 of 14</a:t>
            </a:r>
          </a:p>
        </p:txBody>
      </p:sp>
      <p:graphicFrame>
        <p:nvGraphicFramePr>
          <p:cNvPr id="5" name="Table Placeholder 4">
            <a:extLst>
              <a:ext uri="{FF2B5EF4-FFF2-40B4-BE49-F238E27FC236}">
                <a16:creationId xmlns:a16="http://schemas.microsoft.com/office/drawing/2014/main" id="{1E36B2E2-F832-4694-9728-F1A13AD46002}"/>
              </a:ext>
            </a:extLst>
          </p:cNvPr>
          <p:cNvGraphicFramePr>
            <a:graphicFrameLocks noGrp="1"/>
          </p:cNvGraphicFramePr>
          <p:nvPr>
            <p:ph type="tbl" sz="quarter" idx="13"/>
            <p:extLst>
              <p:ext uri="{D42A27DB-BD31-4B8C-83A1-F6EECF244321}">
                <p14:modId xmlns:p14="http://schemas.microsoft.com/office/powerpoint/2010/main" val="40084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035465420"/>
                    </a:ext>
                  </a:extLst>
                </a:gridCol>
                <a:gridCol w="987552">
                  <a:extLst>
                    <a:ext uri="{9D8B030D-6E8A-4147-A177-3AD203B41FA5}">
                      <a16:colId xmlns:a16="http://schemas.microsoft.com/office/drawing/2014/main" val="2777561809"/>
                    </a:ext>
                  </a:extLst>
                </a:gridCol>
                <a:gridCol w="493776">
                  <a:extLst>
                    <a:ext uri="{9D8B030D-6E8A-4147-A177-3AD203B41FA5}">
                      <a16:colId xmlns:a16="http://schemas.microsoft.com/office/drawing/2014/main" val="1449743643"/>
                    </a:ext>
                  </a:extLst>
                </a:gridCol>
                <a:gridCol w="987552">
                  <a:extLst>
                    <a:ext uri="{9D8B030D-6E8A-4147-A177-3AD203B41FA5}">
                      <a16:colId xmlns:a16="http://schemas.microsoft.com/office/drawing/2014/main" val="3897025318"/>
                    </a:ext>
                  </a:extLst>
                </a:gridCol>
                <a:gridCol w="493776">
                  <a:extLst>
                    <a:ext uri="{9D8B030D-6E8A-4147-A177-3AD203B41FA5}">
                      <a16:colId xmlns:a16="http://schemas.microsoft.com/office/drawing/2014/main" val="1838077608"/>
                    </a:ext>
                  </a:extLst>
                </a:gridCol>
                <a:gridCol w="493776">
                  <a:extLst>
                    <a:ext uri="{9D8B030D-6E8A-4147-A177-3AD203B41FA5}">
                      <a16:colId xmlns:a16="http://schemas.microsoft.com/office/drawing/2014/main" val="3891312887"/>
                    </a:ext>
                  </a:extLst>
                </a:gridCol>
                <a:gridCol w="493776">
                  <a:extLst>
                    <a:ext uri="{9D8B030D-6E8A-4147-A177-3AD203B41FA5}">
                      <a16:colId xmlns:a16="http://schemas.microsoft.com/office/drawing/2014/main" val="274546438"/>
                    </a:ext>
                  </a:extLst>
                </a:gridCol>
                <a:gridCol w="493776">
                  <a:extLst>
                    <a:ext uri="{9D8B030D-6E8A-4147-A177-3AD203B41FA5}">
                      <a16:colId xmlns:a16="http://schemas.microsoft.com/office/drawing/2014/main" val="53186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002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15:57:49</a:t>
                      </a:r>
                      <a:r>
                        <a:rPr kumimoji="0" lang="ar-AE" sz="1000" b="0" i="0" u="none" strike="noStrike" kern="1200" cap="none" spc="0" normalizeH="0" baseline="0" noProof="0">
                          <a:ln>
                            <a:noFill/>
                          </a:ln>
                          <a:solidFill>
                            <a:prstClr val="black"/>
                          </a:solidFill>
                          <a:effectLst/>
                          <a:uLnTx/>
                          <a:uFillTx/>
                          <a:latin typeface="+mn-lt"/>
                          <a:ea typeface="+mn-ea"/>
                          <a:cs typeface="+mn-cs"/>
                        </a:rPr>
                        <a:t>
الكمية قربت تخلص على جهاز الليز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مع الهدايا الي مقدمينها من ضمن #الفرصة_الذهبية
لا تفوتوا الفرصة واطلبوا الآن من الواتس أب 00971561705516 أو 00966554060166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29139</a:t>
                      </a:r>
                    </a:p>
                  </a:txBody>
                  <a:tcPr/>
                </a:tc>
                <a:extLst>
                  <a:ext uri="{0D108BD9-81ED-4DB2-BD59-A6C34878D82A}">
                    <a16:rowId xmlns:a16="http://schemas.microsoft.com/office/drawing/2014/main" val="300270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- 2018-02-24 10:55:40</a:t>
                      </a:r>
                      <a:r>
                        <a:rPr kumimoji="0" lang="ar-AE" sz="1000" b="0" i="0" u="none" strike="noStrike" kern="1200" cap="none" spc="0" normalizeH="0" baseline="0" noProof="0">
                          <a:ln>
                            <a:noFill/>
                          </a:ln>
                          <a:solidFill>
                            <a:prstClr val="black"/>
                          </a:solidFill>
                          <a:effectLst/>
                          <a:uLnTx/>
                          <a:uFillTx/>
                          <a:latin typeface="+mn-lt"/>
                          <a:ea typeface="+mn-ea"/>
                          <a:cs typeface="+mn-cs"/>
                        </a:rPr>
                        <a:t>
كل عام والكويت بخير
كل عام والشعب الكويتي بخير
بمناسبة اليوم الكويتي خصم شحن مجاني على كل الطلبات 
فقط لمدة يومان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8770</a:t>
                      </a:r>
                    </a:p>
                  </a:txBody>
                  <a:tcPr/>
                </a:tc>
                <a:extLst>
                  <a:ext uri="{0D108BD9-81ED-4DB2-BD59-A6C34878D82A}">
                    <a16:rowId xmlns:a16="http://schemas.microsoft.com/office/drawing/2014/main" val="69573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16:06:22</a:t>
                      </a:r>
                      <a:r>
                        <a:rPr kumimoji="0" lang="ar-AE" sz="1000" b="0" i="0" u="none" strike="noStrike" kern="1200" cap="none" spc="0" normalizeH="0" baseline="0" noProof="0">
                          <a:ln>
                            <a:noFill/>
                          </a:ln>
                          <a:solidFill>
                            <a:prstClr val="black"/>
                          </a:solidFill>
                          <a:effectLst/>
                          <a:uLnTx/>
                          <a:uFillTx/>
                          <a:latin typeface="+mn-lt"/>
                          <a:ea typeface="+mn-ea"/>
                          <a:cs typeface="+mn-cs"/>
                        </a:rPr>
                        <a:t>
"مكنسة بيسيل تستطيع كنس وغسل الأرضيات والسجاد والمفروشات والمراتب وفرش السيارات  كما يمكنه مسح وتجفيف الأرضيات المصمتة
جهاز واحد متعدد الاستخدام سيوفر عليك الوقت والجهد والمال في نفس الوقت
للطلب واتس أب 00971561705516 أو 00966554060166
الأسعار
السعودية 1399 ريال
الإمارات 1362 درهم
عمان 144 ريال
الكويت 109 دينار
البحرين 141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10745</a:t>
                      </a:r>
                    </a:p>
                  </a:txBody>
                  <a:tcPr/>
                </a:tc>
                <a:extLst>
                  <a:ext uri="{0D108BD9-81ED-4DB2-BD59-A6C34878D82A}">
                    <a16:rowId xmlns:a16="http://schemas.microsoft.com/office/drawing/2014/main" val="3084543538"/>
                  </a:ext>
                </a:extLst>
              </a:tr>
            </a:tbl>
          </a:graphicData>
        </a:graphic>
      </p:graphicFrame>
      <p:sp>
        <p:nvSpPr>
          <p:cNvPr id="4" name="Text Placeholder 3">
            <a:extLst>
              <a:ext uri="{FF2B5EF4-FFF2-40B4-BE49-F238E27FC236}">
                <a16:creationId xmlns:a16="http://schemas.microsoft.com/office/drawing/2014/main" id="{C5307449-7BE4-4BA6-86E7-93DC1F7D8718}"/>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826566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E44BD-15B6-40F5-B2F3-75EDF2D2346C}"/>
              </a:ext>
            </a:extLst>
          </p:cNvPr>
          <p:cNvSpPr>
            <a:spLocks noGrp="1"/>
          </p:cNvSpPr>
          <p:nvPr>
            <p:ph type="title"/>
          </p:nvPr>
        </p:nvSpPr>
        <p:spPr/>
        <p:txBody>
          <a:bodyPr/>
          <a:lstStyle/>
          <a:p>
            <a:r>
              <a:rPr lang="en-US"/>
              <a:t>Instagram Posts Table - 10 of 14</a:t>
            </a:r>
          </a:p>
        </p:txBody>
      </p:sp>
      <p:graphicFrame>
        <p:nvGraphicFramePr>
          <p:cNvPr id="5" name="Table Placeholder 4">
            <a:extLst>
              <a:ext uri="{FF2B5EF4-FFF2-40B4-BE49-F238E27FC236}">
                <a16:creationId xmlns:a16="http://schemas.microsoft.com/office/drawing/2014/main" id="{1617507D-ED65-47D3-A2AE-FC9B21B63D60}"/>
              </a:ext>
            </a:extLst>
          </p:cNvPr>
          <p:cNvGraphicFramePr>
            <a:graphicFrameLocks noGrp="1"/>
          </p:cNvGraphicFramePr>
          <p:nvPr>
            <p:ph type="tbl" sz="quarter" idx="13"/>
            <p:extLst>
              <p:ext uri="{D42A27DB-BD31-4B8C-83A1-F6EECF244321}">
                <p14:modId xmlns:p14="http://schemas.microsoft.com/office/powerpoint/2010/main" val="91165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88161882"/>
                    </a:ext>
                  </a:extLst>
                </a:gridCol>
                <a:gridCol w="987552">
                  <a:extLst>
                    <a:ext uri="{9D8B030D-6E8A-4147-A177-3AD203B41FA5}">
                      <a16:colId xmlns:a16="http://schemas.microsoft.com/office/drawing/2014/main" val="2580402343"/>
                    </a:ext>
                  </a:extLst>
                </a:gridCol>
                <a:gridCol w="493776">
                  <a:extLst>
                    <a:ext uri="{9D8B030D-6E8A-4147-A177-3AD203B41FA5}">
                      <a16:colId xmlns:a16="http://schemas.microsoft.com/office/drawing/2014/main" val="1406996415"/>
                    </a:ext>
                  </a:extLst>
                </a:gridCol>
                <a:gridCol w="987552">
                  <a:extLst>
                    <a:ext uri="{9D8B030D-6E8A-4147-A177-3AD203B41FA5}">
                      <a16:colId xmlns:a16="http://schemas.microsoft.com/office/drawing/2014/main" val="1122864437"/>
                    </a:ext>
                  </a:extLst>
                </a:gridCol>
                <a:gridCol w="493776">
                  <a:extLst>
                    <a:ext uri="{9D8B030D-6E8A-4147-A177-3AD203B41FA5}">
                      <a16:colId xmlns:a16="http://schemas.microsoft.com/office/drawing/2014/main" val="3997800545"/>
                    </a:ext>
                  </a:extLst>
                </a:gridCol>
                <a:gridCol w="493776">
                  <a:extLst>
                    <a:ext uri="{9D8B030D-6E8A-4147-A177-3AD203B41FA5}">
                      <a16:colId xmlns:a16="http://schemas.microsoft.com/office/drawing/2014/main" val="3817157418"/>
                    </a:ext>
                  </a:extLst>
                </a:gridCol>
                <a:gridCol w="493776">
                  <a:extLst>
                    <a:ext uri="{9D8B030D-6E8A-4147-A177-3AD203B41FA5}">
                      <a16:colId xmlns:a16="http://schemas.microsoft.com/office/drawing/2014/main" val="2525886233"/>
                    </a:ext>
                  </a:extLst>
                </a:gridCol>
                <a:gridCol w="493776">
                  <a:extLst>
                    <a:ext uri="{9D8B030D-6E8A-4147-A177-3AD203B41FA5}">
                      <a16:colId xmlns:a16="http://schemas.microsoft.com/office/drawing/2014/main" val="3170750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699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- 2018-02-22 12:50:26</a:t>
                      </a:r>
                      <a:r>
                        <a:rPr kumimoji="0" lang="ar-AE" sz="1000" b="0" i="0" u="none" strike="noStrike" kern="1200" cap="none" spc="0" normalizeH="0" baseline="0" noProof="0">
                          <a:ln>
                            <a:noFill/>
                          </a:ln>
                          <a:solidFill>
                            <a:prstClr val="black"/>
                          </a:solidFill>
                          <a:effectLst/>
                          <a:uLnTx/>
                          <a:uFillTx/>
                          <a:latin typeface="+mn-lt"/>
                          <a:ea typeface="+mn-ea"/>
                          <a:cs typeface="+mn-cs"/>
                        </a:rPr>
                        <a:t>
"#عرض لفترة محدودة على أواني #الطهي فيولا 10 قطع من بالزانو. أطلبيه خلال #الفرصة_الذهبية لتحصلي على  #هدية' طقم سكاكين لا غنى عنها في كل #مطبخ.
للطلب عبر واتس أب 00971561705516 أو 00966554060166
سعر العرض:
السعودية 399 ريال
الإمارات 390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14856</a:t>
                      </a:r>
                    </a:p>
                  </a:txBody>
                  <a:tcPr/>
                </a:tc>
                <a:extLst>
                  <a:ext uri="{0D108BD9-81ED-4DB2-BD59-A6C34878D82A}">
                    <a16:rowId xmlns:a16="http://schemas.microsoft.com/office/drawing/2014/main" val="1082641680"/>
                  </a:ext>
                </a:extLst>
              </a:tr>
            </a:tbl>
          </a:graphicData>
        </a:graphic>
      </p:graphicFrame>
      <p:sp>
        <p:nvSpPr>
          <p:cNvPr id="4" name="Text Placeholder 3">
            <a:extLst>
              <a:ext uri="{FF2B5EF4-FFF2-40B4-BE49-F238E27FC236}">
                <a16:creationId xmlns:a16="http://schemas.microsoft.com/office/drawing/2014/main" id="{44D58C3C-D56C-4012-9B1E-F63DCCBE2CBC}"/>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4479795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E1480-9038-4593-9413-87673A10FE45}"/>
              </a:ext>
            </a:extLst>
          </p:cNvPr>
          <p:cNvSpPr>
            <a:spLocks noGrp="1"/>
          </p:cNvSpPr>
          <p:nvPr>
            <p:ph type="title"/>
          </p:nvPr>
        </p:nvSpPr>
        <p:spPr/>
        <p:txBody>
          <a:bodyPr/>
          <a:lstStyle/>
          <a:p>
            <a:r>
              <a:rPr lang="en-US"/>
              <a:t>Instagram Posts Table - 11 of 14</a:t>
            </a:r>
          </a:p>
        </p:txBody>
      </p:sp>
      <p:graphicFrame>
        <p:nvGraphicFramePr>
          <p:cNvPr id="5" name="Table Placeholder 4">
            <a:extLst>
              <a:ext uri="{FF2B5EF4-FFF2-40B4-BE49-F238E27FC236}">
                <a16:creationId xmlns:a16="http://schemas.microsoft.com/office/drawing/2014/main" id="{EF9FA74B-5EC8-4973-9B02-53F83AB9812B}"/>
              </a:ext>
            </a:extLst>
          </p:cNvPr>
          <p:cNvGraphicFramePr>
            <a:graphicFrameLocks noGrp="1"/>
          </p:cNvGraphicFramePr>
          <p:nvPr>
            <p:ph type="tbl" sz="quarter" idx="13"/>
            <p:extLst>
              <p:ext uri="{D42A27DB-BD31-4B8C-83A1-F6EECF244321}">
                <p14:modId xmlns:p14="http://schemas.microsoft.com/office/powerpoint/2010/main" val="323775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304684053"/>
                    </a:ext>
                  </a:extLst>
                </a:gridCol>
                <a:gridCol w="987552">
                  <a:extLst>
                    <a:ext uri="{9D8B030D-6E8A-4147-A177-3AD203B41FA5}">
                      <a16:colId xmlns:a16="http://schemas.microsoft.com/office/drawing/2014/main" val="3032822374"/>
                    </a:ext>
                  </a:extLst>
                </a:gridCol>
                <a:gridCol w="493776">
                  <a:extLst>
                    <a:ext uri="{9D8B030D-6E8A-4147-A177-3AD203B41FA5}">
                      <a16:colId xmlns:a16="http://schemas.microsoft.com/office/drawing/2014/main" val="1471795782"/>
                    </a:ext>
                  </a:extLst>
                </a:gridCol>
                <a:gridCol w="987552">
                  <a:extLst>
                    <a:ext uri="{9D8B030D-6E8A-4147-A177-3AD203B41FA5}">
                      <a16:colId xmlns:a16="http://schemas.microsoft.com/office/drawing/2014/main" val="1071270073"/>
                    </a:ext>
                  </a:extLst>
                </a:gridCol>
                <a:gridCol w="493776">
                  <a:extLst>
                    <a:ext uri="{9D8B030D-6E8A-4147-A177-3AD203B41FA5}">
                      <a16:colId xmlns:a16="http://schemas.microsoft.com/office/drawing/2014/main" val="1751507688"/>
                    </a:ext>
                  </a:extLst>
                </a:gridCol>
                <a:gridCol w="493776">
                  <a:extLst>
                    <a:ext uri="{9D8B030D-6E8A-4147-A177-3AD203B41FA5}">
                      <a16:colId xmlns:a16="http://schemas.microsoft.com/office/drawing/2014/main" val="2701701212"/>
                    </a:ext>
                  </a:extLst>
                </a:gridCol>
                <a:gridCol w="493776">
                  <a:extLst>
                    <a:ext uri="{9D8B030D-6E8A-4147-A177-3AD203B41FA5}">
                      <a16:colId xmlns:a16="http://schemas.microsoft.com/office/drawing/2014/main" val="3818854609"/>
                    </a:ext>
                  </a:extLst>
                </a:gridCol>
                <a:gridCol w="493776">
                  <a:extLst>
                    <a:ext uri="{9D8B030D-6E8A-4147-A177-3AD203B41FA5}">
                      <a16:colId xmlns:a16="http://schemas.microsoft.com/office/drawing/2014/main" val="256298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194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14:26:16</a:t>
                      </a:r>
                      <a:r>
                        <a:rPr kumimoji="0" lang="ar-AE" sz="1000" b="0" i="0" u="none" strike="noStrike" kern="1200" cap="none" spc="0" normalizeH="0" baseline="0" noProof="0">
                          <a:ln>
                            <a:noFill/>
                          </a:ln>
                          <a:solidFill>
                            <a:prstClr val="black"/>
                          </a:solidFill>
                          <a:effectLst/>
                          <a:uLnTx/>
                          <a:uFillTx/>
                          <a:latin typeface="+mn-lt"/>
                          <a:ea typeface="+mn-ea"/>
                          <a:cs typeface="+mn-cs"/>
                        </a:rPr>
                        <a:t>
"هل جربت #كواية ستيم كيو! من أفضل #المنتجات مبيعاً في عام 2017 و ما زالت 
#مكواة_بخارية وعادية تأتي مع أكثر من رأس:
الرأس الأساسي: يستخدم على القطن والكتان
رأس الفرشاة الثنائي:  يستخدم على الصوف والملابس المحبوكة
فرشاة فيلكرو: يستخدم لإزالة الغبار
فرشاة القماش: تستخدم لتنعيم الفرو والتعقيم
للطلب واتس أب 00971561705516 أو 00966554060166
الأسعار
السعودية 299 ريال
الإمارات 291 درهم
عمان 31 ريال
الكويت 23 دينار
البحرين 30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12467</a:t>
                      </a:r>
                    </a:p>
                  </a:txBody>
                  <a:tcPr/>
                </a:tc>
                <a:extLst>
                  <a:ext uri="{0D108BD9-81ED-4DB2-BD59-A6C34878D82A}">
                    <a16:rowId xmlns:a16="http://schemas.microsoft.com/office/drawing/2014/main" val="3413489309"/>
                  </a:ext>
                </a:extLst>
              </a:tr>
            </a:tbl>
          </a:graphicData>
        </a:graphic>
      </p:graphicFrame>
      <p:sp>
        <p:nvSpPr>
          <p:cNvPr id="4" name="Text Placeholder 3">
            <a:extLst>
              <a:ext uri="{FF2B5EF4-FFF2-40B4-BE49-F238E27FC236}">
                <a16:creationId xmlns:a16="http://schemas.microsoft.com/office/drawing/2014/main" id="{FE8956C4-A8AE-4E35-9C38-9E3B39651E0C}"/>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12261731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D361-4B99-482B-9582-F68537073837}"/>
              </a:ext>
            </a:extLst>
          </p:cNvPr>
          <p:cNvSpPr>
            <a:spLocks noGrp="1"/>
          </p:cNvSpPr>
          <p:nvPr>
            <p:ph type="title"/>
          </p:nvPr>
        </p:nvSpPr>
        <p:spPr/>
        <p:txBody>
          <a:bodyPr/>
          <a:lstStyle/>
          <a:p>
            <a:r>
              <a:rPr lang="en-US"/>
              <a:t>Instagram Posts Table - 12 of 14</a:t>
            </a:r>
          </a:p>
        </p:txBody>
      </p:sp>
      <p:graphicFrame>
        <p:nvGraphicFramePr>
          <p:cNvPr id="5" name="Table Placeholder 4">
            <a:extLst>
              <a:ext uri="{FF2B5EF4-FFF2-40B4-BE49-F238E27FC236}">
                <a16:creationId xmlns:a16="http://schemas.microsoft.com/office/drawing/2014/main" id="{3C3DDCC9-1ECA-4D8F-8658-92E941C24451}"/>
              </a:ext>
            </a:extLst>
          </p:cNvPr>
          <p:cNvGraphicFramePr>
            <a:graphicFrameLocks noGrp="1"/>
          </p:cNvGraphicFramePr>
          <p:nvPr>
            <p:ph type="tbl" sz="quarter" idx="13"/>
            <p:extLst>
              <p:ext uri="{D42A27DB-BD31-4B8C-83A1-F6EECF244321}">
                <p14:modId xmlns:p14="http://schemas.microsoft.com/office/powerpoint/2010/main" val="100795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372351494"/>
                    </a:ext>
                  </a:extLst>
                </a:gridCol>
                <a:gridCol w="987552">
                  <a:extLst>
                    <a:ext uri="{9D8B030D-6E8A-4147-A177-3AD203B41FA5}">
                      <a16:colId xmlns:a16="http://schemas.microsoft.com/office/drawing/2014/main" val="2106071375"/>
                    </a:ext>
                  </a:extLst>
                </a:gridCol>
                <a:gridCol w="493776">
                  <a:extLst>
                    <a:ext uri="{9D8B030D-6E8A-4147-A177-3AD203B41FA5}">
                      <a16:colId xmlns:a16="http://schemas.microsoft.com/office/drawing/2014/main" val="2496601918"/>
                    </a:ext>
                  </a:extLst>
                </a:gridCol>
                <a:gridCol w="987552">
                  <a:extLst>
                    <a:ext uri="{9D8B030D-6E8A-4147-A177-3AD203B41FA5}">
                      <a16:colId xmlns:a16="http://schemas.microsoft.com/office/drawing/2014/main" val="3769732512"/>
                    </a:ext>
                  </a:extLst>
                </a:gridCol>
                <a:gridCol w="493776">
                  <a:extLst>
                    <a:ext uri="{9D8B030D-6E8A-4147-A177-3AD203B41FA5}">
                      <a16:colId xmlns:a16="http://schemas.microsoft.com/office/drawing/2014/main" val="3583518655"/>
                    </a:ext>
                  </a:extLst>
                </a:gridCol>
                <a:gridCol w="493776">
                  <a:extLst>
                    <a:ext uri="{9D8B030D-6E8A-4147-A177-3AD203B41FA5}">
                      <a16:colId xmlns:a16="http://schemas.microsoft.com/office/drawing/2014/main" val="3372777925"/>
                    </a:ext>
                  </a:extLst>
                </a:gridCol>
                <a:gridCol w="493776">
                  <a:extLst>
                    <a:ext uri="{9D8B030D-6E8A-4147-A177-3AD203B41FA5}">
                      <a16:colId xmlns:a16="http://schemas.microsoft.com/office/drawing/2014/main" val="770608473"/>
                    </a:ext>
                  </a:extLst>
                </a:gridCol>
                <a:gridCol w="493776">
                  <a:extLst>
                    <a:ext uri="{9D8B030D-6E8A-4147-A177-3AD203B41FA5}">
                      <a16:colId xmlns:a16="http://schemas.microsoft.com/office/drawing/2014/main" val="1973031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8287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- 2018-02-21 12:04:48</a:t>
                      </a:r>
                      <a:r>
                        <a:rPr kumimoji="0" lang="ar-AE" sz="1000" b="0" i="0" u="none" strike="noStrike" kern="1200" cap="none" spc="0" normalizeH="0" baseline="0" noProof="0">
                          <a:ln>
                            <a:noFill/>
                          </a:ln>
                          <a:solidFill>
                            <a:prstClr val="black"/>
                          </a:solidFill>
                          <a:effectLst/>
                          <a:uLnTx/>
                          <a:uFillTx/>
                          <a:latin typeface="+mn-lt"/>
                          <a:ea typeface="+mn-ea"/>
                          <a:cs typeface="+mn-cs"/>
                        </a:rPr>
                        <a:t>
"مجموعة الفيلر التجميلية للوجه مع مالئ الشفاه من فيلرينا
تعبتر هالمجموعة طريقة آمنة و غير مكلفة للتخلص من التجاعيد لانها تحتوي على أجود أنواع حمض الهيالورونيك
و النتائج طويلة الأمد
للطلب واتس أب 00971561705516 أو 00966554060166
الأسعار
السعودية 599 ريال
الإمارات 583 درهم
عمان 62 ريال
الكويت 47 دينار
البحرين 60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a:t>
                      </a:r>
                    </a:p>
                  </a:txBody>
                  <a:tcPr/>
                </a:tc>
                <a:extLst>
                  <a:ext uri="{0D108BD9-81ED-4DB2-BD59-A6C34878D82A}">
                    <a16:rowId xmlns:a16="http://schemas.microsoft.com/office/drawing/2014/main" val="148232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17:18:04</a:t>
                      </a:r>
                      <a:r>
                        <a:rPr kumimoji="0" lang="ar-AE" sz="1000" b="0" i="0" u="none" strike="noStrike" kern="1200" cap="none" spc="0" normalizeH="0" baseline="0" noProof="0">
                          <a:ln>
                            <a:noFill/>
                          </a:ln>
                          <a:solidFill>
                            <a:prstClr val="black"/>
                          </a:solidFill>
                          <a:effectLst/>
                          <a:uLnTx/>
                          <a:uFillTx/>
                          <a:latin typeface="+mn-lt"/>
                          <a:ea typeface="+mn-ea"/>
                          <a:cs typeface="+mn-cs"/>
                        </a:rPr>
                        <a:t>
"مافي أحلى من العصير المنعش الطازج الي محضر من البيت 
العصّارة البطيئة من منال العالم مصممة مصممة خصيصاً لتناسب حياتك العملية السهلة
و من ضمن #الفرصة_الذهبية احصلي على طقم الخبز باك أند جو و لفترة محدودة فقط
للطلب واتس أب 00971561705516 أو 00966554060166
الأسعار
السعودية 599 ريال
الإمارات 583 درهم
عمان 62 ريال
الكويت 47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extLst>
                  <a:ext uri="{0D108BD9-81ED-4DB2-BD59-A6C34878D82A}">
                    <a16:rowId xmlns:a16="http://schemas.microsoft.com/office/drawing/2014/main" val="894786393"/>
                  </a:ext>
                </a:extLst>
              </a:tr>
            </a:tbl>
          </a:graphicData>
        </a:graphic>
      </p:graphicFrame>
      <p:sp>
        <p:nvSpPr>
          <p:cNvPr id="4" name="Text Placeholder 3">
            <a:extLst>
              <a:ext uri="{FF2B5EF4-FFF2-40B4-BE49-F238E27FC236}">
                <a16:creationId xmlns:a16="http://schemas.microsoft.com/office/drawing/2014/main" id="{D071DCA7-8C6B-4AD8-9E75-6C8BF13E0001}"/>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7835938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AB6F2-C296-4197-96C4-641A3692A3A5}"/>
              </a:ext>
            </a:extLst>
          </p:cNvPr>
          <p:cNvSpPr>
            <a:spLocks noGrp="1"/>
          </p:cNvSpPr>
          <p:nvPr>
            <p:ph type="title"/>
          </p:nvPr>
        </p:nvSpPr>
        <p:spPr/>
        <p:txBody>
          <a:bodyPr/>
          <a:lstStyle/>
          <a:p>
            <a:r>
              <a:rPr lang="en-US"/>
              <a:t>Instagram Posts Table - 13 of 14</a:t>
            </a:r>
          </a:p>
        </p:txBody>
      </p:sp>
      <p:graphicFrame>
        <p:nvGraphicFramePr>
          <p:cNvPr id="5" name="Table Placeholder 4">
            <a:extLst>
              <a:ext uri="{FF2B5EF4-FFF2-40B4-BE49-F238E27FC236}">
                <a16:creationId xmlns:a16="http://schemas.microsoft.com/office/drawing/2014/main" id="{1E3021C5-D6B4-4C26-B278-224195C9159E}"/>
              </a:ext>
            </a:extLst>
          </p:cNvPr>
          <p:cNvGraphicFramePr>
            <a:graphicFrameLocks noGrp="1"/>
          </p:cNvGraphicFramePr>
          <p:nvPr>
            <p:ph type="tbl" sz="quarter" idx="13"/>
            <p:extLst>
              <p:ext uri="{D42A27DB-BD31-4B8C-83A1-F6EECF244321}">
                <p14:modId xmlns:p14="http://schemas.microsoft.com/office/powerpoint/2010/main" val="118102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053236904"/>
                    </a:ext>
                  </a:extLst>
                </a:gridCol>
                <a:gridCol w="987552">
                  <a:extLst>
                    <a:ext uri="{9D8B030D-6E8A-4147-A177-3AD203B41FA5}">
                      <a16:colId xmlns:a16="http://schemas.microsoft.com/office/drawing/2014/main" val="1078594120"/>
                    </a:ext>
                  </a:extLst>
                </a:gridCol>
                <a:gridCol w="493776">
                  <a:extLst>
                    <a:ext uri="{9D8B030D-6E8A-4147-A177-3AD203B41FA5}">
                      <a16:colId xmlns:a16="http://schemas.microsoft.com/office/drawing/2014/main" val="110301771"/>
                    </a:ext>
                  </a:extLst>
                </a:gridCol>
                <a:gridCol w="987552">
                  <a:extLst>
                    <a:ext uri="{9D8B030D-6E8A-4147-A177-3AD203B41FA5}">
                      <a16:colId xmlns:a16="http://schemas.microsoft.com/office/drawing/2014/main" val="1419116328"/>
                    </a:ext>
                  </a:extLst>
                </a:gridCol>
                <a:gridCol w="493776">
                  <a:extLst>
                    <a:ext uri="{9D8B030D-6E8A-4147-A177-3AD203B41FA5}">
                      <a16:colId xmlns:a16="http://schemas.microsoft.com/office/drawing/2014/main" val="3999759565"/>
                    </a:ext>
                  </a:extLst>
                </a:gridCol>
                <a:gridCol w="493776">
                  <a:extLst>
                    <a:ext uri="{9D8B030D-6E8A-4147-A177-3AD203B41FA5}">
                      <a16:colId xmlns:a16="http://schemas.microsoft.com/office/drawing/2014/main" val="1895728404"/>
                    </a:ext>
                  </a:extLst>
                </a:gridCol>
                <a:gridCol w="493776">
                  <a:extLst>
                    <a:ext uri="{9D8B030D-6E8A-4147-A177-3AD203B41FA5}">
                      <a16:colId xmlns:a16="http://schemas.microsoft.com/office/drawing/2014/main" val="317160778"/>
                    </a:ext>
                  </a:extLst>
                </a:gridCol>
                <a:gridCol w="493776">
                  <a:extLst>
                    <a:ext uri="{9D8B030D-6E8A-4147-A177-3AD203B41FA5}">
                      <a16:colId xmlns:a16="http://schemas.microsoft.com/office/drawing/2014/main" val="75168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487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14:15:30</a:t>
                      </a:r>
                      <a:r>
                        <a:rPr kumimoji="0" lang="ar-AE" sz="1000" b="0" i="0" u="none" strike="noStrike" kern="1200" cap="none" spc="0" normalizeH="0" baseline="0" noProof="0">
                          <a:ln>
                            <a:noFill/>
                          </a:ln>
                          <a:solidFill>
                            <a:prstClr val="black"/>
                          </a:solidFill>
                          <a:effectLst/>
                          <a:uLnTx/>
                          <a:uFillTx/>
                          <a:latin typeface="+mn-lt"/>
                          <a:ea typeface="+mn-ea"/>
                          <a:cs typeface="+mn-cs"/>
                        </a:rPr>
                        <a:t>
من ضمن #الفرصة_الذهبية #جلابيات فاي متوفرة وبكمية محدودة جداً تناسب جميع المقاسات ، فضفاضة ومريحة
و رح تحصلي معها على #هدية أقراط 
للطلب واتس أب 00971561705516 أو 00966554060166
الأسعار
السعودية 349 ريال
الإمارات 339 درهم
عمان 36 ريال
الكويت 27 دينار
البحرين 35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extLst>
                  <a:ext uri="{0D108BD9-81ED-4DB2-BD59-A6C34878D82A}">
                    <a16:rowId xmlns:a16="http://schemas.microsoft.com/office/drawing/2014/main" val="350442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- 2018-02-20 12:12:34</a:t>
                      </a:r>
                      <a:r>
                        <a:rPr kumimoji="0" lang="ar-AE" sz="1000" b="0" i="0" u="none" strike="noStrike" kern="1200" cap="none" spc="0" normalizeH="0" baseline="0" noProof="0">
                          <a:ln>
                            <a:noFill/>
                          </a:ln>
                          <a:solidFill>
                            <a:prstClr val="black"/>
                          </a:solidFill>
                          <a:effectLst/>
                          <a:uLnTx/>
                          <a:uFillTx/>
                          <a:latin typeface="+mn-lt"/>
                          <a:ea typeface="+mn-ea"/>
                          <a:cs typeface="+mn-cs"/>
                        </a:rPr>
                        <a:t>
#فرصة مناسبة للحصول على طقم أواني الطهي فيولا من بالزانو من ضمن #الفرصة_الذهبية لكل شيف في المنزل تحب الفخامة في طهي الطعام وتقديمه
و الأحلى في #هدية مجانية مجموعة سكاكين عالية الجودة
للطلب واتس أب 00971561705516 أو 00966554060166
الأسعار
السعودية 399 ريال
الإمارات 893 درهم
عمان 41 ريال
الكويت 31 دينار
البحرين 40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9865</a:t>
                      </a:r>
                    </a:p>
                  </a:txBody>
                  <a:tcPr/>
                </a:tc>
                <a:extLst>
                  <a:ext uri="{0D108BD9-81ED-4DB2-BD59-A6C34878D82A}">
                    <a16:rowId xmlns:a16="http://schemas.microsoft.com/office/drawing/2014/main" val="3248741527"/>
                  </a:ext>
                </a:extLst>
              </a:tr>
            </a:tbl>
          </a:graphicData>
        </a:graphic>
      </p:graphicFrame>
      <p:sp>
        <p:nvSpPr>
          <p:cNvPr id="4" name="Text Placeholder 3">
            <a:extLst>
              <a:ext uri="{FF2B5EF4-FFF2-40B4-BE49-F238E27FC236}">
                <a16:creationId xmlns:a16="http://schemas.microsoft.com/office/drawing/2014/main" id="{C2269DE5-2AE8-4C62-8BF8-E8FBF84764B5}"/>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42573066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01B99-CE80-4739-BB78-CAFCA0BEE81A}"/>
              </a:ext>
            </a:extLst>
          </p:cNvPr>
          <p:cNvSpPr>
            <a:spLocks noGrp="1"/>
          </p:cNvSpPr>
          <p:nvPr>
            <p:ph type="title"/>
          </p:nvPr>
        </p:nvSpPr>
        <p:spPr/>
        <p:txBody>
          <a:bodyPr/>
          <a:lstStyle/>
          <a:p>
            <a:r>
              <a:rPr lang="en-US"/>
              <a:t>Instagram Posts Table - 14 of 14</a:t>
            </a:r>
          </a:p>
        </p:txBody>
      </p:sp>
      <p:graphicFrame>
        <p:nvGraphicFramePr>
          <p:cNvPr id="5" name="Table Placeholder 4">
            <a:extLst>
              <a:ext uri="{FF2B5EF4-FFF2-40B4-BE49-F238E27FC236}">
                <a16:creationId xmlns:a16="http://schemas.microsoft.com/office/drawing/2014/main" id="{5E9A24EE-E737-438C-B38A-95241F2068F0}"/>
              </a:ext>
            </a:extLst>
          </p:cNvPr>
          <p:cNvGraphicFramePr>
            <a:graphicFrameLocks noGrp="1"/>
          </p:cNvGraphicFramePr>
          <p:nvPr>
            <p:ph type="tbl" sz="quarter" idx="13"/>
            <p:extLst>
              <p:ext uri="{D42A27DB-BD31-4B8C-83A1-F6EECF244321}">
                <p14:modId xmlns:p14="http://schemas.microsoft.com/office/powerpoint/2010/main" val="330418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343954602"/>
                    </a:ext>
                  </a:extLst>
                </a:gridCol>
                <a:gridCol w="987552">
                  <a:extLst>
                    <a:ext uri="{9D8B030D-6E8A-4147-A177-3AD203B41FA5}">
                      <a16:colId xmlns:a16="http://schemas.microsoft.com/office/drawing/2014/main" val="3734996611"/>
                    </a:ext>
                  </a:extLst>
                </a:gridCol>
                <a:gridCol w="493776">
                  <a:extLst>
                    <a:ext uri="{9D8B030D-6E8A-4147-A177-3AD203B41FA5}">
                      <a16:colId xmlns:a16="http://schemas.microsoft.com/office/drawing/2014/main" val="257170294"/>
                    </a:ext>
                  </a:extLst>
                </a:gridCol>
                <a:gridCol w="987552">
                  <a:extLst>
                    <a:ext uri="{9D8B030D-6E8A-4147-A177-3AD203B41FA5}">
                      <a16:colId xmlns:a16="http://schemas.microsoft.com/office/drawing/2014/main" val="2398394608"/>
                    </a:ext>
                  </a:extLst>
                </a:gridCol>
                <a:gridCol w="493776">
                  <a:extLst>
                    <a:ext uri="{9D8B030D-6E8A-4147-A177-3AD203B41FA5}">
                      <a16:colId xmlns:a16="http://schemas.microsoft.com/office/drawing/2014/main" val="3128397035"/>
                    </a:ext>
                  </a:extLst>
                </a:gridCol>
                <a:gridCol w="493776">
                  <a:extLst>
                    <a:ext uri="{9D8B030D-6E8A-4147-A177-3AD203B41FA5}">
                      <a16:colId xmlns:a16="http://schemas.microsoft.com/office/drawing/2014/main" val="874087675"/>
                    </a:ext>
                  </a:extLst>
                </a:gridCol>
                <a:gridCol w="493776">
                  <a:extLst>
                    <a:ext uri="{9D8B030D-6E8A-4147-A177-3AD203B41FA5}">
                      <a16:colId xmlns:a16="http://schemas.microsoft.com/office/drawing/2014/main" val="3465857984"/>
                    </a:ext>
                  </a:extLst>
                </a:gridCol>
                <a:gridCol w="493776">
                  <a:extLst>
                    <a:ext uri="{9D8B030D-6E8A-4147-A177-3AD203B41FA5}">
                      <a16:colId xmlns:a16="http://schemas.microsoft.com/office/drawing/2014/main" val="1626264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814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citrusstv (</a:t>
                      </a:r>
                      <a:r>
                        <a:rPr kumimoji="0" lang="ar-AE" sz="1000" b="1" i="0" u="none" strike="noStrike" kern="1200" cap="none" spc="0" normalizeH="0" baseline="0" noProof="0">
                          <a:ln>
                            <a:noFill/>
                          </a:ln>
                          <a:solidFill>
                            <a:prstClr val="black"/>
                          </a:solidFill>
                          <a:effectLst/>
                          <a:uLnTx/>
                          <a:uFillTx/>
                          <a:latin typeface="+mn-lt"/>
                          <a:ea typeface="+mn-ea"/>
                          <a:cs typeface="+mn-cs"/>
                        </a:rPr>
                        <a:t>الحساب الرسمي لسيتروس تي في) - 2018-02-19 19:08:46</a:t>
                      </a:r>
                      <a:r>
                        <a:rPr kumimoji="0" lang="ar-AE" sz="1000" b="0" i="0" u="none" strike="noStrike" kern="1200" cap="none" spc="0" normalizeH="0" baseline="0" noProof="0">
                          <a:ln>
                            <a:noFill/>
                          </a:ln>
                          <a:solidFill>
                            <a:prstClr val="black"/>
                          </a:solidFill>
                          <a:effectLst/>
                          <a:uLnTx/>
                          <a:uFillTx/>
                          <a:latin typeface="+mn-lt"/>
                          <a:ea typeface="+mn-ea"/>
                          <a:cs typeface="+mn-cs"/>
                        </a:rPr>
                        <a:t>
جهاز إزالة الشعر من #</a:t>
                      </a:r>
                      <a:r>
                        <a:rPr kumimoji="0" lang="en-US" sz="1000" b="0" i="0" u="none" strike="noStrike" kern="1200" cap="none" spc="0" normalizeH="0" baseline="0" noProof="0">
                          <a:ln>
                            <a:noFill/>
                          </a:ln>
                          <a:solidFill>
                            <a:prstClr val="black"/>
                          </a:solidFill>
                          <a:effectLst/>
                          <a:uLnTx/>
                          <a:uFillTx/>
                          <a:latin typeface="+mn-lt"/>
                          <a:ea typeface="+mn-ea"/>
                          <a:cs typeface="+mn-cs"/>
                        </a:rPr>
                        <a:t>babyliss </a:t>
                      </a:r>
                      <a:r>
                        <a:rPr kumimoji="0" lang="ar-AE" sz="1000" b="0" i="0" u="none" strike="noStrike" kern="1200" cap="none" spc="0" normalizeH="0" baseline="0" noProof="0">
                          <a:ln>
                            <a:noFill/>
                          </a:ln>
                          <a:solidFill>
                            <a:prstClr val="black"/>
                          </a:solidFill>
                          <a:effectLst/>
                          <a:uLnTx/>
                          <a:uFillTx/>
                          <a:latin typeface="+mn-lt"/>
                          <a:ea typeface="+mn-ea"/>
                          <a:cs typeface="+mn-cs"/>
                        </a:rPr>
                        <a:t>يعمل بتكنولوجيا ال</a:t>
                      </a:r>
                      <a:r>
                        <a:rPr kumimoji="0" lang="en-US" sz="1000" b="0" i="0" u="none" strike="noStrike" kern="1200" cap="none" spc="0" normalizeH="0" baseline="0" noProof="0">
                          <a:ln>
                            <a:noFill/>
                          </a:ln>
                          <a:solidFill>
                            <a:prstClr val="black"/>
                          </a:solidFill>
                          <a:effectLst/>
                          <a:uLnTx/>
                          <a:uFillTx/>
                          <a:latin typeface="+mn-lt"/>
                          <a:ea typeface="+mn-ea"/>
                          <a:cs typeface="+mn-cs"/>
                        </a:rPr>
                        <a:t>IPL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الطاقة الضوئية ليوقف نمو الشعر
تم اختباره سريرياً يمكن استخدامه على للجيم والساقين والذراعين والظهر والصدر والجذع
ضمان سنتين - مجاناً رح تحصلي على هدايا مجانية ماكينة حلاقة - فرشاة فرد وتمليس الشعر و 65 قطعة أكسسوارات للشعر
العرض لمدة أسبوع فقط
للطلب واتس أب 00971561705516 أو 00966554060166
سعر العرض:
السعودية 999 ريال
الإمارات 973 درهم
عمان 103 ريال
الكويت 78 دينار
البحرين 100 دينار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9937</a:t>
                      </a:r>
                    </a:p>
                  </a:txBody>
                  <a:tcPr/>
                </a:tc>
                <a:extLst>
                  <a:ext uri="{0D108BD9-81ED-4DB2-BD59-A6C34878D82A}">
                    <a16:rowId xmlns:a16="http://schemas.microsoft.com/office/drawing/2014/main" val="3233252807"/>
                  </a:ext>
                </a:extLst>
              </a:tr>
            </a:tbl>
          </a:graphicData>
        </a:graphic>
      </p:graphicFrame>
      <p:sp>
        <p:nvSpPr>
          <p:cNvPr id="4" name="Text Placeholder 3">
            <a:extLst>
              <a:ext uri="{FF2B5EF4-FFF2-40B4-BE49-F238E27FC236}">
                <a16:creationId xmlns:a16="http://schemas.microsoft.com/office/drawing/2014/main" id="{1CE95D48-3C78-42CF-8219-A6EF08FFE655}"/>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288933602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BB726-6EC4-4777-B090-1007DDE4A1F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5C529D4-AA79-4588-B225-4115E6796C80}"/>
              </a:ext>
            </a:extLst>
          </p:cNvPr>
          <p:cNvGraphicFramePr>
            <a:graphicFrameLocks noGrp="1"/>
          </p:cNvGraphicFramePr>
          <p:nvPr>
            <p:ph type="tbl" sz="quarter" idx="13"/>
            <p:extLst>
              <p:ext uri="{D42A27DB-BD31-4B8C-83A1-F6EECF244321}">
                <p14:modId xmlns:p14="http://schemas.microsoft.com/office/powerpoint/2010/main" val="125725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740683293"/>
                    </a:ext>
                  </a:extLst>
                </a:gridCol>
                <a:gridCol w="707745">
                  <a:extLst>
                    <a:ext uri="{9D8B030D-6E8A-4147-A177-3AD203B41FA5}">
                      <a16:colId xmlns:a16="http://schemas.microsoft.com/office/drawing/2014/main" val="3090515095"/>
                    </a:ext>
                  </a:extLst>
                </a:gridCol>
                <a:gridCol w="707745">
                  <a:extLst>
                    <a:ext uri="{9D8B030D-6E8A-4147-A177-3AD203B41FA5}">
                      <a16:colId xmlns:a16="http://schemas.microsoft.com/office/drawing/2014/main" val="2817989356"/>
                    </a:ext>
                  </a:extLst>
                </a:gridCol>
                <a:gridCol w="707745">
                  <a:extLst>
                    <a:ext uri="{9D8B030D-6E8A-4147-A177-3AD203B41FA5}">
                      <a16:colId xmlns:a16="http://schemas.microsoft.com/office/drawing/2014/main" val="886641266"/>
                    </a:ext>
                  </a:extLst>
                </a:gridCol>
                <a:gridCol w="707745">
                  <a:extLst>
                    <a:ext uri="{9D8B030D-6E8A-4147-A177-3AD203B41FA5}">
                      <a16:colId xmlns:a16="http://schemas.microsoft.com/office/drawing/2014/main" val="2109814277"/>
                    </a:ext>
                  </a:extLst>
                </a:gridCol>
                <a:gridCol w="707745">
                  <a:extLst>
                    <a:ext uri="{9D8B030D-6E8A-4147-A177-3AD203B41FA5}">
                      <a16:colId xmlns:a16="http://schemas.microsoft.com/office/drawing/2014/main" val="2331419901"/>
                    </a:ext>
                  </a:extLst>
                </a:gridCol>
                <a:gridCol w="707745">
                  <a:extLst>
                    <a:ext uri="{9D8B030D-6E8A-4147-A177-3AD203B41FA5}">
                      <a16:colId xmlns:a16="http://schemas.microsoft.com/office/drawing/2014/main" val="1781853977"/>
                    </a:ext>
                  </a:extLst>
                </a:gridCol>
                <a:gridCol w="707745">
                  <a:extLst>
                    <a:ext uri="{9D8B030D-6E8A-4147-A177-3AD203B41FA5}">
                      <a16:colId xmlns:a16="http://schemas.microsoft.com/office/drawing/2014/main" val="2638016451"/>
                    </a:ext>
                  </a:extLst>
                </a:gridCol>
                <a:gridCol w="707745">
                  <a:extLst>
                    <a:ext uri="{9D8B030D-6E8A-4147-A177-3AD203B41FA5}">
                      <a16:colId xmlns:a16="http://schemas.microsoft.com/office/drawing/2014/main" val="1506407306"/>
                    </a:ext>
                  </a:extLst>
                </a:gridCol>
                <a:gridCol w="707745">
                  <a:extLst>
                    <a:ext uri="{9D8B030D-6E8A-4147-A177-3AD203B41FA5}">
                      <a16:colId xmlns:a16="http://schemas.microsoft.com/office/drawing/2014/main" val="818591683"/>
                    </a:ext>
                  </a:extLst>
                </a:gridCol>
                <a:gridCol w="707745">
                  <a:extLst>
                    <a:ext uri="{9D8B030D-6E8A-4147-A177-3AD203B41FA5}">
                      <a16:colId xmlns:a16="http://schemas.microsoft.com/office/drawing/2014/main" val="183201092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262626874"/>
                  </a:ext>
                </a:extLst>
              </a:tr>
              <a:tr h="370840">
                <a:tc>
                  <a:txBody>
                    <a:bodyPr/>
                    <a:lstStyle/>
                    <a:p>
                      <a:r>
                        <a:rPr lang="en-US" sz="1000"/>
                        <a:t>citrusstv (</a:t>
                      </a:r>
                      <a:r>
                        <a:rPr lang="ar-AE" sz="1000"/>
                        <a:t>الحساب الرسمي لسيتروس تي في)</a:t>
                      </a:r>
                      <a:endParaRPr lang="en-US" sz="1000"/>
                    </a:p>
                  </a:txBody>
                  <a:tcPr/>
                </a:tc>
                <a:tc>
                  <a:txBody>
                    <a:bodyPr/>
                    <a:lstStyle/>
                    <a:p>
                      <a:r>
                        <a:rPr lang="en-US" sz="1000"/>
                        <a:t>135</a:t>
                      </a:r>
                    </a:p>
                  </a:txBody>
                  <a:tcPr/>
                </a:tc>
                <a:tc>
                  <a:txBody>
                    <a:bodyPr/>
                    <a:lstStyle/>
                    <a:p>
                      <a:r>
                        <a:rPr lang="en-US" sz="1000"/>
                        <a:t>18581</a:t>
                      </a:r>
                    </a:p>
                  </a:txBody>
                  <a:tcPr/>
                </a:tc>
                <a:tc>
                  <a:txBody>
                    <a:bodyPr/>
                    <a:lstStyle/>
                    <a:p>
                      <a:r>
                        <a:rPr lang="en-US" sz="1000"/>
                        <a:t>3529</a:t>
                      </a:r>
                    </a:p>
                  </a:txBody>
                  <a:tcPr/>
                </a:tc>
                <a:tc>
                  <a:txBody>
                    <a:bodyPr/>
                    <a:lstStyle/>
                    <a:p>
                      <a:r>
                        <a:rPr lang="en-US" sz="1000"/>
                        <a:t>2663150</a:t>
                      </a:r>
                    </a:p>
                  </a:txBody>
                  <a:tcPr/>
                </a:tc>
                <a:tc>
                  <a:txBody>
                    <a:bodyPr/>
                    <a:lstStyle/>
                    <a:p>
                      <a:r>
                        <a:rPr lang="en-US" sz="1000"/>
                        <a:t>29148</a:t>
                      </a:r>
                    </a:p>
                  </a:txBody>
                  <a:tcPr/>
                </a:tc>
                <a:tc>
                  <a:txBody>
                    <a:bodyPr/>
                    <a:lstStyle/>
                    <a:p>
                      <a:r>
                        <a:rPr lang="en-US" sz="1000"/>
                        <a:t>16442.377777778</a:t>
                      </a:r>
                    </a:p>
                  </a:txBody>
                  <a:tcPr/>
                </a:tc>
                <a:tc>
                  <a:txBody>
                    <a:bodyPr/>
                    <a:lstStyle/>
                    <a:p>
                      <a:r>
                        <a:rPr lang="en-US" sz="1000"/>
                        <a:t>7038</a:t>
                      </a:r>
                    </a:p>
                  </a:txBody>
                  <a:tcPr/>
                </a:tc>
                <a:tc>
                  <a:txBody>
                    <a:bodyPr/>
                    <a:lstStyle/>
                    <a:p>
                      <a:r>
                        <a:rPr lang="en-US" sz="1000"/>
                        <a:t>15</a:t>
                      </a:r>
                    </a:p>
                  </a:txBody>
                  <a:tcPr/>
                </a:tc>
                <a:tc>
                  <a:txBody>
                    <a:bodyPr/>
                    <a:lstStyle/>
                    <a:p>
                      <a:r>
                        <a:rPr lang="en-US" sz="1000"/>
                        <a:t>0</a:t>
                      </a:r>
                    </a:p>
                  </a:txBody>
                  <a:tcPr/>
                </a:tc>
                <a:tc>
                  <a:txBody>
                    <a:bodyPr/>
                    <a:lstStyle/>
                    <a:p>
                      <a:r>
                        <a:rPr lang="en-US" sz="1000"/>
                        <a:t>116</a:t>
                      </a:r>
                    </a:p>
                  </a:txBody>
                  <a:tcPr/>
                </a:tc>
                <a:extLst>
                  <a:ext uri="{0D108BD9-81ED-4DB2-BD59-A6C34878D82A}">
                    <a16:rowId xmlns:a16="http://schemas.microsoft.com/office/drawing/2014/main" val="296794688"/>
                  </a:ext>
                </a:extLst>
              </a:tr>
            </a:tbl>
          </a:graphicData>
        </a:graphic>
      </p:graphicFrame>
      <p:sp>
        <p:nvSpPr>
          <p:cNvPr id="4" name="Text Placeholder 3">
            <a:extLst>
              <a:ext uri="{FF2B5EF4-FFF2-40B4-BE49-F238E27FC236}">
                <a16:creationId xmlns:a16="http://schemas.microsoft.com/office/drawing/2014/main" id="{D64C85DA-5CA7-45BB-9DA7-51923887CE18}"/>
              </a:ext>
            </a:extLst>
          </p:cNvPr>
          <p:cNvSpPr>
            <a:spLocks noGrp="1"/>
          </p:cNvSpPr>
          <p:nvPr>
            <p:ph type="body" sz="quarter" idx="14"/>
          </p:nvPr>
        </p:nvSpPr>
        <p:spPr/>
        <p:txBody>
          <a:bodyPr/>
          <a:lstStyle/>
          <a:p>
            <a:r>
              <a:rPr lang="en-US"/>
              <a:t>01/04/2018 - 03/04/2018</a:t>
            </a:r>
          </a:p>
        </p:txBody>
      </p:sp>
    </p:spTree>
    <p:extLst>
      <p:ext uri="{BB962C8B-B14F-4D97-AF65-F5344CB8AC3E}">
        <p14:creationId xmlns:p14="http://schemas.microsoft.com/office/powerpoint/2010/main" val="39940815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C0135-5BBD-4853-B9D7-F9CEBB9A9068}"/>
              </a:ext>
            </a:extLst>
          </p:cNvPr>
          <p:cNvSpPr>
            <a:spLocks noGrp="1"/>
          </p:cNvSpPr>
          <p:nvPr>
            <p:ph type="title"/>
          </p:nvPr>
        </p:nvSpPr>
        <p:spPr/>
        <p:txBody>
          <a:bodyPr/>
          <a:lstStyle/>
          <a:p>
            <a:r>
              <a:rPr lang="en-US"/>
              <a:t>Instagram Reach by Post Type </a:t>
            </a:r>
          </a:p>
        </p:txBody>
      </p:sp>
      <p:graphicFrame>
        <p:nvGraphicFramePr>
          <p:cNvPr id="6" name="Chart Placeholder 5">
            <a:extLst>
              <a:ext uri="{FF2B5EF4-FFF2-40B4-BE49-F238E27FC236}">
                <a16:creationId xmlns:a16="http://schemas.microsoft.com/office/drawing/2014/main" id="{84A97DC9-1FEF-47ED-8840-65780EF374C9}"/>
              </a:ext>
            </a:extLst>
          </p:cNvPr>
          <p:cNvGraphicFramePr>
            <a:graphicFrameLocks noGrp="1"/>
          </p:cNvGraphicFramePr>
          <p:nvPr>
            <p:ph type="chart" sz="quarter" idx="13"/>
            <p:extLst>
              <p:ext uri="{D42A27DB-BD31-4B8C-83A1-F6EECF244321}">
                <p14:modId xmlns:p14="http://schemas.microsoft.com/office/powerpoint/2010/main" val="3632611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A70B5-52A6-4FFB-A419-8B09207A0756}"/>
              </a:ext>
            </a:extLst>
          </p:cNvPr>
          <p:cNvSpPr>
            <a:spLocks noGrp="1"/>
          </p:cNvSpPr>
          <p:nvPr>
            <p:ph type="body" sz="quarter" idx="14"/>
          </p:nvPr>
        </p:nvSpPr>
        <p:spPr/>
        <p:txBody>
          <a:bodyPr/>
          <a:lstStyle/>
          <a:p>
            <a:r>
              <a:rPr lang="en-US"/>
              <a:t>01/04/2018 - 03/04/2018</a:t>
            </a:r>
          </a:p>
        </p:txBody>
      </p:sp>
      <p:sp>
        <p:nvSpPr>
          <p:cNvPr id="5" name="Footer Placeholder 4">
            <a:extLst>
              <a:ext uri="{FF2B5EF4-FFF2-40B4-BE49-F238E27FC236}">
                <a16:creationId xmlns:a16="http://schemas.microsoft.com/office/drawing/2014/main" id="{1DD1F7BA-3B15-4798-88D0-4E1757428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8673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2931</Words>
  <Application>Microsoft Office PowerPoint</Application>
  <PresentationFormat>On-screen Show (4:3)</PresentationFormat>
  <Paragraphs>1410</Paragraphs>
  <Slides>65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65</vt:i4>
      </vt:variant>
    </vt:vector>
  </HeadingPairs>
  <TitlesOfParts>
    <vt:vector size="68" baseType="lpstr">
      <vt:lpstr>Calibri</vt:lpstr>
      <vt:lpstr>Arial</vt:lpstr>
      <vt:lpstr>quintly_template</vt:lpstr>
      <vt:lpstr>Deep Insights</vt:lpstr>
      <vt:lpstr>Instagram Key Metrics Table</vt:lpstr>
      <vt:lpstr>Instagram Reach By Weekday</vt:lpstr>
      <vt:lpstr>Instagram Hashtag Detection - 1 of 3</vt:lpstr>
      <vt:lpstr>Instagram Hashtag Detection - 2 of 3</vt:lpstr>
      <vt:lpstr>Instagram Hashtag Detection - 3 of 3</vt:lpstr>
      <vt:lpstr>Instagram Engagements By Weekday</vt:lpstr>
      <vt:lpstr>Instagram Posts Table - 1 of 14</vt:lpstr>
      <vt:lpstr>Instagram Posts Table - 2 of 14</vt:lpstr>
      <vt:lpstr>Instagram Posts Table - 3 of 14</vt:lpstr>
      <vt:lpstr>Instagram Posts Table - 4 of 14</vt:lpstr>
      <vt:lpstr>Instagram Posts Table - 5 of 14</vt:lpstr>
      <vt:lpstr>Instagram Posts Table - 6 of 14</vt:lpstr>
      <vt:lpstr>Instagram Posts Table - 7 of 14</vt:lpstr>
      <vt:lpstr>Instagram Posts Table - 8 of 14</vt:lpstr>
      <vt:lpstr>Instagram Posts Table - 9 of 14</vt:lpstr>
      <vt:lpstr>Instagram Posts Table - 10 of 14</vt:lpstr>
      <vt:lpstr>Instagram Posts Table - 11 of 14</vt:lpstr>
      <vt:lpstr>Instagram Posts Table - 12 of 14</vt:lpstr>
      <vt:lpstr>Instagram Posts Table - 13 of 14</vt:lpstr>
      <vt:lpstr>Instagram Posts Table - 14 of 14</vt:lpstr>
      <vt:lpstr>Instagram Engagement Distribution by Post Type </vt:lpstr>
      <vt:lpstr>Instagram Reach by Post Type </vt:lpstr>
      <vt:lpstr>Instagram Key Metrics Table</vt:lpstr>
      <vt:lpstr>Instagram Followers Total</vt:lpstr>
      <vt:lpstr>Instagram Posts Table - 1 of 12</vt:lpstr>
      <vt:lpstr>Instagram Posts Table - 2 of 12</vt:lpstr>
      <vt:lpstr>Instagram Posts Table - 3 of 12</vt:lpstr>
      <vt:lpstr>Instagram Posts Table - 4 of 12</vt:lpstr>
      <vt:lpstr>Instagram Posts Table - 5 of 12</vt:lpstr>
      <vt:lpstr>Instagram Posts Table - 6 of 12</vt:lpstr>
      <vt:lpstr>Instagram Posts Table - 7 of 12</vt:lpstr>
      <vt:lpstr>Instagram Posts Table - 8 of 12</vt:lpstr>
      <vt:lpstr>Instagram Posts Table - 9 of 12</vt:lpstr>
      <vt:lpstr>Instagram Posts Table - 10 of 12</vt:lpstr>
      <vt:lpstr>Instagram Posts Table - 11 of 12</vt:lpstr>
      <vt:lpstr>Instagram Posts Table - 12 of 12</vt:lpstr>
      <vt:lpstr>Instagram Interaction Rate</vt:lpstr>
      <vt:lpstr>Instagram Average Interactions Per Post</vt:lpstr>
      <vt:lpstr>Instagram Followers Change Rate</vt:lpstr>
      <vt:lpstr>Instagram Posts</vt:lpstr>
      <vt:lpstr>Instagram Interaction Rate By Post Type</vt:lpstr>
      <vt:lpstr>Instagram Hashtag Detection - 1 of 3</vt:lpstr>
      <vt:lpstr>Instagram Hashtag Detection - 2 of 3</vt:lpstr>
      <vt:lpstr>Instagram Hashtag Detection - 3 of 3</vt:lpstr>
      <vt:lpstr>Instagram Followers Change</vt:lpstr>
      <vt:lpstr>Instagram Interactions Distribution</vt:lpstr>
      <vt:lpstr>Instagram Posts Type Distribution</vt:lpstr>
      <vt:lpstr>Instagram Key Metrics Radar</vt:lpstr>
      <vt:lpstr>Instagram Posts Table - 1 of 14</vt:lpstr>
      <vt:lpstr>Instagram Posts Table - 2 of 14</vt:lpstr>
      <vt:lpstr>Instagram Posts Table - 3 of 14</vt:lpstr>
      <vt:lpstr>Instagram Posts Table - 4 of 14</vt:lpstr>
      <vt:lpstr>Instagram Posts Table - 5 of 14</vt:lpstr>
      <vt:lpstr>Instagram Posts Table - 6 of 14</vt:lpstr>
      <vt:lpstr>Instagram Posts Table - 7 of 14</vt:lpstr>
      <vt:lpstr>Instagram Posts Table - 8 of 14</vt:lpstr>
      <vt:lpstr>Instagram Posts Table - 9 of 14</vt:lpstr>
      <vt:lpstr>Instagram Posts Table - 10 of 14</vt:lpstr>
      <vt:lpstr>Instagram Posts Table - 11 of 14</vt:lpstr>
      <vt:lpstr>Instagram Posts Table - 12 of 14</vt:lpstr>
      <vt:lpstr>Instagram Posts Table - 13 of 14</vt:lpstr>
      <vt:lpstr>Instagram Posts Table - 14 of 14</vt:lpstr>
      <vt:lpstr>Instagram Key Metrics Table</vt:lpstr>
      <vt:lpstr>Instagram Reach by Post Type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2018-03-04T05:48:54Z</dcterms:created>
  <dcterms:modified xsi:type="dcterms:W3CDTF">2018-03-04T05:50:50Z</dcterms:modified>
</cp:coreProperties>
</file>