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102</c:v>
                </c:pt>
                <c:pt idx="1">
                  <c:v>3509</c:v>
                </c:pt>
                <c:pt idx="2">
                  <c:v>8336</c:v>
                </c:pt>
                <c:pt idx="3">
                  <c:v>3061</c:v>
                </c:pt>
                <c:pt idx="4">
                  <c:v>674</c:v>
                </c:pt>
                <c:pt idx="5">
                  <c:v>228</c:v>
                </c:pt>
                <c:pt idx="6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7E-4CE4-9863-6557E73844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19</c:v>
                </c:pt>
                <c:pt idx="1">
                  <c:v>545</c:v>
                </c:pt>
                <c:pt idx="2">
                  <c:v>1254</c:v>
                </c:pt>
                <c:pt idx="3">
                  <c:v>528</c:v>
                </c:pt>
                <c:pt idx="4">
                  <c:v>125</c:v>
                </c:pt>
                <c:pt idx="5">
                  <c:v>61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7E-4CE4-9863-6557E7384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783272"/>
        <c:axId val="327779664"/>
      </c:barChart>
      <c:catAx>
        <c:axId val="32778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79664"/>
        <c:crosses val="autoZero"/>
        <c:auto val="1"/>
        <c:lblAlgn val="ctr"/>
        <c:lblOffset val="100"/>
        <c:noMultiLvlLbl val="0"/>
      </c:catAx>
      <c:valAx>
        <c:axId val="32777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8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feed_chaining_contextual_recommendations</c:v>
                </c:pt>
                <c:pt idx="1">
                  <c:v>page_browser</c:v>
                </c:pt>
                <c:pt idx="2">
                  <c:v>like_story</c:v>
                </c:pt>
                <c:pt idx="3">
                  <c:v>timeline_like_chaining</c:v>
                </c:pt>
                <c:pt idx="4">
                  <c:v>sponsored_story</c:v>
                </c:pt>
                <c:pt idx="5">
                  <c:v>banhammer</c:v>
                </c:pt>
                <c:pt idx="6">
                  <c:v>pagelike_adder_for_reactivated_users</c:v>
                </c:pt>
                <c:pt idx="7">
                  <c:v>search</c:v>
                </c:pt>
                <c:pt idx="8">
                  <c:v>feed_story</c:v>
                </c:pt>
                <c:pt idx="9">
                  <c:v>feed_all_category_pyml</c:v>
                </c:pt>
                <c:pt idx="10">
                  <c:v>page_profile</c:v>
                </c:pt>
                <c:pt idx="11">
                  <c:v>feed_pyml</c:v>
                </c:pt>
                <c:pt idx="12">
                  <c:v>ads</c:v>
                </c:pt>
                <c:pt idx="13">
                  <c:v>guided_cleanup</c:v>
                </c:pt>
                <c:pt idx="14">
                  <c:v>normal_unfan</c:v>
                </c:pt>
                <c:pt idx="15">
                  <c:v>pagelike_deleter_for_deactivated_users</c:v>
                </c:pt>
                <c:pt idx="16">
                  <c:v>si_system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15</c:v>
                </c:pt>
                <c:pt idx="5">
                  <c:v>16</c:v>
                </c:pt>
                <c:pt idx="6">
                  <c:v>17</c:v>
                </c:pt>
                <c:pt idx="7">
                  <c:v>21</c:v>
                </c:pt>
                <c:pt idx="8">
                  <c:v>26</c:v>
                </c:pt>
                <c:pt idx="9">
                  <c:v>249</c:v>
                </c:pt>
                <c:pt idx="10">
                  <c:v>365</c:v>
                </c:pt>
                <c:pt idx="11">
                  <c:v>772</c:v>
                </c:pt>
                <c:pt idx="12">
                  <c:v>1856</c:v>
                </c:pt>
                <c:pt idx="13">
                  <c:v>-1</c:v>
                </c:pt>
                <c:pt idx="14">
                  <c:v>-137</c:v>
                </c:pt>
                <c:pt idx="15">
                  <c:v>-24</c:v>
                </c:pt>
                <c:pt idx="16">
                  <c:v>-50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3-44EE-B601-0864C9FDE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782616"/>
        <c:axId val="278141560"/>
      </c:barChart>
      <c:catAx>
        <c:axId val="32778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41560"/>
        <c:crosses val="autoZero"/>
        <c:auto val="1"/>
        <c:lblAlgn val="ctr"/>
        <c:lblOffset val="100"/>
        <c:noMultiLvlLbl val="0"/>
      </c:catAx>
      <c:valAx>
        <c:axId val="27814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8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QV Middle East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6830</c:v>
                </c:pt>
                <c:pt idx="1">
                  <c:v>7577</c:v>
                </c:pt>
                <c:pt idx="2">
                  <c:v>6402</c:v>
                </c:pt>
                <c:pt idx="3">
                  <c:v>7143</c:v>
                </c:pt>
                <c:pt idx="4">
                  <c:v>6741</c:v>
                </c:pt>
                <c:pt idx="5">
                  <c:v>15875</c:v>
                </c:pt>
                <c:pt idx="6">
                  <c:v>17012</c:v>
                </c:pt>
                <c:pt idx="7">
                  <c:v>17702</c:v>
                </c:pt>
                <c:pt idx="8">
                  <c:v>16771</c:v>
                </c:pt>
                <c:pt idx="9">
                  <c:v>16176</c:v>
                </c:pt>
                <c:pt idx="10">
                  <c:v>20686</c:v>
                </c:pt>
                <c:pt idx="11">
                  <c:v>26412</c:v>
                </c:pt>
                <c:pt idx="12">
                  <c:v>40953</c:v>
                </c:pt>
                <c:pt idx="13">
                  <c:v>58987</c:v>
                </c:pt>
                <c:pt idx="14">
                  <c:v>24326</c:v>
                </c:pt>
                <c:pt idx="15">
                  <c:v>25564</c:v>
                </c:pt>
                <c:pt idx="16">
                  <c:v>26074</c:v>
                </c:pt>
                <c:pt idx="17">
                  <c:v>32155</c:v>
                </c:pt>
                <c:pt idx="18">
                  <c:v>27143</c:v>
                </c:pt>
                <c:pt idx="19">
                  <c:v>28963</c:v>
                </c:pt>
                <c:pt idx="20">
                  <c:v>41452</c:v>
                </c:pt>
                <c:pt idx="21">
                  <c:v>55594</c:v>
                </c:pt>
                <c:pt idx="22">
                  <c:v>54444</c:v>
                </c:pt>
                <c:pt idx="23">
                  <c:v>55588</c:v>
                </c:pt>
                <c:pt idx="24">
                  <c:v>50860</c:v>
                </c:pt>
                <c:pt idx="25">
                  <c:v>51124</c:v>
                </c:pt>
                <c:pt idx="26">
                  <c:v>50182</c:v>
                </c:pt>
                <c:pt idx="27">
                  <c:v>55645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65-4070-A6E8-7F0248666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673472"/>
        <c:axId val="328673800"/>
      </c:lineChart>
      <c:dateAx>
        <c:axId val="32867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73800"/>
        <c:crosses val="autoZero"/>
        <c:auto val="1"/>
        <c:lblOffset val="100"/>
        <c:baseTimeUnit val="days"/>
      </c:dateAx>
      <c:valAx>
        <c:axId val="32867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7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QV Middle East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A-4466-9F68-BC17587C60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QV Middle East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5A-4466-9F68-BC17587C60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QV Middle East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5A-4466-9F68-BC17587C60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QV Middle East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5A-4466-9F68-BC17587C60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QV Middle East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5A-4466-9F68-BC17587C608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QV Middle East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5A-4466-9F68-BC17587C6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459416"/>
        <c:axId val="337464992"/>
      </c:barChart>
      <c:catAx>
        <c:axId val="33745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64992"/>
        <c:crosses val="autoZero"/>
        <c:auto val="1"/>
        <c:lblAlgn val="ctr"/>
        <c:lblOffset val="100"/>
        <c:noMultiLvlLbl val="0"/>
      </c:catAx>
      <c:valAx>
        <c:axId val="33746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5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QV Middle East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15652</c:v>
                </c:pt>
                <c:pt idx="1">
                  <c:v>15781</c:v>
                </c:pt>
                <c:pt idx="2">
                  <c:v>15891</c:v>
                </c:pt>
                <c:pt idx="3">
                  <c:v>16038</c:v>
                </c:pt>
                <c:pt idx="4">
                  <c:v>16140</c:v>
                </c:pt>
                <c:pt idx="5">
                  <c:v>16221</c:v>
                </c:pt>
                <c:pt idx="6">
                  <c:v>16323</c:v>
                </c:pt>
                <c:pt idx="7">
                  <c:v>16412</c:v>
                </c:pt>
                <c:pt idx="8">
                  <c:v>16482</c:v>
                </c:pt>
                <c:pt idx="9">
                  <c:v>16588</c:v>
                </c:pt>
                <c:pt idx="10">
                  <c:v>16675</c:v>
                </c:pt>
                <c:pt idx="11">
                  <c:v>16754</c:v>
                </c:pt>
                <c:pt idx="12">
                  <c:v>16850</c:v>
                </c:pt>
                <c:pt idx="13">
                  <c:v>16963</c:v>
                </c:pt>
                <c:pt idx="14">
                  <c:v>17050</c:v>
                </c:pt>
                <c:pt idx="15">
                  <c:v>17167</c:v>
                </c:pt>
                <c:pt idx="16">
                  <c:v>17274</c:v>
                </c:pt>
                <c:pt idx="17">
                  <c:v>17344</c:v>
                </c:pt>
                <c:pt idx="18">
                  <c:v>17435</c:v>
                </c:pt>
                <c:pt idx="19">
                  <c:v>17549</c:v>
                </c:pt>
                <c:pt idx="20">
                  <c:v>17709</c:v>
                </c:pt>
                <c:pt idx="21">
                  <c:v>17849</c:v>
                </c:pt>
                <c:pt idx="22">
                  <c:v>17991</c:v>
                </c:pt>
                <c:pt idx="23">
                  <c:v>18142</c:v>
                </c:pt>
                <c:pt idx="24">
                  <c:v>18268</c:v>
                </c:pt>
                <c:pt idx="25">
                  <c:v>18405</c:v>
                </c:pt>
                <c:pt idx="26">
                  <c:v>18536</c:v>
                </c:pt>
                <c:pt idx="27">
                  <c:v>18682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F9-4817-95AC-EE08BC6FEF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469256"/>
        <c:axId val="337472864"/>
      </c:lineChart>
      <c:dateAx>
        <c:axId val="337469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72864"/>
        <c:crosses val="autoZero"/>
        <c:auto val="1"/>
        <c:lblOffset val="100"/>
        <c:baseTimeUnit val="days"/>
      </c:dateAx>
      <c:valAx>
        <c:axId val="33747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6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QV Middle East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443</c:v>
                </c:pt>
                <c:pt idx="1">
                  <c:v>281</c:v>
                </c:pt>
                <c:pt idx="2">
                  <c:v>175</c:v>
                </c:pt>
                <c:pt idx="3">
                  <c:v>365</c:v>
                </c:pt>
                <c:pt idx="4">
                  <c:v>209</c:v>
                </c:pt>
                <c:pt idx="5">
                  <c:v>403</c:v>
                </c:pt>
                <c:pt idx="6">
                  <c:v>239</c:v>
                </c:pt>
                <c:pt idx="7">
                  <c:v>490</c:v>
                </c:pt>
                <c:pt idx="8">
                  <c:v>485</c:v>
                </c:pt>
                <c:pt idx="9">
                  <c:v>336</c:v>
                </c:pt>
                <c:pt idx="10">
                  <c:v>504</c:v>
                </c:pt>
                <c:pt idx="11">
                  <c:v>241</c:v>
                </c:pt>
                <c:pt idx="12">
                  <c:v>333</c:v>
                </c:pt>
                <c:pt idx="13">
                  <c:v>591</c:v>
                </c:pt>
                <c:pt idx="14">
                  <c:v>330</c:v>
                </c:pt>
                <c:pt idx="15">
                  <c:v>313</c:v>
                </c:pt>
                <c:pt idx="16">
                  <c:v>296</c:v>
                </c:pt>
                <c:pt idx="17">
                  <c:v>433</c:v>
                </c:pt>
                <c:pt idx="18">
                  <c:v>336</c:v>
                </c:pt>
                <c:pt idx="19">
                  <c:v>577</c:v>
                </c:pt>
                <c:pt idx="20">
                  <c:v>642</c:v>
                </c:pt>
                <c:pt idx="21">
                  <c:v>714</c:v>
                </c:pt>
                <c:pt idx="22">
                  <c:v>585</c:v>
                </c:pt>
                <c:pt idx="23">
                  <c:v>425</c:v>
                </c:pt>
                <c:pt idx="24">
                  <c:v>373</c:v>
                </c:pt>
                <c:pt idx="25">
                  <c:v>381</c:v>
                </c:pt>
                <c:pt idx="26">
                  <c:v>475</c:v>
                </c:pt>
                <c:pt idx="27">
                  <c:v>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67-4B6B-B478-7E3473EBE5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470568"/>
        <c:axId val="337470240"/>
      </c:lineChart>
      <c:dateAx>
        <c:axId val="337470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70240"/>
        <c:crosses val="autoZero"/>
        <c:auto val="1"/>
        <c:lblOffset val="100"/>
        <c:baseTimeUnit val="days"/>
      </c:dateAx>
      <c:valAx>
        <c:axId val="33747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7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QV Middle East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8350</c:v>
                </c:pt>
                <c:pt idx="1">
                  <c:v>8591</c:v>
                </c:pt>
                <c:pt idx="2">
                  <c:v>7143</c:v>
                </c:pt>
                <c:pt idx="3">
                  <c:v>8636</c:v>
                </c:pt>
                <c:pt idx="4">
                  <c:v>7623</c:v>
                </c:pt>
                <c:pt idx="5">
                  <c:v>18331</c:v>
                </c:pt>
                <c:pt idx="6">
                  <c:v>18856</c:v>
                </c:pt>
                <c:pt idx="7">
                  <c:v>19202</c:v>
                </c:pt>
                <c:pt idx="8">
                  <c:v>17531</c:v>
                </c:pt>
                <c:pt idx="9">
                  <c:v>17776</c:v>
                </c:pt>
                <c:pt idx="10">
                  <c:v>22315</c:v>
                </c:pt>
                <c:pt idx="11">
                  <c:v>27772</c:v>
                </c:pt>
                <c:pt idx="12">
                  <c:v>43225</c:v>
                </c:pt>
                <c:pt idx="13">
                  <c:v>63619</c:v>
                </c:pt>
                <c:pt idx="14">
                  <c:v>27149</c:v>
                </c:pt>
                <c:pt idx="15">
                  <c:v>27203</c:v>
                </c:pt>
                <c:pt idx="16">
                  <c:v>30326</c:v>
                </c:pt>
                <c:pt idx="17">
                  <c:v>37846</c:v>
                </c:pt>
                <c:pt idx="18">
                  <c:v>28542</c:v>
                </c:pt>
                <c:pt idx="19">
                  <c:v>31287</c:v>
                </c:pt>
                <c:pt idx="20">
                  <c:v>50762</c:v>
                </c:pt>
                <c:pt idx="21">
                  <c:v>67822</c:v>
                </c:pt>
                <c:pt idx="22">
                  <c:v>64480</c:v>
                </c:pt>
                <c:pt idx="23">
                  <c:v>63343</c:v>
                </c:pt>
                <c:pt idx="24">
                  <c:v>59616</c:v>
                </c:pt>
                <c:pt idx="25">
                  <c:v>63059</c:v>
                </c:pt>
                <c:pt idx="26">
                  <c:v>61180</c:v>
                </c:pt>
                <c:pt idx="27">
                  <c:v>65508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DC-4116-B8DF-82CC3D500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36448"/>
        <c:axId val="277740712"/>
      </c:lineChart>
      <c:dateAx>
        <c:axId val="277736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40712"/>
        <c:crosses val="autoZero"/>
        <c:auto val="1"/>
        <c:lblOffset val="100"/>
        <c:baseTimeUnit val="days"/>
      </c:dateAx>
      <c:valAx>
        <c:axId val="27774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3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A71DC-122F-4715-A4E6-C68003321C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0C36C0-489B-4277-A8DF-2553B55733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Ego</a:t>
            </a:r>
          </a:p>
        </p:txBody>
      </p:sp>
    </p:spTree>
    <p:extLst>
      <p:ext uri="{BB962C8B-B14F-4D97-AF65-F5344CB8AC3E}">
        <p14:creationId xmlns:p14="http://schemas.microsoft.com/office/powerpoint/2010/main" val="3852974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7E1BF-DD03-44A8-8886-7B6A84BA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E42017-7846-4E67-9A5A-C61198C850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695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54B43-BFF5-45AE-A296-09F75EE19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6DF48-BFCB-45A8-A712-C5809FFC9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01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9166E-463A-4670-933E-8FD5912D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09F07C-01DD-4A36-82A4-403BA6E818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575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8E871-C85F-4E34-B95B-0EDA203DC5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CBC4-FC7F-46BC-A467-65524827F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056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4595-047D-4242-9486-EF750FEB4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87F626-FDCA-4C7A-83D7-848A6A4D3D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9545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71C4C-62FB-4DA6-86BD-35A09E020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F8EC9-86F0-441D-9EC8-71AF9546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693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4F296-B33A-4CB3-B203-BE92C57E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A67C0-7C18-40C1-BF8F-D9243D469F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282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6489504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99782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13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4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690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21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25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76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82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51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1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09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301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6DD42-A181-4A0D-9117-0202E5BFE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12848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83D37-0297-4939-8B3A-E0BA3DEF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F579B6-FEC9-4A0D-A30D-7668FC42F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031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5544124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42081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89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3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92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50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50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09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03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39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41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7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04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D8F4D-5BFB-47B9-8EB2-156C10080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91186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6440B-B0CB-45AD-9D73-4DD1C969C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D85F0D-F3C5-4CC4-B157-B1D9CB1CCA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9128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8240530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44790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55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1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03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23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107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26752-0BD0-4E57-88E8-B5F2E4671B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54568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F465E-274F-4EC5-947C-9D5DAFA73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7D36DB-D395-42AE-B159-F2F9D2F11D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732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6895C-6AA4-4548-9CBE-65DDF896A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2BCE9-4D05-4858-B2C5-0E16835FE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546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7CCC-D343-43D0-8E84-F165BAD01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FA7E0E-C455-4DB3-BB2E-3AB431B93F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8437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1EAE6-DF30-4A06-81F7-7D000807F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08288-B057-4826-B08E-7618558DE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045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3D68-3E4B-4707-B3C2-CBF4EBACE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ACFC9C-1F17-4A08-ACD4-CA5792E4E3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240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7E4EE-E4F2-4BE2-A9C2-5AA500D43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9C6B2-3829-41CB-B7B9-6DB207FC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656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D16A1-49CC-4CA1-B380-180EDE06B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0D1D4E-FB25-42D3-9FAA-1AE2B0E08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763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5125C-437B-4E02-AF52-40B5A0231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86B69-784F-436A-9A29-4D74237AA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684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178</Words>
  <Application>Microsoft Office PowerPoint</Application>
  <PresentationFormat>On-screen Show (4:3)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Deep Insights</vt:lpstr>
      <vt:lpstr>Facebook Fan Demographics</vt:lpstr>
      <vt:lpstr>Facebook Fans Change by Like/Unlike Source</vt:lpstr>
      <vt:lpstr>Facebook Reach</vt:lpstr>
      <vt:lpstr>Facebook Reach By Country Table - 1 of 3</vt:lpstr>
      <vt:lpstr>Facebook Reach By Country Table - 2 of 3</vt:lpstr>
      <vt:lpstr>Facebook Reach By Country Table - 3 of 3</vt:lpstr>
      <vt:lpstr>Facebook Reactions Distribution</vt:lpstr>
      <vt:lpstr>Facebook Fans Total</vt:lpstr>
      <vt:lpstr>Facebook Engaged Users</vt:lpstr>
      <vt:lpstr>Facebook 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2018-03-03T14:38:44Z</dcterms:created>
  <dcterms:modified xsi:type="dcterms:W3CDTF">2018-03-03T14:39:04Z</dcterms:modified>
</cp:coreProperties>
</file>