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Gellé Frères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2</c:v>
                </c:pt>
                <c:pt idx="2">
                  <c:v>0</c:v>
                </c:pt>
                <c:pt idx="3">
                  <c:v>0</c:v>
                </c:pt>
                <c:pt idx="4">
                  <c:v>1</c:v>
                </c:pt>
                <c:pt idx="5">
                  <c:v>0</c:v>
                </c:pt>
                <c:pt idx="6">
                  <c:v>2</c:v>
                </c:pt>
                <c:pt idx="7">
                  <c:v>1</c:v>
                </c:pt>
                <c:pt idx="8">
                  <c:v>1</c:v>
                </c:pt>
                <c:pt idx="9">
                  <c:v>0</c:v>
                </c:pt>
                <c:pt idx="10">
                  <c:v>0</c:v>
                </c:pt>
                <c:pt idx="11">
                  <c:v>1</c:v>
                </c:pt>
                <c:pt idx="12">
                  <c:v>2</c:v>
                </c:pt>
                <c:pt idx="13">
                  <c:v>1</c:v>
                </c:pt>
                <c:pt idx="14">
                  <c:v>1</c:v>
                </c:pt>
                <c:pt idx="15">
                  <c:v>1</c:v>
                </c:pt>
                <c:pt idx="16">
                  <c:v>0</c:v>
                </c:pt>
                <c:pt idx="17">
                  <c:v>0</c:v>
                </c:pt>
                <c:pt idx="18">
                  <c:v>1</c:v>
                </c:pt>
                <c:pt idx="19">
                  <c:v>1</c:v>
                </c:pt>
                <c:pt idx="20">
                  <c:v>2</c:v>
                </c:pt>
                <c:pt idx="21">
                  <c:v>0</c:v>
                </c:pt>
                <c:pt idx="22">
                  <c:v>1</c:v>
                </c:pt>
                <c:pt idx="23">
                  <c:v>0</c:v>
                </c:pt>
                <c:pt idx="24">
                  <c:v>0</c:v>
                </c:pt>
                <c:pt idx="25">
                  <c:v>1</c:v>
                </c:pt>
                <c:pt idx="26">
                  <c:v>1</c:v>
                </c:pt>
                <c:pt idx="27">
                  <c:v>0</c:v>
                </c:pt>
              </c:numCache>
            </c:numRef>
          </c:val>
          <c:smooth val="0"/>
          <c:extLst>
            <c:ext xmlns:c16="http://schemas.microsoft.com/office/drawing/2014/chart" uri="{C3380CC4-5D6E-409C-BE32-E72D297353CC}">
              <c16:uniqueId val="{00000000-A489-4CC0-BD06-DB3618129B22}"/>
            </c:ext>
          </c:extLst>
        </c:ser>
        <c:dLbls>
          <c:showLegendKey val="0"/>
          <c:showVal val="0"/>
          <c:showCatName val="0"/>
          <c:showSerName val="0"/>
          <c:showPercent val="0"/>
          <c:showBubbleSize val="0"/>
        </c:dLbls>
        <c:smooth val="0"/>
        <c:axId val="182716496"/>
        <c:axId val="19551952"/>
      </c:lineChart>
      <c:dateAx>
        <c:axId val="18271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51952"/>
        <c:crosses val="autoZero"/>
        <c:auto val="1"/>
        <c:lblOffset val="100"/>
        <c:baseTimeUnit val="days"/>
      </c:dateAx>
      <c:valAx>
        <c:axId val="1955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71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Gellé Frères</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numCache>
            </c:numRef>
          </c:val>
          <c:extLst>
            <c:ext xmlns:c16="http://schemas.microsoft.com/office/drawing/2014/chart" uri="{C3380CC4-5D6E-409C-BE32-E72D297353CC}">
              <c16:uniqueId val="{00000000-207C-44CA-8BEE-6AC3C251819B}"/>
            </c:ext>
          </c:extLst>
        </c:ser>
        <c:dLbls>
          <c:showLegendKey val="0"/>
          <c:showVal val="0"/>
          <c:showCatName val="0"/>
          <c:showSerName val="0"/>
          <c:showPercent val="0"/>
          <c:showBubbleSize val="0"/>
        </c:dLbls>
        <c:gapWidth val="219"/>
        <c:overlap val="-27"/>
        <c:axId val="290468168"/>
        <c:axId val="290468496"/>
      </c:barChart>
      <c:catAx>
        <c:axId val="29046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68496"/>
        <c:crosses val="autoZero"/>
        <c:auto val="1"/>
        <c:lblAlgn val="ctr"/>
        <c:lblOffset val="100"/>
        <c:noMultiLvlLbl val="0"/>
      </c:catAx>
      <c:valAx>
        <c:axId val="29046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6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Gellé Frères</c:v>
                </c:pt>
              </c:strCache>
            </c:strRef>
          </c:cat>
          <c:val>
            <c:numRef>
              <c:f>Sheet1!$B$2</c:f>
              <c:numCache>
                <c:formatCode>General</c:formatCode>
                <c:ptCount val="1"/>
                <c:pt idx="0">
                  <c:v>21</c:v>
                </c:pt>
              </c:numCache>
            </c:numRef>
          </c:val>
          <c:extLst>
            <c:ext xmlns:c16="http://schemas.microsoft.com/office/drawing/2014/chart" uri="{C3380CC4-5D6E-409C-BE32-E72D297353CC}">
              <c16:uniqueId val="{00000000-F50D-451A-85E2-B0C9E8C9AFDD}"/>
            </c:ext>
          </c:extLst>
        </c:ser>
        <c:dLbls>
          <c:showLegendKey val="0"/>
          <c:showVal val="0"/>
          <c:showCatName val="0"/>
          <c:showSerName val="0"/>
          <c:showPercent val="0"/>
          <c:showBubbleSize val="0"/>
        </c:dLbls>
        <c:gapWidth val="150"/>
        <c:overlap val="100"/>
        <c:axId val="373985888"/>
        <c:axId val="373988840"/>
      </c:barChart>
      <c:catAx>
        <c:axId val="37398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88840"/>
        <c:crosses val="autoZero"/>
        <c:auto val="1"/>
        <c:lblAlgn val="ctr"/>
        <c:lblOffset val="100"/>
        <c:noMultiLvlLbl val="0"/>
      </c:catAx>
      <c:valAx>
        <c:axId val="373988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8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0FE9A-046D-4446-829D-4A68B593F6ED}"/>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10A10231-9044-4C57-893D-828A74D98A2B}"/>
              </a:ext>
            </a:extLst>
          </p:cNvPr>
          <p:cNvSpPr>
            <a:spLocks noGrp="1"/>
          </p:cNvSpPr>
          <p:nvPr>
            <p:ph type="subTitle" idx="1"/>
          </p:nvPr>
        </p:nvSpPr>
        <p:spPr/>
        <p:txBody>
          <a:bodyPr/>
          <a:lstStyle/>
          <a:p>
            <a:r>
              <a:rPr lang="en-US"/>
              <a:t>GF</a:t>
            </a:r>
          </a:p>
        </p:txBody>
      </p:sp>
    </p:spTree>
    <p:extLst>
      <p:ext uri="{BB962C8B-B14F-4D97-AF65-F5344CB8AC3E}">
        <p14:creationId xmlns:p14="http://schemas.microsoft.com/office/powerpoint/2010/main" val="365135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EE86B-E647-4FB5-ADD6-3F4164DBF09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1B25DAC-8AD9-48E2-9F3C-E89545C690F3}"/>
              </a:ext>
            </a:extLst>
          </p:cNvPr>
          <p:cNvGraphicFramePr>
            <a:graphicFrameLocks noGrp="1"/>
          </p:cNvGraphicFramePr>
          <p:nvPr>
            <p:ph type="chart" sz="quarter" idx="13"/>
            <p:extLst>
              <p:ext uri="{D42A27DB-BD31-4B8C-83A1-F6EECF244321}">
                <p14:modId xmlns:p14="http://schemas.microsoft.com/office/powerpoint/2010/main" val="2206761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D82A30-2D96-4824-A8EF-3FD3B84A214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154BFAF-2637-40F8-A2E0-B03204EE91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53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BB6C5-E74B-41E5-833C-D1DD4A1227A2}"/>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8474AEC-3505-47C4-85BA-A6E9D1898DFA}"/>
              </a:ext>
            </a:extLst>
          </p:cNvPr>
          <p:cNvGraphicFramePr>
            <a:graphicFrameLocks noGrp="1"/>
          </p:cNvGraphicFramePr>
          <p:nvPr>
            <p:ph type="chart" sz="quarter" idx="13"/>
            <p:extLst>
              <p:ext uri="{D42A27DB-BD31-4B8C-83A1-F6EECF244321}">
                <p14:modId xmlns:p14="http://schemas.microsoft.com/office/powerpoint/2010/main" val="186652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41B4D4-48AA-4C39-B0ED-0DA34051680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745231F-9F1D-40B1-918B-AB1B2DD21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087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C56B0-CCAD-42D6-A611-8B45386317AB}"/>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3803ADF1-3401-434F-A94D-39995B50936D}"/>
              </a:ext>
            </a:extLst>
          </p:cNvPr>
          <p:cNvGraphicFramePr>
            <a:graphicFrameLocks noGrp="1"/>
          </p:cNvGraphicFramePr>
          <p:nvPr>
            <p:ph type="tbl" sz="quarter" idx="13"/>
            <p:extLst>
              <p:ext uri="{D42A27DB-BD31-4B8C-83A1-F6EECF244321}">
                <p14:modId xmlns:p14="http://schemas.microsoft.com/office/powerpoint/2010/main" val="1468368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25540689"/>
                    </a:ext>
                  </a:extLst>
                </a:gridCol>
                <a:gridCol w="370332">
                  <a:extLst>
                    <a:ext uri="{9D8B030D-6E8A-4147-A177-3AD203B41FA5}">
                      <a16:colId xmlns:a16="http://schemas.microsoft.com/office/drawing/2014/main" val="3206014184"/>
                    </a:ext>
                  </a:extLst>
                </a:gridCol>
                <a:gridCol w="370332">
                  <a:extLst>
                    <a:ext uri="{9D8B030D-6E8A-4147-A177-3AD203B41FA5}">
                      <a16:colId xmlns:a16="http://schemas.microsoft.com/office/drawing/2014/main" val="281780573"/>
                    </a:ext>
                  </a:extLst>
                </a:gridCol>
                <a:gridCol w="370332">
                  <a:extLst>
                    <a:ext uri="{9D8B030D-6E8A-4147-A177-3AD203B41FA5}">
                      <a16:colId xmlns:a16="http://schemas.microsoft.com/office/drawing/2014/main" val="3197216489"/>
                    </a:ext>
                  </a:extLst>
                </a:gridCol>
                <a:gridCol w="329184">
                  <a:extLst>
                    <a:ext uri="{9D8B030D-6E8A-4147-A177-3AD203B41FA5}">
                      <a16:colId xmlns:a16="http://schemas.microsoft.com/office/drawing/2014/main" val="2436564624"/>
                    </a:ext>
                  </a:extLst>
                </a:gridCol>
                <a:gridCol w="329184">
                  <a:extLst>
                    <a:ext uri="{9D8B030D-6E8A-4147-A177-3AD203B41FA5}">
                      <a16:colId xmlns:a16="http://schemas.microsoft.com/office/drawing/2014/main" val="2750212276"/>
                    </a:ext>
                  </a:extLst>
                </a:gridCol>
                <a:gridCol w="329184">
                  <a:extLst>
                    <a:ext uri="{9D8B030D-6E8A-4147-A177-3AD203B41FA5}">
                      <a16:colId xmlns:a16="http://schemas.microsoft.com/office/drawing/2014/main" val="1679888117"/>
                    </a:ext>
                  </a:extLst>
                </a:gridCol>
                <a:gridCol w="329184">
                  <a:extLst>
                    <a:ext uri="{9D8B030D-6E8A-4147-A177-3AD203B41FA5}">
                      <a16:colId xmlns:a16="http://schemas.microsoft.com/office/drawing/2014/main" val="2400526638"/>
                    </a:ext>
                  </a:extLst>
                </a:gridCol>
                <a:gridCol w="329184">
                  <a:extLst>
                    <a:ext uri="{9D8B030D-6E8A-4147-A177-3AD203B41FA5}">
                      <a16:colId xmlns:a16="http://schemas.microsoft.com/office/drawing/2014/main" val="3969333680"/>
                    </a:ext>
                  </a:extLst>
                </a:gridCol>
                <a:gridCol w="329184">
                  <a:extLst>
                    <a:ext uri="{9D8B030D-6E8A-4147-A177-3AD203B41FA5}">
                      <a16:colId xmlns:a16="http://schemas.microsoft.com/office/drawing/2014/main" val="1474852253"/>
                    </a:ext>
                  </a:extLst>
                </a:gridCol>
                <a:gridCol w="329184">
                  <a:extLst>
                    <a:ext uri="{9D8B030D-6E8A-4147-A177-3AD203B41FA5}">
                      <a16:colId xmlns:a16="http://schemas.microsoft.com/office/drawing/2014/main" val="3403974409"/>
                    </a:ext>
                  </a:extLst>
                </a:gridCol>
                <a:gridCol w="329184">
                  <a:extLst>
                    <a:ext uri="{9D8B030D-6E8A-4147-A177-3AD203B41FA5}">
                      <a16:colId xmlns:a16="http://schemas.microsoft.com/office/drawing/2014/main" val="2364721423"/>
                    </a:ext>
                  </a:extLst>
                </a:gridCol>
                <a:gridCol w="329184">
                  <a:extLst>
                    <a:ext uri="{9D8B030D-6E8A-4147-A177-3AD203B41FA5}">
                      <a16:colId xmlns:a16="http://schemas.microsoft.com/office/drawing/2014/main" val="2392463643"/>
                    </a:ext>
                  </a:extLst>
                </a:gridCol>
                <a:gridCol w="370332">
                  <a:extLst>
                    <a:ext uri="{9D8B030D-6E8A-4147-A177-3AD203B41FA5}">
                      <a16:colId xmlns:a16="http://schemas.microsoft.com/office/drawing/2014/main" val="3986786713"/>
                    </a:ext>
                  </a:extLst>
                </a:gridCol>
                <a:gridCol w="370332">
                  <a:extLst>
                    <a:ext uri="{9D8B030D-6E8A-4147-A177-3AD203B41FA5}">
                      <a16:colId xmlns:a16="http://schemas.microsoft.com/office/drawing/2014/main" val="1883801019"/>
                    </a:ext>
                  </a:extLst>
                </a:gridCol>
                <a:gridCol w="329184">
                  <a:extLst>
                    <a:ext uri="{9D8B030D-6E8A-4147-A177-3AD203B41FA5}">
                      <a16:colId xmlns:a16="http://schemas.microsoft.com/office/drawing/2014/main" val="520636971"/>
                    </a:ext>
                  </a:extLst>
                </a:gridCol>
                <a:gridCol w="329184">
                  <a:extLst>
                    <a:ext uri="{9D8B030D-6E8A-4147-A177-3AD203B41FA5}">
                      <a16:colId xmlns:a16="http://schemas.microsoft.com/office/drawing/2014/main" val="805860829"/>
                    </a:ext>
                  </a:extLst>
                </a:gridCol>
                <a:gridCol w="370332">
                  <a:extLst>
                    <a:ext uri="{9D8B030D-6E8A-4147-A177-3AD203B41FA5}">
                      <a16:colId xmlns:a16="http://schemas.microsoft.com/office/drawing/2014/main" val="3288705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637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- 2018-02-27 17:00:00</a:t>
                      </a:r>
                      <a:r>
                        <a:rPr kumimoji="0" lang="fr-FR" sz="1000" b="0" i="0" u="none" strike="noStrike" kern="1200" cap="none" spc="0" normalizeH="0" baseline="0" noProof="0">
                          <a:ln>
                            <a:noFill/>
                          </a:ln>
                          <a:solidFill>
                            <a:prstClr val="black"/>
                          </a:solidFill>
                          <a:effectLst/>
                          <a:uLnTx/>
                          <a:uFillTx/>
                          <a:latin typeface="+mn-lt"/>
                          <a:ea typeface="+mn-ea"/>
                          <a:cs typeface="+mn-cs"/>
                        </a:rPr>
                        <a:t>
Découvrez la revue d'Ambiance &amp; Fragrance sur Fleur d'Or-Enjouée.
Un grand merci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690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- 2018-02-26 08:30:00</a:t>
                      </a:r>
                      <a:r>
                        <a:rPr kumimoji="0" lang="fr-FR" sz="1000" b="0" i="0" u="none" strike="noStrike" kern="1200" cap="none" spc="0" normalizeH="0" baseline="0" noProof="0">
                          <a:ln>
                            <a:noFill/>
                          </a:ln>
                          <a:solidFill>
                            <a:prstClr val="black"/>
                          </a:solidFill>
                          <a:effectLst/>
                          <a:uLnTx/>
                          <a:uFillTx/>
                          <a:latin typeface="+mn-lt"/>
                          <a:ea typeface="+mn-ea"/>
                          <a:cs typeface="+mn-cs"/>
                        </a:rPr>
                        <a:t>
[COCOONING] 
Envie de commencer la semaine avec douceur? Adoptez nos produits chouchous de l'hiver à la Fleur d'oranger.
https://goo.gl/96xebG
 — Products shown: Huile de douche Fleur d'Or-Enjouée and Crème-mains Fleur d'Or-Enjouée.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7434018"/>
                  </a:ext>
                </a:extLst>
              </a:tr>
            </a:tbl>
          </a:graphicData>
        </a:graphic>
      </p:graphicFrame>
      <p:sp>
        <p:nvSpPr>
          <p:cNvPr id="4" name="Text Placeholder 3">
            <a:extLst>
              <a:ext uri="{FF2B5EF4-FFF2-40B4-BE49-F238E27FC236}">
                <a16:creationId xmlns:a16="http://schemas.microsoft.com/office/drawing/2014/main" id="{02E0084D-DFAB-4448-A51B-31372E8260D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88265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56B51-3785-4624-A24F-761CA84ABBD1}"/>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2EB6AA14-5653-4CE5-9EDA-9A7ADCE32210}"/>
              </a:ext>
            </a:extLst>
          </p:cNvPr>
          <p:cNvGraphicFramePr>
            <a:graphicFrameLocks noGrp="1"/>
          </p:cNvGraphicFramePr>
          <p:nvPr>
            <p:ph type="tbl" sz="quarter" idx="13"/>
            <p:extLst>
              <p:ext uri="{D42A27DB-BD31-4B8C-83A1-F6EECF244321}">
                <p14:modId xmlns:p14="http://schemas.microsoft.com/office/powerpoint/2010/main" val="3564130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6716521"/>
                    </a:ext>
                  </a:extLst>
                </a:gridCol>
                <a:gridCol w="370332">
                  <a:extLst>
                    <a:ext uri="{9D8B030D-6E8A-4147-A177-3AD203B41FA5}">
                      <a16:colId xmlns:a16="http://schemas.microsoft.com/office/drawing/2014/main" val="1318199250"/>
                    </a:ext>
                  </a:extLst>
                </a:gridCol>
                <a:gridCol w="370332">
                  <a:extLst>
                    <a:ext uri="{9D8B030D-6E8A-4147-A177-3AD203B41FA5}">
                      <a16:colId xmlns:a16="http://schemas.microsoft.com/office/drawing/2014/main" val="1691709873"/>
                    </a:ext>
                  </a:extLst>
                </a:gridCol>
                <a:gridCol w="370332">
                  <a:extLst>
                    <a:ext uri="{9D8B030D-6E8A-4147-A177-3AD203B41FA5}">
                      <a16:colId xmlns:a16="http://schemas.microsoft.com/office/drawing/2014/main" val="2999345062"/>
                    </a:ext>
                  </a:extLst>
                </a:gridCol>
                <a:gridCol w="329184">
                  <a:extLst>
                    <a:ext uri="{9D8B030D-6E8A-4147-A177-3AD203B41FA5}">
                      <a16:colId xmlns:a16="http://schemas.microsoft.com/office/drawing/2014/main" val="997244549"/>
                    </a:ext>
                  </a:extLst>
                </a:gridCol>
                <a:gridCol w="329184">
                  <a:extLst>
                    <a:ext uri="{9D8B030D-6E8A-4147-A177-3AD203B41FA5}">
                      <a16:colId xmlns:a16="http://schemas.microsoft.com/office/drawing/2014/main" val="2093714078"/>
                    </a:ext>
                  </a:extLst>
                </a:gridCol>
                <a:gridCol w="329184">
                  <a:extLst>
                    <a:ext uri="{9D8B030D-6E8A-4147-A177-3AD203B41FA5}">
                      <a16:colId xmlns:a16="http://schemas.microsoft.com/office/drawing/2014/main" val="2709703333"/>
                    </a:ext>
                  </a:extLst>
                </a:gridCol>
                <a:gridCol w="329184">
                  <a:extLst>
                    <a:ext uri="{9D8B030D-6E8A-4147-A177-3AD203B41FA5}">
                      <a16:colId xmlns:a16="http://schemas.microsoft.com/office/drawing/2014/main" val="3635129425"/>
                    </a:ext>
                  </a:extLst>
                </a:gridCol>
                <a:gridCol w="329184">
                  <a:extLst>
                    <a:ext uri="{9D8B030D-6E8A-4147-A177-3AD203B41FA5}">
                      <a16:colId xmlns:a16="http://schemas.microsoft.com/office/drawing/2014/main" val="1424369784"/>
                    </a:ext>
                  </a:extLst>
                </a:gridCol>
                <a:gridCol w="329184">
                  <a:extLst>
                    <a:ext uri="{9D8B030D-6E8A-4147-A177-3AD203B41FA5}">
                      <a16:colId xmlns:a16="http://schemas.microsoft.com/office/drawing/2014/main" val="1664451631"/>
                    </a:ext>
                  </a:extLst>
                </a:gridCol>
                <a:gridCol w="329184">
                  <a:extLst>
                    <a:ext uri="{9D8B030D-6E8A-4147-A177-3AD203B41FA5}">
                      <a16:colId xmlns:a16="http://schemas.microsoft.com/office/drawing/2014/main" val="2600268536"/>
                    </a:ext>
                  </a:extLst>
                </a:gridCol>
                <a:gridCol w="329184">
                  <a:extLst>
                    <a:ext uri="{9D8B030D-6E8A-4147-A177-3AD203B41FA5}">
                      <a16:colId xmlns:a16="http://schemas.microsoft.com/office/drawing/2014/main" val="3530102410"/>
                    </a:ext>
                  </a:extLst>
                </a:gridCol>
                <a:gridCol w="329184">
                  <a:extLst>
                    <a:ext uri="{9D8B030D-6E8A-4147-A177-3AD203B41FA5}">
                      <a16:colId xmlns:a16="http://schemas.microsoft.com/office/drawing/2014/main" val="2038553899"/>
                    </a:ext>
                  </a:extLst>
                </a:gridCol>
                <a:gridCol w="370332">
                  <a:extLst>
                    <a:ext uri="{9D8B030D-6E8A-4147-A177-3AD203B41FA5}">
                      <a16:colId xmlns:a16="http://schemas.microsoft.com/office/drawing/2014/main" val="2238939416"/>
                    </a:ext>
                  </a:extLst>
                </a:gridCol>
                <a:gridCol w="370332">
                  <a:extLst>
                    <a:ext uri="{9D8B030D-6E8A-4147-A177-3AD203B41FA5}">
                      <a16:colId xmlns:a16="http://schemas.microsoft.com/office/drawing/2014/main" val="3314553967"/>
                    </a:ext>
                  </a:extLst>
                </a:gridCol>
                <a:gridCol w="329184">
                  <a:extLst>
                    <a:ext uri="{9D8B030D-6E8A-4147-A177-3AD203B41FA5}">
                      <a16:colId xmlns:a16="http://schemas.microsoft.com/office/drawing/2014/main" val="3891693724"/>
                    </a:ext>
                  </a:extLst>
                </a:gridCol>
                <a:gridCol w="329184">
                  <a:extLst>
                    <a:ext uri="{9D8B030D-6E8A-4147-A177-3AD203B41FA5}">
                      <a16:colId xmlns:a16="http://schemas.microsoft.com/office/drawing/2014/main" val="1408295121"/>
                    </a:ext>
                  </a:extLst>
                </a:gridCol>
                <a:gridCol w="370332">
                  <a:extLst>
                    <a:ext uri="{9D8B030D-6E8A-4147-A177-3AD203B41FA5}">
                      <a16:colId xmlns:a16="http://schemas.microsoft.com/office/drawing/2014/main" val="1117614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178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- 2018-02-23 09:00:00</a:t>
                      </a:r>
                      <a:r>
                        <a:rPr kumimoji="0" lang="fr-FR" sz="1000" b="0" i="0" u="none" strike="noStrike" kern="1200" cap="none" spc="0" normalizeH="0" baseline="0" noProof="0">
                          <a:ln>
                            <a:noFill/>
                          </a:ln>
                          <a:solidFill>
                            <a:prstClr val="black"/>
                          </a:solidFill>
                          <a:effectLst/>
                          <a:uLnTx/>
                          <a:uFillTx/>
                          <a:latin typeface="+mn-lt"/>
                          <a:ea typeface="+mn-ea"/>
                          <a:cs typeface="+mn-cs"/>
                        </a:rPr>
                        <a:t>
Il paraît que le bonheur se cache dans le cocooning. C'est le hygge qui le dit. Et si vous ne parlez pas encore Hygge, il va falloir vous y mettre. 😀
On vous dit tout dans notre article du jour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0869334"/>
                  </a:ext>
                </a:extLst>
              </a:tr>
            </a:tbl>
          </a:graphicData>
        </a:graphic>
      </p:graphicFrame>
      <p:sp>
        <p:nvSpPr>
          <p:cNvPr id="4" name="Text Placeholder 3">
            <a:extLst>
              <a:ext uri="{FF2B5EF4-FFF2-40B4-BE49-F238E27FC236}">
                <a16:creationId xmlns:a16="http://schemas.microsoft.com/office/drawing/2014/main" id="{BF5DCF45-511A-40AF-806C-36EBC7ED299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57549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E9C32-6342-47D9-8B34-218C6C2CA464}"/>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1C27989B-9AF5-42EF-9626-173AF52C239D}"/>
              </a:ext>
            </a:extLst>
          </p:cNvPr>
          <p:cNvGraphicFramePr>
            <a:graphicFrameLocks noGrp="1"/>
          </p:cNvGraphicFramePr>
          <p:nvPr>
            <p:ph type="tbl" sz="quarter" idx="13"/>
            <p:extLst>
              <p:ext uri="{D42A27DB-BD31-4B8C-83A1-F6EECF244321}">
                <p14:modId xmlns:p14="http://schemas.microsoft.com/office/powerpoint/2010/main" val="403761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9439145"/>
                    </a:ext>
                  </a:extLst>
                </a:gridCol>
                <a:gridCol w="370332">
                  <a:extLst>
                    <a:ext uri="{9D8B030D-6E8A-4147-A177-3AD203B41FA5}">
                      <a16:colId xmlns:a16="http://schemas.microsoft.com/office/drawing/2014/main" val="2083915392"/>
                    </a:ext>
                  </a:extLst>
                </a:gridCol>
                <a:gridCol w="370332">
                  <a:extLst>
                    <a:ext uri="{9D8B030D-6E8A-4147-A177-3AD203B41FA5}">
                      <a16:colId xmlns:a16="http://schemas.microsoft.com/office/drawing/2014/main" val="144145853"/>
                    </a:ext>
                  </a:extLst>
                </a:gridCol>
                <a:gridCol w="370332">
                  <a:extLst>
                    <a:ext uri="{9D8B030D-6E8A-4147-A177-3AD203B41FA5}">
                      <a16:colId xmlns:a16="http://schemas.microsoft.com/office/drawing/2014/main" val="4224367946"/>
                    </a:ext>
                  </a:extLst>
                </a:gridCol>
                <a:gridCol w="329184">
                  <a:extLst>
                    <a:ext uri="{9D8B030D-6E8A-4147-A177-3AD203B41FA5}">
                      <a16:colId xmlns:a16="http://schemas.microsoft.com/office/drawing/2014/main" val="219382614"/>
                    </a:ext>
                  </a:extLst>
                </a:gridCol>
                <a:gridCol w="329184">
                  <a:extLst>
                    <a:ext uri="{9D8B030D-6E8A-4147-A177-3AD203B41FA5}">
                      <a16:colId xmlns:a16="http://schemas.microsoft.com/office/drawing/2014/main" val="990942071"/>
                    </a:ext>
                  </a:extLst>
                </a:gridCol>
                <a:gridCol w="329184">
                  <a:extLst>
                    <a:ext uri="{9D8B030D-6E8A-4147-A177-3AD203B41FA5}">
                      <a16:colId xmlns:a16="http://schemas.microsoft.com/office/drawing/2014/main" val="500017795"/>
                    </a:ext>
                  </a:extLst>
                </a:gridCol>
                <a:gridCol w="329184">
                  <a:extLst>
                    <a:ext uri="{9D8B030D-6E8A-4147-A177-3AD203B41FA5}">
                      <a16:colId xmlns:a16="http://schemas.microsoft.com/office/drawing/2014/main" val="2213936394"/>
                    </a:ext>
                  </a:extLst>
                </a:gridCol>
                <a:gridCol w="329184">
                  <a:extLst>
                    <a:ext uri="{9D8B030D-6E8A-4147-A177-3AD203B41FA5}">
                      <a16:colId xmlns:a16="http://schemas.microsoft.com/office/drawing/2014/main" val="820225586"/>
                    </a:ext>
                  </a:extLst>
                </a:gridCol>
                <a:gridCol w="329184">
                  <a:extLst>
                    <a:ext uri="{9D8B030D-6E8A-4147-A177-3AD203B41FA5}">
                      <a16:colId xmlns:a16="http://schemas.microsoft.com/office/drawing/2014/main" val="1116699517"/>
                    </a:ext>
                  </a:extLst>
                </a:gridCol>
                <a:gridCol w="329184">
                  <a:extLst>
                    <a:ext uri="{9D8B030D-6E8A-4147-A177-3AD203B41FA5}">
                      <a16:colId xmlns:a16="http://schemas.microsoft.com/office/drawing/2014/main" val="1798511608"/>
                    </a:ext>
                  </a:extLst>
                </a:gridCol>
                <a:gridCol w="329184">
                  <a:extLst>
                    <a:ext uri="{9D8B030D-6E8A-4147-A177-3AD203B41FA5}">
                      <a16:colId xmlns:a16="http://schemas.microsoft.com/office/drawing/2014/main" val="2349124719"/>
                    </a:ext>
                  </a:extLst>
                </a:gridCol>
                <a:gridCol w="329184">
                  <a:extLst>
                    <a:ext uri="{9D8B030D-6E8A-4147-A177-3AD203B41FA5}">
                      <a16:colId xmlns:a16="http://schemas.microsoft.com/office/drawing/2014/main" val="2401646079"/>
                    </a:ext>
                  </a:extLst>
                </a:gridCol>
                <a:gridCol w="370332">
                  <a:extLst>
                    <a:ext uri="{9D8B030D-6E8A-4147-A177-3AD203B41FA5}">
                      <a16:colId xmlns:a16="http://schemas.microsoft.com/office/drawing/2014/main" val="1644823450"/>
                    </a:ext>
                  </a:extLst>
                </a:gridCol>
                <a:gridCol w="370332">
                  <a:extLst>
                    <a:ext uri="{9D8B030D-6E8A-4147-A177-3AD203B41FA5}">
                      <a16:colId xmlns:a16="http://schemas.microsoft.com/office/drawing/2014/main" val="3339333048"/>
                    </a:ext>
                  </a:extLst>
                </a:gridCol>
                <a:gridCol w="329184">
                  <a:extLst>
                    <a:ext uri="{9D8B030D-6E8A-4147-A177-3AD203B41FA5}">
                      <a16:colId xmlns:a16="http://schemas.microsoft.com/office/drawing/2014/main" val="3949979107"/>
                    </a:ext>
                  </a:extLst>
                </a:gridCol>
                <a:gridCol w="329184">
                  <a:extLst>
                    <a:ext uri="{9D8B030D-6E8A-4147-A177-3AD203B41FA5}">
                      <a16:colId xmlns:a16="http://schemas.microsoft.com/office/drawing/2014/main" val="2800525956"/>
                    </a:ext>
                  </a:extLst>
                </a:gridCol>
                <a:gridCol w="370332">
                  <a:extLst>
                    <a:ext uri="{9D8B030D-6E8A-4147-A177-3AD203B41FA5}">
                      <a16:colId xmlns:a16="http://schemas.microsoft.com/office/drawing/2014/main" val="3010497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964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- 2018-02-21 20:17:40</a:t>
                      </a:r>
                      <a:r>
                        <a:rPr kumimoji="0" lang="fr-FR" sz="1000" b="0" i="0" u="none" strike="noStrike" kern="1200" cap="none" spc="0" normalizeH="0" baseline="0" noProof="0">
                          <a:ln>
                            <a:noFill/>
                          </a:ln>
                          <a:solidFill>
                            <a:prstClr val="black"/>
                          </a:solidFill>
                          <a:effectLst/>
                          <a:uLnTx/>
                          <a:uFillTx/>
                          <a:latin typeface="+mn-lt"/>
                          <a:ea typeface="+mn-ea"/>
                          <a:cs typeface="+mn-cs"/>
                        </a:rPr>
                        <a:t>
🎁| JEU-CONCOURS |
En collaboration avec JenStyle , tentez de gagner un de nos parfums sur notre site web ! Les frais de ports vous sont offerts également.
Pour participer, allez sur sa page et suivez les conditions:-)
https://www.facebook.com/jenstyle01/photos/a.447499838721029.1073741831.241490499321965/1016826688455005/?type=3&amp;theater
Fin le 28/02/2018
Bonne chance à toutes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7572328"/>
                  </a:ext>
                </a:extLst>
              </a:tr>
            </a:tbl>
          </a:graphicData>
        </a:graphic>
      </p:graphicFrame>
      <p:sp>
        <p:nvSpPr>
          <p:cNvPr id="4" name="Text Placeholder 3">
            <a:extLst>
              <a:ext uri="{FF2B5EF4-FFF2-40B4-BE49-F238E27FC236}">
                <a16:creationId xmlns:a16="http://schemas.microsoft.com/office/drawing/2014/main" id="{8BB0DE6B-2AC8-4B11-AA4E-899D3A6629C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48650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B8783-2193-4FFD-AA0E-10D0B86CE3B5}"/>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31FFDE7A-5649-40DA-830D-B6C96215A48E}"/>
              </a:ext>
            </a:extLst>
          </p:cNvPr>
          <p:cNvGraphicFramePr>
            <a:graphicFrameLocks noGrp="1"/>
          </p:cNvGraphicFramePr>
          <p:nvPr>
            <p:ph type="tbl" sz="quarter" idx="13"/>
            <p:extLst>
              <p:ext uri="{D42A27DB-BD31-4B8C-83A1-F6EECF244321}">
                <p14:modId xmlns:p14="http://schemas.microsoft.com/office/powerpoint/2010/main" val="1651920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54308888"/>
                    </a:ext>
                  </a:extLst>
                </a:gridCol>
                <a:gridCol w="370332">
                  <a:extLst>
                    <a:ext uri="{9D8B030D-6E8A-4147-A177-3AD203B41FA5}">
                      <a16:colId xmlns:a16="http://schemas.microsoft.com/office/drawing/2014/main" val="567544644"/>
                    </a:ext>
                  </a:extLst>
                </a:gridCol>
                <a:gridCol w="370332">
                  <a:extLst>
                    <a:ext uri="{9D8B030D-6E8A-4147-A177-3AD203B41FA5}">
                      <a16:colId xmlns:a16="http://schemas.microsoft.com/office/drawing/2014/main" val="3042282932"/>
                    </a:ext>
                  </a:extLst>
                </a:gridCol>
                <a:gridCol w="370332">
                  <a:extLst>
                    <a:ext uri="{9D8B030D-6E8A-4147-A177-3AD203B41FA5}">
                      <a16:colId xmlns:a16="http://schemas.microsoft.com/office/drawing/2014/main" val="1986713703"/>
                    </a:ext>
                  </a:extLst>
                </a:gridCol>
                <a:gridCol w="329184">
                  <a:extLst>
                    <a:ext uri="{9D8B030D-6E8A-4147-A177-3AD203B41FA5}">
                      <a16:colId xmlns:a16="http://schemas.microsoft.com/office/drawing/2014/main" val="3677981384"/>
                    </a:ext>
                  </a:extLst>
                </a:gridCol>
                <a:gridCol w="329184">
                  <a:extLst>
                    <a:ext uri="{9D8B030D-6E8A-4147-A177-3AD203B41FA5}">
                      <a16:colId xmlns:a16="http://schemas.microsoft.com/office/drawing/2014/main" val="261213123"/>
                    </a:ext>
                  </a:extLst>
                </a:gridCol>
                <a:gridCol w="329184">
                  <a:extLst>
                    <a:ext uri="{9D8B030D-6E8A-4147-A177-3AD203B41FA5}">
                      <a16:colId xmlns:a16="http://schemas.microsoft.com/office/drawing/2014/main" val="3401103796"/>
                    </a:ext>
                  </a:extLst>
                </a:gridCol>
                <a:gridCol w="329184">
                  <a:extLst>
                    <a:ext uri="{9D8B030D-6E8A-4147-A177-3AD203B41FA5}">
                      <a16:colId xmlns:a16="http://schemas.microsoft.com/office/drawing/2014/main" val="2338978060"/>
                    </a:ext>
                  </a:extLst>
                </a:gridCol>
                <a:gridCol w="329184">
                  <a:extLst>
                    <a:ext uri="{9D8B030D-6E8A-4147-A177-3AD203B41FA5}">
                      <a16:colId xmlns:a16="http://schemas.microsoft.com/office/drawing/2014/main" val="3204164503"/>
                    </a:ext>
                  </a:extLst>
                </a:gridCol>
                <a:gridCol w="329184">
                  <a:extLst>
                    <a:ext uri="{9D8B030D-6E8A-4147-A177-3AD203B41FA5}">
                      <a16:colId xmlns:a16="http://schemas.microsoft.com/office/drawing/2014/main" val="677835221"/>
                    </a:ext>
                  </a:extLst>
                </a:gridCol>
                <a:gridCol w="329184">
                  <a:extLst>
                    <a:ext uri="{9D8B030D-6E8A-4147-A177-3AD203B41FA5}">
                      <a16:colId xmlns:a16="http://schemas.microsoft.com/office/drawing/2014/main" val="1934399150"/>
                    </a:ext>
                  </a:extLst>
                </a:gridCol>
                <a:gridCol w="329184">
                  <a:extLst>
                    <a:ext uri="{9D8B030D-6E8A-4147-A177-3AD203B41FA5}">
                      <a16:colId xmlns:a16="http://schemas.microsoft.com/office/drawing/2014/main" val="1879969093"/>
                    </a:ext>
                  </a:extLst>
                </a:gridCol>
                <a:gridCol w="329184">
                  <a:extLst>
                    <a:ext uri="{9D8B030D-6E8A-4147-A177-3AD203B41FA5}">
                      <a16:colId xmlns:a16="http://schemas.microsoft.com/office/drawing/2014/main" val="2622162131"/>
                    </a:ext>
                  </a:extLst>
                </a:gridCol>
                <a:gridCol w="370332">
                  <a:extLst>
                    <a:ext uri="{9D8B030D-6E8A-4147-A177-3AD203B41FA5}">
                      <a16:colId xmlns:a16="http://schemas.microsoft.com/office/drawing/2014/main" val="696464812"/>
                    </a:ext>
                  </a:extLst>
                </a:gridCol>
                <a:gridCol w="370332">
                  <a:extLst>
                    <a:ext uri="{9D8B030D-6E8A-4147-A177-3AD203B41FA5}">
                      <a16:colId xmlns:a16="http://schemas.microsoft.com/office/drawing/2014/main" val="1837041835"/>
                    </a:ext>
                  </a:extLst>
                </a:gridCol>
                <a:gridCol w="329184">
                  <a:extLst>
                    <a:ext uri="{9D8B030D-6E8A-4147-A177-3AD203B41FA5}">
                      <a16:colId xmlns:a16="http://schemas.microsoft.com/office/drawing/2014/main" val="3266560821"/>
                    </a:ext>
                  </a:extLst>
                </a:gridCol>
                <a:gridCol w="329184">
                  <a:extLst>
                    <a:ext uri="{9D8B030D-6E8A-4147-A177-3AD203B41FA5}">
                      <a16:colId xmlns:a16="http://schemas.microsoft.com/office/drawing/2014/main" val="3630424718"/>
                    </a:ext>
                  </a:extLst>
                </a:gridCol>
                <a:gridCol w="370332">
                  <a:extLst>
                    <a:ext uri="{9D8B030D-6E8A-4147-A177-3AD203B41FA5}">
                      <a16:colId xmlns:a16="http://schemas.microsoft.com/office/drawing/2014/main" val="3722863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274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- 2018-02-21 10:30:00</a:t>
                      </a:r>
                      <a:r>
                        <a:rPr kumimoji="0" lang="fr-FR" sz="1000" b="0" i="0" u="none" strike="noStrike" kern="1200" cap="none" spc="0" normalizeH="0" baseline="0" noProof="0">
                          <a:ln>
                            <a:noFill/>
                          </a:ln>
                          <a:solidFill>
                            <a:prstClr val="black"/>
                          </a:solidFill>
                          <a:effectLst/>
                          <a:uLnTx/>
                          <a:uFillTx/>
                          <a:latin typeface="+mn-lt"/>
                          <a:ea typeface="+mn-ea"/>
                          <a:cs typeface="+mn-cs"/>
                        </a:rPr>
                        <a:t>
[L'ART DU PARFUM]⠀
Chaque #parfum raconte une histoire en 3 temps : ⠀
1⃣ Les notes de tête : légères, elles ne durent quelques minutes. Il s'agit le plus souvent de notes plutôt fraîches ou vives composées d’agrumes.⠀
2⃣ Les notes de cœur : moins intenses mais plus tenaces que les notes de tête, elles construisent la signature olfactive de la fragrance et en font son originalité. A cette étape, on retrouve souvent les fleurs et les fruits.⠀
3⃣ Les notes de fond : composées de notes orientales, épicées, musquées, boisées ou cuirées, ce sont les plus persistantes qui font durer le parfum dans le temps. 
#nature #parfum #connaissance⠀#Savoirfleur #Gellefreres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7626152"/>
                  </a:ext>
                </a:extLst>
              </a:tr>
            </a:tbl>
          </a:graphicData>
        </a:graphic>
      </p:graphicFrame>
      <p:sp>
        <p:nvSpPr>
          <p:cNvPr id="4" name="Text Placeholder 3">
            <a:extLst>
              <a:ext uri="{FF2B5EF4-FFF2-40B4-BE49-F238E27FC236}">
                <a16:creationId xmlns:a16="http://schemas.microsoft.com/office/drawing/2014/main" id="{BD12CAD3-66F0-41F5-9B0B-9EDA0BD5664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28706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9E820-5AB1-44AC-A9E0-ABD532BEE02F}"/>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6D739FF1-713D-4EF3-8A11-CFB74F23E300}"/>
              </a:ext>
            </a:extLst>
          </p:cNvPr>
          <p:cNvGraphicFramePr>
            <a:graphicFrameLocks noGrp="1"/>
          </p:cNvGraphicFramePr>
          <p:nvPr>
            <p:ph type="tbl" sz="quarter" idx="13"/>
            <p:extLst>
              <p:ext uri="{D42A27DB-BD31-4B8C-83A1-F6EECF244321}">
                <p14:modId xmlns:p14="http://schemas.microsoft.com/office/powerpoint/2010/main" val="613171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7985272"/>
                    </a:ext>
                  </a:extLst>
                </a:gridCol>
                <a:gridCol w="370332">
                  <a:extLst>
                    <a:ext uri="{9D8B030D-6E8A-4147-A177-3AD203B41FA5}">
                      <a16:colId xmlns:a16="http://schemas.microsoft.com/office/drawing/2014/main" val="1134835084"/>
                    </a:ext>
                  </a:extLst>
                </a:gridCol>
                <a:gridCol w="370332">
                  <a:extLst>
                    <a:ext uri="{9D8B030D-6E8A-4147-A177-3AD203B41FA5}">
                      <a16:colId xmlns:a16="http://schemas.microsoft.com/office/drawing/2014/main" val="594041424"/>
                    </a:ext>
                  </a:extLst>
                </a:gridCol>
                <a:gridCol w="370332">
                  <a:extLst>
                    <a:ext uri="{9D8B030D-6E8A-4147-A177-3AD203B41FA5}">
                      <a16:colId xmlns:a16="http://schemas.microsoft.com/office/drawing/2014/main" val="518238924"/>
                    </a:ext>
                  </a:extLst>
                </a:gridCol>
                <a:gridCol w="329184">
                  <a:extLst>
                    <a:ext uri="{9D8B030D-6E8A-4147-A177-3AD203B41FA5}">
                      <a16:colId xmlns:a16="http://schemas.microsoft.com/office/drawing/2014/main" val="2861947019"/>
                    </a:ext>
                  </a:extLst>
                </a:gridCol>
                <a:gridCol w="329184">
                  <a:extLst>
                    <a:ext uri="{9D8B030D-6E8A-4147-A177-3AD203B41FA5}">
                      <a16:colId xmlns:a16="http://schemas.microsoft.com/office/drawing/2014/main" val="233649843"/>
                    </a:ext>
                  </a:extLst>
                </a:gridCol>
                <a:gridCol w="329184">
                  <a:extLst>
                    <a:ext uri="{9D8B030D-6E8A-4147-A177-3AD203B41FA5}">
                      <a16:colId xmlns:a16="http://schemas.microsoft.com/office/drawing/2014/main" val="2274504730"/>
                    </a:ext>
                  </a:extLst>
                </a:gridCol>
                <a:gridCol w="329184">
                  <a:extLst>
                    <a:ext uri="{9D8B030D-6E8A-4147-A177-3AD203B41FA5}">
                      <a16:colId xmlns:a16="http://schemas.microsoft.com/office/drawing/2014/main" val="4203895551"/>
                    </a:ext>
                  </a:extLst>
                </a:gridCol>
                <a:gridCol w="329184">
                  <a:extLst>
                    <a:ext uri="{9D8B030D-6E8A-4147-A177-3AD203B41FA5}">
                      <a16:colId xmlns:a16="http://schemas.microsoft.com/office/drawing/2014/main" val="3404466328"/>
                    </a:ext>
                  </a:extLst>
                </a:gridCol>
                <a:gridCol w="329184">
                  <a:extLst>
                    <a:ext uri="{9D8B030D-6E8A-4147-A177-3AD203B41FA5}">
                      <a16:colId xmlns:a16="http://schemas.microsoft.com/office/drawing/2014/main" val="3970272870"/>
                    </a:ext>
                  </a:extLst>
                </a:gridCol>
                <a:gridCol w="329184">
                  <a:extLst>
                    <a:ext uri="{9D8B030D-6E8A-4147-A177-3AD203B41FA5}">
                      <a16:colId xmlns:a16="http://schemas.microsoft.com/office/drawing/2014/main" val="4076111329"/>
                    </a:ext>
                  </a:extLst>
                </a:gridCol>
                <a:gridCol w="329184">
                  <a:extLst>
                    <a:ext uri="{9D8B030D-6E8A-4147-A177-3AD203B41FA5}">
                      <a16:colId xmlns:a16="http://schemas.microsoft.com/office/drawing/2014/main" val="404551799"/>
                    </a:ext>
                  </a:extLst>
                </a:gridCol>
                <a:gridCol w="329184">
                  <a:extLst>
                    <a:ext uri="{9D8B030D-6E8A-4147-A177-3AD203B41FA5}">
                      <a16:colId xmlns:a16="http://schemas.microsoft.com/office/drawing/2014/main" val="96159169"/>
                    </a:ext>
                  </a:extLst>
                </a:gridCol>
                <a:gridCol w="370332">
                  <a:extLst>
                    <a:ext uri="{9D8B030D-6E8A-4147-A177-3AD203B41FA5}">
                      <a16:colId xmlns:a16="http://schemas.microsoft.com/office/drawing/2014/main" val="1597637067"/>
                    </a:ext>
                  </a:extLst>
                </a:gridCol>
                <a:gridCol w="370332">
                  <a:extLst>
                    <a:ext uri="{9D8B030D-6E8A-4147-A177-3AD203B41FA5}">
                      <a16:colId xmlns:a16="http://schemas.microsoft.com/office/drawing/2014/main" val="3810301463"/>
                    </a:ext>
                  </a:extLst>
                </a:gridCol>
                <a:gridCol w="329184">
                  <a:extLst>
                    <a:ext uri="{9D8B030D-6E8A-4147-A177-3AD203B41FA5}">
                      <a16:colId xmlns:a16="http://schemas.microsoft.com/office/drawing/2014/main" val="3849596015"/>
                    </a:ext>
                  </a:extLst>
                </a:gridCol>
                <a:gridCol w="329184">
                  <a:extLst>
                    <a:ext uri="{9D8B030D-6E8A-4147-A177-3AD203B41FA5}">
                      <a16:colId xmlns:a16="http://schemas.microsoft.com/office/drawing/2014/main" val="2265779587"/>
                    </a:ext>
                  </a:extLst>
                </a:gridCol>
                <a:gridCol w="370332">
                  <a:extLst>
                    <a:ext uri="{9D8B030D-6E8A-4147-A177-3AD203B41FA5}">
                      <a16:colId xmlns:a16="http://schemas.microsoft.com/office/drawing/2014/main" val="3702659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6349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Gellé Frères - 2018-02-20 15:00:00</a:t>
                      </a:r>
                      <a:r>
                        <a:rPr kumimoji="0" lang="en-US" sz="1000" b="0" i="0" u="none" strike="noStrike" kern="1200" cap="none" spc="0" normalizeH="0" baseline="0" noProof="0">
                          <a:ln>
                            <a:noFill/>
                          </a:ln>
                          <a:solidFill>
                            <a:prstClr val="black"/>
                          </a:solidFill>
                          <a:effectLst/>
                          <a:uLnTx/>
                          <a:uFillTx/>
                          <a:latin typeface="+mn-lt"/>
                          <a:ea typeface="+mn-ea"/>
                          <a:cs typeface="+mn-cs"/>
                        </a:rPr>
                        <a:t>
Pssst ! On parle de nous sur @Marieclaire 💖 
#marieclaire #presse #gellé #GelléFrères #parfum  #eshop #beauty #beautyaddict #perfume #beautyshop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8707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- 2018-02-19 08:15:00</a:t>
                      </a:r>
                      <a:r>
                        <a:rPr kumimoji="0" lang="fr-FR" sz="1000" b="0" i="0" u="none" strike="noStrike" kern="1200" cap="none" spc="0" normalizeH="0" baseline="0" noProof="0">
                          <a:ln>
                            <a:noFill/>
                          </a:ln>
                          <a:solidFill>
                            <a:prstClr val="black"/>
                          </a:solidFill>
                          <a:effectLst/>
                          <a:uLnTx/>
                          <a:uFillTx/>
                          <a:latin typeface="+mn-lt"/>
                          <a:ea typeface="+mn-ea"/>
                          <a:cs typeface="+mn-cs"/>
                        </a:rPr>
                        <a:t>
Gellé Frères fête le nouvel an chinois ! 
C'est l'occasion de profiter de nos offres spéciales !
Par ici: https://goo.gl/27uVKV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033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- 2018-02-16 08:30:00</a:t>
                      </a:r>
                      <a:r>
                        <a:rPr kumimoji="0" lang="fr-FR" sz="1000" b="0" i="0" u="none" strike="noStrike" kern="1200" cap="none" spc="0" normalizeH="0" baseline="0" noProof="0">
                          <a:ln>
                            <a:noFill/>
                          </a:ln>
                          <a:solidFill>
                            <a:prstClr val="black"/>
                          </a:solidFill>
                          <a:effectLst/>
                          <a:uLnTx/>
                          <a:uFillTx/>
                          <a:latin typeface="+mn-lt"/>
                          <a:ea typeface="+mn-ea"/>
                          <a:cs typeface="+mn-cs"/>
                        </a:rPr>
                        <a:t>
|#Citation du jour|
“Chaque rose a son épine, aussi belle soit-elle ! ” ✨
Proverbe Italien (1856).
https://goo.gl/tBBX6p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5254838"/>
                  </a:ext>
                </a:extLst>
              </a:tr>
            </a:tbl>
          </a:graphicData>
        </a:graphic>
      </p:graphicFrame>
      <p:sp>
        <p:nvSpPr>
          <p:cNvPr id="4" name="Text Placeholder 3">
            <a:extLst>
              <a:ext uri="{FF2B5EF4-FFF2-40B4-BE49-F238E27FC236}">
                <a16:creationId xmlns:a16="http://schemas.microsoft.com/office/drawing/2014/main" id="{024AC941-4269-439C-946D-65C783AB4F7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49690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142B6-9972-4568-9DFE-326BBFE06FF4}"/>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B0CE2C73-A81F-4C7D-9071-CFBB27BA4B05}"/>
              </a:ext>
            </a:extLst>
          </p:cNvPr>
          <p:cNvGraphicFramePr>
            <a:graphicFrameLocks noGrp="1"/>
          </p:cNvGraphicFramePr>
          <p:nvPr>
            <p:ph type="tbl" sz="quarter" idx="13"/>
            <p:extLst>
              <p:ext uri="{D42A27DB-BD31-4B8C-83A1-F6EECF244321}">
                <p14:modId xmlns:p14="http://schemas.microsoft.com/office/powerpoint/2010/main" val="1872295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29794021"/>
                    </a:ext>
                  </a:extLst>
                </a:gridCol>
                <a:gridCol w="370332">
                  <a:extLst>
                    <a:ext uri="{9D8B030D-6E8A-4147-A177-3AD203B41FA5}">
                      <a16:colId xmlns:a16="http://schemas.microsoft.com/office/drawing/2014/main" val="4109763984"/>
                    </a:ext>
                  </a:extLst>
                </a:gridCol>
                <a:gridCol w="370332">
                  <a:extLst>
                    <a:ext uri="{9D8B030D-6E8A-4147-A177-3AD203B41FA5}">
                      <a16:colId xmlns:a16="http://schemas.microsoft.com/office/drawing/2014/main" val="2849756763"/>
                    </a:ext>
                  </a:extLst>
                </a:gridCol>
                <a:gridCol w="370332">
                  <a:extLst>
                    <a:ext uri="{9D8B030D-6E8A-4147-A177-3AD203B41FA5}">
                      <a16:colId xmlns:a16="http://schemas.microsoft.com/office/drawing/2014/main" val="1552311569"/>
                    </a:ext>
                  </a:extLst>
                </a:gridCol>
                <a:gridCol w="329184">
                  <a:extLst>
                    <a:ext uri="{9D8B030D-6E8A-4147-A177-3AD203B41FA5}">
                      <a16:colId xmlns:a16="http://schemas.microsoft.com/office/drawing/2014/main" val="4265698576"/>
                    </a:ext>
                  </a:extLst>
                </a:gridCol>
                <a:gridCol w="329184">
                  <a:extLst>
                    <a:ext uri="{9D8B030D-6E8A-4147-A177-3AD203B41FA5}">
                      <a16:colId xmlns:a16="http://schemas.microsoft.com/office/drawing/2014/main" val="2759636837"/>
                    </a:ext>
                  </a:extLst>
                </a:gridCol>
                <a:gridCol w="329184">
                  <a:extLst>
                    <a:ext uri="{9D8B030D-6E8A-4147-A177-3AD203B41FA5}">
                      <a16:colId xmlns:a16="http://schemas.microsoft.com/office/drawing/2014/main" val="2784176847"/>
                    </a:ext>
                  </a:extLst>
                </a:gridCol>
                <a:gridCol w="329184">
                  <a:extLst>
                    <a:ext uri="{9D8B030D-6E8A-4147-A177-3AD203B41FA5}">
                      <a16:colId xmlns:a16="http://schemas.microsoft.com/office/drawing/2014/main" val="1653591422"/>
                    </a:ext>
                  </a:extLst>
                </a:gridCol>
                <a:gridCol w="329184">
                  <a:extLst>
                    <a:ext uri="{9D8B030D-6E8A-4147-A177-3AD203B41FA5}">
                      <a16:colId xmlns:a16="http://schemas.microsoft.com/office/drawing/2014/main" val="2846437165"/>
                    </a:ext>
                  </a:extLst>
                </a:gridCol>
                <a:gridCol w="329184">
                  <a:extLst>
                    <a:ext uri="{9D8B030D-6E8A-4147-A177-3AD203B41FA5}">
                      <a16:colId xmlns:a16="http://schemas.microsoft.com/office/drawing/2014/main" val="584101017"/>
                    </a:ext>
                  </a:extLst>
                </a:gridCol>
                <a:gridCol w="329184">
                  <a:extLst>
                    <a:ext uri="{9D8B030D-6E8A-4147-A177-3AD203B41FA5}">
                      <a16:colId xmlns:a16="http://schemas.microsoft.com/office/drawing/2014/main" val="2180371024"/>
                    </a:ext>
                  </a:extLst>
                </a:gridCol>
                <a:gridCol w="329184">
                  <a:extLst>
                    <a:ext uri="{9D8B030D-6E8A-4147-A177-3AD203B41FA5}">
                      <a16:colId xmlns:a16="http://schemas.microsoft.com/office/drawing/2014/main" val="2073135550"/>
                    </a:ext>
                  </a:extLst>
                </a:gridCol>
                <a:gridCol w="329184">
                  <a:extLst>
                    <a:ext uri="{9D8B030D-6E8A-4147-A177-3AD203B41FA5}">
                      <a16:colId xmlns:a16="http://schemas.microsoft.com/office/drawing/2014/main" val="652289632"/>
                    </a:ext>
                  </a:extLst>
                </a:gridCol>
                <a:gridCol w="370332">
                  <a:extLst>
                    <a:ext uri="{9D8B030D-6E8A-4147-A177-3AD203B41FA5}">
                      <a16:colId xmlns:a16="http://schemas.microsoft.com/office/drawing/2014/main" val="2377653827"/>
                    </a:ext>
                  </a:extLst>
                </a:gridCol>
                <a:gridCol w="370332">
                  <a:extLst>
                    <a:ext uri="{9D8B030D-6E8A-4147-A177-3AD203B41FA5}">
                      <a16:colId xmlns:a16="http://schemas.microsoft.com/office/drawing/2014/main" val="61701824"/>
                    </a:ext>
                  </a:extLst>
                </a:gridCol>
                <a:gridCol w="329184">
                  <a:extLst>
                    <a:ext uri="{9D8B030D-6E8A-4147-A177-3AD203B41FA5}">
                      <a16:colId xmlns:a16="http://schemas.microsoft.com/office/drawing/2014/main" val="1745322257"/>
                    </a:ext>
                  </a:extLst>
                </a:gridCol>
                <a:gridCol w="329184">
                  <a:extLst>
                    <a:ext uri="{9D8B030D-6E8A-4147-A177-3AD203B41FA5}">
                      <a16:colId xmlns:a16="http://schemas.microsoft.com/office/drawing/2014/main" val="3702543109"/>
                    </a:ext>
                  </a:extLst>
                </a:gridCol>
                <a:gridCol w="370332">
                  <a:extLst>
                    <a:ext uri="{9D8B030D-6E8A-4147-A177-3AD203B41FA5}">
                      <a16:colId xmlns:a16="http://schemas.microsoft.com/office/drawing/2014/main" val="3408544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146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- 2018-02-15 13:30:00</a:t>
                      </a:r>
                      <a:r>
                        <a:rPr kumimoji="0" lang="fr-FR" sz="1000" b="0" i="0" u="none" strike="noStrike" kern="1200" cap="none" spc="0" normalizeH="0" baseline="0" noProof="0">
                          <a:ln>
                            <a:noFill/>
                          </a:ln>
                          <a:solidFill>
                            <a:prstClr val="black"/>
                          </a:solidFill>
                          <a:effectLst/>
                          <a:uLnTx/>
                          <a:uFillTx/>
                          <a:latin typeface="+mn-lt"/>
                          <a:ea typeface="+mn-ea"/>
                          <a:cs typeface="+mn-cs"/>
                        </a:rPr>
                        <a:t>
#CHINATIME :On a déniché un super endroit pour fêter le nouvel an chinois à Paris ! Ne manquez pas le restaurant et la traditionnelle danse du lion :-)
Par ici l'adresse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368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- 2018-02-14 10:35:00</a:t>
                      </a:r>
                      <a:r>
                        <a:rPr kumimoji="0" lang="fr-FR" sz="1000" b="0" i="0" u="none" strike="noStrike" kern="1200" cap="none" spc="0" normalizeH="0" baseline="0" noProof="0">
                          <a:ln>
                            <a:noFill/>
                          </a:ln>
                          <a:solidFill>
                            <a:prstClr val="black"/>
                          </a:solidFill>
                          <a:effectLst/>
                          <a:uLnTx/>
                          <a:uFillTx/>
                          <a:latin typeface="+mn-lt"/>
                          <a:ea typeface="+mn-ea"/>
                          <a:cs typeface="+mn-cs"/>
                        </a:rPr>
                        <a:t>
Joyeuse Saint Valentin à toutes nos reines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4351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- 2018-02-13 15:02:36</a:t>
                      </a:r>
                      <a:r>
                        <a:rPr kumimoji="0" lang="fr-FR" sz="1000" b="0" i="0" u="none" strike="noStrike" kern="1200" cap="none" spc="0" normalizeH="0" baseline="0" noProof="0">
                          <a:ln>
                            <a:noFill/>
                          </a:ln>
                          <a:solidFill>
                            <a:prstClr val="black"/>
                          </a:solidFill>
                          <a:effectLst/>
                          <a:uLnTx/>
                          <a:uFillTx/>
                          <a:latin typeface="+mn-lt"/>
                          <a:ea typeface="+mn-ea"/>
                          <a:cs typeface="+mn-cs"/>
                        </a:rPr>
                        <a:t>
Merci pour toutes vos participations pour le jeu-concours ! Bravo à @NineOn  😘
Très bonne journée à toutes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7065173"/>
                  </a:ext>
                </a:extLst>
              </a:tr>
            </a:tbl>
          </a:graphicData>
        </a:graphic>
      </p:graphicFrame>
      <p:sp>
        <p:nvSpPr>
          <p:cNvPr id="4" name="Text Placeholder 3">
            <a:extLst>
              <a:ext uri="{FF2B5EF4-FFF2-40B4-BE49-F238E27FC236}">
                <a16:creationId xmlns:a16="http://schemas.microsoft.com/office/drawing/2014/main" id="{56EA85E7-B7B6-4646-8ED0-59291F6BCA8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84935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C789A-E528-417E-919C-F6EC36D6354F}"/>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E0DC7152-AF75-410B-BC37-8783403C2302}"/>
              </a:ext>
            </a:extLst>
          </p:cNvPr>
          <p:cNvGraphicFramePr>
            <a:graphicFrameLocks noGrp="1"/>
          </p:cNvGraphicFramePr>
          <p:nvPr>
            <p:ph type="tbl" sz="quarter" idx="13"/>
            <p:extLst>
              <p:ext uri="{D42A27DB-BD31-4B8C-83A1-F6EECF244321}">
                <p14:modId xmlns:p14="http://schemas.microsoft.com/office/powerpoint/2010/main" val="197571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8413836"/>
                    </a:ext>
                  </a:extLst>
                </a:gridCol>
                <a:gridCol w="370332">
                  <a:extLst>
                    <a:ext uri="{9D8B030D-6E8A-4147-A177-3AD203B41FA5}">
                      <a16:colId xmlns:a16="http://schemas.microsoft.com/office/drawing/2014/main" val="3782305726"/>
                    </a:ext>
                  </a:extLst>
                </a:gridCol>
                <a:gridCol w="370332">
                  <a:extLst>
                    <a:ext uri="{9D8B030D-6E8A-4147-A177-3AD203B41FA5}">
                      <a16:colId xmlns:a16="http://schemas.microsoft.com/office/drawing/2014/main" val="3212302959"/>
                    </a:ext>
                  </a:extLst>
                </a:gridCol>
                <a:gridCol w="370332">
                  <a:extLst>
                    <a:ext uri="{9D8B030D-6E8A-4147-A177-3AD203B41FA5}">
                      <a16:colId xmlns:a16="http://schemas.microsoft.com/office/drawing/2014/main" val="1040947540"/>
                    </a:ext>
                  </a:extLst>
                </a:gridCol>
                <a:gridCol w="329184">
                  <a:extLst>
                    <a:ext uri="{9D8B030D-6E8A-4147-A177-3AD203B41FA5}">
                      <a16:colId xmlns:a16="http://schemas.microsoft.com/office/drawing/2014/main" val="3815977340"/>
                    </a:ext>
                  </a:extLst>
                </a:gridCol>
                <a:gridCol w="329184">
                  <a:extLst>
                    <a:ext uri="{9D8B030D-6E8A-4147-A177-3AD203B41FA5}">
                      <a16:colId xmlns:a16="http://schemas.microsoft.com/office/drawing/2014/main" val="1909865180"/>
                    </a:ext>
                  </a:extLst>
                </a:gridCol>
                <a:gridCol w="329184">
                  <a:extLst>
                    <a:ext uri="{9D8B030D-6E8A-4147-A177-3AD203B41FA5}">
                      <a16:colId xmlns:a16="http://schemas.microsoft.com/office/drawing/2014/main" val="1836950176"/>
                    </a:ext>
                  </a:extLst>
                </a:gridCol>
                <a:gridCol w="329184">
                  <a:extLst>
                    <a:ext uri="{9D8B030D-6E8A-4147-A177-3AD203B41FA5}">
                      <a16:colId xmlns:a16="http://schemas.microsoft.com/office/drawing/2014/main" val="3276745058"/>
                    </a:ext>
                  </a:extLst>
                </a:gridCol>
                <a:gridCol w="329184">
                  <a:extLst>
                    <a:ext uri="{9D8B030D-6E8A-4147-A177-3AD203B41FA5}">
                      <a16:colId xmlns:a16="http://schemas.microsoft.com/office/drawing/2014/main" val="2989861889"/>
                    </a:ext>
                  </a:extLst>
                </a:gridCol>
                <a:gridCol w="329184">
                  <a:extLst>
                    <a:ext uri="{9D8B030D-6E8A-4147-A177-3AD203B41FA5}">
                      <a16:colId xmlns:a16="http://schemas.microsoft.com/office/drawing/2014/main" val="474070649"/>
                    </a:ext>
                  </a:extLst>
                </a:gridCol>
                <a:gridCol w="329184">
                  <a:extLst>
                    <a:ext uri="{9D8B030D-6E8A-4147-A177-3AD203B41FA5}">
                      <a16:colId xmlns:a16="http://schemas.microsoft.com/office/drawing/2014/main" val="731390342"/>
                    </a:ext>
                  </a:extLst>
                </a:gridCol>
                <a:gridCol w="329184">
                  <a:extLst>
                    <a:ext uri="{9D8B030D-6E8A-4147-A177-3AD203B41FA5}">
                      <a16:colId xmlns:a16="http://schemas.microsoft.com/office/drawing/2014/main" val="537935419"/>
                    </a:ext>
                  </a:extLst>
                </a:gridCol>
                <a:gridCol w="329184">
                  <a:extLst>
                    <a:ext uri="{9D8B030D-6E8A-4147-A177-3AD203B41FA5}">
                      <a16:colId xmlns:a16="http://schemas.microsoft.com/office/drawing/2014/main" val="2285651113"/>
                    </a:ext>
                  </a:extLst>
                </a:gridCol>
                <a:gridCol w="370332">
                  <a:extLst>
                    <a:ext uri="{9D8B030D-6E8A-4147-A177-3AD203B41FA5}">
                      <a16:colId xmlns:a16="http://schemas.microsoft.com/office/drawing/2014/main" val="1882224275"/>
                    </a:ext>
                  </a:extLst>
                </a:gridCol>
                <a:gridCol w="370332">
                  <a:extLst>
                    <a:ext uri="{9D8B030D-6E8A-4147-A177-3AD203B41FA5}">
                      <a16:colId xmlns:a16="http://schemas.microsoft.com/office/drawing/2014/main" val="1062545500"/>
                    </a:ext>
                  </a:extLst>
                </a:gridCol>
                <a:gridCol w="329184">
                  <a:extLst>
                    <a:ext uri="{9D8B030D-6E8A-4147-A177-3AD203B41FA5}">
                      <a16:colId xmlns:a16="http://schemas.microsoft.com/office/drawing/2014/main" val="3519963096"/>
                    </a:ext>
                  </a:extLst>
                </a:gridCol>
                <a:gridCol w="329184">
                  <a:extLst>
                    <a:ext uri="{9D8B030D-6E8A-4147-A177-3AD203B41FA5}">
                      <a16:colId xmlns:a16="http://schemas.microsoft.com/office/drawing/2014/main" val="1582025572"/>
                    </a:ext>
                  </a:extLst>
                </a:gridCol>
                <a:gridCol w="370332">
                  <a:extLst>
                    <a:ext uri="{9D8B030D-6E8A-4147-A177-3AD203B41FA5}">
                      <a16:colId xmlns:a16="http://schemas.microsoft.com/office/drawing/2014/main" val="317237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911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- 2018-02-13 13:30:00</a:t>
                      </a:r>
                      <a:r>
                        <a:rPr kumimoji="0" lang="fr-FR" sz="1000" b="0" i="0" u="none" strike="noStrike" kern="1200" cap="none" spc="0" normalizeH="0" baseline="0" noProof="0">
                          <a:ln>
                            <a:noFill/>
                          </a:ln>
                          <a:solidFill>
                            <a:prstClr val="black"/>
                          </a:solidFill>
                          <a:effectLst/>
                          <a:uLnTx/>
                          <a:uFillTx/>
                          <a:latin typeface="+mn-lt"/>
                          <a:ea typeface="+mn-ea"/>
                          <a:cs typeface="+mn-cs"/>
                        </a:rPr>
                        <a:t>
💄💋 JenStyle a adopté l'eau de parfum Rose Galante : une fragrance fraîche, légère et pétillante ! Un départ en perles de rosée, auquel se mêlent des notes fruitées et de feuilles de violette !
Merci pour cette revue 😘
➡️ Découvrez son avis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939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Gellé Frères - 2018-02-12 10:00:00</a:t>
                      </a:r>
                      <a:r>
                        <a:rPr kumimoji="0" lang="en-US" sz="1000" b="0" i="0" u="none" strike="noStrike" kern="1200" cap="none" spc="0" normalizeH="0" baseline="0" noProof="0">
                          <a:ln>
                            <a:noFill/>
                          </a:ln>
                          <a:solidFill>
                            <a:prstClr val="black"/>
                          </a:solidFill>
                          <a:effectLst/>
                          <a:uLnTx/>
                          <a:uFillTx/>
                          <a:latin typeface="+mn-lt"/>
                          <a:ea typeface="+mn-ea"/>
                          <a:cs typeface="+mn-cs"/>
                        </a:rPr>
                        <a:t>
💄❤️Un coffret Ylang-Ylang Fatal, c'est 5 indispensables beauté pour la Saint Valentin! Comment ne pas craquer ? 💋 
https://goo.gl/oS5MBC
#Gellefreres
 — Products shown: Coffret Ylang-ylang.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7078811"/>
                  </a:ext>
                </a:extLst>
              </a:tr>
            </a:tbl>
          </a:graphicData>
        </a:graphic>
      </p:graphicFrame>
      <p:sp>
        <p:nvSpPr>
          <p:cNvPr id="4" name="Text Placeholder 3">
            <a:extLst>
              <a:ext uri="{FF2B5EF4-FFF2-40B4-BE49-F238E27FC236}">
                <a16:creationId xmlns:a16="http://schemas.microsoft.com/office/drawing/2014/main" id="{1E7A47BC-6278-413D-9094-1713EB55FFC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52720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E1A49-6566-4842-A90C-5B64E812E278}"/>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5DB8CCCB-C37F-4713-8EB4-13FE122A6834}"/>
              </a:ext>
            </a:extLst>
          </p:cNvPr>
          <p:cNvGraphicFramePr>
            <a:graphicFrameLocks noGrp="1"/>
          </p:cNvGraphicFramePr>
          <p:nvPr>
            <p:ph type="tbl" sz="quarter" idx="13"/>
            <p:extLst>
              <p:ext uri="{D42A27DB-BD31-4B8C-83A1-F6EECF244321}">
                <p14:modId xmlns:p14="http://schemas.microsoft.com/office/powerpoint/2010/main" val="288537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6658861"/>
                    </a:ext>
                  </a:extLst>
                </a:gridCol>
                <a:gridCol w="370332">
                  <a:extLst>
                    <a:ext uri="{9D8B030D-6E8A-4147-A177-3AD203B41FA5}">
                      <a16:colId xmlns:a16="http://schemas.microsoft.com/office/drawing/2014/main" val="1606178318"/>
                    </a:ext>
                  </a:extLst>
                </a:gridCol>
                <a:gridCol w="370332">
                  <a:extLst>
                    <a:ext uri="{9D8B030D-6E8A-4147-A177-3AD203B41FA5}">
                      <a16:colId xmlns:a16="http://schemas.microsoft.com/office/drawing/2014/main" val="2042094019"/>
                    </a:ext>
                  </a:extLst>
                </a:gridCol>
                <a:gridCol w="370332">
                  <a:extLst>
                    <a:ext uri="{9D8B030D-6E8A-4147-A177-3AD203B41FA5}">
                      <a16:colId xmlns:a16="http://schemas.microsoft.com/office/drawing/2014/main" val="1303853383"/>
                    </a:ext>
                  </a:extLst>
                </a:gridCol>
                <a:gridCol w="329184">
                  <a:extLst>
                    <a:ext uri="{9D8B030D-6E8A-4147-A177-3AD203B41FA5}">
                      <a16:colId xmlns:a16="http://schemas.microsoft.com/office/drawing/2014/main" val="2547792208"/>
                    </a:ext>
                  </a:extLst>
                </a:gridCol>
                <a:gridCol w="329184">
                  <a:extLst>
                    <a:ext uri="{9D8B030D-6E8A-4147-A177-3AD203B41FA5}">
                      <a16:colId xmlns:a16="http://schemas.microsoft.com/office/drawing/2014/main" val="2803830930"/>
                    </a:ext>
                  </a:extLst>
                </a:gridCol>
                <a:gridCol w="329184">
                  <a:extLst>
                    <a:ext uri="{9D8B030D-6E8A-4147-A177-3AD203B41FA5}">
                      <a16:colId xmlns:a16="http://schemas.microsoft.com/office/drawing/2014/main" val="618086334"/>
                    </a:ext>
                  </a:extLst>
                </a:gridCol>
                <a:gridCol w="329184">
                  <a:extLst>
                    <a:ext uri="{9D8B030D-6E8A-4147-A177-3AD203B41FA5}">
                      <a16:colId xmlns:a16="http://schemas.microsoft.com/office/drawing/2014/main" val="3633586432"/>
                    </a:ext>
                  </a:extLst>
                </a:gridCol>
                <a:gridCol w="329184">
                  <a:extLst>
                    <a:ext uri="{9D8B030D-6E8A-4147-A177-3AD203B41FA5}">
                      <a16:colId xmlns:a16="http://schemas.microsoft.com/office/drawing/2014/main" val="1553522334"/>
                    </a:ext>
                  </a:extLst>
                </a:gridCol>
                <a:gridCol w="329184">
                  <a:extLst>
                    <a:ext uri="{9D8B030D-6E8A-4147-A177-3AD203B41FA5}">
                      <a16:colId xmlns:a16="http://schemas.microsoft.com/office/drawing/2014/main" val="1956803201"/>
                    </a:ext>
                  </a:extLst>
                </a:gridCol>
                <a:gridCol w="329184">
                  <a:extLst>
                    <a:ext uri="{9D8B030D-6E8A-4147-A177-3AD203B41FA5}">
                      <a16:colId xmlns:a16="http://schemas.microsoft.com/office/drawing/2014/main" val="1020492097"/>
                    </a:ext>
                  </a:extLst>
                </a:gridCol>
                <a:gridCol w="329184">
                  <a:extLst>
                    <a:ext uri="{9D8B030D-6E8A-4147-A177-3AD203B41FA5}">
                      <a16:colId xmlns:a16="http://schemas.microsoft.com/office/drawing/2014/main" val="784097290"/>
                    </a:ext>
                  </a:extLst>
                </a:gridCol>
                <a:gridCol w="329184">
                  <a:extLst>
                    <a:ext uri="{9D8B030D-6E8A-4147-A177-3AD203B41FA5}">
                      <a16:colId xmlns:a16="http://schemas.microsoft.com/office/drawing/2014/main" val="2236222944"/>
                    </a:ext>
                  </a:extLst>
                </a:gridCol>
                <a:gridCol w="370332">
                  <a:extLst>
                    <a:ext uri="{9D8B030D-6E8A-4147-A177-3AD203B41FA5}">
                      <a16:colId xmlns:a16="http://schemas.microsoft.com/office/drawing/2014/main" val="223900241"/>
                    </a:ext>
                  </a:extLst>
                </a:gridCol>
                <a:gridCol w="370332">
                  <a:extLst>
                    <a:ext uri="{9D8B030D-6E8A-4147-A177-3AD203B41FA5}">
                      <a16:colId xmlns:a16="http://schemas.microsoft.com/office/drawing/2014/main" val="2427195972"/>
                    </a:ext>
                  </a:extLst>
                </a:gridCol>
                <a:gridCol w="329184">
                  <a:extLst>
                    <a:ext uri="{9D8B030D-6E8A-4147-A177-3AD203B41FA5}">
                      <a16:colId xmlns:a16="http://schemas.microsoft.com/office/drawing/2014/main" val="3152763985"/>
                    </a:ext>
                  </a:extLst>
                </a:gridCol>
                <a:gridCol w="329184">
                  <a:extLst>
                    <a:ext uri="{9D8B030D-6E8A-4147-A177-3AD203B41FA5}">
                      <a16:colId xmlns:a16="http://schemas.microsoft.com/office/drawing/2014/main" val="3354829818"/>
                    </a:ext>
                  </a:extLst>
                </a:gridCol>
                <a:gridCol w="370332">
                  <a:extLst>
                    <a:ext uri="{9D8B030D-6E8A-4147-A177-3AD203B41FA5}">
                      <a16:colId xmlns:a16="http://schemas.microsoft.com/office/drawing/2014/main" val="1422373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745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- 2018-02-09 08:30:00</a:t>
                      </a:r>
                      <a:r>
                        <a:rPr kumimoji="0" lang="fr-FR" sz="1000" b="0" i="0" u="none" strike="noStrike" kern="1200" cap="none" spc="0" normalizeH="0" baseline="0" noProof="0">
                          <a:ln>
                            <a:noFill/>
                          </a:ln>
                          <a:solidFill>
                            <a:prstClr val="black"/>
                          </a:solidFill>
                          <a:effectLst/>
                          <a:uLnTx/>
                          <a:uFillTx/>
                          <a:latin typeface="+mn-lt"/>
                          <a:ea typeface="+mn-ea"/>
                          <a:cs typeface="+mn-cs"/>
                        </a:rPr>
                        <a:t>
En manque d'idées pour fêter la Saint-Valentin? Pourquoi pas une croisière de charme sur la Seine à Paris? Coupe de Champagne, dîner de fêtes et parcours des plus beaux monuments parisiens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743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Gellé Frères - 2018-02-08 15:43:37</a:t>
                      </a:r>
                      <a:r>
                        <a:rPr kumimoji="0" lang="en-US" sz="1000" b="0" i="0" u="none" strike="noStrike" kern="1200" cap="none" spc="0" normalizeH="0" baseline="0" noProof="0">
                          <a:ln>
                            <a:noFill/>
                          </a:ln>
                          <a:solidFill>
                            <a:prstClr val="black"/>
                          </a:solidFill>
                          <a:effectLst/>
                          <a:uLnTx/>
                          <a:uFillTx/>
                          <a:latin typeface="+mn-lt"/>
                          <a:ea typeface="+mn-ea"/>
                          <a:cs typeface="+mn-cs"/>
                        </a:rPr>
                        <a:t>
Merci à Elle.fr de parler de nous!💞
#Elle #ellefr #gellefreres #gellé #parfumerie #eshop #shopping #parfums #soins #bienetre #presse #webzine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90866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- 2018-02-07 16:27:35</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5031613"/>
                  </a:ext>
                </a:extLst>
              </a:tr>
            </a:tbl>
          </a:graphicData>
        </a:graphic>
      </p:graphicFrame>
      <p:sp>
        <p:nvSpPr>
          <p:cNvPr id="4" name="Text Placeholder 3">
            <a:extLst>
              <a:ext uri="{FF2B5EF4-FFF2-40B4-BE49-F238E27FC236}">
                <a16:creationId xmlns:a16="http://schemas.microsoft.com/office/drawing/2014/main" id="{B2396AE6-EB39-4CAE-8B1B-58C0280F398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89477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D86A-E6DA-4C13-9E65-2E05FF41CD6B}"/>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ED56134E-5A11-4B92-8429-8FE8BC81D325}"/>
              </a:ext>
            </a:extLst>
          </p:cNvPr>
          <p:cNvGraphicFramePr>
            <a:graphicFrameLocks noGrp="1"/>
          </p:cNvGraphicFramePr>
          <p:nvPr>
            <p:ph type="tbl" sz="quarter" idx="13"/>
            <p:extLst>
              <p:ext uri="{D42A27DB-BD31-4B8C-83A1-F6EECF244321}">
                <p14:modId xmlns:p14="http://schemas.microsoft.com/office/powerpoint/2010/main" val="155011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12251910"/>
                    </a:ext>
                  </a:extLst>
                </a:gridCol>
                <a:gridCol w="370332">
                  <a:extLst>
                    <a:ext uri="{9D8B030D-6E8A-4147-A177-3AD203B41FA5}">
                      <a16:colId xmlns:a16="http://schemas.microsoft.com/office/drawing/2014/main" val="227310710"/>
                    </a:ext>
                  </a:extLst>
                </a:gridCol>
                <a:gridCol w="370332">
                  <a:extLst>
                    <a:ext uri="{9D8B030D-6E8A-4147-A177-3AD203B41FA5}">
                      <a16:colId xmlns:a16="http://schemas.microsoft.com/office/drawing/2014/main" val="3855043244"/>
                    </a:ext>
                  </a:extLst>
                </a:gridCol>
                <a:gridCol w="370332">
                  <a:extLst>
                    <a:ext uri="{9D8B030D-6E8A-4147-A177-3AD203B41FA5}">
                      <a16:colId xmlns:a16="http://schemas.microsoft.com/office/drawing/2014/main" val="2200242379"/>
                    </a:ext>
                  </a:extLst>
                </a:gridCol>
                <a:gridCol w="329184">
                  <a:extLst>
                    <a:ext uri="{9D8B030D-6E8A-4147-A177-3AD203B41FA5}">
                      <a16:colId xmlns:a16="http://schemas.microsoft.com/office/drawing/2014/main" val="804955098"/>
                    </a:ext>
                  </a:extLst>
                </a:gridCol>
                <a:gridCol w="329184">
                  <a:extLst>
                    <a:ext uri="{9D8B030D-6E8A-4147-A177-3AD203B41FA5}">
                      <a16:colId xmlns:a16="http://schemas.microsoft.com/office/drawing/2014/main" val="2272567999"/>
                    </a:ext>
                  </a:extLst>
                </a:gridCol>
                <a:gridCol w="329184">
                  <a:extLst>
                    <a:ext uri="{9D8B030D-6E8A-4147-A177-3AD203B41FA5}">
                      <a16:colId xmlns:a16="http://schemas.microsoft.com/office/drawing/2014/main" val="2807454870"/>
                    </a:ext>
                  </a:extLst>
                </a:gridCol>
                <a:gridCol w="329184">
                  <a:extLst>
                    <a:ext uri="{9D8B030D-6E8A-4147-A177-3AD203B41FA5}">
                      <a16:colId xmlns:a16="http://schemas.microsoft.com/office/drawing/2014/main" val="2601522484"/>
                    </a:ext>
                  </a:extLst>
                </a:gridCol>
                <a:gridCol w="329184">
                  <a:extLst>
                    <a:ext uri="{9D8B030D-6E8A-4147-A177-3AD203B41FA5}">
                      <a16:colId xmlns:a16="http://schemas.microsoft.com/office/drawing/2014/main" val="39663536"/>
                    </a:ext>
                  </a:extLst>
                </a:gridCol>
                <a:gridCol w="329184">
                  <a:extLst>
                    <a:ext uri="{9D8B030D-6E8A-4147-A177-3AD203B41FA5}">
                      <a16:colId xmlns:a16="http://schemas.microsoft.com/office/drawing/2014/main" val="2332954074"/>
                    </a:ext>
                  </a:extLst>
                </a:gridCol>
                <a:gridCol w="329184">
                  <a:extLst>
                    <a:ext uri="{9D8B030D-6E8A-4147-A177-3AD203B41FA5}">
                      <a16:colId xmlns:a16="http://schemas.microsoft.com/office/drawing/2014/main" val="2530661628"/>
                    </a:ext>
                  </a:extLst>
                </a:gridCol>
                <a:gridCol w="329184">
                  <a:extLst>
                    <a:ext uri="{9D8B030D-6E8A-4147-A177-3AD203B41FA5}">
                      <a16:colId xmlns:a16="http://schemas.microsoft.com/office/drawing/2014/main" val="1644541439"/>
                    </a:ext>
                  </a:extLst>
                </a:gridCol>
                <a:gridCol w="329184">
                  <a:extLst>
                    <a:ext uri="{9D8B030D-6E8A-4147-A177-3AD203B41FA5}">
                      <a16:colId xmlns:a16="http://schemas.microsoft.com/office/drawing/2014/main" val="271651014"/>
                    </a:ext>
                  </a:extLst>
                </a:gridCol>
                <a:gridCol w="370332">
                  <a:extLst>
                    <a:ext uri="{9D8B030D-6E8A-4147-A177-3AD203B41FA5}">
                      <a16:colId xmlns:a16="http://schemas.microsoft.com/office/drawing/2014/main" val="1690301126"/>
                    </a:ext>
                  </a:extLst>
                </a:gridCol>
                <a:gridCol w="370332">
                  <a:extLst>
                    <a:ext uri="{9D8B030D-6E8A-4147-A177-3AD203B41FA5}">
                      <a16:colId xmlns:a16="http://schemas.microsoft.com/office/drawing/2014/main" val="1020920318"/>
                    </a:ext>
                  </a:extLst>
                </a:gridCol>
                <a:gridCol w="329184">
                  <a:extLst>
                    <a:ext uri="{9D8B030D-6E8A-4147-A177-3AD203B41FA5}">
                      <a16:colId xmlns:a16="http://schemas.microsoft.com/office/drawing/2014/main" val="1345611505"/>
                    </a:ext>
                  </a:extLst>
                </a:gridCol>
                <a:gridCol w="329184">
                  <a:extLst>
                    <a:ext uri="{9D8B030D-6E8A-4147-A177-3AD203B41FA5}">
                      <a16:colId xmlns:a16="http://schemas.microsoft.com/office/drawing/2014/main" val="1518370198"/>
                    </a:ext>
                  </a:extLst>
                </a:gridCol>
                <a:gridCol w="370332">
                  <a:extLst>
                    <a:ext uri="{9D8B030D-6E8A-4147-A177-3AD203B41FA5}">
                      <a16:colId xmlns:a16="http://schemas.microsoft.com/office/drawing/2014/main" val="1706962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643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- 2018-02-07 14:00:00</a:t>
                      </a:r>
                      <a:r>
                        <a:rPr kumimoji="0" lang="fr-FR" sz="1000" b="0" i="0" u="none" strike="noStrike" kern="1200" cap="none" spc="0" normalizeH="0" baseline="0" noProof="0">
                          <a:ln>
                            <a:noFill/>
                          </a:ln>
                          <a:solidFill>
                            <a:prstClr val="black"/>
                          </a:solidFill>
                          <a:effectLst/>
                          <a:uLnTx/>
                          <a:uFillTx/>
                          <a:latin typeface="+mn-lt"/>
                          <a:ea typeface="+mn-ea"/>
                          <a:cs typeface="+mn-cs"/>
                        </a:rPr>
                        <a:t>
Le mois de février, avec la Saint-Valentin est le mois de l’amour ! 💞
A cette occasion, nous vous offrons 2 crèmes mains  pour tout achat d'un parfum Queen Next Door. 
De plus, un ballotin de chocolats est offert pour les 50 premiers clients 💞 Qui dit mieux? 🙂
https://goo.gl/AVjswM
*Offre valable: du 06 au 14 Février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61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- 2018-02-05 11:00:00</a:t>
                      </a:r>
                      <a:r>
                        <a:rPr kumimoji="0" lang="fr-FR" sz="1000" b="0" i="0" u="none" strike="noStrike" kern="1200" cap="none" spc="0" normalizeH="0" baseline="0" noProof="0">
                          <a:ln>
                            <a:noFill/>
                          </a:ln>
                          <a:solidFill>
                            <a:prstClr val="black"/>
                          </a:solidFill>
                          <a:effectLst/>
                          <a:uLnTx/>
                          <a:uFillTx/>
                          <a:latin typeface="+mn-lt"/>
                          <a:ea typeface="+mn-ea"/>
                          <a:cs typeface="+mn-cs"/>
                        </a:rPr>
                        <a:t>
Profitez d’un instant à la hauteur de la reine moderne que vous êtes!  N’est-ce-pas agréable ?❤️ https://goo.gl/5Hei8b
📷 @lilimakes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8254731"/>
                  </a:ext>
                </a:extLst>
              </a:tr>
            </a:tbl>
          </a:graphicData>
        </a:graphic>
      </p:graphicFrame>
      <p:sp>
        <p:nvSpPr>
          <p:cNvPr id="4" name="Text Placeholder 3">
            <a:extLst>
              <a:ext uri="{FF2B5EF4-FFF2-40B4-BE49-F238E27FC236}">
                <a16:creationId xmlns:a16="http://schemas.microsoft.com/office/drawing/2014/main" id="{CBE51005-7A88-4DC2-8CBD-C6B22FD0B8C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7102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75C40-6C15-4FBD-B8F8-CDA730A758C1}"/>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73FE395E-CD66-4B2F-88A7-54D0C7096852}"/>
              </a:ext>
            </a:extLst>
          </p:cNvPr>
          <p:cNvGraphicFramePr>
            <a:graphicFrameLocks noGrp="1"/>
          </p:cNvGraphicFramePr>
          <p:nvPr>
            <p:ph type="tbl" sz="quarter" idx="13"/>
            <p:extLst>
              <p:ext uri="{D42A27DB-BD31-4B8C-83A1-F6EECF244321}">
                <p14:modId xmlns:p14="http://schemas.microsoft.com/office/powerpoint/2010/main" val="3015287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38131390"/>
                    </a:ext>
                  </a:extLst>
                </a:gridCol>
                <a:gridCol w="370332">
                  <a:extLst>
                    <a:ext uri="{9D8B030D-6E8A-4147-A177-3AD203B41FA5}">
                      <a16:colId xmlns:a16="http://schemas.microsoft.com/office/drawing/2014/main" val="1279599590"/>
                    </a:ext>
                  </a:extLst>
                </a:gridCol>
                <a:gridCol w="370332">
                  <a:extLst>
                    <a:ext uri="{9D8B030D-6E8A-4147-A177-3AD203B41FA5}">
                      <a16:colId xmlns:a16="http://schemas.microsoft.com/office/drawing/2014/main" val="3107275075"/>
                    </a:ext>
                  </a:extLst>
                </a:gridCol>
                <a:gridCol w="370332">
                  <a:extLst>
                    <a:ext uri="{9D8B030D-6E8A-4147-A177-3AD203B41FA5}">
                      <a16:colId xmlns:a16="http://schemas.microsoft.com/office/drawing/2014/main" val="121584694"/>
                    </a:ext>
                  </a:extLst>
                </a:gridCol>
                <a:gridCol w="329184">
                  <a:extLst>
                    <a:ext uri="{9D8B030D-6E8A-4147-A177-3AD203B41FA5}">
                      <a16:colId xmlns:a16="http://schemas.microsoft.com/office/drawing/2014/main" val="337030979"/>
                    </a:ext>
                  </a:extLst>
                </a:gridCol>
                <a:gridCol w="329184">
                  <a:extLst>
                    <a:ext uri="{9D8B030D-6E8A-4147-A177-3AD203B41FA5}">
                      <a16:colId xmlns:a16="http://schemas.microsoft.com/office/drawing/2014/main" val="1576326439"/>
                    </a:ext>
                  </a:extLst>
                </a:gridCol>
                <a:gridCol w="329184">
                  <a:extLst>
                    <a:ext uri="{9D8B030D-6E8A-4147-A177-3AD203B41FA5}">
                      <a16:colId xmlns:a16="http://schemas.microsoft.com/office/drawing/2014/main" val="1402287154"/>
                    </a:ext>
                  </a:extLst>
                </a:gridCol>
                <a:gridCol w="329184">
                  <a:extLst>
                    <a:ext uri="{9D8B030D-6E8A-4147-A177-3AD203B41FA5}">
                      <a16:colId xmlns:a16="http://schemas.microsoft.com/office/drawing/2014/main" val="2301855874"/>
                    </a:ext>
                  </a:extLst>
                </a:gridCol>
                <a:gridCol w="329184">
                  <a:extLst>
                    <a:ext uri="{9D8B030D-6E8A-4147-A177-3AD203B41FA5}">
                      <a16:colId xmlns:a16="http://schemas.microsoft.com/office/drawing/2014/main" val="3204682482"/>
                    </a:ext>
                  </a:extLst>
                </a:gridCol>
                <a:gridCol w="329184">
                  <a:extLst>
                    <a:ext uri="{9D8B030D-6E8A-4147-A177-3AD203B41FA5}">
                      <a16:colId xmlns:a16="http://schemas.microsoft.com/office/drawing/2014/main" val="2098717287"/>
                    </a:ext>
                  </a:extLst>
                </a:gridCol>
                <a:gridCol w="329184">
                  <a:extLst>
                    <a:ext uri="{9D8B030D-6E8A-4147-A177-3AD203B41FA5}">
                      <a16:colId xmlns:a16="http://schemas.microsoft.com/office/drawing/2014/main" val="2676173525"/>
                    </a:ext>
                  </a:extLst>
                </a:gridCol>
                <a:gridCol w="329184">
                  <a:extLst>
                    <a:ext uri="{9D8B030D-6E8A-4147-A177-3AD203B41FA5}">
                      <a16:colId xmlns:a16="http://schemas.microsoft.com/office/drawing/2014/main" val="2761453585"/>
                    </a:ext>
                  </a:extLst>
                </a:gridCol>
                <a:gridCol w="329184">
                  <a:extLst>
                    <a:ext uri="{9D8B030D-6E8A-4147-A177-3AD203B41FA5}">
                      <a16:colId xmlns:a16="http://schemas.microsoft.com/office/drawing/2014/main" val="1359305943"/>
                    </a:ext>
                  </a:extLst>
                </a:gridCol>
                <a:gridCol w="370332">
                  <a:extLst>
                    <a:ext uri="{9D8B030D-6E8A-4147-A177-3AD203B41FA5}">
                      <a16:colId xmlns:a16="http://schemas.microsoft.com/office/drawing/2014/main" val="1354669263"/>
                    </a:ext>
                  </a:extLst>
                </a:gridCol>
                <a:gridCol w="370332">
                  <a:extLst>
                    <a:ext uri="{9D8B030D-6E8A-4147-A177-3AD203B41FA5}">
                      <a16:colId xmlns:a16="http://schemas.microsoft.com/office/drawing/2014/main" val="1868170477"/>
                    </a:ext>
                  </a:extLst>
                </a:gridCol>
                <a:gridCol w="329184">
                  <a:extLst>
                    <a:ext uri="{9D8B030D-6E8A-4147-A177-3AD203B41FA5}">
                      <a16:colId xmlns:a16="http://schemas.microsoft.com/office/drawing/2014/main" val="69416855"/>
                    </a:ext>
                  </a:extLst>
                </a:gridCol>
                <a:gridCol w="329184">
                  <a:extLst>
                    <a:ext uri="{9D8B030D-6E8A-4147-A177-3AD203B41FA5}">
                      <a16:colId xmlns:a16="http://schemas.microsoft.com/office/drawing/2014/main" val="460148940"/>
                    </a:ext>
                  </a:extLst>
                </a:gridCol>
                <a:gridCol w="370332">
                  <a:extLst>
                    <a:ext uri="{9D8B030D-6E8A-4147-A177-3AD203B41FA5}">
                      <a16:colId xmlns:a16="http://schemas.microsoft.com/office/drawing/2014/main" val="1415273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17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- 2018-02-02 15:55:15</a:t>
                      </a:r>
                      <a:r>
                        <a:rPr kumimoji="0" lang="fr-FR" sz="1000" b="0" i="0" u="none" strike="noStrike" kern="1200" cap="none" spc="0" normalizeH="0" baseline="0" noProof="0">
                          <a:ln>
                            <a:noFill/>
                          </a:ln>
                          <a:solidFill>
                            <a:prstClr val="black"/>
                          </a:solidFill>
                          <a:effectLst/>
                          <a:uLnTx/>
                          <a:uFillTx/>
                          <a:latin typeface="+mn-lt"/>
                          <a:ea typeface="+mn-ea"/>
                          <a:cs typeface="+mn-cs"/>
                        </a:rPr>
                        <a:t>
🎁| JEU-CONCOURS |
En collaboration avec Bombastikgirl , gagnez le parfum de votre choix sur notre site! Les frais de ports vous seront offerts également.
Pour participer, suivez les instructions sur sa page facebook :-)
https://www.facebook.com/Bombastikgirl/photos/a.140422339451098.32196.121907574635908/884000991759892/?type=3&amp;theater
Fin le 09/02/2018
Bonne chance à toutes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3820983"/>
                  </a:ext>
                </a:extLst>
              </a:tr>
            </a:tbl>
          </a:graphicData>
        </a:graphic>
      </p:graphicFrame>
      <p:sp>
        <p:nvSpPr>
          <p:cNvPr id="4" name="Text Placeholder 3">
            <a:extLst>
              <a:ext uri="{FF2B5EF4-FFF2-40B4-BE49-F238E27FC236}">
                <a16:creationId xmlns:a16="http://schemas.microsoft.com/office/drawing/2014/main" id="{A969AABF-B920-425E-AA93-FFD6F04F113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24193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1360-679B-4D13-A326-7F9A7DFC0CB5}"/>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A4C55BC4-8CBF-4F0B-A7FE-CA99449D4788}"/>
              </a:ext>
            </a:extLst>
          </p:cNvPr>
          <p:cNvGraphicFramePr>
            <a:graphicFrameLocks noGrp="1"/>
          </p:cNvGraphicFramePr>
          <p:nvPr>
            <p:ph type="tbl" sz="quarter" idx="13"/>
            <p:extLst>
              <p:ext uri="{D42A27DB-BD31-4B8C-83A1-F6EECF244321}">
                <p14:modId xmlns:p14="http://schemas.microsoft.com/office/powerpoint/2010/main" val="143723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3103877"/>
                    </a:ext>
                  </a:extLst>
                </a:gridCol>
                <a:gridCol w="370332">
                  <a:extLst>
                    <a:ext uri="{9D8B030D-6E8A-4147-A177-3AD203B41FA5}">
                      <a16:colId xmlns:a16="http://schemas.microsoft.com/office/drawing/2014/main" val="4005151921"/>
                    </a:ext>
                  </a:extLst>
                </a:gridCol>
                <a:gridCol w="370332">
                  <a:extLst>
                    <a:ext uri="{9D8B030D-6E8A-4147-A177-3AD203B41FA5}">
                      <a16:colId xmlns:a16="http://schemas.microsoft.com/office/drawing/2014/main" val="903569245"/>
                    </a:ext>
                  </a:extLst>
                </a:gridCol>
                <a:gridCol w="370332">
                  <a:extLst>
                    <a:ext uri="{9D8B030D-6E8A-4147-A177-3AD203B41FA5}">
                      <a16:colId xmlns:a16="http://schemas.microsoft.com/office/drawing/2014/main" val="258717597"/>
                    </a:ext>
                  </a:extLst>
                </a:gridCol>
                <a:gridCol w="329184">
                  <a:extLst>
                    <a:ext uri="{9D8B030D-6E8A-4147-A177-3AD203B41FA5}">
                      <a16:colId xmlns:a16="http://schemas.microsoft.com/office/drawing/2014/main" val="1252300808"/>
                    </a:ext>
                  </a:extLst>
                </a:gridCol>
                <a:gridCol w="329184">
                  <a:extLst>
                    <a:ext uri="{9D8B030D-6E8A-4147-A177-3AD203B41FA5}">
                      <a16:colId xmlns:a16="http://schemas.microsoft.com/office/drawing/2014/main" val="2097335345"/>
                    </a:ext>
                  </a:extLst>
                </a:gridCol>
                <a:gridCol w="329184">
                  <a:extLst>
                    <a:ext uri="{9D8B030D-6E8A-4147-A177-3AD203B41FA5}">
                      <a16:colId xmlns:a16="http://schemas.microsoft.com/office/drawing/2014/main" val="3675687990"/>
                    </a:ext>
                  </a:extLst>
                </a:gridCol>
                <a:gridCol w="329184">
                  <a:extLst>
                    <a:ext uri="{9D8B030D-6E8A-4147-A177-3AD203B41FA5}">
                      <a16:colId xmlns:a16="http://schemas.microsoft.com/office/drawing/2014/main" val="3228925202"/>
                    </a:ext>
                  </a:extLst>
                </a:gridCol>
                <a:gridCol w="329184">
                  <a:extLst>
                    <a:ext uri="{9D8B030D-6E8A-4147-A177-3AD203B41FA5}">
                      <a16:colId xmlns:a16="http://schemas.microsoft.com/office/drawing/2014/main" val="3640421319"/>
                    </a:ext>
                  </a:extLst>
                </a:gridCol>
                <a:gridCol w="329184">
                  <a:extLst>
                    <a:ext uri="{9D8B030D-6E8A-4147-A177-3AD203B41FA5}">
                      <a16:colId xmlns:a16="http://schemas.microsoft.com/office/drawing/2014/main" val="3079633418"/>
                    </a:ext>
                  </a:extLst>
                </a:gridCol>
                <a:gridCol w="329184">
                  <a:extLst>
                    <a:ext uri="{9D8B030D-6E8A-4147-A177-3AD203B41FA5}">
                      <a16:colId xmlns:a16="http://schemas.microsoft.com/office/drawing/2014/main" val="2273415277"/>
                    </a:ext>
                  </a:extLst>
                </a:gridCol>
                <a:gridCol w="329184">
                  <a:extLst>
                    <a:ext uri="{9D8B030D-6E8A-4147-A177-3AD203B41FA5}">
                      <a16:colId xmlns:a16="http://schemas.microsoft.com/office/drawing/2014/main" val="1315448354"/>
                    </a:ext>
                  </a:extLst>
                </a:gridCol>
                <a:gridCol w="329184">
                  <a:extLst>
                    <a:ext uri="{9D8B030D-6E8A-4147-A177-3AD203B41FA5}">
                      <a16:colId xmlns:a16="http://schemas.microsoft.com/office/drawing/2014/main" val="1049344710"/>
                    </a:ext>
                  </a:extLst>
                </a:gridCol>
                <a:gridCol w="370332">
                  <a:extLst>
                    <a:ext uri="{9D8B030D-6E8A-4147-A177-3AD203B41FA5}">
                      <a16:colId xmlns:a16="http://schemas.microsoft.com/office/drawing/2014/main" val="3809854760"/>
                    </a:ext>
                  </a:extLst>
                </a:gridCol>
                <a:gridCol w="370332">
                  <a:extLst>
                    <a:ext uri="{9D8B030D-6E8A-4147-A177-3AD203B41FA5}">
                      <a16:colId xmlns:a16="http://schemas.microsoft.com/office/drawing/2014/main" val="1961326759"/>
                    </a:ext>
                  </a:extLst>
                </a:gridCol>
                <a:gridCol w="329184">
                  <a:extLst>
                    <a:ext uri="{9D8B030D-6E8A-4147-A177-3AD203B41FA5}">
                      <a16:colId xmlns:a16="http://schemas.microsoft.com/office/drawing/2014/main" val="1955542252"/>
                    </a:ext>
                  </a:extLst>
                </a:gridCol>
                <a:gridCol w="329184">
                  <a:extLst>
                    <a:ext uri="{9D8B030D-6E8A-4147-A177-3AD203B41FA5}">
                      <a16:colId xmlns:a16="http://schemas.microsoft.com/office/drawing/2014/main" val="603527353"/>
                    </a:ext>
                  </a:extLst>
                </a:gridCol>
                <a:gridCol w="370332">
                  <a:extLst>
                    <a:ext uri="{9D8B030D-6E8A-4147-A177-3AD203B41FA5}">
                      <a16:colId xmlns:a16="http://schemas.microsoft.com/office/drawing/2014/main" val="331627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506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- 2018-02-02 08:30:00</a:t>
                      </a:r>
                      <a:r>
                        <a:rPr kumimoji="0" lang="fr-FR" sz="1000" b="0" i="0" u="none" strike="noStrike" kern="1200" cap="none" spc="0" normalizeH="0" baseline="0" noProof="0">
                          <a:ln>
                            <a:noFill/>
                          </a:ln>
                          <a:solidFill>
                            <a:prstClr val="black"/>
                          </a:solidFill>
                          <a:effectLst/>
                          <a:uLnTx/>
                          <a:uFillTx/>
                          <a:latin typeface="+mn-lt"/>
                          <a:ea typeface="+mn-ea"/>
                          <a:cs typeface="+mn-cs"/>
                        </a:rPr>
                        <a:t>
#CARNETENDANCE :Vous êtes un accro du ski ? Vous soupirez, les stations sont si loin…Vous rêvez d’une ambiance chalet à Paris ? Découvrez Val Monceau, une station de ski éphémère en plein Paris, qui vous offre la possibilité de vous retrouver entre amis autour d’un apéro ou d’un goûter sucré en station d’altitude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9723423"/>
                  </a:ext>
                </a:extLst>
              </a:tr>
            </a:tbl>
          </a:graphicData>
        </a:graphic>
      </p:graphicFrame>
      <p:sp>
        <p:nvSpPr>
          <p:cNvPr id="4" name="Text Placeholder 3">
            <a:extLst>
              <a:ext uri="{FF2B5EF4-FFF2-40B4-BE49-F238E27FC236}">
                <a16:creationId xmlns:a16="http://schemas.microsoft.com/office/drawing/2014/main" id="{DD683CED-639F-4896-BAD7-FB8D59733FA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52998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5D2F9-7901-4AB5-9E69-6796AC46B36C}"/>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A52733B8-DE41-4563-9F15-8F2442F5503F}"/>
              </a:ext>
            </a:extLst>
          </p:cNvPr>
          <p:cNvGraphicFramePr>
            <a:graphicFrameLocks noGrp="1"/>
          </p:cNvGraphicFramePr>
          <p:nvPr>
            <p:ph type="tbl" sz="quarter" idx="13"/>
            <p:extLst>
              <p:ext uri="{D42A27DB-BD31-4B8C-83A1-F6EECF244321}">
                <p14:modId xmlns:p14="http://schemas.microsoft.com/office/powerpoint/2010/main" val="437210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6684983"/>
                    </a:ext>
                  </a:extLst>
                </a:gridCol>
                <a:gridCol w="370332">
                  <a:extLst>
                    <a:ext uri="{9D8B030D-6E8A-4147-A177-3AD203B41FA5}">
                      <a16:colId xmlns:a16="http://schemas.microsoft.com/office/drawing/2014/main" val="337065481"/>
                    </a:ext>
                  </a:extLst>
                </a:gridCol>
                <a:gridCol w="370332">
                  <a:extLst>
                    <a:ext uri="{9D8B030D-6E8A-4147-A177-3AD203B41FA5}">
                      <a16:colId xmlns:a16="http://schemas.microsoft.com/office/drawing/2014/main" val="3740614863"/>
                    </a:ext>
                  </a:extLst>
                </a:gridCol>
                <a:gridCol w="370332">
                  <a:extLst>
                    <a:ext uri="{9D8B030D-6E8A-4147-A177-3AD203B41FA5}">
                      <a16:colId xmlns:a16="http://schemas.microsoft.com/office/drawing/2014/main" val="4246791296"/>
                    </a:ext>
                  </a:extLst>
                </a:gridCol>
                <a:gridCol w="329184">
                  <a:extLst>
                    <a:ext uri="{9D8B030D-6E8A-4147-A177-3AD203B41FA5}">
                      <a16:colId xmlns:a16="http://schemas.microsoft.com/office/drawing/2014/main" val="2846037088"/>
                    </a:ext>
                  </a:extLst>
                </a:gridCol>
                <a:gridCol w="329184">
                  <a:extLst>
                    <a:ext uri="{9D8B030D-6E8A-4147-A177-3AD203B41FA5}">
                      <a16:colId xmlns:a16="http://schemas.microsoft.com/office/drawing/2014/main" val="2451227426"/>
                    </a:ext>
                  </a:extLst>
                </a:gridCol>
                <a:gridCol w="329184">
                  <a:extLst>
                    <a:ext uri="{9D8B030D-6E8A-4147-A177-3AD203B41FA5}">
                      <a16:colId xmlns:a16="http://schemas.microsoft.com/office/drawing/2014/main" val="1470261224"/>
                    </a:ext>
                  </a:extLst>
                </a:gridCol>
                <a:gridCol w="329184">
                  <a:extLst>
                    <a:ext uri="{9D8B030D-6E8A-4147-A177-3AD203B41FA5}">
                      <a16:colId xmlns:a16="http://schemas.microsoft.com/office/drawing/2014/main" val="3926309687"/>
                    </a:ext>
                  </a:extLst>
                </a:gridCol>
                <a:gridCol w="329184">
                  <a:extLst>
                    <a:ext uri="{9D8B030D-6E8A-4147-A177-3AD203B41FA5}">
                      <a16:colId xmlns:a16="http://schemas.microsoft.com/office/drawing/2014/main" val="1780019765"/>
                    </a:ext>
                  </a:extLst>
                </a:gridCol>
                <a:gridCol w="329184">
                  <a:extLst>
                    <a:ext uri="{9D8B030D-6E8A-4147-A177-3AD203B41FA5}">
                      <a16:colId xmlns:a16="http://schemas.microsoft.com/office/drawing/2014/main" val="3764270262"/>
                    </a:ext>
                  </a:extLst>
                </a:gridCol>
                <a:gridCol w="329184">
                  <a:extLst>
                    <a:ext uri="{9D8B030D-6E8A-4147-A177-3AD203B41FA5}">
                      <a16:colId xmlns:a16="http://schemas.microsoft.com/office/drawing/2014/main" val="3912576044"/>
                    </a:ext>
                  </a:extLst>
                </a:gridCol>
                <a:gridCol w="329184">
                  <a:extLst>
                    <a:ext uri="{9D8B030D-6E8A-4147-A177-3AD203B41FA5}">
                      <a16:colId xmlns:a16="http://schemas.microsoft.com/office/drawing/2014/main" val="2083729417"/>
                    </a:ext>
                  </a:extLst>
                </a:gridCol>
                <a:gridCol w="329184">
                  <a:extLst>
                    <a:ext uri="{9D8B030D-6E8A-4147-A177-3AD203B41FA5}">
                      <a16:colId xmlns:a16="http://schemas.microsoft.com/office/drawing/2014/main" val="3650096873"/>
                    </a:ext>
                  </a:extLst>
                </a:gridCol>
                <a:gridCol w="370332">
                  <a:extLst>
                    <a:ext uri="{9D8B030D-6E8A-4147-A177-3AD203B41FA5}">
                      <a16:colId xmlns:a16="http://schemas.microsoft.com/office/drawing/2014/main" val="3679710354"/>
                    </a:ext>
                  </a:extLst>
                </a:gridCol>
                <a:gridCol w="370332">
                  <a:extLst>
                    <a:ext uri="{9D8B030D-6E8A-4147-A177-3AD203B41FA5}">
                      <a16:colId xmlns:a16="http://schemas.microsoft.com/office/drawing/2014/main" val="1050583653"/>
                    </a:ext>
                  </a:extLst>
                </a:gridCol>
                <a:gridCol w="329184">
                  <a:extLst>
                    <a:ext uri="{9D8B030D-6E8A-4147-A177-3AD203B41FA5}">
                      <a16:colId xmlns:a16="http://schemas.microsoft.com/office/drawing/2014/main" val="209449221"/>
                    </a:ext>
                  </a:extLst>
                </a:gridCol>
                <a:gridCol w="329184">
                  <a:extLst>
                    <a:ext uri="{9D8B030D-6E8A-4147-A177-3AD203B41FA5}">
                      <a16:colId xmlns:a16="http://schemas.microsoft.com/office/drawing/2014/main" val="3215053537"/>
                    </a:ext>
                  </a:extLst>
                </a:gridCol>
                <a:gridCol w="370332">
                  <a:extLst>
                    <a:ext uri="{9D8B030D-6E8A-4147-A177-3AD203B41FA5}">
                      <a16:colId xmlns:a16="http://schemas.microsoft.com/office/drawing/2014/main" val="4038626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044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Gellé Frères - 2018-02-01 09:00:00</a:t>
                      </a:r>
                      <a:r>
                        <a:rPr kumimoji="0" lang="fr-FR" sz="1000" b="0" i="0" u="none" strike="noStrike" kern="1200" cap="none" spc="0" normalizeH="0" baseline="0" noProof="0">
                          <a:ln>
                            <a:noFill/>
                          </a:ln>
                          <a:solidFill>
                            <a:prstClr val="black"/>
                          </a:solidFill>
                          <a:effectLst/>
                          <a:uLnTx/>
                          <a:uFillTx/>
                          <a:latin typeface="+mn-lt"/>
                          <a:ea typeface="+mn-ea"/>
                          <a:cs typeface="+mn-cs"/>
                        </a:rPr>
                        <a:t>
[Portrait de reine]
 🏆Designer et architecte d’intérieur basée à Marseille, Margaux Keller est l’une des Reines incontournables de l’univers Gellé Frères. C’est notamment à elle que l’on doit l’atmosphère poudrée et élégante du nouveau e-boudoir de la Maison, situé au 19 avenue de l’Opéra, Paris 1er.
http://bit.ly/2nqKT5s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6185469"/>
                  </a:ext>
                </a:extLst>
              </a:tr>
            </a:tbl>
          </a:graphicData>
        </a:graphic>
      </p:graphicFrame>
      <p:sp>
        <p:nvSpPr>
          <p:cNvPr id="4" name="Text Placeholder 3">
            <a:extLst>
              <a:ext uri="{FF2B5EF4-FFF2-40B4-BE49-F238E27FC236}">
                <a16:creationId xmlns:a16="http://schemas.microsoft.com/office/drawing/2014/main" id="{0747F160-5F93-4B50-A0B9-05A2B358F94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00544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B8F0F-08D9-4E39-8D4B-590C464CD9EB}"/>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E6015479-1FFC-4553-A793-449EA240A87F}"/>
              </a:ext>
            </a:extLst>
          </p:cNvPr>
          <p:cNvGraphicFramePr>
            <a:graphicFrameLocks noGrp="1"/>
          </p:cNvGraphicFramePr>
          <p:nvPr>
            <p:ph type="chart" sz="quarter" idx="13"/>
            <p:extLst>
              <p:ext uri="{D42A27DB-BD31-4B8C-83A1-F6EECF244321}">
                <p14:modId xmlns:p14="http://schemas.microsoft.com/office/powerpoint/2010/main" val="3086234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60842-1FAD-4B38-B58C-1E61AE71C66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D6B0AB3-21C0-4E13-8D18-A8839A8041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08117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1014</Words>
  <Application>Microsoft Office PowerPoint</Application>
  <PresentationFormat>On-screen Show (4:3)</PresentationFormat>
  <Paragraphs>629</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Content Optimization Benchmark</vt:lpstr>
      <vt:lpstr>Facebook Own Posts</vt:lpstr>
      <vt:lpstr>Facebook Interaction Rate By Post Type</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2018-03-01T18:05:22Z</dcterms:created>
  <dcterms:modified xsi:type="dcterms:W3CDTF">2018-03-01T18:06:09Z</dcterms:modified>
</cp:coreProperties>
</file>