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Portugal Telecom</c:v>
                </c:pt>
              </c:strCache>
            </c:strRef>
          </c:tx>
          <c:spPr>
            <a:ln w="28575" cap="rnd">
              <a:solidFill>
                <a:schemeClr val="accent1"/>
              </a:solidFill>
              <a:round/>
            </a:ln>
            <a:effectLst/>
          </c:spPr>
          <c:marker>
            <c:symbol val="none"/>
          </c:marker>
          <c:cat>
            <c:numRef>
              <c:f>Sheet1!$A$2:$A$60</c:f>
              <c:numCache>
                <c:formatCode>m/d/yyyy</c:formatCode>
                <c:ptCount val="59"/>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numCache>
            </c:numRef>
          </c:cat>
          <c:val>
            <c:numRef>
              <c:f>Sheet1!$B$2:$B$60</c:f>
              <c:numCache>
                <c:formatCode>General</c:formatCode>
                <c:ptCount val="59"/>
                <c:pt idx="0">
                  <c:v>0</c:v>
                </c:pt>
                <c:pt idx="1">
                  <c:v>0</c:v>
                </c:pt>
                <c:pt idx="2">
                  <c:v>0</c:v>
                </c:pt>
                <c:pt idx="3">
                  <c:v>0</c:v>
                </c:pt>
                <c:pt idx="4">
                  <c:v>0</c:v>
                </c:pt>
                <c:pt idx="5">
                  <c:v>0</c:v>
                </c:pt>
                <c:pt idx="6">
                  <c:v>0</c:v>
                </c:pt>
                <c:pt idx="7">
                  <c:v>0</c:v>
                </c:pt>
                <c:pt idx="8">
                  <c:v>1</c:v>
                </c:pt>
                <c:pt idx="9">
                  <c:v>0</c:v>
                </c:pt>
                <c:pt idx="10">
                  <c:v>1</c:v>
                </c:pt>
                <c:pt idx="11">
                  <c:v>1</c:v>
                </c:pt>
                <c:pt idx="12">
                  <c:v>0</c:v>
                </c:pt>
                <c:pt idx="13">
                  <c:v>0</c:v>
                </c:pt>
                <c:pt idx="14">
                  <c:v>0</c:v>
                </c:pt>
                <c:pt idx="15">
                  <c:v>1</c:v>
                </c:pt>
                <c:pt idx="16">
                  <c:v>1</c:v>
                </c:pt>
                <c:pt idx="17">
                  <c:v>0</c:v>
                </c:pt>
                <c:pt idx="18">
                  <c:v>1</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1</c:v>
                </c:pt>
                <c:pt idx="37">
                  <c:v>1</c:v>
                </c:pt>
                <c:pt idx="38">
                  <c:v>0</c:v>
                </c:pt>
                <c:pt idx="39">
                  <c:v>1</c:v>
                </c:pt>
                <c:pt idx="40">
                  <c:v>1</c:v>
                </c:pt>
                <c:pt idx="41">
                  <c:v>2</c:v>
                </c:pt>
                <c:pt idx="42">
                  <c:v>2</c:v>
                </c:pt>
                <c:pt idx="43">
                  <c:v>1</c:v>
                </c:pt>
                <c:pt idx="44">
                  <c:v>1</c:v>
                </c:pt>
                <c:pt idx="45">
                  <c:v>0</c:v>
                </c:pt>
                <c:pt idx="46">
                  <c:v>1</c:v>
                </c:pt>
                <c:pt idx="47">
                  <c:v>0</c:v>
                </c:pt>
                <c:pt idx="48">
                  <c:v>0</c:v>
                </c:pt>
                <c:pt idx="49">
                  <c:v>1</c:v>
                </c:pt>
                <c:pt idx="50">
                  <c:v>0</c:v>
                </c:pt>
                <c:pt idx="51">
                  <c:v>1</c:v>
                </c:pt>
                <c:pt idx="52">
                  <c:v>0</c:v>
                </c:pt>
                <c:pt idx="53">
                  <c:v>1</c:v>
                </c:pt>
                <c:pt idx="54">
                  <c:v>0</c:v>
                </c:pt>
                <c:pt idx="55">
                  <c:v>0</c:v>
                </c:pt>
                <c:pt idx="56">
                  <c:v>1</c:v>
                </c:pt>
                <c:pt idx="57">
                  <c:v>2</c:v>
                </c:pt>
                <c:pt idx="58">
                  <c:v>2</c:v>
                </c:pt>
              </c:numCache>
            </c:numRef>
          </c:val>
          <c:smooth val="0"/>
          <c:extLst>
            <c:ext xmlns:c16="http://schemas.microsoft.com/office/drawing/2014/chart" uri="{C3380CC4-5D6E-409C-BE32-E72D297353CC}">
              <c16:uniqueId val="{00000000-A807-4DBA-B6EA-136734A2C8CD}"/>
            </c:ext>
          </c:extLst>
        </c:ser>
        <c:ser>
          <c:idx val="1"/>
          <c:order val="1"/>
          <c:tx>
            <c:strRef>
              <c:f>Sheet1!$C$1</c:f>
              <c:strCache>
                <c:ptCount val="1"/>
                <c:pt idx="0">
                  <c:v>PT Empresas</c:v>
                </c:pt>
              </c:strCache>
            </c:strRef>
          </c:tx>
          <c:spPr>
            <a:ln w="28575" cap="rnd">
              <a:solidFill>
                <a:schemeClr val="accent2"/>
              </a:solidFill>
              <a:round/>
            </a:ln>
            <a:effectLst/>
          </c:spPr>
          <c:marker>
            <c:symbol val="none"/>
          </c:marker>
          <c:cat>
            <c:numRef>
              <c:f>Sheet1!$A$2:$A$60</c:f>
              <c:numCache>
                <c:formatCode>m/d/yyyy</c:formatCode>
                <c:ptCount val="59"/>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numCache>
            </c:numRef>
          </c:cat>
          <c:val>
            <c:numRef>
              <c:f>Sheet1!$C$2:$C$60</c:f>
              <c:numCache>
                <c:formatCode>General</c:formatCode>
                <c:ptCount val="59"/>
                <c:pt idx="0">
                  <c:v>0</c:v>
                </c:pt>
                <c:pt idx="1">
                  <c:v>1</c:v>
                </c:pt>
                <c:pt idx="2">
                  <c:v>1</c:v>
                </c:pt>
                <c:pt idx="3">
                  <c:v>1</c:v>
                </c:pt>
                <c:pt idx="4">
                  <c:v>0</c:v>
                </c:pt>
                <c:pt idx="5">
                  <c:v>0</c:v>
                </c:pt>
                <c:pt idx="6">
                  <c:v>0</c:v>
                </c:pt>
                <c:pt idx="7">
                  <c:v>0</c:v>
                </c:pt>
                <c:pt idx="8">
                  <c:v>1</c:v>
                </c:pt>
                <c:pt idx="9">
                  <c:v>1</c:v>
                </c:pt>
                <c:pt idx="10">
                  <c:v>1</c:v>
                </c:pt>
                <c:pt idx="11">
                  <c:v>1</c:v>
                </c:pt>
                <c:pt idx="12">
                  <c:v>0</c:v>
                </c:pt>
                <c:pt idx="13">
                  <c:v>0</c:v>
                </c:pt>
                <c:pt idx="14">
                  <c:v>1</c:v>
                </c:pt>
                <c:pt idx="15">
                  <c:v>1</c:v>
                </c:pt>
                <c:pt idx="16">
                  <c:v>1</c:v>
                </c:pt>
                <c:pt idx="17">
                  <c:v>1</c:v>
                </c:pt>
                <c:pt idx="18">
                  <c:v>2</c:v>
                </c:pt>
                <c:pt idx="19">
                  <c:v>0</c:v>
                </c:pt>
                <c:pt idx="20">
                  <c:v>0</c:v>
                </c:pt>
                <c:pt idx="21">
                  <c:v>0</c:v>
                </c:pt>
                <c:pt idx="22">
                  <c:v>1</c:v>
                </c:pt>
                <c:pt idx="23">
                  <c:v>0</c:v>
                </c:pt>
                <c:pt idx="24">
                  <c:v>1</c:v>
                </c:pt>
                <c:pt idx="25">
                  <c:v>1</c:v>
                </c:pt>
                <c:pt idx="26">
                  <c:v>0</c:v>
                </c:pt>
                <c:pt idx="27">
                  <c:v>0</c:v>
                </c:pt>
                <c:pt idx="28">
                  <c:v>1</c:v>
                </c:pt>
                <c:pt idx="29">
                  <c:v>0</c:v>
                </c:pt>
                <c:pt idx="30">
                  <c:v>1</c:v>
                </c:pt>
                <c:pt idx="31">
                  <c:v>1</c:v>
                </c:pt>
                <c:pt idx="32">
                  <c:v>0</c:v>
                </c:pt>
                <c:pt idx="33">
                  <c:v>0</c:v>
                </c:pt>
                <c:pt idx="34">
                  <c:v>0</c:v>
                </c:pt>
                <c:pt idx="35">
                  <c:v>1</c:v>
                </c:pt>
                <c:pt idx="36">
                  <c:v>3</c:v>
                </c:pt>
                <c:pt idx="37">
                  <c:v>1</c:v>
                </c:pt>
                <c:pt idx="38">
                  <c:v>1</c:v>
                </c:pt>
                <c:pt idx="39">
                  <c:v>1</c:v>
                </c:pt>
                <c:pt idx="40">
                  <c:v>0</c:v>
                </c:pt>
                <c:pt idx="41">
                  <c:v>0</c:v>
                </c:pt>
                <c:pt idx="42">
                  <c:v>0</c:v>
                </c:pt>
                <c:pt idx="43">
                  <c:v>0</c:v>
                </c:pt>
                <c:pt idx="44">
                  <c:v>1</c:v>
                </c:pt>
                <c:pt idx="45">
                  <c:v>0</c:v>
                </c:pt>
                <c:pt idx="46">
                  <c:v>2</c:v>
                </c:pt>
                <c:pt idx="47">
                  <c:v>0</c:v>
                </c:pt>
                <c:pt idx="48">
                  <c:v>0</c:v>
                </c:pt>
                <c:pt idx="49">
                  <c:v>1</c:v>
                </c:pt>
                <c:pt idx="50">
                  <c:v>1</c:v>
                </c:pt>
                <c:pt idx="51">
                  <c:v>2</c:v>
                </c:pt>
                <c:pt idx="52">
                  <c:v>1</c:v>
                </c:pt>
                <c:pt idx="53">
                  <c:v>0</c:v>
                </c:pt>
                <c:pt idx="54">
                  <c:v>0</c:v>
                </c:pt>
                <c:pt idx="55">
                  <c:v>0</c:v>
                </c:pt>
                <c:pt idx="56">
                  <c:v>2</c:v>
                </c:pt>
                <c:pt idx="57">
                  <c:v>0</c:v>
                </c:pt>
                <c:pt idx="58">
                  <c:v>1</c:v>
                </c:pt>
              </c:numCache>
            </c:numRef>
          </c:val>
          <c:smooth val="0"/>
          <c:extLst>
            <c:ext xmlns:c16="http://schemas.microsoft.com/office/drawing/2014/chart" uri="{C3380CC4-5D6E-409C-BE32-E72D297353CC}">
              <c16:uniqueId val="{00000001-A807-4DBA-B6EA-136734A2C8CD}"/>
            </c:ext>
          </c:extLst>
        </c:ser>
        <c:ser>
          <c:idx val="2"/>
          <c:order val="2"/>
          <c:tx>
            <c:strRef>
              <c:f>Sheet1!$D$1</c:f>
              <c:strCache>
                <c:ptCount val="1"/>
                <c:pt idx="0">
                  <c:v>Altice Labs</c:v>
                </c:pt>
              </c:strCache>
            </c:strRef>
          </c:tx>
          <c:spPr>
            <a:ln w="28575" cap="rnd">
              <a:solidFill>
                <a:schemeClr val="accent3"/>
              </a:solidFill>
              <a:round/>
            </a:ln>
            <a:effectLst/>
          </c:spPr>
          <c:marker>
            <c:symbol val="none"/>
          </c:marker>
          <c:cat>
            <c:numRef>
              <c:f>Sheet1!$A$2:$A$60</c:f>
              <c:numCache>
                <c:formatCode>m/d/yyyy</c:formatCode>
                <c:ptCount val="59"/>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numCache>
            </c:numRef>
          </c:cat>
          <c:val>
            <c:numRef>
              <c:f>Sheet1!$D$2:$D$60</c:f>
              <c:numCache>
                <c:formatCode>General</c:formatCode>
                <c:ptCount val="59"/>
                <c:pt idx="0">
                  <c:v>0</c:v>
                </c:pt>
                <c:pt idx="1">
                  <c:v>0</c:v>
                </c:pt>
                <c:pt idx="2">
                  <c:v>1</c:v>
                </c:pt>
                <c:pt idx="3">
                  <c:v>0</c:v>
                </c:pt>
                <c:pt idx="4">
                  <c:v>0</c:v>
                </c:pt>
                <c:pt idx="5">
                  <c:v>0</c:v>
                </c:pt>
                <c:pt idx="6">
                  <c:v>0</c:v>
                </c:pt>
                <c:pt idx="7">
                  <c:v>1</c:v>
                </c:pt>
                <c:pt idx="8">
                  <c:v>0</c:v>
                </c:pt>
                <c:pt idx="9">
                  <c:v>1</c:v>
                </c:pt>
                <c:pt idx="10">
                  <c:v>0</c:v>
                </c:pt>
                <c:pt idx="11">
                  <c:v>1</c:v>
                </c:pt>
                <c:pt idx="12">
                  <c:v>0</c:v>
                </c:pt>
                <c:pt idx="13">
                  <c:v>0</c:v>
                </c:pt>
                <c:pt idx="14">
                  <c:v>1</c:v>
                </c:pt>
                <c:pt idx="15">
                  <c:v>0</c:v>
                </c:pt>
                <c:pt idx="16">
                  <c:v>0</c:v>
                </c:pt>
                <c:pt idx="17">
                  <c:v>1</c:v>
                </c:pt>
                <c:pt idx="18">
                  <c:v>0</c:v>
                </c:pt>
                <c:pt idx="19">
                  <c:v>0</c:v>
                </c:pt>
                <c:pt idx="20">
                  <c:v>0</c:v>
                </c:pt>
                <c:pt idx="21">
                  <c:v>1</c:v>
                </c:pt>
                <c:pt idx="22">
                  <c:v>0</c:v>
                </c:pt>
                <c:pt idx="23">
                  <c:v>0</c:v>
                </c:pt>
                <c:pt idx="24">
                  <c:v>0</c:v>
                </c:pt>
                <c:pt idx="25">
                  <c:v>1</c:v>
                </c:pt>
                <c:pt idx="26">
                  <c:v>0</c:v>
                </c:pt>
                <c:pt idx="27">
                  <c:v>0</c:v>
                </c:pt>
                <c:pt idx="28">
                  <c:v>0</c:v>
                </c:pt>
                <c:pt idx="29">
                  <c:v>1</c:v>
                </c:pt>
                <c:pt idx="30">
                  <c:v>0</c:v>
                </c:pt>
                <c:pt idx="31">
                  <c:v>1</c:v>
                </c:pt>
                <c:pt idx="32">
                  <c:v>0</c:v>
                </c:pt>
                <c:pt idx="33">
                  <c:v>0</c:v>
                </c:pt>
                <c:pt idx="34">
                  <c:v>0</c:v>
                </c:pt>
                <c:pt idx="35">
                  <c:v>0</c:v>
                </c:pt>
                <c:pt idx="36">
                  <c:v>0</c:v>
                </c:pt>
                <c:pt idx="37">
                  <c:v>1</c:v>
                </c:pt>
                <c:pt idx="38">
                  <c:v>0</c:v>
                </c:pt>
                <c:pt idx="39">
                  <c:v>1</c:v>
                </c:pt>
                <c:pt idx="40">
                  <c:v>0</c:v>
                </c:pt>
                <c:pt idx="41">
                  <c:v>0</c:v>
                </c:pt>
                <c:pt idx="42">
                  <c:v>0</c:v>
                </c:pt>
                <c:pt idx="43">
                  <c:v>0</c:v>
                </c:pt>
                <c:pt idx="44">
                  <c:v>0</c:v>
                </c:pt>
                <c:pt idx="45">
                  <c:v>0</c:v>
                </c:pt>
                <c:pt idx="46">
                  <c:v>0</c:v>
                </c:pt>
                <c:pt idx="47">
                  <c:v>0</c:v>
                </c:pt>
                <c:pt idx="48">
                  <c:v>0</c:v>
                </c:pt>
                <c:pt idx="49">
                  <c:v>0</c:v>
                </c:pt>
                <c:pt idx="50">
                  <c:v>0</c:v>
                </c:pt>
                <c:pt idx="51">
                  <c:v>1</c:v>
                </c:pt>
                <c:pt idx="52">
                  <c:v>0</c:v>
                </c:pt>
                <c:pt idx="53">
                  <c:v>0</c:v>
                </c:pt>
                <c:pt idx="54">
                  <c:v>0</c:v>
                </c:pt>
                <c:pt idx="55">
                  <c:v>0</c:v>
                </c:pt>
                <c:pt idx="56">
                  <c:v>1</c:v>
                </c:pt>
                <c:pt idx="57">
                  <c:v>0</c:v>
                </c:pt>
                <c:pt idx="58">
                  <c:v>1</c:v>
                </c:pt>
              </c:numCache>
            </c:numRef>
          </c:val>
          <c:smooth val="0"/>
          <c:extLst>
            <c:ext xmlns:c16="http://schemas.microsoft.com/office/drawing/2014/chart" uri="{C3380CC4-5D6E-409C-BE32-E72D297353CC}">
              <c16:uniqueId val="{00000002-A807-4DBA-B6EA-136734A2C8CD}"/>
            </c:ext>
          </c:extLst>
        </c:ser>
        <c:dLbls>
          <c:showLegendKey val="0"/>
          <c:showVal val="0"/>
          <c:showCatName val="0"/>
          <c:showSerName val="0"/>
          <c:showPercent val="0"/>
          <c:showBubbleSize val="0"/>
        </c:dLbls>
        <c:smooth val="0"/>
        <c:axId val="279714288"/>
        <c:axId val="279714944"/>
      </c:lineChart>
      <c:dateAx>
        <c:axId val="279714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14944"/>
        <c:crosses val="autoZero"/>
        <c:auto val="1"/>
        <c:lblOffset val="100"/>
        <c:baseTimeUnit val="days"/>
      </c:dateAx>
      <c:valAx>
        <c:axId val="27971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1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Sheet1!$A$2:$A$4</c:f>
              <c:strCache>
                <c:ptCount val="3"/>
                <c:pt idx="0">
                  <c:v>Portugal Telecom</c:v>
                </c:pt>
                <c:pt idx="1">
                  <c:v>PT Empresas</c:v>
                </c:pt>
                <c:pt idx="2">
                  <c:v>Altice Labs</c:v>
                </c:pt>
              </c:strCache>
            </c:strRef>
          </c:cat>
          <c:val>
            <c:numRef>
              <c:f>Sheet1!$B$2:$B$4</c:f>
              <c:numCache>
                <c:formatCode>General</c:formatCode>
                <c:ptCount val="3"/>
                <c:pt idx="0">
                  <c:v>1</c:v>
                </c:pt>
                <c:pt idx="1">
                  <c:v>13</c:v>
                </c:pt>
                <c:pt idx="2">
                  <c:v>0</c:v>
                </c:pt>
              </c:numCache>
            </c:numRef>
          </c:val>
          <c:extLst>
            <c:ext xmlns:c16="http://schemas.microsoft.com/office/drawing/2014/chart" uri="{C3380CC4-5D6E-409C-BE32-E72D297353CC}">
              <c16:uniqueId val="{00000000-7721-4FAC-80FB-DAC2537A699B}"/>
            </c:ext>
          </c:extLst>
        </c:ser>
        <c:ser>
          <c:idx val="1"/>
          <c:order val="1"/>
          <c:tx>
            <c:strRef>
              <c:f>Sheet1!$C$1</c:f>
              <c:strCache>
                <c:ptCount val="1"/>
                <c:pt idx="0">
                  <c:v>Misc</c:v>
                </c:pt>
              </c:strCache>
            </c:strRef>
          </c:tx>
          <c:spPr>
            <a:solidFill>
              <a:schemeClr val="accent2"/>
            </a:solidFill>
            <a:ln>
              <a:noFill/>
            </a:ln>
            <a:effectLst/>
          </c:spPr>
          <c:invertIfNegative val="0"/>
          <c:cat>
            <c:strRef>
              <c:f>Sheet1!$A$2:$A$4</c:f>
              <c:strCache>
                <c:ptCount val="3"/>
                <c:pt idx="0">
                  <c:v>Portugal Telecom</c:v>
                </c:pt>
                <c:pt idx="1">
                  <c:v>PT Empresas</c:v>
                </c:pt>
                <c:pt idx="2">
                  <c:v>Altice Labs</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7721-4FAC-80FB-DAC2537A699B}"/>
            </c:ext>
          </c:extLst>
        </c:ser>
        <c:ser>
          <c:idx val="2"/>
          <c:order val="2"/>
          <c:tx>
            <c:strRef>
              <c:f>Sheet1!$D$1</c:f>
              <c:strCache>
                <c:ptCount val="1"/>
                <c:pt idx="0">
                  <c:v>Photo</c:v>
                </c:pt>
              </c:strCache>
            </c:strRef>
          </c:tx>
          <c:spPr>
            <a:solidFill>
              <a:schemeClr val="accent3"/>
            </a:solidFill>
            <a:ln>
              <a:noFill/>
            </a:ln>
            <a:effectLst/>
          </c:spPr>
          <c:invertIfNegative val="0"/>
          <c:cat>
            <c:strRef>
              <c:f>Sheet1!$A$2:$A$4</c:f>
              <c:strCache>
                <c:ptCount val="3"/>
                <c:pt idx="0">
                  <c:v>Portugal Telecom</c:v>
                </c:pt>
                <c:pt idx="1">
                  <c:v>PT Empresas</c:v>
                </c:pt>
                <c:pt idx="2">
                  <c:v>Altice Labs</c:v>
                </c:pt>
              </c:strCache>
            </c:strRef>
          </c:cat>
          <c:val>
            <c:numRef>
              <c:f>Sheet1!$D$2:$D$4</c:f>
              <c:numCache>
                <c:formatCode>General</c:formatCode>
                <c:ptCount val="3"/>
                <c:pt idx="0">
                  <c:v>24</c:v>
                </c:pt>
                <c:pt idx="1">
                  <c:v>24</c:v>
                </c:pt>
                <c:pt idx="2">
                  <c:v>15</c:v>
                </c:pt>
              </c:numCache>
            </c:numRef>
          </c:val>
          <c:extLst>
            <c:ext xmlns:c16="http://schemas.microsoft.com/office/drawing/2014/chart" uri="{C3380CC4-5D6E-409C-BE32-E72D297353CC}">
              <c16:uniqueId val="{00000002-7721-4FAC-80FB-DAC2537A699B}"/>
            </c:ext>
          </c:extLst>
        </c:ser>
        <c:ser>
          <c:idx val="3"/>
          <c:order val="3"/>
          <c:tx>
            <c:strRef>
              <c:f>Sheet1!$E$1</c:f>
              <c:strCache>
                <c:ptCount val="1"/>
                <c:pt idx="0">
                  <c:v>Status</c:v>
                </c:pt>
              </c:strCache>
            </c:strRef>
          </c:tx>
          <c:spPr>
            <a:solidFill>
              <a:schemeClr val="accent4"/>
            </a:solidFill>
            <a:ln>
              <a:noFill/>
            </a:ln>
            <a:effectLst/>
          </c:spPr>
          <c:invertIfNegative val="0"/>
          <c:cat>
            <c:strRef>
              <c:f>Sheet1!$A$2:$A$4</c:f>
              <c:strCache>
                <c:ptCount val="3"/>
                <c:pt idx="0">
                  <c:v>Portugal Telecom</c:v>
                </c:pt>
                <c:pt idx="1">
                  <c:v>PT Empresas</c:v>
                </c:pt>
                <c:pt idx="2">
                  <c:v>Altice Labs</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7721-4FAC-80FB-DAC2537A699B}"/>
            </c:ext>
          </c:extLst>
        </c:ser>
        <c:dLbls>
          <c:showLegendKey val="0"/>
          <c:showVal val="0"/>
          <c:showCatName val="0"/>
          <c:showSerName val="0"/>
          <c:showPercent val="0"/>
          <c:showBubbleSize val="0"/>
        </c:dLbls>
        <c:gapWidth val="150"/>
        <c:overlap val="100"/>
        <c:axId val="363338552"/>
        <c:axId val="363340520"/>
      </c:barChart>
      <c:catAx>
        <c:axId val="363338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40520"/>
        <c:crosses val="autoZero"/>
        <c:auto val="1"/>
        <c:lblAlgn val="ctr"/>
        <c:lblOffset val="100"/>
        <c:noMultiLvlLbl val="0"/>
      </c:catAx>
      <c:valAx>
        <c:axId val="363340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3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Portugal Telecom</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0.25328978100892002</c:v>
                </c:pt>
                <c:pt idx="2">
                  <c:v>4.6570910338742E-2</c:v>
                </c:pt>
                <c:pt idx="3">
                  <c:v>0</c:v>
                </c:pt>
              </c:numCache>
            </c:numRef>
          </c:val>
          <c:extLst>
            <c:ext xmlns:c16="http://schemas.microsoft.com/office/drawing/2014/chart" uri="{C3380CC4-5D6E-409C-BE32-E72D297353CC}">
              <c16:uniqueId val="{00000000-D254-4814-8E13-7E5D23E90543}"/>
            </c:ext>
          </c:extLst>
        </c:ser>
        <c:ser>
          <c:idx val="1"/>
          <c:order val="1"/>
          <c:tx>
            <c:strRef>
              <c:f>Sheet1!$C$1</c:f>
              <c:strCache>
                <c:ptCount val="1"/>
                <c:pt idx="0">
                  <c:v>PT Empresas</c:v>
                </c:pt>
              </c:strCache>
            </c:strRef>
          </c:tx>
          <c:spPr>
            <a:solidFill>
              <a:schemeClr val="accent2"/>
            </a:solidFill>
            <a:ln>
              <a:noFill/>
            </a:ln>
            <a:effectLst/>
          </c:spPr>
          <c:invertIfNegative val="0"/>
          <c:cat>
            <c:strRef>
              <c:f>Sheet1!$A$2:$A$5</c:f>
              <c:strCache>
                <c:ptCount val="4"/>
                <c:pt idx="0">
                  <c:v>Status</c:v>
                </c:pt>
                <c:pt idx="1">
                  <c:v>Photo</c:v>
                </c:pt>
                <c:pt idx="2">
                  <c:v>Link</c:v>
                </c:pt>
                <c:pt idx="3">
                  <c:v>Misc</c:v>
                </c:pt>
              </c:strCache>
            </c:strRef>
          </c:cat>
          <c:val>
            <c:numRef>
              <c:f>Sheet1!$C$2:$C$5</c:f>
              <c:numCache>
                <c:formatCode>General</c:formatCode>
                <c:ptCount val="4"/>
                <c:pt idx="0">
                  <c:v>0</c:v>
                </c:pt>
                <c:pt idx="1">
                  <c:v>0.24324952935322</c:v>
                </c:pt>
                <c:pt idx="2">
                  <c:v>0.14205223452411</c:v>
                </c:pt>
                <c:pt idx="3">
                  <c:v>0</c:v>
                </c:pt>
              </c:numCache>
            </c:numRef>
          </c:val>
          <c:extLst>
            <c:ext xmlns:c16="http://schemas.microsoft.com/office/drawing/2014/chart" uri="{C3380CC4-5D6E-409C-BE32-E72D297353CC}">
              <c16:uniqueId val="{00000001-D254-4814-8E13-7E5D23E90543}"/>
            </c:ext>
          </c:extLst>
        </c:ser>
        <c:ser>
          <c:idx val="2"/>
          <c:order val="2"/>
          <c:tx>
            <c:strRef>
              <c:f>Sheet1!$D$1</c:f>
              <c:strCache>
                <c:ptCount val="1"/>
                <c:pt idx="0">
                  <c:v>Altice Labs</c:v>
                </c:pt>
              </c:strCache>
            </c:strRef>
          </c:tx>
          <c:spPr>
            <a:solidFill>
              <a:schemeClr val="accent3"/>
            </a:solidFill>
            <a:ln>
              <a:noFill/>
            </a:ln>
            <a:effectLst/>
          </c:spPr>
          <c:invertIfNegative val="0"/>
          <c:cat>
            <c:strRef>
              <c:f>Sheet1!$A$2:$A$5</c:f>
              <c:strCache>
                <c:ptCount val="4"/>
                <c:pt idx="0">
                  <c:v>Status</c:v>
                </c:pt>
                <c:pt idx="1">
                  <c:v>Photo</c:v>
                </c:pt>
                <c:pt idx="2">
                  <c:v>Link</c:v>
                </c:pt>
                <c:pt idx="3">
                  <c:v>Misc</c:v>
                </c:pt>
              </c:strCache>
            </c:strRef>
          </c:cat>
          <c:val>
            <c:numRef>
              <c:f>Sheet1!$D$2:$D$5</c:f>
              <c:numCache>
                <c:formatCode>General</c:formatCode>
                <c:ptCount val="4"/>
                <c:pt idx="0">
                  <c:v>0</c:v>
                </c:pt>
                <c:pt idx="2">
                  <c:v>0</c:v>
                </c:pt>
                <c:pt idx="3">
                  <c:v>0</c:v>
                </c:pt>
              </c:numCache>
            </c:numRef>
          </c:val>
          <c:extLst>
            <c:ext xmlns:c16="http://schemas.microsoft.com/office/drawing/2014/chart" uri="{C3380CC4-5D6E-409C-BE32-E72D297353CC}">
              <c16:uniqueId val="{00000002-D254-4814-8E13-7E5D23E90543}"/>
            </c:ext>
          </c:extLst>
        </c:ser>
        <c:dLbls>
          <c:showLegendKey val="0"/>
          <c:showVal val="0"/>
          <c:showCatName val="0"/>
          <c:showSerName val="0"/>
          <c:showPercent val="0"/>
          <c:showBubbleSize val="0"/>
        </c:dLbls>
        <c:gapWidth val="219"/>
        <c:overlap val="-27"/>
        <c:axId val="363331992"/>
        <c:axId val="363332320"/>
      </c:barChart>
      <c:catAx>
        <c:axId val="363331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32320"/>
        <c:crosses val="autoZero"/>
        <c:auto val="1"/>
        <c:lblAlgn val="ctr"/>
        <c:lblOffset val="100"/>
        <c:noMultiLvlLbl val="0"/>
      </c:catAx>
      <c:valAx>
        <c:axId val="36333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3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Portugal Telecom</c:v>
                </c:pt>
                <c:pt idx="1">
                  <c:v>PT Empresas</c:v>
                </c:pt>
                <c:pt idx="2">
                  <c:v>Altice Labs</c:v>
                </c:pt>
              </c:strCache>
            </c:strRef>
          </c:cat>
          <c:val>
            <c:numRef>
              <c:f>Sheet1!$B$2:$B$4</c:f>
              <c:numCache>
                <c:formatCode>General</c:formatCode>
                <c:ptCount val="3"/>
                <c:pt idx="0">
                  <c:v>2449</c:v>
                </c:pt>
                <c:pt idx="1">
                  <c:v>452</c:v>
                </c:pt>
                <c:pt idx="2">
                  <c:v>708</c:v>
                </c:pt>
              </c:numCache>
            </c:numRef>
          </c:val>
          <c:extLst>
            <c:ext xmlns:c16="http://schemas.microsoft.com/office/drawing/2014/chart" uri="{C3380CC4-5D6E-409C-BE32-E72D297353CC}">
              <c16:uniqueId val="{00000000-5DBA-48DD-96FB-6B5B57CDC809}"/>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Portugal Telecom</c:v>
                </c:pt>
                <c:pt idx="1">
                  <c:v>PT Empresas</c:v>
                </c:pt>
                <c:pt idx="2">
                  <c:v>Altice Labs</c:v>
                </c:pt>
              </c:strCache>
            </c:strRef>
          </c:cat>
          <c:val>
            <c:numRef>
              <c:f>Sheet1!$C$2:$C$4</c:f>
              <c:numCache>
                <c:formatCode>General</c:formatCode>
                <c:ptCount val="3"/>
                <c:pt idx="0">
                  <c:v>16</c:v>
                </c:pt>
                <c:pt idx="1">
                  <c:v>5</c:v>
                </c:pt>
                <c:pt idx="2">
                  <c:v>3</c:v>
                </c:pt>
              </c:numCache>
            </c:numRef>
          </c:val>
          <c:extLst>
            <c:ext xmlns:c16="http://schemas.microsoft.com/office/drawing/2014/chart" uri="{C3380CC4-5D6E-409C-BE32-E72D297353CC}">
              <c16:uniqueId val="{00000001-5DBA-48DD-96FB-6B5B57CDC809}"/>
            </c:ext>
          </c:extLst>
        </c:ser>
        <c:dLbls>
          <c:showLegendKey val="0"/>
          <c:showVal val="0"/>
          <c:showCatName val="0"/>
          <c:showSerName val="0"/>
          <c:showPercent val="0"/>
          <c:showBubbleSize val="0"/>
        </c:dLbls>
        <c:gapWidth val="150"/>
        <c:overlap val="100"/>
        <c:axId val="363320512"/>
        <c:axId val="363318216"/>
      </c:barChart>
      <c:catAx>
        <c:axId val="3633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18216"/>
        <c:crosses val="autoZero"/>
        <c:auto val="1"/>
        <c:lblAlgn val="ctr"/>
        <c:lblOffset val="100"/>
        <c:noMultiLvlLbl val="0"/>
      </c:catAx>
      <c:valAx>
        <c:axId val="363318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2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Portugal Telecom</c:v>
                </c:pt>
              </c:strCache>
            </c:strRef>
          </c:tx>
          <c:spPr>
            <a:ln w="28575" cap="rnd">
              <a:solidFill>
                <a:schemeClr val="accent1"/>
              </a:solidFill>
              <a:round/>
            </a:ln>
            <a:effectLst/>
          </c:spPr>
          <c:marker>
            <c:symbol val="none"/>
          </c:marker>
          <c:cat>
            <c:numRef>
              <c:f>Sheet1!$A$2:$A$60</c:f>
              <c:numCache>
                <c:formatCode>m/d/yyyy</c:formatCode>
                <c:ptCount val="59"/>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numCache>
            </c:numRef>
          </c:cat>
          <c:val>
            <c:numRef>
              <c:f>Sheet1!$B$2:$B$60</c:f>
              <c:numCache>
                <c:formatCode>General</c:formatCode>
                <c:ptCount val="59"/>
                <c:pt idx="24">
                  <c:v>40161</c:v>
                </c:pt>
                <c:pt idx="25">
                  <c:v>40175</c:v>
                </c:pt>
                <c:pt idx="26">
                  <c:v>40197</c:v>
                </c:pt>
                <c:pt idx="27">
                  <c:v>40211</c:v>
                </c:pt>
                <c:pt idx="28">
                  <c:v>40228</c:v>
                </c:pt>
                <c:pt idx="29">
                  <c:v>40248</c:v>
                </c:pt>
                <c:pt idx="30">
                  <c:v>40264</c:v>
                </c:pt>
                <c:pt idx="31">
                  <c:v>40283</c:v>
                </c:pt>
                <c:pt idx="32">
                  <c:v>40294</c:v>
                </c:pt>
                <c:pt idx="33">
                  <c:v>40308</c:v>
                </c:pt>
                <c:pt idx="34">
                  <c:v>40318</c:v>
                </c:pt>
                <c:pt idx="35">
                  <c:v>40335</c:v>
                </c:pt>
                <c:pt idx="36">
                  <c:v>40354</c:v>
                </c:pt>
                <c:pt idx="37">
                  <c:v>40370</c:v>
                </c:pt>
                <c:pt idx="38">
                  <c:v>40388</c:v>
                </c:pt>
                <c:pt idx="39">
                  <c:v>40408</c:v>
                </c:pt>
                <c:pt idx="40">
                  <c:v>40422</c:v>
                </c:pt>
                <c:pt idx="41">
                  <c:v>40435</c:v>
                </c:pt>
                <c:pt idx="42">
                  <c:v>40446</c:v>
                </c:pt>
                <c:pt idx="43">
                  <c:v>40472</c:v>
                </c:pt>
                <c:pt idx="44">
                  <c:v>40499</c:v>
                </c:pt>
                <c:pt idx="45">
                  <c:v>40514</c:v>
                </c:pt>
                <c:pt idx="46">
                  <c:v>40548</c:v>
                </c:pt>
                <c:pt idx="47">
                  <c:v>40572</c:v>
                </c:pt>
                <c:pt idx="48">
                  <c:v>40591</c:v>
                </c:pt>
                <c:pt idx="49">
                  <c:v>40619</c:v>
                </c:pt>
                <c:pt idx="50">
                  <c:v>40639</c:v>
                </c:pt>
                <c:pt idx="51">
                  <c:v>40661</c:v>
                </c:pt>
                <c:pt idx="52">
                  <c:v>40682</c:v>
                </c:pt>
                <c:pt idx="53">
                  <c:v>40694</c:v>
                </c:pt>
                <c:pt idx="54">
                  <c:v>40714</c:v>
                </c:pt>
                <c:pt idx="55">
                  <c:v>40735</c:v>
                </c:pt>
                <c:pt idx="56">
                  <c:v>40757</c:v>
                </c:pt>
                <c:pt idx="57">
                  <c:v>40785</c:v>
                </c:pt>
                <c:pt idx="58">
                  <c:v>40798</c:v>
                </c:pt>
              </c:numCache>
            </c:numRef>
          </c:val>
          <c:smooth val="0"/>
          <c:extLst>
            <c:ext xmlns:c16="http://schemas.microsoft.com/office/drawing/2014/chart" uri="{C3380CC4-5D6E-409C-BE32-E72D297353CC}">
              <c16:uniqueId val="{00000000-5D10-4CFC-B728-74D033B7DDA3}"/>
            </c:ext>
          </c:extLst>
        </c:ser>
        <c:ser>
          <c:idx val="1"/>
          <c:order val="1"/>
          <c:tx>
            <c:strRef>
              <c:f>Sheet1!$C$1</c:f>
              <c:strCache>
                <c:ptCount val="1"/>
                <c:pt idx="0">
                  <c:v>PT Empresas</c:v>
                </c:pt>
              </c:strCache>
            </c:strRef>
          </c:tx>
          <c:spPr>
            <a:ln w="28575" cap="rnd">
              <a:solidFill>
                <a:schemeClr val="accent2"/>
              </a:solidFill>
              <a:round/>
            </a:ln>
            <a:effectLst/>
          </c:spPr>
          <c:marker>
            <c:symbol val="none"/>
          </c:marker>
          <c:cat>
            <c:numRef>
              <c:f>Sheet1!$A$2:$A$60</c:f>
              <c:numCache>
                <c:formatCode>m/d/yyyy</c:formatCode>
                <c:ptCount val="59"/>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numCache>
            </c:numRef>
          </c:cat>
          <c:val>
            <c:numRef>
              <c:f>Sheet1!$C$2:$C$60</c:f>
              <c:numCache>
                <c:formatCode>General</c:formatCode>
                <c:ptCount val="59"/>
                <c:pt idx="25">
                  <c:v>6784</c:v>
                </c:pt>
                <c:pt idx="26">
                  <c:v>6790</c:v>
                </c:pt>
                <c:pt idx="27">
                  <c:v>6799</c:v>
                </c:pt>
                <c:pt idx="28">
                  <c:v>6809</c:v>
                </c:pt>
                <c:pt idx="29">
                  <c:v>6812</c:v>
                </c:pt>
                <c:pt idx="30">
                  <c:v>6819</c:v>
                </c:pt>
                <c:pt idx="31">
                  <c:v>6820</c:v>
                </c:pt>
                <c:pt idx="32">
                  <c:v>6821</c:v>
                </c:pt>
                <c:pt idx="33">
                  <c:v>6822</c:v>
                </c:pt>
                <c:pt idx="34">
                  <c:v>6820</c:v>
                </c:pt>
                <c:pt idx="35">
                  <c:v>6822</c:v>
                </c:pt>
                <c:pt idx="36">
                  <c:v>6822</c:v>
                </c:pt>
                <c:pt idx="37">
                  <c:v>6822</c:v>
                </c:pt>
                <c:pt idx="38">
                  <c:v>6822</c:v>
                </c:pt>
                <c:pt idx="39">
                  <c:v>6822</c:v>
                </c:pt>
                <c:pt idx="40">
                  <c:v>6822</c:v>
                </c:pt>
                <c:pt idx="41">
                  <c:v>6822</c:v>
                </c:pt>
                <c:pt idx="42">
                  <c:v>6821</c:v>
                </c:pt>
                <c:pt idx="43">
                  <c:v>6821</c:v>
                </c:pt>
                <c:pt idx="44">
                  <c:v>6822</c:v>
                </c:pt>
                <c:pt idx="45">
                  <c:v>6822</c:v>
                </c:pt>
                <c:pt idx="46">
                  <c:v>6820</c:v>
                </c:pt>
                <c:pt idx="47">
                  <c:v>6822</c:v>
                </c:pt>
                <c:pt idx="48">
                  <c:v>6821</c:v>
                </c:pt>
                <c:pt idx="49">
                  <c:v>6822</c:v>
                </c:pt>
                <c:pt idx="50">
                  <c:v>6821</c:v>
                </c:pt>
                <c:pt idx="51">
                  <c:v>6821</c:v>
                </c:pt>
                <c:pt idx="52">
                  <c:v>6821</c:v>
                </c:pt>
                <c:pt idx="53">
                  <c:v>6821</c:v>
                </c:pt>
                <c:pt idx="54">
                  <c:v>6917</c:v>
                </c:pt>
                <c:pt idx="55">
                  <c:v>6922</c:v>
                </c:pt>
                <c:pt idx="56">
                  <c:v>6925</c:v>
                </c:pt>
                <c:pt idx="57">
                  <c:v>6928</c:v>
                </c:pt>
                <c:pt idx="58">
                  <c:v>6930</c:v>
                </c:pt>
              </c:numCache>
            </c:numRef>
          </c:val>
          <c:smooth val="0"/>
          <c:extLst>
            <c:ext xmlns:c16="http://schemas.microsoft.com/office/drawing/2014/chart" uri="{C3380CC4-5D6E-409C-BE32-E72D297353CC}">
              <c16:uniqueId val="{00000001-5D10-4CFC-B728-74D033B7DDA3}"/>
            </c:ext>
          </c:extLst>
        </c:ser>
        <c:ser>
          <c:idx val="2"/>
          <c:order val="2"/>
          <c:tx>
            <c:strRef>
              <c:f>Sheet1!$D$1</c:f>
              <c:strCache>
                <c:ptCount val="1"/>
                <c:pt idx="0">
                  <c:v>Altice Labs</c:v>
                </c:pt>
              </c:strCache>
            </c:strRef>
          </c:tx>
          <c:spPr>
            <a:ln w="28575" cap="rnd">
              <a:solidFill>
                <a:schemeClr val="accent3"/>
              </a:solidFill>
              <a:round/>
            </a:ln>
            <a:effectLst/>
          </c:spPr>
          <c:marker>
            <c:symbol val="none"/>
          </c:marker>
          <c:cat>
            <c:numRef>
              <c:f>Sheet1!$A$2:$A$60</c:f>
              <c:numCache>
                <c:formatCode>m/d/yyyy</c:formatCode>
                <c:ptCount val="59"/>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numCache>
            </c:numRef>
          </c:cat>
          <c:val>
            <c:numRef>
              <c:f>Sheet1!$D$2:$D$60</c:f>
              <c:numCache>
                <c:formatCode>General</c:formatCode>
                <c:ptCount val="59"/>
              </c:numCache>
            </c:numRef>
          </c:val>
          <c:smooth val="0"/>
          <c:extLst>
            <c:ext xmlns:c16="http://schemas.microsoft.com/office/drawing/2014/chart" uri="{C3380CC4-5D6E-409C-BE32-E72D297353CC}">
              <c16:uniqueId val="{00000002-5D10-4CFC-B728-74D033B7DDA3}"/>
            </c:ext>
          </c:extLst>
        </c:ser>
        <c:dLbls>
          <c:showLegendKey val="0"/>
          <c:showVal val="0"/>
          <c:showCatName val="0"/>
          <c:showSerName val="0"/>
          <c:showPercent val="0"/>
          <c:showBubbleSize val="0"/>
        </c:dLbls>
        <c:smooth val="0"/>
        <c:axId val="281932272"/>
        <c:axId val="281932600"/>
      </c:lineChart>
      <c:dateAx>
        <c:axId val="281932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32600"/>
        <c:crosses val="autoZero"/>
        <c:auto val="1"/>
        <c:lblOffset val="100"/>
        <c:baseTimeUnit val="days"/>
      </c:dateAx>
      <c:valAx>
        <c:axId val="28193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3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Portugal Telecom</c:v>
                </c:pt>
              </c:strCache>
            </c:strRef>
          </c:tx>
          <c:spPr>
            <a:ln w="28575" cap="rnd">
              <a:solidFill>
                <a:schemeClr val="accent1"/>
              </a:solidFill>
              <a:round/>
            </a:ln>
            <a:effectLst/>
          </c:spPr>
          <c:marker>
            <c:symbol val="none"/>
          </c:marker>
          <c:cat>
            <c:numRef>
              <c:f>Sheet1!$A$2:$A$60</c:f>
              <c:numCache>
                <c:formatCode>m/d/yyyy</c:formatCode>
                <c:ptCount val="59"/>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numCache>
            </c:numRef>
          </c:cat>
          <c:val>
            <c:numRef>
              <c:f>Sheet1!$B$2:$B$60</c:f>
              <c:numCache>
                <c:formatCode>General</c:formatCode>
                <c:ptCount val="5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0.32718619869125998</c:v>
                </c:pt>
                <c:pt idx="37">
                  <c:v>0.40632277885139001</c:v>
                </c:pt>
                <c:pt idx="38">
                  <c:v>0</c:v>
                </c:pt>
                <c:pt idx="39">
                  <c:v>0.20050497549384</c:v>
                </c:pt>
                <c:pt idx="40">
                  <c:v>0.45775083508598002</c:v>
                </c:pt>
                <c:pt idx="41">
                  <c:v>0.29311368358563</c:v>
                </c:pt>
                <c:pt idx="42">
                  <c:v>0.30909990108802998</c:v>
                </c:pt>
                <c:pt idx="43">
                  <c:v>0.39546207271558997</c:v>
                </c:pt>
                <c:pt idx="44">
                  <c:v>6.4221316536988995E-2</c:v>
                </c:pt>
                <c:pt idx="45">
                  <c:v>0</c:v>
                </c:pt>
                <c:pt idx="46">
                  <c:v>0.20724877254446999</c:v>
                </c:pt>
                <c:pt idx="47">
                  <c:v>0</c:v>
                </c:pt>
                <c:pt idx="48">
                  <c:v>0</c:v>
                </c:pt>
                <c:pt idx="49">
                  <c:v>0.16746706070681</c:v>
                </c:pt>
                <c:pt idx="50">
                  <c:v>0</c:v>
                </c:pt>
                <c:pt idx="51">
                  <c:v>0.30258302583025998</c:v>
                </c:pt>
                <c:pt idx="52">
                  <c:v>0</c:v>
                </c:pt>
                <c:pt idx="53">
                  <c:v>0.22119543845851</c:v>
                </c:pt>
                <c:pt idx="54">
                  <c:v>0</c:v>
                </c:pt>
                <c:pt idx="55">
                  <c:v>0</c:v>
                </c:pt>
                <c:pt idx="56">
                  <c:v>0.22333480587050999</c:v>
                </c:pt>
                <c:pt idx="57">
                  <c:v>0.14471070123372001</c:v>
                </c:pt>
                <c:pt idx="58">
                  <c:v>6.9868353313231005E-2</c:v>
                </c:pt>
              </c:numCache>
            </c:numRef>
          </c:val>
          <c:smooth val="0"/>
          <c:extLst>
            <c:ext xmlns:c16="http://schemas.microsoft.com/office/drawing/2014/chart" uri="{C3380CC4-5D6E-409C-BE32-E72D297353CC}">
              <c16:uniqueId val="{00000000-32A9-4F44-922B-014502AB125F}"/>
            </c:ext>
          </c:extLst>
        </c:ser>
        <c:ser>
          <c:idx val="1"/>
          <c:order val="1"/>
          <c:tx>
            <c:strRef>
              <c:f>Sheet1!$C$1</c:f>
              <c:strCache>
                <c:ptCount val="1"/>
                <c:pt idx="0">
                  <c:v>PT Empresas</c:v>
                </c:pt>
              </c:strCache>
            </c:strRef>
          </c:tx>
          <c:spPr>
            <a:ln w="28575" cap="rnd">
              <a:solidFill>
                <a:schemeClr val="accent2"/>
              </a:solidFill>
              <a:round/>
            </a:ln>
            <a:effectLst/>
          </c:spPr>
          <c:marker>
            <c:symbol val="none"/>
          </c:marker>
          <c:cat>
            <c:numRef>
              <c:f>Sheet1!$A$2:$A$60</c:f>
              <c:numCache>
                <c:formatCode>m/d/yyyy</c:formatCode>
                <c:ptCount val="59"/>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numCache>
            </c:numRef>
          </c:cat>
          <c:val>
            <c:numRef>
              <c:f>Sheet1!$C$2:$C$60</c:f>
              <c:numCache>
                <c:formatCode>General</c:formatCode>
                <c:ptCount val="5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0.33803644914755998</c:v>
                </c:pt>
                <c:pt idx="29">
                  <c:v>0</c:v>
                </c:pt>
                <c:pt idx="30">
                  <c:v>0.16140865737344001</c:v>
                </c:pt>
                <c:pt idx="31">
                  <c:v>7.3324534389206997E-2</c:v>
                </c:pt>
                <c:pt idx="32">
                  <c:v>0</c:v>
                </c:pt>
                <c:pt idx="33">
                  <c:v>0</c:v>
                </c:pt>
                <c:pt idx="34">
                  <c:v>0</c:v>
                </c:pt>
                <c:pt idx="35">
                  <c:v>0.11728485559302</c:v>
                </c:pt>
                <c:pt idx="36">
                  <c:v>0.30782761653474</c:v>
                </c:pt>
                <c:pt idx="37">
                  <c:v>0.11726766344181</c:v>
                </c:pt>
                <c:pt idx="38">
                  <c:v>1.2459689240692</c:v>
                </c:pt>
                <c:pt idx="39">
                  <c:v>0.11726766344181</c:v>
                </c:pt>
                <c:pt idx="40">
                  <c:v>0</c:v>
                </c:pt>
                <c:pt idx="41">
                  <c:v>0</c:v>
                </c:pt>
                <c:pt idx="42">
                  <c:v>0</c:v>
                </c:pt>
                <c:pt idx="43">
                  <c:v>0</c:v>
                </c:pt>
                <c:pt idx="44">
                  <c:v>0.11728485559302</c:v>
                </c:pt>
                <c:pt idx="45">
                  <c:v>0</c:v>
                </c:pt>
                <c:pt idx="46">
                  <c:v>0.12461515906759001</c:v>
                </c:pt>
                <c:pt idx="47">
                  <c:v>0</c:v>
                </c:pt>
                <c:pt idx="48">
                  <c:v>0</c:v>
                </c:pt>
                <c:pt idx="49">
                  <c:v>0.13194546254215</c:v>
                </c:pt>
                <c:pt idx="50">
                  <c:v>0.11728485559302</c:v>
                </c:pt>
                <c:pt idx="51">
                  <c:v>0.10995455211846</c:v>
                </c:pt>
                <c:pt idx="52">
                  <c:v>0.17592728338953001</c:v>
                </c:pt>
                <c:pt idx="53">
                  <c:v>0</c:v>
                </c:pt>
                <c:pt idx="54">
                  <c:v>0</c:v>
                </c:pt>
                <c:pt idx="55">
                  <c:v>0</c:v>
                </c:pt>
                <c:pt idx="56">
                  <c:v>0.15166835187058</c:v>
                </c:pt>
                <c:pt idx="57">
                  <c:v>0</c:v>
                </c:pt>
                <c:pt idx="58">
                  <c:v>5.7728387934766999E-2</c:v>
                </c:pt>
              </c:numCache>
            </c:numRef>
          </c:val>
          <c:smooth val="0"/>
          <c:extLst>
            <c:ext xmlns:c16="http://schemas.microsoft.com/office/drawing/2014/chart" uri="{C3380CC4-5D6E-409C-BE32-E72D297353CC}">
              <c16:uniqueId val="{00000001-32A9-4F44-922B-014502AB125F}"/>
            </c:ext>
          </c:extLst>
        </c:ser>
        <c:ser>
          <c:idx val="2"/>
          <c:order val="2"/>
          <c:tx>
            <c:strRef>
              <c:f>Sheet1!$D$1</c:f>
              <c:strCache>
                <c:ptCount val="1"/>
                <c:pt idx="0">
                  <c:v>Altice Labs</c:v>
                </c:pt>
              </c:strCache>
            </c:strRef>
          </c:tx>
          <c:spPr>
            <a:ln w="28575" cap="rnd">
              <a:solidFill>
                <a:schemeClr val="accent3"/>
              </a:solidFill>
              <a:round/>
            </a:ln>
            <a:effectLst/>
          </c:spPr>
          <c:marker>
            <c:symbol val="none"/>
          </c:marker>
          <c:cat>
            <c:numRef>
              <c:f>Sheet1!$A$2:$A$60</c:f>
              <c:numCache>
                <c:formatCode>m/d/yyyy</c:formatCode>
                <c:ptCount val="59"/>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numCache>
            </c:numRef>
          </c:cat>
          <c:val>
            <c:numRef>
              <c:f>Sheet1!$D$2:$D$60</c:f>
              <c:numCache>
                <c:formatCode>General</c:formatCode>
                <c:ptCount val="5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numCache>
            </c:numRef>
          </c:val>
          <c:smooth val="0"/>
          <c:extLst>
            <c:ext xmlns:c16="http://schemas.microsoft.com/office/drawing/2014/chart" uri="{C3380CC4-5D6E-409C-BE32-E72D297353CC}">
              <c16:uniqueId val="{00000002-32A9-4F44-922B-014502AB125F}"/>
            </c:ext>
          </c:extLst>
        </c:ser>
        <c:dLbls>
          <c:showLegendKey val="0"/>
          <c:showVal val="0"/>
          <c:showCatName val="0"/>
          <c:showSerName val="0"/>
          <c:showPercent val="0"/>
          <c:showBubbleSize val="0"/>
        </c:dLbls>
        <c:smooth val="0"/>
        <c:axId val="281911936"/>
        <c:axId val="281918824"/>
      </c:lineChart>
      <c:dateAx>
        <c:axId val="281911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18824"/>
        <c:crosses val="autoZero"/>
        <c:auto val="1"/>
        <c:lblOffset val="100"/>
        <c:baseTimeUnit val="days"/>
      </c:dateAx>
      <c:valAx>
        <c:axId val="281918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1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Portugal Telecom</c:v>
                </c:pt>
              </c:strCache>
            </c:strRef>
          </c:tx>
          <c:spPr>
            <a:ln w="28575" cap="rnd">
              <a:solidFill>
                <a:schemeClr val="accent1"/>
              </a:solidFill>
              <a:round/>
            </a:ln>
            <a:effectLst/>
          </c:spPr>
          <c:marker>
            <c:symbol val="none"/>
          </c:marker>
          <c:cat>
            <c:numRef>
              <c:f>Sheet1!$A$2:$A$60</c:f>
              <c:numCache>
                <c:formatCode>m/d/yyyy</c:formatCode>
                <c:ptCount val="59"/>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numCache>
            </c:numRef>
          </c:cat>
          <c:val>
            <c:numRef>
              <c:f>Sheet1!$B$2:$B$60</c:f>
              <c:numCache>
                <c:formatCode>General</c:formatCode>
                <c:ptCount val="59"/>
                <c:pt idx="25">
                  <c:v>3.4859689748760997E-2</c:v>
                </c:pt>
                <c:pt idx="26">
                  <c:v>5.4760423148724001E-2</c:v>
                </c:pt>
                <c:pt idx="27">
                  <c:v>3.4828469786302003E-2</c:v>
                </c:pt>
                <c:pt idx="28">
                  <c:v>4.2276988883638997E-2</c:v>
                </c:pt>
                <c:pt idx="29">
                  <c:v>4.9716615292831001E-2</c:v>
                </c:pt>
                <c:pt idx="30">
                  <c:v>3.9753528125621003E-2</c:v>
                </c:pt>
                <c:pt idx="31">
                  <c:v>4.7188555533478997E-2</c:v>
                </c:pt>
                <c:pt idx="32">
                  <c:v>2.7306804359159002E-2</c:v>
                </c:pt>
                <c:pt idx="33">
                  <c:v>3.4744626991612002E-2</c:v>
                </c:pt>
                <c:pt idx="34">
                  <c:v>2.4808970923885999E-2</c:v>
                </c:pt>
                <c:pt idx="35">
                  <c:v>4.2164789920134997E-2</c:v>
                </c:pt>
                <c:pt idx="36">
                  <c:v>4.7105491508614997E-2</c:v>
                </c:pt>
                <c:pt idx="37">
                  <c:v>3.9649105417059002E-2</c:v>
                </c:pt>
                <c:pt idx="38">
                  <c:v>4.4587565023531998E-2</c:v>
                </c:pt>
                <c:pt idx="39">
                  <c:v>4.9519659304744001E-2</c:v>
                </c:pt>
                <c:pt idx="40">
                  <c:v>3.4646604632745999E-2</c:v>
                </c:pt>
                <c:pt idx="41">
                  <c:v>3.2160704566819999E-2</c:v>
                </c:pt>
                <c:pt idx="42">
                  <c:v>2.7204154816371999E-2</c:v>
                </c:pt>
                <c:pt idx="43">
                  <c:v>6.4283241853335005E-2</c:v>
                </c:pt>
                <c:pt idx="44">
                  <c:v>6.6712789088753E-2</c:v>
                </c:pt>
                <c:pt idx="45">
                  <c:v>3.7037951554359003E-2</c:v>
                </c:pt>
                <c:pt idx="46">
                  <c:v>8.3921607345608995E-2</c:v>
                </c:pt>
                <c:pt idx="47">
                  <c:v>5.9189109203906E-2</c:v>
                </c:pt>
                <c:pt idx="48">
                  <c:v>4.6830326333432003E-2</c:v>
                </c:pt>
                <c:pt idx="49">
                  <c:v>6.8980808553620002E-2</c:v>
                </c:pt>
                <c:pt idx="50">
                  <c:v>4.9238041310716997E-2</c:v>
                </c:pt>
                <c:pt idx="51">
                  <c:v>5.4135190334408001E-2</c:v>
                </c:pt>
                <c:pt idx="52">
                  <c:v>5.1646540911437999E-2</c:v>
                </c:pt>
                <c:pt idx="53">
                  <c:v>2.9497074873408E-2</c:v>
                </c:pt>
                <c:pt idx="54">
                  <c:v>4.9147294441441003E-2</c:v>
                </c:pt>
                <c:pt idx="55">
                  <c:v>5.1579309328486998E-2</c:v>
                </c:pt>
                <c:pt idx="56">
                  <c:v>5.4007610163250001E-2</c:v>
                </c:pt>
                <c:pt idx="57">
                  <c:v>6.8699855239591004E-2</c:v>
                </c:pt>
                <c:pt idx="58">
                  <c:v>3.1874463650852003E-2</c:v>
                </c:pt>
              </c:numCache>
            </c:numRef>
          </c:val>
          <c:smooth val="0"/>
          <c:extLst>
            <c:ext xmlns:c16="http://schemas.microsoft.com/office/drawing/2014/chart" uri="{C3380CC4-5D6E-409C-BE32-E72D297353CC}">
              <c16:uniqueId val="{00000000-FAF8-4F8E-B9C7-4E43755BD5F3}"/>
            </c:ext>
          </c:extLst>
        </c:ser>
        <c:ser>
          <c:idx val="1"/>
          <c:order val="1"/>
          <c:tx>
            <c:strRef>
              <c:f>Sheet1!$C$1</c:f>
              <c:strCache>
                <c:ptCount val="1"/>
                <c:pt idx="0">
                  <c:v>PT Empresas</c:v>
                </c:pt>
              </c:strCache>
            </c:strRef>
          </c:tx>
          <c:spPr>
            <a:ln w="28575" cap="rnd">
              <a:solidFill>
                <a:schemeClr val="accent2"/>
              </a:solidFill>
              <a:round/>
            </a:ln>
            <a:effectLst/>
          </c:spPr>
          <c:marker>
            <c:symbol val="none"/>
          </c:marker>
          <c:cat>
            <c:numRef>
              <c:f>Sheet1!$A$2:$A$60</c:f>
              <c:numCache>
                <c:formatCode>m/d/yyyy</c:formatCode>
                <c:ptCount val="59"/>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numCache>
            </c:numRef>
          </c:cat>
          <c:val>
            <c:numRef>
              <c:f>Sheet1!$C$2:$C$60</c:f>
              <c:numCache>
                <c:formatCode>General</c:formatCode>
                <c:ptCount val="59"/>
                <c:pt idx="26">
                  <c:v>8.8443396226415005E-2</c:v>
                </c:pt>
                <c:pt idx="27">
                  <c:v>0.13254786450663</c:v>
                </c:pt>
                <c:pt idx="28">
                  <c:v>0.14708045300780001</c:v>
                </c:pt>
                <c:pt idx="29">
                  <c:v>4.4059333235423999E-2</c:v>
                </c:pt>
                <c:pt idx="30">
                  <c:v>0.10275983558426</c:v>
                </c:pt>
                <c:pt idx="31">
                  <c:v>1.4664906877841E-2</c:v>
                </c:pt>
                <c:pt idx="32">
                  <c:v>1.466275659824E-2</c:v>
                </c:pt>
                <c:pt idx="33">
                  <c:v>1.4660606949128E-2</c:v>
                </c:pt>
                <c:pt idx="34">
                  <c:v>-2.9316915860451001E-2</c:v>
                </c:pt>
                <c:pt idx="35">
                  <c:v>2.9325513196480999E-2</c:v>
                </c:pt>
                <c:pt idx="36">
                  <c:v>0</c:v>
                </c:pt>
                <c:pt idx="37">
                  <c:v>0</c:v>
                </c:pt>
                <c:pt idx="38">
                  <c:v>0</c:v>
                </c:pt>
                <c:pt idx="39">
                  <c:v>0</c:v>
                </c:pt>
                <c:pt idx="40">
                  <c:v>0</c:v>
                </c:pt>
                <c:pt idx="41">
                  <c:v>0</c:v>
                </c:pt>
                <c:pt idx="42">
                  <c:v>-1.4658457930226E-2</c:v>
                </c:pt>
                <c:pt idx="43">
                  <c:v>0</c:v>
                </c:pt>
                <c:pt idx="44">
                  <c:v>1.4660606949128E-2</c:v>
                </c:pt>
                <c:pt idx="45">
                  <c:v>0</c:v>
                </c:pt>
                <c:pt idx="46">
                  <c:v>-2.9316915860451001E-2</c:v>
                </c:pt>
                <c:pt idx="47">
                  <c:v>2.9325513196480999E-2</c:v>
                </c:pt>
                <c:pt idx="48">
                  <c:v>-1.4658457930226E-2</c:v>
                </c:pt>
                <c:pt idx="49">
                  <c:v>1.4660606949128E-2</c:v>
                </c:pt>
                <c:pt idx="50">
                  <c:v>-1.4658457930226E-2</c:v>
                </c:pt>
                <c:pt idx="51">
                  <c:v>0</c:v>
                </c:pt>
                <c:pt idx="52">
                  <c:v>0</c:v>
                </c:pt>
                <c:pt idx="53">
                  <c:v>0</c:v>
                </c:pt>
                <c:pt idx="54">
                  <c:v>1.4074182671163</c:v>
                </c:pt>
                <c:pt idx="55">
                  <c:v>7.2285672979614995E-2</c:v>
                </c:pt>
                <c:pt idx="56">
                  <c:v>4.3340075122797E-2</c:v>
                </c:pt>
                <c:pt idx="57">
                  <c:v>4.3321299638989001E-2</c:v>
                </c:pt>
                <c:pt idx="58">
                  <c:v>2.8868360277136001E-2</c:v>
                </c:pt>
              </c:numCache>
            </c:numRef>
          </c:val>
          <c:smooth val="0"/>
          <c:extLst>
            <c:ext xmlns:c16="http://schemas.microsoft.com/office/drawing/2014/chart" uri="{C3380CC4-5D6E-409C-BE32-E72D297353CC}">
              <c16:uniqueId val="{00000001-FAF8-4F8E-B9C7-4E43755BD5F3}"/>
            </c:ext>
          </c:extLst>
        </c:ser>
        <c:ser>
          <c:idx val="2"/>
          <c:order val="2"/>
          <c:tx>
            <c:strRef>
              <c:f>Sheet1!$D$1</c:f>
              <c:strCache>
                <c:ptCount val="1"/>
                <c:pt idx="0">
                  <c:v>Altice Labs</c:v>
                </c:pt>
              </c:strCache>
            </c:strRef>
          </c:tx>
          <c:spPr>
            <a:ln w="28575" cap="rnd">
              <a:solidFill>
                <a:schemeClr val="accent3"/>
              </a:solidFill>
              <a:round/>
            </a:ln>
            <a:effectLst/>
          </c:spPr>
          <c:marker>
            <c:symbol val="none"/>
          </c:marker>
          <c:cat>
            <c:numRef>
              <c:f>Sheet1!$A$2:$A$60</c:f>
              <c:numCache>
                <c:formatCode>m/d/yyyy</c:formatCode>
                <c:ptCount val="59"/>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numCache>
            </c:numRef>
          </c:cat>
          <c:val>
            <c:numRef>
              <c:f>Sheet1!$D$2:$D$60</c:f>
              <c:numCache>
                <c:formatCode>General</c:formatCode>
                <c:ptCount val="59"/>
              </c:numCache>
            </c:numRef>
          </c:val>
          <c:smooth val="0"/>
          <c:extLst>
            <c:ext xmlns:c16="http://schemas.microsoft.com/office/drawing/2014/chart" uri="{C3380CC4-5D6E-409C-BE32-E72D297353CC}">
              <c16:uniqueId val="{00000002-FAF8-4F8E-B9C7-4E43755BD5F3}"/>
            </c:ext>
          </c:extLst>
        </c:ser>
        <c:dLbls>
          <c:showLegendKey val="0"/>
          <c:showVal val="0"/>
          <c:showCatName val="0"/>
          <c:showSerName val="0"/>
          <c:showPercent val="0"/>
          <c:showBubbleSize val="0"/>
        </c:dLbls>
        <c:smooth val="0"/>
        <c:axId val="281913248"/>
        <c:axId val="281915216"/>
      </c:lineChart>
      <c:dateAx>
        <c:axId val="281913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15216"/>
        <c:crosses val="autoZero"/>
        <c:auto val="1"/>
        <c:lblOffset val="100"/>
        <c:baseTimeUnit val="days"/>
      </c:dateAx>
      <c:valAx>
        <c:axId val="28191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1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Portugal Telecom</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19</c:v>
                </c:pt>
                <c:pt idx="1">
                  <c:v>23</c:v>
                </c:pt>
                <c:pt idx="2">
                  <c:v>19</c:v>
                </c:pt>
                <c:pt idx="3">
                  <c:v>18</c:v>
                </c:pt>
                <c:pt idx="4">
                  <c:v>18</c:v>
                </c:pt>
                <c:pt idx="5">
                  <c:v>19</c:v>
                </c:pt>
                <c:pt idx="6">
                  <c:v>15</c:v>
                </c:pt>
              </c:numCache>
            </c:numRef>
          </c:val>
          <c:extLst>
            <c:ext xmlns:c16="http://schemas.microsoft.com/office/drawing/2014/chart" uri="{C3380CC4-5D6E-409C-BE32-E72D297353CC}">
              <c16:uniqueId val="{00000000-CF02-4C26-9058-7AF2D5352AFC}"/>
            </c:ext>
          </c:extLst>
        </c:ser>
        <c:ser>
          <c:idx val="1"/>
          <c:order val="1"/>
          <c:tx>
            <c:strRef>
              <c:f>Sheet1!$C$1</c:f>
              <c:strCache>
                <c:ptCount val="1"/>
                <c:pt idx="0">
                  <c:v>PT Empresas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1</c:v>
                </c:pt>
                <c:pt idx="2">
                  <c:v>2</c:v>
                </c:pt>
                <c:pt idx="3">
                  <c:v>0</c:v>
                </c:pt>
                <c:pt idx="4">
                  <c:v>0</c:v>
                </c:pt>
                <c:pt idx="5">
                  <c:v>21</c:v>
                </c:pt>
                <c:pt idx="6">
                  <c:v>2</c:v>
                </c:pt>
              </c:numCache>
            </c:numRef>
          </c:val>
          <c:extLst>
            <c:ext xmlns:c16="http://schemas.microsoft.com/office/drawing/2014/chart" uri="{C3380CC4-5D6E-409C-BE32-E72D297353CC}">
              <c16:uniqueId val="{00000001-CF02-4C26-9058-7AF2D5352AFC}"/>
            </c:ext>
          </c:extLst>
        </c:ser>
        <c:ser>
          <c:idx val="2"/>
          <c:order val="2"/>
          <c:tx>
            <c:strRef>
              <c:f>Sheet1!$D$1</c:f>
              <c:strCache>
                <c:ptCount val="1"/>
                <c:pt idx="0">
                  <c:v>Altice Labs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CF02-4C26-9058-7AF2D5352AFC}"/>
            </c:ext>
          </c:extLst>
        </c:ser>
        <c:dLbls>
          <c:showLegendKey val="0"/>
          <c:showVal val="0"/>
          <c:showCatName val="0"/>
          <c:showSerName val="0"/>
          <c:showPercent val="0"/>
          <c:showBubbleSize val="0"/>
        </c:dLbls>
        <c:gapWidth val="219"/>
        <c:overlap val="-27"/>
        <c:axId val="281916528"/>
        <c:axId val="281910624"/>
      </c:barChart>
      <c:catAx>
        <c:axId val="28191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10624"/>
        <c:crosses val="autoZero"/>
        <c:auto val="1"/>
        <c:lblAlgn val="ctr"/>
        <c:lblOffset val="100"/>
        <c:noMultiLvlLbl val="0"/>
      </c:catAx>
      <c:valAx>
        <c:axId val="28191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1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Portugal Telecom</c:v>
                </c:pt>
                <c:pt idx="1">
                  <c:v>PT Empresas</c:v>
                </c:pt>
                <c:pt idx="2">
                  <c:v>Altice Labs</c:v>
                </c:pt>
              </c:strCache>
            </c:strRef>
          </c:cat>
          <c:val>
            <c:numRef>
              <c:f>Sheet1!$A$2:$C$2</c:f>
              <c:numCache>
                <c:formatCode>General</c:formatCode>
                <c:ptCount val="3"/>
                <c:pt idx="0">
                  <c:v>40798</c:v>
                </c:pt>
                <c:pt idx="1">
                  <c:v>6930</c:v>
                </c:pt>
              </c:numCache>
            </c:numRef>
          </c:val>
          <c:extLst>
            <c:ext xmlns:c16="http://schemas.microsoft.com/office/drawing/2014/chart" uri="{C3380CC4-5D6E-409C-BE32-E72D297353CC}">
              <c16:uniqueId val="{00000000-BD22-4022-BBAA-A9072C57B84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07886-1FFE-485A-B410-B25C4E34A3B3}"/>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FA854B55-0D4F-4BF6-9644-5518530E7699}"/>
              </a:ext>
            </a:extLst>
          </p:cNvPr>
          <p:cNvSpPr>
            <a:spLocks noGrp="1"/>
          </p:cNvSpPr>
          <p:nvPr>
            <p:ph type="subTitle" idx="1"/>
          </p:nvPr>
        </p:nvSpPr>
        <p:spPr/>
        <p:txBody>
          <a:bodyPr/>
          <a:lstStyle/>
          <a:p>
            <a:r>
              <a:rPr lang="en-US"/>
              <a:t>Cunha Vaz &amp; Associados</a:t>
            </a:r>
          </a:p>
        </p:txBody>
      </p:sp>
    </p:spTree>
    <p:extLst>
      <p:ext uri="{BB962C8B-B14F-4D97-AF65-F5344CB8AC3E}">
        <p14:creationId xmlns:p14="http://schemas.microsoft.com/office/powerpoint/2010/main" val="2219847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3BD67-801B-4715-A9EE-D2F1FEF4F4C7}"/>
              </a:ext>
            </a:extLst>
          </p:cNvPr>
          <p:cNvSpPr>
            <a:spLocks noGrp="1"/>
          </p:cNvSpPr>
          <p:nvPr>
            <p:ph type="title"/>
          </p:nvPr>
        </p:nvSpPr>
        <p:spPr/>
        <p:txBody>
          <a:bodyPr/>
          <a:lstStyle/>
          <a:p>
            <a:r>
              <a:rPr lang="en-US"/>
              <a:t>LinkedIn Updates</a:t>
            </a:r>
          </a:p>
        </p:txBody>
      </p:sp>
      <p:graphicFrame>
        <p:nvGraphicFramePr>
          <p:cNvPr id="6" name="Chart Placeholder 5">
            <a:extLst>
              <a:ext uri="{FF2B5EF4-FFF2-40B4-BE49-F238E27FC236}">
                <a16:creationId xmlns:a16="http://schemas.microsoft.com/office/drawing/2014/main" id="{F9BF6791-F62E-4D2C-8287-E1F76CD10754}"/>
              </a:ext>
            </a:extLst>
          </p:cNvPr>
          <p:cNvGraphicFramePr>
            <a:graphicFrameLocks noGrp="1"/>
          </p:cNvGraphicFramePr>
          <p:nvPr>
            <p:ph type="chart" sz="quarter" idx="13"/>
            <p:extLst>
              <p:ext uri="{D42A27DB-BD31-4B8C-83A1-F6EECF244321}">
                <p14:modId xmlns:p14="http://schemas.microsoft.com/office/powerpoint/2010/main" val="452423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4997A6-637D-4E47-8455-46B4939C189A}"/>
              </a:ext>
            </a:extLst>
          </p:cNvPr>
          <p:cNvSpPr>
            <a:spLocks noGrp="1"/>
          </p:cNvSpPr>
          <p:nvPr>
            <p:ph type="body" sz="quarter" idx="14"/>
          </p:nvPr>
        </p:nvSpPr>
        <p:spPr/>
        <p:txBody>
          <a:bodyPr/>
          <a:lstStyle/>
          <a:p>
            <a:r>
              <a:rPr lang="en-US"/>
              <a:t>01/01/2018 - 02/28/2018</a:t>
            </a:r>
          </a:p>
        </p:txBody>
      </p:sp>
      <p:sp>
        <p:nvSpPr>
          <p:cNvPr id="5" name="Footer Placeholder 4">
            <a:extLst>
              <a:ext uri="{FF2B5EF4-FFF2-40B4-BE49-F238E27FC236}">
                <a16:creationId xmlns:a16="http://schemas.microsoft.com/office/drawing/2014/main" id="{0187FDA7-69A6-4E6C-99BE-AADF2E3E4A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2269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4D426-D6D9-479A-99AA-FEF49CFA1376}"/>
              </a:ext>
            </a:extLst>
          </p:cNvPr>
          <p:cNvSpPr>
            <a:spLocks noGrp="1"/>
          </p:cNvSpPr>
          <p:nvPr>
            <p:ph type="title"/>
          </p:nvPr>
        </p:nvSpPr>
        <p:spPr/>
        <p:txBody>
          <a:bodyPr/>
          <a:lstStyle/>
          <a:p>
            <a:r>
              <a:rPr lang="en-US"/>
              <a:t>LinkedIn Updates Table - 1 of 7</a:t>
            </a:r>
          </a:p>
        </p:txBody>
      </p:sp>
      <p:graphicFrame>
        <p:nvGraphicFramePr>
          <p:cNvPr id="5" name="Table Placeholder 4">
            <a:extLst>
              <a:ext uri="{FF2B5EF4-FFF2-40B4-BE49-F238E27FC236}">
                <a16:creationId xmlns:a16="http://schemas.microsoft.com/office/drawing/2014/main" id="{65881AAF-F2A0-4EBC-9CCA-87FC30D7F2A2}"/>
              </a:ext>
            </a:extLst>
          </p:cNvPr>
          <p:cNvGraphicFramePr>
            <a:graphicFrameLocks noGrp="1"/>
          </p:cNvGraphicFramePr>
          <p:nvPr>
            <p:ph type="tbl" sz="quarter" idx="13"/>
            <p:extLst>
              <p:ext uri="{D42A27DB-BD31-4B8C-83A1-F6EECF244321}">
                <p14:modId xmlns:p14="http://schemas.microsoft.com/office/powerpoint/2010/main" val="4192132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1671978"/>
                    </a:ext>
                  </a:extLst>
                </a:gridCol>
                <a:gridCol w="987552">
                  <a:extLst>
                    <a:ext uri="{9D8B030D-6E8A-4147-A177-3AD203B41FA5}">
                      <a16:colId xmlns:a16="http://schemas.microsoft.com/office/drawing/2014/main" val="482440242"/>
                    </a:ext>
                  </a:extLst>
                </a:gridCol>
                <a:gridCol w="987552">
                  <a:extLst>
                    <a:ext uri="{9D8B030D-6E8A-4147-A177-3AD203B41FA5}">
                      <a16:colId xmlns:a16="http://schemas.microsoft.com/office/drawing/2014/main" val="1606164863"/>
                    </a:ext>
                  </a:extLst>
                </a:gridCol>
                <a:gridCol w="987552">
                  <a:extLst>
                    <a:ext uri="{9D8B030D-6E8A-4147-A177-3AD203B41FA5}">
                      <a16:colId xmlns:a16="http://schemas.microsoft.com/office/drawing/2014/main" val="3551733224"/>
                    </a:ext>
                  </a:extLst>
                </a:gridCol>
                <a:gridCol w="987552">
                  <a:extLst>
                    <a:ext uri="{9D8B030D-6E8A-4147-A177-3AD203B41FA5}">
                      <a16:colId xmlns:a16="http://schemas.microsoft.com/office/drawing/2014/main" val="2394828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123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- 2018-02-28 23:14:39</a:t>
                      </a:r>
                      <a:r>
                        <a:rPr kumimoji="0" lang="pt-BR" sz="1000" b="0" i="0" u="none" strike="noStrike" kern="1200" cap="none" spc="0" normalizeH="0" baseline="0" noProof="0">
                          <a:ln>
                            <a:noFill/>
                          </a:ln>
                          <a:solidFill>
                            <a:prstClr val="black"/>
                          </a:solidFill>
                          <a:effectLst/>
                          <a:uLnTx/>
                          <a:uFillTx/>
                          <a:latin typeface="+mn-lt"/>
                          <a:ea typeface="+mn-ea"/>
                          <a:cs typeface="+mn-cs"/>
                        </a:rPr>
                        <a:t>
Assista a entrevista do CEO da Altice Portugal Alexandre Fonseca na FTTH Council Europe Conference.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60569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Altice Labs - 2018-02-28 19:44:19</a:t>
                      </a:r>
                      <a:r>
                        <a:rPr kumimoji="0" lang="en-US" sz="1000" b="0" i="0" u="none" strike="noStrike" kern="1200" cap="none" spc="0" normalizeH="0" baseline="0" noProof="0">
                          <a:ln>
                            <a:noFill/>
                          </a:ln>
                          <a:solidFill>
                            <a:prstClr val="black"/>
                          </a:solidFill>
                          <a:effectLst/>
                          <a:uLnTx/>
                          <a:uFillTx/>
                          <a:latin typeface="+mn-lt"/>
                          <a:ea typeface="+mn-ea"/>
                          <a:cs typeface="+mn-cs"/>
                        </a:rPr>
                        <a:t>
Altice Labs celebrated its 2nd anniversary on the 23rd February. During the event, which was held in Aveiro, several statistics of the company’s growth were presented and some projects of national and international prominence were revealed.
More information: https://goo.gl/c12ZjX
#Anniversary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9699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- 2018-02-28 15:39:49</a:t>
                      </a:r>
                      <a:r>
                        <a:rPr kumimoji="0" lang="pt-BR" sz="1000" b="0" i="0" u="none" strike="noStrike" kern="1200" cap="none" spc="0" normalizeH="0" baseline="0" noProof="0">
                          <a:ln>
                            <a:noFill/>
                          </a:ln>
                          <a:solidFill>
                            <a:prstClr val="black"/>
                          </a:solidFill>
                          <a:effectLst/>
                          <a:uLnTx/>
                          <a:uFillTx/>
                          <a:latin typeface="+mn-lt"/>
                          <a:ea typeface="+mn-ea"/>
                          <a:cs typeface="+mn-cs"/>
                        </a:rPr>
                        <a:t>
Reforçando uma estratégia já consolidada de associação aos eventos tecnológicos mais prestigiados, a Altice Portugal marca presença no Mobile World Congress 2018, no âmbito do qual celebra com a Cisco um Memorando de Entendimento que visa acelerar o desenvolvimento da IoT, fator crítico de sucesso no investimento em tecnologia. Saiba mais em https://lnkd.in/g3sMfiV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7230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- 2018-02-28 11:26:36</a:t>
                      </a:r>
                      <a:r>
                        <a:rPr kumimoji="0" lang="pt-BR" sz="1000" b="0" i="0" u="none" strike="noStrike" kern="1200" cap="none" spc="0" normalizeH="0" baseline="0" noProof="0">
                          <a:ln>
                            <a:noFill/>
                          </a:ln>
                          <a:solidFill>
                            <a:prstClr val="black"/>
                          </a:solidFill>
                          <a:effectLst/>
                          <a:uLnTx/>
                          <a:uFillTx/>
                          <a:latin typeface="+mn-lt"/>
                          <a:ea typeface="+mn-ea"/>
                          <a:cs typeface="+mn-cs"/>
                        </a:rPr>
                        <a:t>
Seja em trabalho ou em utilização pessoal, convém escolher o equipamento adequado às suas necessidades. Quais as características a que mais dá valor?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94624816"/>
                  </a:ext>
                </a:extLst>
              </a:tr>
            </a:tbl>
          </a:graphicData>
        </a:graphic>
      </p:graphicFrame>
      <p:sp>
        <p:nvSpPr>
          <p:cNvPr id="4" name="Text Placeholder 3">
            <a:extLst>
              <a:ext uri="{FF2B5EF4-FFF2-40B4-BE49-F238E27FC236}">
                <a16:creationId xmlns:a16="http://schemas.microsoft.com/office/drawing/2014/main" id="{21BC2763-088D-4ACA-815F-FA0349DE1EFB}"/>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2867198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0603F-3ECB-4AFE-9DFB-83F08651D688}"/>
              </a:ext>
            </a:extLst>
          </p:cNvPr>
          <p:cNvSpPr>
            <a:spLocks noGrp="1"/>
          </p:cNvSpPr>
          <p:nvPr>
            <p:ph type="title"/>
          </p:nvPr>
        </p:nvSpPr>
        <p:spPr/>
        <p:txBody>
          <a:bodyPr/>
          <a:lstStyle/>
          <a:p>
            <a:r>
              <a:rPr lang="en-US"/>
              <a:t>LinkedIn Updates Table - 2 of 7</a:t>
            </a:r>
          </a:p>
        </p:txBody>
      </p:sp>
      <p:graphicFrame>
        <p:nvGraphicFramePr>
          <p:cNvPr id="5" name="Table Placeholder 4">
            <a:extLst>
              <a:ext uri="{FF2B5EF4-FFF2-40B4-BE49-F238E27FC236}">
                <a16:creationId xmlns:a16="http://schemas.microsoft.com/office/drawing/2014/main" id="{1937FF70-FC63-426A-8A22-9766DA0305BB}"/>
              </a:ext>
            </a:extLst>
          </p:cNvPr>
          <p:cNvGraphicFramePr>
            <a:graphicFrameLocks noGrp="1"/>
          </p:cNvGraphicFramePr>
          <p:nvPr>
            <p:ph type="tbl" sz="quarter" idx="13"/>
            <p:extLst>
              <p:ext uri="{D42A27DB-BD31-4B8C-83A1-F6EECF244321}">
                <p14:modId xmlns:p14="http://schemas.microsoft.com/office/powerpoint/2010/main" val="1312993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84992499"/>
                    </a:ext>
                  </a:extLst>
                </a:gridCol>
                <a:gridCol w="987552">
                  <a:extLst>
                    <a:ext uri="{9D8B030D-6E8A-4147-A177-3AD203B41FA5}">
                      <a16:colId xmlns:a16="http://schemas.microsoft.com/office/drawing/2014/main" val="584814213"/>
                    </a:ext>
                  </a:extLst>
                </a:gridCol>
                <a:gridCol w="987552">
                  <a:extLst>
                    <a:ext uri="{9D8B030D-6E8A-4147-A177-3AD203B41FA5}">
                      <a16:colId xmlns:a16="http://schemas.microsoft.com/office/drawing/2014/main" val="1593137887"/>
                    </a:ext>
                  </a:extLst>
                </a:gridCol>
                <a:gridCol w="987552">
                  <a:extLst>
                    <a:ext uri="{9D8B030D-6E8A-4147-A177-3AD203B41FA5}">
                      <a16:colId xmlns:a16="http://schemas.microsoft.com/office/drawing/2014/main" val="2023149140"/>
                    </a:ext>
                  </a:extLst>
                </a:gridCol>
                <a:gridCol w="987552">
                  <a:extLst>
                    <a:ext uri="{9D8B030D-6E8A-4147-A177-3AD203B41FA5}">
                      <a16:colId xmlns:a16="http://schemas.microsoft.com/office/drawing/2014/main" val="2877225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8176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- 2018-02-27 22:44:50</a:t>
                      </a:r>
                      <a:r>
                        <a:rPr kumimoji="0" lang="pt-BR" sz="1000" b="0" i="0" u="none" strike="noStrike" kern="1200" cap="none" spc="0" normalizeH="0" baseline="0" noProof="0">
                          <a:ln>
                            <a:noFill/>
                          </a:ln>
                          <a:solidFill>
                            <a:prstClr val="black"/>
                          </a:solidFill>
                          <a:effectLst/>
                          <a:uLnTx/>
                          <a:uFillTx/>
                          <a:latin typeface="+mn-lt"/>
                          <a:ea typeface="+mn-ea"/>
                          <a:cs typeface="+mn-cs"/>
                        </a:rPr>
                        <a:t>
Abel Aguiar, Diretor de Gestão de Produto e Pré-Vendas do segmento B2B da Altice Portugal, é orador no painel Smart Community Collaboration, que decorre amanhã, às 15h (hora local), no Mobile World Congress 2018, em Barcelona. Nesta intervenção, Abel Aguiar abordará como a tecnologia pode estar de forma inteligente ao serviço da comunidade, permitindo uma mais eficiente utilização de recursos e melhorando a qualidade de vida de todos.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0871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- 2018-02-27 19:16:39</a:t>
                      </a:r>
                      <a:r>
                        <a:rPr kumimoji="0" lang="pt-BR" sz="1000" b="0" i="0" u="none" strike="noStrike" kern="1200" cap="none" spc="0" normalizeH="0" baseline="0" noProof="0">
                          <a:ln>
                            <a:noFill/>
                          </a:ln>
                          <a:solidFill>
                            <a:prstClr val="black"/>
                          </a:solidFill>
                          <a:effectLst/>
                          <a:uLnTx/>
                          <a:uFillTx/>
                          <a:latin typeface="+mn-lt"/>
                          <a:ea typeface="+mn-ea"/>
                          <a:cs typeface="+mn-cs"/>
                        </a:rPr>
                        <a:t>
João Epifânio, Chief Sales Officer/B2C da Altice Portugal, é orador no painel Zero-Rated Data Opportunities, que decorre amanhã, às 16h30 (hora local), no Mobile World Congress 2018, em Barcelona. Nesta intervenção, João Epifânio abordará alguns dos serviços mais inovadores em todo o mundo, como o MEO Smart Net, lançado de forma pioneira pela Altice Portugal.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3587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- 2018-02-26 19:35:19</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e a Huawei Tech. Portugal anunciam, no contexto do Mobile World Congress 2018, a assinatura de um Memorando de Entendimento para impulsionar o desenvolvimento e a implementação do 5G em Portugal. Saiba mais em https://lnkd.in/gBiPdDs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9517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- 2018-02-26 17:50:55</a:t>
                      </a:r>
                      <a:r>
                        <a:rPr kumimoji="0" lang="pt-BR" sz="1000" b="0" i="0" u="none" strike="noStrike" kern="1200" cap="none" spc="0" normalizeH="0" baseline="0" noProof="0">
                          <a:ln>
                            <a:noFill/>
                          </a:ln>
                          <a:solidFill>
                            <a:prstClr val="black"/>
                          </a:solidFill>
                          <a:effectLst/>
                          <a:uLnTx/>
                          <a:uFillTx/>
                          <a:latin typeface="+mn-lt"/>
                          <a:ea typeface="+mn-ea"/>
                          <a:cs typeface="+mn-cs"/>
                        </a:rPr>
                        <a:t>
Com a conectividade entre veículos, vai ser possível ainda prevenir uma série de acidentes causados por distração humana.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95380365"/>
                  </a:ext>
                </a:extLst>
              </a:tr>
            </a:tbl>
          </a:graphicData>
        </a:graphic>
      </p:graphicFrame>
      <p:sp>
        <p:nvSpPr>
          <p:cNvPr id="4" name="Text Placeholder 3">
            <a:extLst>
              <a:ext uri="{FF2B5EF4-FFF2-40B4-BE49-F238E27FC236}">
                <a16:creationId xmlns:a16="http://schemas.microsoft.com/office/drawing/2014/main" id="{8F2917A6-E5E0-4A7F-9934-A8F8FEA8156F}"/>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3381142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23AFA-4C5A-49AD-BB00-690C26BD4AD9}"/>
              </a:ext>
            </a:extLst>
          </p:cNvPr>
          <p:cNvSpPr>
            <a:spLocks noGrp="1"/>
          </p:cNvSpPr>
          <p:nvPr>
            <p:ph type="title"/>
          </p:nvPr>
        </p:nvSpPr>
        <p:spPr/>
        <p:txBody>
          <a:bodyPr/>
          <a:lstStyle/>
          <a:p>
            <a:r>
              <a:rPr lang="en-US"/>
              <a:t>LinkedIn Updates Table - 3 of 7</a:t>
            </a:r>
          </a:p>
        </p:txBody>
      </p:sp>
      <p:graphicFrame>
        <p:nvGraphicFramePr>
          <p:cNvPr id="5" name="Table Placeholder 4">
            <a:extLst>
              <a:ext uri="{FF2B5EF4-FFF2-40B4-BE49-F238E27FC236}">
                <a16:creationId xmlns:a16="http://schemas.microsoft.com/office/drawing/2014/main" id="{B6A2DFC0-A4B0-4CE8-8885-1CF5839CA896}"/>
              </a:ext>
            </a:extLst>
          </p:cNvPr>
          <p:cNvGraphicFramePr>
            <a:graphicFrameLocks noGrp="1"/>
          </p:cNvGraphicFramePr>
          <p:nvPr>
            <p:ph type="tbl" sz="quarter" idx="13"/>
            <p:extLst>
              <p:ext uri="{D42A27DB-BD31-4B8C-83A1-F6EECF244321}">
                <p14:modId xmlns:p14="http://schemas.microsoft.com/office/powerpoint/2010/main" val="3999536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29456973"/>
                    </a:ext>
                  </a:extLst>
                </a:gridCol>
                <a:gridCol w="987552">
                  <a:extLst>
                    <a:ext uri="{9D8B030D-6E8A-4147-A177-3AD203B41FA5}">
                      <a16:colId xmlns:a16="http://schemas.microsoft.com/office/drawing/2014/main" val="1843172745"/>
                    </a:ext>
                  </a:extLst>
                </a:gridCol>
                <a:gridCol w="987552">
                  <a:extLst>
                    <a:ext uri="{9D8B030D-6E8A-4147-A177-3AD203B41FA5}">
                      <a16:colId xmlns:a16="http://schemas.microsoft.com/office/drawing/2014/main" val="3774522117"/>
                    </a:ext>
                  </a:extLst>
                </a:gridCol>
                <a:gridCol w="987552">
                  <a:extLst>
                    <a:ext uri="{9D8B030D-6E8A-4147-A177-3AD203B41FA5}">
                      <a16:colId xmlns:a16="http://schemas.microsoft.com/office/drawing/2014/main" val="1490688290"/>
                    </a:ext>
                  </a:extLst>
                </a:gridCol>
                <a:gridCol w="987552">
                  <a:extLst>
                    <a:ext uri="{9D8B030D-6E8A-4147-A177-3AD203B41FA5}">
                      <a16:colId xmlns:a16="http://schemas.microsoft.com/office/drawing/2014/main" val="1426559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898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- 2018-02-26 17:43:11</a:t>
                      </a:r>
                      <a:r>
                        <a:rPr kumimoji="0" lang="pt-BR" sz="1000" b="0" i="0" u="none" strike="noStrike" kern="1200" cap="none" spc="0" normalizeH="0" baseline="0" noProof="0">
                          <a:ln>
                            <a:noFill/>
                          </a:ln>
                          <a:solidFill>
                            <a:prstClr val="black"/>
                          </a:solidFill>
                          <a:effectLst/>
                          <a:uLnTx/>
                          <a:uFillTx/>
                          <a:latin typeface="+mn-lt"/>
                          <a:ea typeface="+mn-ea"/>
                          <a:cs typeface="+mn-cs"/>
                        </a:rPr>
                        <a:t>
Pré-compra já disponível! Poupe até €400,00 na troca do seu telemóvel antigo e receba o seu novo Samsung até 7 dias antes do lançamento oficial. Saiba mais em: https://lnkd.in/eYi3iNa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73341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Altice Labs - 2018-02-26 12:17:41</a:t>
                      </a:r>
                      <a:r>
                        <a:rPr kumimoji="0" lang="en-US" sz="1000" b="0" i="0" u="none" strike="noStrike" kern="1200" cap="none" spc="0" normalizeH="0" baseline="0" noProof="0">
                          <a:ln>
                            <a:noFill/>
                          </a:ln>
                          <a:solidFill>
                            <a:prstClr val="black"/>
                          </a:solidFill>
                          <a:effectLst/>
                          <a:uLnTx/>
                          <a:uFillTx/>
                          <a:latin typeface="+mn-lt"/>
                          <a:ea typeface="+mn-ea"/>
                          <a:cs typeface="+mn-cs"/>
                        </a:rPr>
                        <a:t>
Altice Labs celebrated its second anniversary. To mark this date, there were demonstrations at Future Labs, an experimental space dedicated to innovation.
Avatar 3D, SIX - Altice Labs @ UA and SmartAL were some of the projects on display, but one of the highlights of the event was the 5G Mobilizer, in which Altice leads a consortium that has been gaining consistency in the development and validation of the technology for the integration with 5G radio network.
See the photo album of the 2nd anniversary of Altice Labs here: https://goo.gl/6Diy4C
#Avatar3D #AlticeLabsatUA #SmartAL #5G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7559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- 2018-02-23 15:46:48</a:t>
                      </a:r>
                      <a:r>
                        <a:rPr kumimoji="0" lang="pt-BR" sz="1000" b="0" i="0" u="none" strike="noStrike" kern="1200" cap="none" spc="0" normalizeH="0" baseline="0" noProof="0">
                          <a:ln>
                            <a:noFill/>
                          </a:ln>
                          <a:solidFill>
                            <a:prstClr val="black"/>
                          </a:solidFill>
                          <a:effectLst/>
                          <a:uLnTx/>
                          <a:uFillTx/>
                          <a:latin typeface="+mn-lt"/>
                          <a:ea typeface="+mn-ea"/>
                          <a:cs typeface="+mn-cs"/>
                        </a:rPr>
                        <a:t>
A Altice Labs assinala hoje o seu 2. º Aniversário com o lançamento de um novo prémio - Altice International Innovation Award - que vai abranger três países: Portugal, França e Israel. Depois do sucesso da primeira edição do Prémio Inovação PT, designação utilizada na edição de 2016/2017, o Grupo decidiu alargar o seu âmbito, estender o prémio a outras realidades e outras geografias onde a Altice está presente, passando agora a chamar-se Altice International Innovation Award. Saiba mais em https://lnkd.in/gNhFQ_C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5395824"/>
                  </a:ext>
                </a:extLst>
              </a:tr>
            </a:tbl>
          </a:graphicData>
        </a:graphic>
      </p:graphicFrame>
      <p:sp>
        <p:nvSpPr>
          <p:cNvPr id="4" name="Text Placeholder 3">
            <a:extLst>
              <a:ext uri="{FF2B5EF4-FFF2-40B4-BE49-F238E27FC236}">
                <a16:creationId xmlns:a16="http://schemas.microsoft.com/office/drawing/2014/main" id="{938D0F74-2098-4383-8908-0421B818494E}"/>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105447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EEE54-F992-428C-829B-CE16BE33C745}"/>
              </a:ext>
            </a:extLst>
          </p:cNvPr>
          <p:cNvSpPr>
            <a:spLocks noGrp="1"/>
          </p:cNvSpPr>
          <p:nvPr>
            <p:ph type="title"/>
          </p:nvPr>
        </p:nvSpPr>
        <p:spPr/>
        <p:txBody>
          <a:bodyPr/>
          <a:lstStyle/>
          <a:p>
            <a:r>
              <a:rPr lang="en-US"/>
              <a:t>LinkedIn Updates Table - 4 of 7</a:t>
            </a:r>
          </a:p>
        </p:txBody>
      </p:sp>
      <p:graphicFrame>
        <p:nvGraphicFramePr>
          <p:cNvPr id="5" name="Table Placeholder 4">
            <a:extLst>
              <a:ext uri="{FF2B5EF4-FFF2-40B4-BE49-F238E27FC236}">
                <a16:creationId xmlns:a16="http://schemas.microsoft.com/office/drawing/2014/main" id="{350507B4-E94A-4B9D-B568-254877567A8A}"/>
              </a:ext>
            </a:extLst>
          </p:cNvPr>
          <p:cNvGraphicFramePr>
            <a:graphicFrameLocks noGrp="1"/>
          </p:cNvGraphicFramePr>
          <p:nvPr>
            <p:ph type="tbl" sz="quarter" idx="13"/>
            <p:extLst>
              <p:ext uri="{D42A27DB-BD31-4B8C-83A1-F6EECF244321}">
                <p14:modId xmlns:p14="http://schemas.microsoft.com/office/powerpoint/2010/main" val="1835106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48258290"/>
                    </a:ext>
                  </a:extLst>
                </a:gridCol>
                <a:gridCol w="987552">
                  <a:extLst>
                    <a:ext uri="{9D8B030D-6E8A-4147-A177-3AD203B41FA5}">
                      <a16:colId xmlns:a16="http://schemas.microsoft.com/office/drawing/2014/main" val="4148663793"/>
                    </a:ext>
                  </a:extLst>
                </a:gridCol>
                <a:gridCol w="987552">
                  <a:extLst>
                    <a:ext uri="{9D8B030D-6E8A-4147-A177-3AD203B41FA5}">
                      <a16:colId xmlns:a16="http://schemas.microsoft.com/office/drawing/2014/main" val="2455324064"/>
                    </a:ext>
                  </a:extLst>
                </a:gridCol>
                <a:gridCol w="987552">
                  <a:extLst>
                    <a:ext uri="{9D8B030D-6E8A-4147-A177-3AD203B41FA5}">
                      <a16:colId xmlns:a16="http://schemas.microsoft.com/office/drawing/2014/main" val="3254761787"/>
                    </a:ext>
                  </a:extLst>
                </a:gridCol>
                <a:gridCol w="987552">
                  <a:extLst>
                    <a:ext uri="{9D8B030D-6E8A-4147-A177-3AD203B41FA5}">
                      <a16:colId xmlns:a16="http://schemas.microsoft.com/office/drawing/2014/main" val="3240808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9895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- 2018-02-22 13:02:55</a:t>
                      </a:r>
                      <a:r>
                        <a:rPr kumimoji="0" lang="pt-BR" sz="1000" b="0" i="0" u="none" strike="noStrike" kern="1200" cap="none" spc="0" normalizeH="0" baseline="0" noProof="0">
                          <a:ln>
                            <a:noFill/>
                          </a:ln>
                          <a:solidFill>
                            <a:prstClr val="black"/>
                          </a:solidFill>
                          <a:effectLst/>
                          <a:uLnTx/>
                          <a:uFillTx/>
                          <a:latin typeface="+mn-lt"/>
                          <a:ea typeface="+mn-ea"/>
                          <a:cs typeface="+mn-cs"/>
                        </a:rPr>
                        <a:t>
Hoje às 20h05 em exclusivo na Sport TV1, a 2ª mão 1/16 avos de final da Liga Europa: Braga X Marselha. Adira já em: https://lnkd.in/ggETmaV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56320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- 2018-02-21 23:14:39</a:t>
                      </a:r>
                      <a:r>
                        <a:rPr kumimoji="0" lang="pt-BR" sz="1000" b="0" i="0" u="none" strike="noStrike" kern="1200" cap="none" spc="0" normalizeH="0" baseline="0" noProof="0">
                          <a:ln>
                            <a:noFill/>
                          </a:ln>
                          <a:solidFill>
                            <a:prstClr val="black"/>
                          </a:solidFill>
                          <a:effectLst/>
                          <a:uLnTx/>
                          <a:uFillTx/>
                          <a:latin typeface="+mn-lt"/>
                          <a:ea typeface="+mn-ea"/>
                          <a:cs typeface="+mn-cs"/>
                        </a:rPr>
                        <a:t>
O Presidente Executivo da Altice Portugal, Alexandre Fonseca, e o Ministro da Educação, Tiago Brandão Rodrigues, celebram hoje na sede da Altice em Portugal o primeiro aniversário de experimentação da Khan Academy, em ambiente de sala de aula, por parte de mais de 800 alunos do ensino básico. Saiba mais em https://lnkd.in/g3fNZ3r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6573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- 2018-02-21 18:57:02</a:t>
                      </a:r>
                      <a:r>
                        <a:rPr kumimoji="0" lang="pt-BR" sz="1000" b="0" i="0" u="none" strike="noStrike" kern="1200" cap="none" spc="0" normalizeH="0" baseline="0" noProof="0">
                          <a:ln>
                            <a:noFill/>
                          </a:ln>
                          <a:solidFill>
                            <a:prstClr val="black"/>
                          </a:solidFill>
                          <a:effectLst/>
                          <a:uLnTx/>
                          <a:uFillTx/>
                          <a:latin typeface="+mn-lt"/>
                          <a:ea typeface="+mn-ea"/>
                          <a:cs typeface="+mn-cs"/>
                        </a:rPr>
                        <a:t>
Vale a pena recordar que aqueles que foram considerados loucos no passado são hoje rotulados como os visionários de um futuro que ainda está a chegar.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5132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Altice Labs - 2018-02-21 18:33:58</a:t>
                      </a:r>
                      <a:r>
                        <a:rPr kumimoji="0" lang="en-US" sz="1000" b="0" i="0" u="none" strike="noStrike" kern="1200" cap="none" spc="0" normalizeH="0" baseline="0" noProof="0">
                          <a:ln>
                            <a:noFill/>
                          </a:ln>
                          <a:solidFill>
                            <a:prstClr val="black"/>
                          </a:solidFill>
                          <a:effectLst/>
                          <a:uLnTx/>
                          <a:uFillTx/>
                          <a:latin typeface="+mn-lt"/>
                          <a:ea typeface="+mn-ea"/>
                          <a:cs typeface="+mn-cs"/>
                        </a:rPr>
                        <a:t>
The first Altice Labs Hackathon began today, with the reception of the 7 participating teams.
In these 2 days of intense work, from February 21st to 22nd, each team will be focused on solving a specific Altice Labs Campus problem, in order to make it more practical, sustainable and dynamic, using technological help.
See the hackthon photo album here: https://goo.gl/Yo6bKw
#Hackathon #SmartCampus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5963417"/>
                  </a:ext>
                </a:extLst>
              </a:tr>
            </a:tbl>
          </a:graphicData>
        </a:graphic>
      </p:graphicFrame>
      <p:sp>
        <p:nvSpPr>
          <p:cNvPr id="4" name="Text Placeholder 3">
            <a:extLst>
              <a:ext uri="{FF2B5EF4-FFF2-40B4-BE49-F238E27FC236}">
                <a16:creationId xmlns:a16="http://schemas.microsoft.com/office/drawing/2014/main" id="{5F3CDE0F-445C-4863-BD42-BBCDACC7F8A6}"/>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1995560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7E57D-4576-4E2B-B5D1-1C92AE742052}"/>
              </a:ext>
            </a:extLst>
          </p:cNvPr>
          <p:cNvSpPr>
            <a:spLocks noGrp="1"/>
          </p:cNvSpPr>
          <p:nvPr>
            <p:ph type="title"/>
          </p:nvPr>
        </p:nvSpPr>
        <p:spPr/>
        <p:txBody>
          <a:bodyPr/>
          <a:lstStyle/>
          <a:p>
            <a:r>
              <a:rPr lang="en-US"/>
              <a:t>LinkedIn Updates Table - 5 of 7</a:t>
            </a:r>
          </a:p>
        </p:txBody>
      </p:sp>
      <p:graphicFrame>
        <p:nvGraphicFramePr>
          <p:cNvPr id="5" name="Table Placeholder 4">
            <a:extLst>
              <a:ext uri="{FF2B5EF4-FFF2-40B4-BE49-F238E27FC236}">
                <a16:creationId xmlns:a16="http://schemas.microsoft.com/office/drawing/2014/main" id="{B7C499EC-02BB-448E-8672-0B4BBD86686C}"/>
              </a:ext>
            </a:extLst>
          </p:cNvPr>
          <p:cNvGraphicFramePr>
            <a:graphicFrameLocks noGrp="1"/>
          </p:cNvGraphicFramePr>
          <p:nvPr>
            <p:ph type="tbl" sz="quarter" idx="13"/>
            <p:extLst>
              <p:ext uri="{D42A27DB-BD31-4B8C-83A1-F6EECF244321}">
                <p14:modId xmlns:p14="http://schemas.microsoft.com/office/powerpoint/2010/main" val="1183949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67436161"/>
                    </a:ext>
                  </a:extLst>
                </a:gridCol>
                <a:gridCol w="987552">
                  <a:extLst>
                    <a:ext uri="{9D8B030D-6E8A-4147-A177-3AD203B41FA5}">
                      <a16:colId xmlns:a16="http://schemas.microsoft.com/office/drawing/2014/main" val="4202752350"/>
                    </a:ext>
                  </a:extLst>
                </a:gridCol>
                <a:gridCol w="987552">
                  <a:extLst>
                    <a:ext uri="{9D8B030D-6E8A-4147-A177-3AD203B41FA5}">
                      <a16:colId xmlns:a16="http://schemas.microsoft.com/office/drawing/2014/main" val="1867100721"/>
                    </a:ext>
                  </a:extLst>
                </a:gridCol>
                <a:gridCol w="987552">
                  <a:extLst>
                    <a:ext uri="{9D8B030D-6E8A-4147-A177-3AD203B41FA5}">
                      <a16:colId xmlns:a16="http://schemas.microsoft.com/office/drawing/2014/main" val="2448460767"/>
                    </a:ext>
                  </a:extLst>
                </a:gridCol>
                <a:gridCol w="987552">
                  <a:extLst>
                    <a:ext uri="{9D8B030D-6E8A-4147-A177-3AD203B41FA5}">
                      <a16:colId xmlns:a16="http://schemas.microsoft.com/office/drawing/2014/main" val="4187100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60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- 2018-02-21 16:16:23</a:t>
                      </a:r>
                      <a:r>
                        <a:rPr kumimoji="0" lang="pt-BR" sz="1000" b="0" i="0" u="none" strike="noStrike" kern="1200" cap="none" spc="0" normalizeH="0" baseline="0" noProof="0">
                          <a:ln>
                            <a:noFill/>
                          </a:ln>
                          <a:solidFill>
                            <a:prstClr val="black"/>
                          </a:solidFill>
                          <a:effectLst/>
                          <a:uLnTx/>
                          <a:uFillTx/>
                          <a:latin typeface="+mn-lt"/>
                          <a:ea typeface="+mn-ea"/>
                          <a:cs typeface="+mn-cs"/>
                        </a:rPr>
                        <a:t>
Junte 7GB de internet móvel ao seu pacote MEO com telemóvel e usufrua do M5O Start por €58,12+iva. Saiba mais em: https://lnkd.in/eKNY7vQ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007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- 2018-02-20 11:20:16</a:t>
                      </a:r>
                      <a:r>
                        <a:rPr kumimoji="0" lang="pt-BR" sz="1000" b="0" i="0" u="none" strike="noStrike" kern="1200" cap="none" spc="0" normalizeH="0" baseline="0" noProof="0">
                          <a:ln>
                            <a:noFill/>
                          </a:ln>
                          <a:solidFill>
                            <a:prstClr val="black"/>
                          </a:solidFill>
                          <a:effectLst/>
                          <a:uLnTx/>
                          <a:uFillTx/>
                          <a:latin typeface="+mn-lt"/>
                          <a:ea typeface="+mn-ea"/>
                          <a:cs typeface="+mn-cs"/>
                        </a:rPr>
                        <a:t>
Até 31 de março aproveite o desconto de €89,43 e a oferta da mensalidade da MEO Box 4K. Saiba mais em: 
https://lnkd.in/eTWPiD7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95531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- 2018-02-19 17:21:39</a:t>
                      </a:r>
                      <a:r>
                        <a:rPr kumimoji="0" lang="pt-BR" sz="1000" b="0" i="0" u="none" strike="noStrike" kern="1200" cap="none" spc="0" normalizeH="0" baseline="0" noProof="0">
                          <a:ln>
                            <a:noFill/>
                          </a:ln>
                          <a:solidFill>
                            <a:prstClr val="black"/>
                          </a:solidFill>
                          <a:effectLst/>
                          <a:uLnTx/>
                          <a:uFillTx/>
                          <a:latin typeface="+mn-lt"/>
                          <a:ea typeface="+mn-ea"/>
                          <a:cs typeface="+mn-cs"/>
                        </a:rPr>
                        <a:t>
Reinvente o seu mundo. Deixe o seu contacto para saber mais novidades: 
https://lnkd.in/euTmMCz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5317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- 2018-02-19 15:03:58</a:t>
                      </a:r>
                      <a:r>
                        <a:rPr kumimoji="0" lang="pt-BR" sz="1000" b="0" i="0" u="none" strike="noStrike" kern="1200" cap="none" spc="0" normalizeH="0" baseline="0" noProof="0">
                          <a:ln>
                            <a:noFill/>
                          </a:ln>
                          <a:solidFill>
                            <a:prstClr val="black"/>
                          </a:solidFill>
                          <a:effectLst/>
                          <a:uLnTx/>
                          <a:uFillTx/>
                          <a:latin typeface="+mn-lt"/>
                          <a:ea typeface="+mn-ea"/>
                          <a:cs typeface="+mn-cs"/>
                        </a:rPr>
                        <a:t>
Acaba de ser anunciada a digressão europeia dos Queen + Adam Lambert, que escolheram Lisboa para a sua primeira atuação, e que decorre na Altice Arena no dia 7 de junho de 2018. O MEO, parceiro da atuação desta banda icónica em Portugal, vai ter a venda exclusiva dos bilhetes, na sua loja online – www.meo.pt – e nas 236 lojas dispersas pelo país, garantindo assim uma cobertura geográfica que permite a todos os fãs ter acesso ao espetáculo desta reconhecida banda. Saiba mais em https://lnkd.in/gd5BJCG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9611119"/>
                  </a:ext>
                </a:extLst>
              </a:tr>
            </a:tbl>
          </a:graphicData>
        </a:graphic>
      </p:graphicFrame>
      <p:sp>
        <p:nvSpPr>
          <p:cNvPr id="4" name="Text Placeholder 3">
            <a:extLst>
              <a:ext uri="{FF2B5EF4-FFF2-40B4-BE49-F238E27FC236}">
                <a16:creationId xmlns:a16="http://schemas.microsoft.com/office/drawing/2014/main" id="{CF7F8B12-BA24-4AD6-8193-6F29E4C77804}"/>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1608328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2039C-78BE-4840-927F-3391D3C0C1FA}"/>
              </a:ext>
            </a:extLst>
          </p:cNvPr>
          <p:cNvSpPr>
            <a:spLocks noGrp="1"/>
          </p:cNvSpPr>
          <p:nvPr>
            <p:ph type="title"/>
          </p:nvPr>
        </p:nvSpPr>
        <p:spPr/>
        <p:txBody>
          <a:bodyPr/>
          <a:lstStyle/>
          <a:p>
            <a:r>
              <a:rPr lang="en-US"/>
              <a:t>LinkedIn Updates Table - 6 of 7</a:t>
            </a:r>
          </a:p>
        </p:txBody>
      </p:sp>
      <p:graphicFrame>
        <p:nvGraphicFramePr>
          <p:cNvPr id="5" name="Table Placeholder 4">
            <a:extLst>
              <a:ext uri="{FF2B5EF4-FFF2-40B4-BE49-F238E27FC236}">
                <a16:creationId xmlns:a16="http://schemas.microsoft.com/office/drawing/2014/main" id="{5E76BA43-ACDC-4CEC-8292-92865464E0F1}"/>
              </a:ext>
            </a:extLst>
          </p:cNvPr>
          <p:cNvGraphicFramePr>
            <a:graphicFrameLocks noGrp="1"/>
          </p:cNvGraphicFramePr>
          <p:nvPr>
            <p:ph type="tbl" sz="quarter" idx="13"/>
            <p:extLst>
              <p:ext uri="{D42A27DB-BD31-4B8C-83A1-F6EECF244321}">
                <p14:modId xmlns:p14="http://schemas.microsoft.com/office/powerpoint/2010/main" val="375266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69939914"/>
                    </a:ext>
                  </a:extLst>
                </a:gridCol>
                <a:gridCol w="987552">
                  <a:extLst>
                    <a:ext uri="{9D8B030D-6E8A-4147-A177-3AD203B41FA5}">
                      <a16:colId xmlns:a16="http://schemas.microsoft.com/office/drawing/2014/main" val="3329935945"/>
                    </a:ext>
                  </a:extLst>
                </a:gridCol>
                <a:gridCol w="987552">
                  <a:extLst>
                    <a:ext uri="{9D8B030D-6E8A-4147-A177-3AD203B41FA5}">
                      <a16:colId xmlns:a16="http://schemas.microsoft.com/office/drawing/2014/main" val="1499068149"/>
                    </a:ext>
                  </a:extLst>
                </a:gridCol>
                <a:gridCol w="987552">
                  <a:extLst>
                    <a:ext uri="{9D8B030D-6E8A-4147-A177-3AD203B41FA5}">
                      <a16:colId xmlns:a16="http://schemas.microsoft.com/office/drawing/2014/main" val="218876583"/>
                    </a:ext>
                  </a:extLst>
                </a:gridCol>
                <a:gridCol w="987552">
                  <a:extLst>
                    <a:ext uri="{9D8B030D-6E8A-4147-A177-3AD203B41FA5}">
                      <a16:colId xmlns:a16="http://schemas.microsoft.com/office/drawing/2014/main" val="3510049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4697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- 2018-02-16 23:15:57</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assinou um protocolo com a Fundação para a Ciência e a Tecnologia (FCT), tornando-se parceira industrial do programa Carnegie Mellon- Portugal. Saiba mais em https://lnkd.in/gQu_TTc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48190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- 2018-02-16 18:30:26</a:t>
                      </a:r>
                      <a:r>
                        <a:rPr kumimoji="0" lang="pt-BR" sz="1000" b="0" i="0" u="none" strike="noStrike" kern="1200" cap="none" spc="0" normalizeH="0" baseline="0" noProof="0">
                          <a:ln>
                            <a:noFill/>
                          </a:ln>
                          <a:solidFill>
                            <a:prstClr val="black"/>
                          </a:solidFill>
                          <a:effectLst/>
                          <a:uLnTx/>
                          <a:uFillTx/>
                          <a:latin typeface="+mn-lt"/>
                          <a:ea typeface="+mn-ea"/>
                          <a:cs typeface="+mn-cs"/>
                        </a:rPr>
                        <a:t>
O tablet para todo o serviço: Samsung Galaxy tab Active 8 4G com oferta de vale de desconto de €150 c/IVA para compra de outro smartphone ou tablet Samsung. Só até 28 de fevereiro. Saiba mais em: https://lnkd.in/erXk-Ba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8741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- 2018-02-16 10:22:22</a:t>
                      </a:r>
                      <a:r>
                        <a:rPr kumimoji="0" lang="pt-BR" sz="1000" b="0" i="0" u="none" strike="noStrike" kern="1200" cap="none" spc="0" normalizeH="0" baseline="0" noProof="0">
                          <a:ln>
                            <a:noFill/>
                          </a:ln>
                          <a:solidFill>
                            <a:prstClr val="black"/>
                          </a:solidFill>
                          <a:effectLst/>
                          <a:uLnTx/>
                          <a:uFillTx/>
                          <a:latin typeface="+mn-lt"/>
                          <a:ea typeface="+mn-ea"/>
                          <a:cs typeface="+mn-cs"/>
                        </a:rPr>
                        <a:t>
Uma rede que lhe dá um iPhone novo todos os anos.
Na adesão ao novo MxO GIGA. Saiba mais em: https://lnkd.in/e_4kgqG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9483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- 2018-02-14 20:27:59</a:t>
                      </a:r>
                      <a:r>
                        <a:rPr kumimoji="0" lang="pt-BR" sz="1000" b="0" i="0" u="none" strike="noStrike" kern="1200" cap="none" spc="0" normalizeH="0" baseline="0" noProof="0">
                          <a:ln>
                            <a:noFill/>
                          </a:ln>
                          <a:solidFill>
                            <a:prstClr val="black"/>
                          </a:solidFill>
                          <a:effectLst/>
                          <a:uLnTx/>
                          <a:uFillTx/>
                          <a:latin typeface="+mn-lt"/>
                          <a:ea typeface="+mn-ea"/>
                          <a:cs typeface="+mn-cs"/>
                        </a:rPr>
                        <a:t>
Hoje, 14 de fevereiro, Dia dos Namorados, o Moche marca a data com uma oferta disponível para os seus clientes. Cada MOCHE recebe 14GB de internet grátis, basta fazer par com outro MOCHE através do MOCHE MATCH MAKER. Saiba mais em https://lnkd.in/gSHd45b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6680537"/>
                  </a:ext>
                </a:extLst>
              </a:tr>
            </a:tbl>
          </a:graphicData>
        </a:graphic>
      </p:graphicFrame>
      <p:sp>
        <p:nvSpPr>
          <p:cNvPr id="4" name="Text Placeholder 3">
            <a:extLst>
              <a:ext uri="{FF2B5EF4-FFF2-40B4-BE49-F238E27FC236}">
                <a16:creationId xmlns:a16="http://schemas.microsoft.com/office/drawing/2014/main" id="{85CF0685-8B1E-43DC-B243-317B94749CBA}"/>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1079548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294EF-4C71-479D-BC4E-D6322B1D072F}"/>
              </a:ext>
            </a:extLst>
          </p:cNvPr>
          <p:cNvSpPr>
            <a:spLocks noGrp="1"/>
          </p:cNvSpPr>
          <p:nvPr>
            <p:ph type="title"/>
          </p:nvPr>
        </p:nvSpPr>
        <p:spPr/>
        <p:txBody>
          <a:bodyPr/>
          <a:lstStyle/>
          <a:p>
            <a:r>
              <a:rPr lang="en-US"/>
              <a:t>LinkedIn Updates Table - 7 of 7</a:t>
            </a:r>
          </a:p>
        </p:txBody>
      </p:sp>
      <p:graphicFrame>
        <p:nvGraphicFramePr>
          <p:cNvPr id="5" name="Table Placeholder 4">
            <a:extLst>
              <a:ext uri="{FF2B5EF4-FFF2-40B4-BE49-F238E27FC236}">
                <a16:creationId xmlns:a16="http://schemas.microsoft.com/office/drawing/2014/main" id="{F9FD7F47-841A-4DFB-B760-4F42EEF2E2C5}"/>
              </a:ext>
            </a:extLst>
          </p:cNvPr>
          <p:cNvGraphicFramePr>
            <a:graphicFrameLocks noGrp="1"/>
          </p:cNvGraphicFramePr>
          <p:nvPr>
            <p:ph type="tbl" sz="quarter" idx="13"/>
            <p:extLst>
              <p:ext uri="{D42A27DB-BD31-4B8C-83A1-F6EECF244321}">
                <p14:modId xmlns:p14="http://schemas.microsoft.com/office/powerpoint/2010/main" val="3047134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26341426"/>
                    </a:ext>
                  </a:extLst>
                </a:gridCol>
                <a:gridCol w="987552">
                  <a:extLst>
                    <a:ext uri="{9D8B030D-6E8A-4147-A177-3AD203B41FA5}">
                      <a16:colId xmlns:a16="http://schemas.microsoft.com/office/drawing/2014/main" val="2025561983"/>
                    </a:ext>
                  </a:extLst>
                </a:gridCol>
                <a:gridCol w="987552">
                  <a:extLst>
                    <a:ext uri="{9D8B030D-6E8A-4147-A177-3AD203B41FA5}">
                      <a16:colId xmlns:a16="http://schemas.microsoft.com/office/drawing/2014/main" val="3811196056"/>
                    </a:ext>
                  </a:extLst>
                </a:gridCol>
                <a:gridCol w="987552">
                  <a:extLst>
                    <a:ext uri="{9D8B030D-6E8A-4147-A177-3AD203B41FA5}">
                      <a16:colId xmlns:a16="http://schemas.microsoft.com/office/drawing/2014/main" val="1019443018"/>
                    </a:ext>
                  </a:extLst>
                </a:gridCol>
                <a:gridCol w="987552">
                  <a:extLst>
                    <a:ext uri="{9D8B030D-6E8A-4147-A177-3AD203B41FA5}">
                      <a16:colId xmlns:a16="http://schemas.microsoft.com/office/drawing/2014/main" val="611782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7385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- 2018-02-14 17:33:59</a:t>
                      </a:r>
                      <a:r>
                        <a:rPr kumimoji="0" lang="pt-BR" sz="1000" b="0" i="0" u="none" strike="noStrike" kern="1200" cap="none" spc="0" normalizeH="0" baseline="0" noProof="0">
                          <a:ln>
                            <a:noFill/>
                          </a:ln>
                          <a:solidFill>
                            <a:prstClr val="black"/>
                          </a:solidFill>
                          <a:effectLst/>
                          <a:uLnTx/>
                          <a:uFillTx/>
                          <a:latin typeface="+mn-lt"/>
                          <a:ea typeface="+mn-ea"/>
                          <a:cs typeface="+mn-cs"/>
                        </a:rPr>
                        <a:t>
Com um conjunto de serviços de suporte técnico, que garantem o apoio remoto 24x7 e local das 9 às 18h, o Cloud Office 5.0 inclui também a monitorização preventiva e permanente do funcionamento do posto de trabalho, análise e resolução de incidências. Saiba mais em: https://lnkd.in/eRTHwvb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5012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- 2018-02-13 22:00:24</a:t>
                      </a:r>
                      <a:r>
                        <a:rPr kumimoji="0" lang="pt-BR" sz="1000" b="0" i="0" u="none" strike="noStrike" kern="1200" cap="none" spc="0" normalizeH="0" baseline="0" noProof="0">
                          <a:ln>
                            <a:noFill/>
                          </a:ln>
                          <a:solidFill>
                            <a:prstClr val="black"/>
                          </a:solidFill>
                          <a:effectLst/>
                          <a:uLnTx/>
                          <a:uFillTx/>
                          <a:latin typeface="+mn-lt"/>
                          <a:ea typeface="+mn-ea"/>
                          <a:cs typeface="+mn-cs"/>
                        </a:rPr>
                        <a:t>
O CTO da Altice Portugal, Luís Alveirinho, será um dos oradores na  FTTH Conference, no dia 14/02. A sua intervenção estará focada na expansão da rede de fibra ótica da Altice Portugal. https://lnkd.in/d94Csij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1744619"/>
                  </a:ext>
                </a:extLst>
              </a:tr>
            </a:tbl>
          </a:graphicData>
        </a:graphic>
      </p:graphicFrame>
      <p:sp>
        <p:nvSpPr>
          <p:cNvPr id="4" name="Text Placeholder 3">
            <a:extLst>
              <a:ext uri="{FF2B5EF4-FFF2-40B4-BE49-F238E27FC236}">
                <a16:creationId xmlns:a16="http://schemas.microsoft.com/office/drawing/2014/main" id="{CB1A78D0-6CC0-43CE-B6C6-5A4C49112B5B}"/>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1289704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EFFCC-8958-472E-9CBB-DDA83208471B}"/>
              </a:ext>
            </a:extLst>
          </p:cNvPr>
          <p:cNvSpPr>
            <a:spLocks noGrp="1"/>
          </p:cNvSpPr>
          <p:nvPr>
            <p:ph type="title"/>
          </p:nvPr>
        </p:nvSpPr>
        <p:spPr/>
        <p:txBody>
          <a:bodyPr/>
          <a:lstStyle/>
          <a:p>
            <a:r>
              <a:rPr lang="en-US"/>
              <a:t>LinkedIn Updates Type Distribution</a:t>
            </a:r>
          </a:p>
        </p:txBody>
      </p:sp>
      <p:graphicFrame>
        <p:nvGraphicFramePr>
          <p:cNvPr id="6" name="Chart Placeholder 5">
            <a:extLst>
              <a:ext uri="{FF2B5EF4-FFF2-40B4-BE49-F238E27FC236}">
                <a16:creationId xmlns:a16="http://schemas.microsoft.com/office/drawing/2014/main" id="{DD3E9780-6375-4FB0-A6F9-4B82C746A790}"/>
              </a:ext>
            </a:extLst>
          </p:cNvPr>
          <p:cNvGraphicFramePr>
            <a:graphicFrameLocks noGrp="1"/>
          </p:cNvGraphicFramePr>
          <p:nvPr>
            <p:ph type="chart" sz="quarter" idx="13"/>
            <p:extLst>
              <p:ext uri="{D42A27DB-BD31-4B8C-83A1-F6EECF244321}">
                <p14:modId xmlns:p14="http://schemas.microsoft.com/office/powerpoint/2010/main" val="1937055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760EDA-3FF2-4EA2-AEDF-73F372C7DF18}"/>
              </a:ext>
            </a:extLst>
          </p:cNvPr>
          <p:cNvSpPr>
            <a:spLocks noGrp="1"/>
          </p:cNvSpPr>
          <p:nvPr>
            <p:ph type="body" sz="quarter" idx="14"/>
          </p:nvPr>
        </p:nvSpPr>
        <p:spPr/>
        <p:txBody>
          <a:bodyPr/>
          <a:lstStyle/>
          <a:p>
            <a:r>
              <a:rPr lang="en-US"/>
              <a:t>01/01/2018 - 02/28/2018</a:t>
            </a:r>
          </a:p>
        </p:txBody>
      </p:sp>
      <p:sp>
        <p:nvSpPr>
          <p:cNvPr id="5" name="Footer Placeholder 4">
            <a:extLst>
              <a:ext uri="{FF2B5EF4-FFF2-40B4-BE49-F238E27FC236}">
                <a16:creationId xmlns:a16="http://schemas.microsoft.com/office/drawing/2014/main" id="{69422D90-958E-4371-8875-2467C53FEA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3857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39273-8079-4D31-9D84-625623630208}"/>
              </a:ext>
            </a:extLst>
          </p:cNvPr>
          <p:cNvSpPr>
            <a:spLocks noGrp="1"/>
          </p:cNvSpPr>
          <p:nvPr>
            <p:ph type="title"/>
          </p:nvPr>
        </p:nvSpPr>
        <p:spPr/>
        <p:txBody>
          <a:bodyPr/>
          <a:lstStyle/>
          <a:p>
            <a:r>
              <a:rPr lang="en-US"/>
              <a:t>LinkedIn Interaction Rate By Update Type</a:t>
            </a:r>
          </a:p>
        </p:txBody>
      </p:sp>
      <p:graphicFrame>
        <p:nvGraphicFramePr>
          <p:cNvPr id="6" name="Chart Placeholder 5">
            <a:extLst>
              <a:ext uri="{FF2B5EF4-FFF2-40B4-BE49-F238E27FC236}">
                <a16:creationId xmlns:a16="http://schemas.microsoft.com/office/drawing/2014/main" id="{F77DB556-510E-4BFD-9624-C32453F06802}"/>
              </a:ext>
            </a:extLst>
          </p:cNvPr>
          <p:cNvGraphicFramePr>
            <a:graphicFrameLocks noGrp="1"/>
          </p:cNvGraphicFramePr>
          <p:nvPr>
            <p:ph type="chart" sz="quarter" idx="13"/>
            <p:extLst>
              <p:ext uri="{D42A27DB-BD31-4B8C-83A1-F6EECF244321}">
                <p14:modId xmlns:p14="http://schemas.microsoft.com/office/powerpoint/2010/main" val="1728702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0B83B6-F6DA-497E-AC05-2FF3AA857C99}"/>
              </a:ext>
            </a:extLst>
          </p:cNvPr>
          <p:cNvSpPr>
            <a:spLocks noGrp="1"/>
          </p:cNvSpPr>
          <p:nvPr>
            <p:ph type="body" sz="quarter" idx="14"/>
          </p:nvPr>
        </p:nvSpPr>
        <p:spPr/>
        <p:txBody>
          <a:bodyPr/>
          <a:lstStyle/>
          <a:p>
            <a:r>
              <a:rPr lang="en-US"/>
              <a:t>01/01/2018 - 02/28/2018</a:t>
            </a:r>
          </a:p>
        </p:txBody>
      </p:sp>
      <p:sp>
        <p:nvSpPr>
          <p:cNvPr id="5" name="Footer Placeholder 4">
            <a:extLst>
              <a:ext uri="{FF2B5EF4-FFF2-40B4-BE49-F238E27FC236}">
                <a16:creationId xmlns:a16="http://schemas.microsoft.com/office/drawing/2014/main" id="{E4399FF6-BC10-4EF7-B24B-08D95ED72E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0023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5B1B7-BAE6-4CA6-8025-D66C12C960D9}"/>
              </a:ext>
            </a:extLst>
          </p:cNvPr>
          <p:cNvSpPr>
            <a:spLocks noGrp="1"/>
          </p:cNvSpPr>
          <p:nvPr>
            <p:ph type="title"/>
          </p:nvPr>
        </p:nvSpPr>
        <p:spPr/>
        <p:txBody>
          <a:bodyPr/>
          <a:lstStyle/>
          <a:p>
            <a:r>
              <a:rPr lang="en-US"/>
              <a:t>LinkedIn Interactions Distribution</a:t>
            </a:r>
          </a:p>
        </p:txBody>
      </p:sp>
      <p:graphicFrame>
        <p:nvGraphicFramePr>
          <p:cNvPr id="6" name="Chart Placeholder 5">
            <a:extLst>
              <a:ext uri="{FF2B5EF4-FFF2-40B4-BE49-F238E27FC236}">
                <a16:creationId xmlns:a16="http://schemas.microsoft.com/office/drawing/2014/main" id="{951F21DC-B879-41FE-8885-DA2D38D07AAB}"/>
              </a:ext>
            </a:extLst>
          </p:cNvPr>
          <p:cNvGraphicFramePr>
            <a:graphicFrameLocks noGrp="1"/>
          </p:cNvGraphicFramePr>
          <p:nvPr>
            <p:ph type="chart" sz="quarter" idx="13"/>
            <p:extLst>
              <p:ext uri="{D42A27DB-BD31-4B8C-83A1-F6EECF244321}">
                <p14:modId xmlns:p14="http://schemas.microsoft.com/office/powerpoint/2010/main" val="4156517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CF3B66-C4D1-465D-9E3E-2AB7A12E16B1}"/>
              </a:ext>
            </a:extLst>
          </p:cNvPr>
          <p:cNvSpPr>
            <a:spLocks noGrp="1"/>
          </p:cNvSpPr>
          <p:nvPr>
            <p:ph type="body" sz="quarter" idx="14"/>
          </p:nvPr>
        </p:nvSpPr>
        <p:spPr/>
        <p:txBody>
          <a:bodyPr/>
          <a:lstStyle/>
          <a:p>
            <a:r>
              <a:rPr lang="en-US"/>
              <a:t>01/01/2018 - 02/28/2018</a:t>
            </a:r>
          </a:p>
        </p:txBody>
      </p:sp>
      <p:sp>
        <p:nvSpPr>
          <p:cNvPr id="5" name="Footer Placeholder 4">
            <a:extLst>
              <a:ext uri="{FF2B5EF4-FFF2-40B4-BE49-F238E27FC236}">
                <a16:creationId xmlns:a16="http://schemas.microsoft.com/office/drawing/2014/main" id="{7928456A-7EE8-435F-B930-C8688662FE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5805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4F331-9A7C-4E13-A485-29CCF8AB5E01}"/>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3D1B400C-5382-4D2E-9574-409BEBC1522E}"/>
              </a:ext>
            </a:extLst>
          </p:cNvPr>
          <p:cNvGraphicFramePr>
            <a:graphicFrameLocks noGrp="1"/>
          </p:cNvGraphicFramePr>
          <p:nvPr>
            <p:ph type="tbl" sz="quarter" idx="13"/>
            <p:extLst>
              <p:ext uri="{D42A27DB-BD31-4B8C-83A1-F6EECF244321}">
                <p14:modId xmlns:p14="http://schemas.microsoft.com/office/powerpoint/2010/main" val="1793380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85276468"/>
                    </a:ext>
                  </a:extLst>
                </a:gridCol>
                <a:gridCol w="1069848">
                  <a:extLst>
                    <a:ext uri="{9D8B030D-6E8A-4147-A177-3AD203B41FA5}">
                      <a16:colId xmlns:a16="http://schemas.microsoft.com/office/drawing/2014/main" val="2556057433"/>
                    </a:ext>
                  </a:extLst>
                </a:gridCol>
                <a:gridCol w="1069848">
                  <a:extLst>
                    <a:ext uri="{9D8B030D-6E8A-4147-A177-3AD203B41FA5}">
                      <a16:colId xmlns:a16="http://schemas.microsoft.com/office/drawing/2014/main" val="89302961"/>
                    </a:ext>
                  </a:extLst>
                </a:gridCol>
                <a:gridCol w="1069848">
                  <a:extLst>
                    <a:ext uri="{9D8B030D-6E8A-4147-A177-3AD203B41FA5}">
                      <a16:colId xmlns:a16="http://schemas.microsoft.com/office/drawing/2014/main" val="889484740"/>
                    </a:ext>
                  </a:extLst>
                </a:gridCol>
                <a:gridCol w="1069848">
                  <a:extLst>
                    <a:ext uri="{9D8B030D-6E8A-4147-A177-3AD203B41FA5}">
                      <a16:colId xmlns:a16="http://schemas.microsoft.com/office/drawing/2014/main" val="147697335"/>
                    </a:ext>
                  </a:extLst>
                </a:gridCol>
                <a:gridCol w="1069848">
                  <a:extLst>
                    <a:ext uri="{9D8B030D-6E8A-4147-A177-3AD203B41FA5}">
                      <a16:colId xmlns:a16="http://schemas.microsoft.com/office/drawing/2014/main" val="2066455255"/>
                    </a:ext>
                  </a:extLst>
                </a:gridCol>
                <a:gridCol w="1069848">
                  <a:extLst>
                    <a:ext uri="{9D8B030D-6E8A-4147-A177-3AD203B41FA5}">
                      <a16:colId xmlns:a16="http://schemas.microsoft.com/office/drawing/2014/main" val="225959489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770751072"/>
                  </a:ext>
                </a:extLst>
              </a:tr>
              <a:tr h="370840">
                <a:tc>
                  <a:txBody>
                    <a:bodyPr/>
                    <a:lstStyle/>
                    <a:p>
                      <a:r>
                        <a:rPr lang="en-US" sz="1000"/>
                        <a:t>PT Empresas</a:t>
                      </a:r>
                    </a:p>
                  </a:txBody>
                  <a:tcPr/>
                </a:tc>
                <a:tc>
                  <a:txBody>
                    <a:bodyPr/>
                    <a:lstStyle/>
                    <a:p>
                      <a:r>
                        <a:rPr lang="en-US" sz="1000"/>
                        <a:t>6930</a:t>
                      </a:r>
                    </a:p>
                  </a:txBody>
                  <a:tcPr/>
                </a:tc>
                <a:tc>
                  <a:txBody>
                    <a:bodyPr/>
                    <a:lstStyle/>
                    <a:p>
                      <a:r>
                        <a:rPr lang="en-US" sz="1000"/>
                        <a:t>n/a</a:t>
                      </a:r>
                    </a:p>
                  </a:txBody>
                  <a:tcPr/>
                </a:tc>
                <a:tc>
                  <a:txBody>
                    <a:bodyPr/>
                    <a:lstStyle/>
                    <a:p>
                      <a:r>
                        <a:rPr lang="en-US" sz="1000"/>
                        <a:t>37</a:t>
                      </a:r>
                    </a:p>
                  </a:txBody>
                  <a:tcPr/>
                </a:tc>
                <a:tc>
                  <a:txBody>
                    <a:bodyPr/>
                    <a:lstStyle/>
                    <a:p>
                      <a:r>
                        <a:rPr lang="en-US" sz="1000"/>
                        <a:t>452</a:t>
                      </a:r>
                    </a:p>
                  </a:txBody>
                  <a:tcPr/>
                </a:tc>
                <a:tc>
                  <a:txBody>
                    <a:bodyPr/>
                    <a:lstStyle/>
                    <a:p>
                      <a:r>
                        <a:rPr lang="en-US" sz="1000"/>
                        <a:t>5</a:t>
                      </a:r>
                    </a:p>
                  </a:txBody>
                  <a:tcPr/>
                </a:tc>
                <a:tc>
                  <a:txBody>
                    <a:bodyPr/>
                    <a:lstStyle/>
                    <a:p>
                      <a:r>
                        <a:rPr lang="en-US" sz="1000"/>
                        <a:t>n/a</a:t>
                      </a:r>
                    </a:p>
                  </a:txBody>
                  <a:tcPr/>
                </a:tc>
                <a:extLst>
                  <a:ext uri="{0D108BD9-81ED-4DB2-BD59-A6C34878D82A}">
                    <a16:rowId xmlns:a16="http://schemas.microsoft.com/office/drawing/2014/main" val="1755676178"/>
                  </a:ext>
                </a:extLst>
              </a:tr>
              <a:tr h="370840">
                <a:tc>
                  <a:txBody>
                    <a:bodyPr/>
                    <a:lstStyle/>
                    <a:p>
                      <a:r>
                        <a:rPr lang="en-US" sz="1000"/>
                        <a:t>Altice Labs</a:t>
                      </a:r>
                    </a:p>
                  </a:txBody>
                  <a:tcPr/>
                </a:tc>
                <a:tc>
                  <a:txBody>
                    <a:bodyPr/>
                    <a:lstStyle/>
                    <a:p>
                      <a:r>
                        <a:rPr lang="en-US" sz="1000"/>
                        <a:t>n/a</a:t>
                      </a:r>
                    </a:p>
                  </a:txBody>
                  <a:tcPr/>
                </a:tc>
                <a:tc>
                  <a:txBody>
                    <a:bodyPr/>
                    <a:lstStyle/>
                    <a:p>
                      <a:r>
                        <a:rPr lang="en-US" sz="1000"/>
                        <a:t>n/a</a:t>
                      </a:r>
                    </a:p>
                  </a:txBody>
                  <a:tcPr/>
                </a:tc>
                <a:tc>
                  <a:txBody>
                    <a:bodyPr/>
                    <a:lstStyle/>
                    <a:p>
                      <a:r>
                        <a:rPr lang="en-US" sz="1000"/>
                        <a:t>15</a:t>
                      </a:r>
                    </a:p>
                  </a:txBody>
                  <a:tcPr/>
                </a:tc>
                <a:tc>
                  <a:txBody>
                    <a:bodyPr/>
                    <a:lstStyle/>
                    <a:p>
                      <a:r>
                        <a:rPr lang="en-US" sz="1000"/>
                        <a:t>708</a:t>
                      </a:r>
                    </a:p>
                  </a:txBody>
                  <a:tcPr/>
                </a:tc>
                <a:tc>
                  <a:txBody>
                    <a:bodyPr/>
                    <a:lstStyle/>
                    <a:p>
                      <a:r>
                        <a:rPr lang="en-US" sz="1000"/>
                        <a:t>3</a:t>
                      </a:r>
                    </a:p>
                  </a:txBody>
                  <a:tcPr/>
                </a:tc>
                <a:tc>
                  <a:txBody>
                    <a:bodyPr/>
                    <a:lstStyle/>
                    <a:p>
                      <a:r>
                        <a:rPr lang="en-US" sz="1000"/>
                        <a:t>n/a</a:t>
                      </a:r>
                    </a:p>
                  </a:txBody>
                  <a:tcPr/>
                </a:tc>
                <a:extLst>
                  <a:ext uri="{0D108BD9-81ED-4DB2-BD59-A6C34878D82A}">
                    <a16:rowId xmlns:a16="http://schemas.microsoft.com/office/drawing/2014/main" val="1804445480"/>
                  </a:ext>
                </a:extLst>
              </a:tr>
              <a:tr h="370840">
                <a:tc>
                  <a:txBody>
                    <a:bodyPr/>
                    <a:lstStyle/>
                    <a:p>
                      <a:r>
                        <a:rPr lang="en-US" sz="1000"/>
                        <a:t>Portugal Telecom</a:t>
                      </a:r>
                    </a:p>
                  </a:txBody>
                  <a:tcPr/>
                </a:tc>
                <a:tc>
                  <a:txBody>
                    <a:bodyPr/>
                    <a:lstStyle/>
                    <a:p>
                      <a:r>
                        <a:rPr lang="en-US" sz="1000"/>
                        <a:t>40798</a:t>
                      </a:r>
                    </a:p>
                  </a:txBody>
                  <a:tcPr/>
                </a:tc>
                <a:tc>
                  <a:txBody>
                    <a:bodyPr/>
                    <a:lstStyle/>
                    <a:p>
                      <a:r>
                        <a:rPr lang="en-US" sz="1000"/>
                        <a:t>n/a</a:t>
                      </a:r>
                    </a:p>
                  </a:txBody>
                  <a:tcPr/>
                </a:tc>
                <a:tc>
                  <a:txBody>
                    <a:bodyPr/>
                    <a:lstStyle/>
                    <a:p>
                      <a:r>
                        <a:rPr lang="en-US" sz="1000"/>
                        <a:t>25</a:t>
                      </a:r>
                    </a:p>
                  </a:txBody>
                  <a:tcPr/>
                </a:tc>
                <a:tc>
                  <a:txBody>
                    <a:bodyPr/>
                    <a:lstStyle/>
                    <a:p>
                      <a:r>
                        <a:rPr lang="en-US" sz="1000"/>
                        <a:t>2449</a:t>
                      </a:r>
                    </a:p>
                  </a:txBody>
                  <a:tcPr/>
                </a:tc>
                <a:tc>
                  <a:txBody>
                    <a:bodyPr/>
                    <a:lstStyle/>
                    <a:p>
                      <a:r>
                        <a:rPr lang="en-US" sz="1000"/>
                        <a:t>16</a:t>
                      </a:r>
                    </a:p>
                  </a:txBody>
                  <a:tcPr/>
                </a:tc>
                <a:tc>
                  <a:txBody>
                    <a:bodyPr/>
                    <a:lstStyle/>
                    <a:p>
                      <a:r>
                        <a:rPr lang="en-US" sz="1000"/>
                        <a:t>n/a</a:t>
                      </a:r>
                    </a:p>
                  </a:txBody>
                  <a:tcPr/>
                </a:tc>
                <a:extLst>
                  <a:ext uri="{0D108BD9-81ED-4DB2-BD59-A6C34878D82A}">
                    <a16:rowId xmlns:a16="http://schemas.microsoft.com/office/drawing/2014/main" val="2830201955"/>
                  </a:ext>
                </a:extLst>
              </a:tr>
            </a:tbl>
          </a:graphicData>
        </a:graphic>
      </p:graphicFrame>
      <p:sp>
        <p:nvSpPr>
          <p:cNvPr id="4" name="Text Placeholder 3">
            <a:extLst>
              <a:ext uri="{FF2B5EF4-FFF2-40B4-BE49-F238E27FC236}">
                <a16:creationId xmlns:a16="http://schemas.microsoft.com/office/drawing/2014/main" id="{B0AF19EE-0057-4024-B5D5-0195FA86A1AD}"/>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3561031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10F69-496A-4C3A-AFB1-10724D69E408}"/>
              </a:ext>
            </a:extLst>
          </p:cNvPr>
          <p:cNvSpPr>
            <a:spLocks noGrp="1"/>
          </p:cNvSpPr>
          <p:nvPr>
            <p:ph type="title"/>
          </p:nvPr>
        </p:nvSpPr>
        <p:spPr/>
        <p:txBody>
          <a:bodyPr/>
          <a:lstStyle/>
          <a:p>
            <a:r>
              <a:rPr lang="en-US"/>
              <a:t>LinkedIn Updates Table - 1 of 7</a:t>
            </a:r>
          </a:p>
        </p:txBody>
      </p:sp>
      <p:graphicFrame>
        <p:nvGraphicFramePr>
          <p:cNvPr id="5" name="Table Placeholder 4">
            <a:extLst>
              <a:ext uri="{FF2B5EF4-FFF2-40B4-BE49-F238E27FC236}">
                <a16:creationId xmlns:a16="http://schemas.microsoft.com/office/drawing/2014/main" id="{ABDBFCEF-81B6-46D2-AB68-818B20FEFE25}"/>
              </a:ext>
            </a:extLst>
          </p:cNvPr>
          <p:cNvGraphicFramePr>
            <a:graphicFrameLocks noGrp="1"/>
          </p:cNvGraphicFramePr>
          <p:nvPr>
            <p:ph type="tbl" sz="quarter" idx="13"/>
            <p:extLst>
              <p:ext uri="{D42A27DB-BD31-4B8C-83A1-F6EECF244321}">
                <p14:modId xmlns:p14="http://schemas.microsoft.com/office/powerpoint/2010/main" val="4061808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63208171"/>
                    </a:ext>
                  </a:extLst>
                </a:gridCol>
                <a:gridCol w="987552">
                  <a:extLst>
                    <a:ext uri="{9D8B030D-6E8A-4147-A177-3AD203B41FA5}">
                      <a16:colId xmlns:a16="http://schemas.microsoft.com/office/drawing/2014/main" val="1974493097"/>
                    </a:ext>
                  </a:extLst>
                </a:gridCol>
                <a:gridCol w="987552">
                  <a:extLst>
                    <a:ext uri="{9D8B030D-6E8A-4147-A177-3AD203B41FA5}">
                      <a16:colId xmlns:a16="http://schemas.microsoft.com/office/drawing/2014/main" val="977108970"/>
                    </a:ext>
                  </a:extLst>
                </a:gridCol>
                <a:gridCol w="987552">
                  <a:extLst>
                    <a:ext uri="{9D8B030D-6E8A-4147-A177-3AD203B41FA5}">
                      <a16:colId xmlns:a16="http://schemas.microsoft.com/office/drawing/2014/main" val="1300714004"/>
                    </a:ext>
                  </a:extLst>
                </a:gridCol>
                <a:gridCol w="987552">
                  <a:extLst>
                    <a:ext uri="{9D8B030D-6E8A-4147-A177-3AD203B41FA5}">
                      <a16:colId xmlns:a16="http://schemas.microsoft.com/office/drawing/2014/main" val="4171568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2023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- 2018-02-28 23:14:39</a:t>
                      </a:r>
                      <a:r>
                        <a:rPr kumimoji="0" lang="pt-BR" sz="1000" b="0" i="0" u="none" strike="noStrike" kern="1200" cap="none" spc="0" normalizeH="0" baseline="0" noProof="0">
                          <a:ln>
                            <a:noFill/>
                          </a:ln>
                          <a:solidFill>
                            <a:prstClr val="black"/>
                          </a:solidFill>
                          <a:effectLst/>
                          <a:uLnTx/>
                          <a:uFillTx/>
                          <a:latin typeface="+mn-lt"/>
                          <a:ea typeface="+mn-ea"/>
                          <a:cs typeface="+mn-cs"/>
                        </a:rPr>
                        <a:t>
Assista a entrevista do CEO da Altice Portugal Alexandre Fonseca na FTTH Council Europe Conference.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26721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Altice Labs - 2018-02-28 19:44:19</a:t>
                      </a:r>
                      <a:r>
                        <a:rPr kumimoji="0" lang="en-US" sz="1000" b="0" i="0" u="none" strike="noStrike" kern="1200" cap="none" spc="0" normalizeH="0" baseline="0" noProof="0">
                          <a:ln>
                            <a:noFill/>
                          </a:ln>
                          <a:solidFill>
                            <a:prstClr val="black"/>
                          </a:solidFill>
                          <a:effectLst/>
                          <a:uLnTx/>
                          <a:uFillTx/>
                          <a:latin typeface="+mn-lt"/>
                          <a:ea typeface="+mn-ea"/>
                          <a:cs typeface="+mn-cs"/>
                        </a:rPr>
                        <a:t>
Altice Labs celebrated its 2nd anniversary on the 23rd February. During the event, which was held in Aveiro, several statistics of the company’s growth were presented and some projects of national and international prominence were revealed.
More information: https://goo.gl/c12ZjX
#Anniversary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5494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- 2018-02-28 15:39:49</a:t>
                      </a:r>
                      <a:r>
                        <a:rPr kumimoji="0" lang="pt-BR" sz="1000" b="0" i="0" u="none" strike="noStrike" kern="1200" cap="none" spc="0" normalizeH="0" baseline="0" noProof="0">
                          <a:ln>
                            <a:noFill/>
                          </a:ln>
                          <a:solidFill>
                            <a:prstClr val="black"/>
                          </a:solidFill>
                          <a:effectLst/>
                          <a:uLnTx/>
                          <a:uFillTx/>
                          <a:latin typeface="+mn-lt"/>
                          <a:ea typeface="+mn-ea"/>
                          <a:cs typeface="+mn-cs"/>
                        </a:rPr>
                        <a:t>
Reforçando uma estratégia já consolidada de associação aos eventos tecnológicos mais prestigiados, a Altice Portugal marca presença no Mobile World Congress 2018, no âmbito do qual celebra com a Cisco um Memorando de Entendimento que visa acelerar o desenvolvimento da IoT, fator crítico de sucesso no investimento em tecnologia. Saiba mais em https://lnkd.in/g3sMfiV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6940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- 2018-02-28 11:26:36</a:t>
                      </a:r>
                      <a:r>
                        <a:rPr kumimoji="0" lang="pt-BR" sz="1000" b="0" i="0" u="none" strike="noStrike" kern="1200" cap="none" spc="0" normalizeH="0" baseline="0" noProof="0">
                          <a:ln>
                            <a:noFill/>
                          </a:ln>
                          <a:solidFill>
                            <a:prstClr val="black"/>
                          </a:solidFill>
                          <a:effectLst/>
                          <a:uLnTx/>
                          <a:uFillTx/>
                          <a:latin typeface="+mn-lt"/>
                          <a:ea typeface="+mn-ea"/>
                          <a:cs typeface="+mn-cs"/>
                        </a:rPr>
                        <a:t>
Seja em trabalho ou em utilização pessoal, convém escolher o equipamento adequado às suas necessidades. Quais as características a que mais dá valor?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31416441"/>
                  </a:ext>
                </a:extLst>
              </a:tr>
            </a:tbl>
          </a:graphicData>
        </a:graphic>
      </p:graphicFrame>
      <p:sp>
        <p:nvSpPr>
          <p:cNvPr id="4" name="Text Placeholder 3">
            <a:extLst>
              <a:ext uri="{FF2B5EF4-FFF2-40B4-BE49-F238E27FC236}">
                <a16:creationId xmlns:a16="http://schemas.microsoft.com/office/drawing/2014/main" id="{6C0BBA2D-CF29-47C0-A9B7-DCB05D056263}"/>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1663181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2C2E4-FD77-42EC-8D7C-9FB072270B52}"/>
              </a:ext>
            </a:extLst>
          </p:cNvPr>
          <p:cNvSpPr>
            <a:spLocks noGrp="1"/>
          </p:cNvSpPr>
          <p:nvPr>
            <p:ph type="title"/>
          </p:nvPr>
        </p:nvSpPr>
        <p:spPr/>
        <p:txBody>
          <a:bodyPr/>
          <a:lstStyle/>
          <a:p>
            <a:r>
              <a:rPr lang="en-US"/>
              <a:t>LinkedIn Updates Table - 2 of 7</a:t>
            </a:r>
          </a:p>
        </p:txBody>
      </p:sp>
      <p:graphicFrame>
        <p:nvGraphicFramePr>
          <p:cNvPr id="5" name="Table Placeholder 4">
            <a:extLst>
              <a:ext uri="{FF2B5EF4-FFF2-40B4-BE49-F238E27FC236}">
                <a16:creationId xmlns:a16="http://schemas.microsoft.com/office/drawing/2014/main" id="{88027A79-6719-4EDF-8258-7BF5C12C265B}"/>
              </a:ext>
            </a:extLst>
          </p:cNvPr>
          <p:cNvGraphicFramePr>
            <a:graphicFrameLocks noGrp="1"/>
          </p:cNvGraphicFramePr>
          <p:nvPr>
            <p:ph type="tbl" sz="quarter" idx="13"/>
            <p:extLst>
              <p:ext uri="{D42A27DB-BD31-4B8C-83A1-F6EECF244321}">
                <p14:modId xmlns:p14="http://schemas.microsoft.com/office/powerpoint/2010/main" val="1209874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55562217"/>
                    </a:ext>
                  </a:extLst>
                </a:gridCol>
                <a:gridCol w="987552">
                  <a:extLst>
                    <a:ext uri="{9D8B030D-6E8A-4147-A177-3AD203B41FA5}">
                      <a16:colId xmlns:a16="http://schemas.microsoft.com/office/drawing/2014/main" val="1306669789"/>
                    </a:ext>
                  </a:extLst>
                </a:gridCol>
                <a:gridCol w="987552">
                  <a:extLst>
                    <a:ext uri="{9D8B030D-6E8A-4147-A177-3AD203B41FA5}">
                      <a16:colId xmlns:a16="http://schemas.microsoft.com/office/drawing/2014/main" val="3725445720"/>
                    </a:ext>
                  </a:extLst>
                </a:gridCol>
                <a:gridCol w="987552">
                  <a:extLst>
                    <a:ext uri="{9D8B030D-6E8A-4147-A177-3AD203B41FA5}">
                      <a16:colId xmlns:a16="http://schemas.microsoft.com/office/drawing/2014/main" val="2312254212"/>
                    </a:ext>
                  </a:extLst>
                </a:gridCol>
                <a:gridCol w="987552">
                  <a:extLst>
                    <a:ext uri="{9D8B030D-6E8A-4147-A177-3AD203B41FA5}">
                      <a16:colId xmlns:a16="http://schemas.microsoft.com/office/drawing/2014/main" val="2461936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5871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- 2018-02-27 22:44:50</a:t>
                      </a:r>
                      <a:r>
                        <a:rPr kumimoji="0" lang="pt-BR" sz="1000" b="0" i="0" u="none" strike="noStrike" kern="1200" cap="none" spc="0" normalizeH="0" baseline="0" noProof="0">
                          <a:ln>
                            <a:noFill/>
                          </a:ln>
                          <a:solidFill>
                            <a:prstClr val="black"/>
                          </a:solidFill>
                          <a:effectLst/>
                          <a:uLnTx/>
                          <a:uFillTx/>
                          <a:latin typeface="+mn-lt"/>
                          <a:ea typeface="+mn-ea"/>
                          <a:cs typeface="+mn-cs"/>
                        </a:rPr>
                        <a:t>
Abel Aguiar, Diretor de Gestão de Produto e Pré-Vendas do segmento B2B da Altice Portugal, é orador no painel Smart Community Collaboration, que decorre amanhã, às 15h (hora local), no Mobile World Congress 2018, em Barcelona. Nesta intervenção, Abel Aguiar abordará como a tecnologia pode estar de forma inteligente ao serviço da comunidade, permitindo uma mais eficiente utilização de recursos e melhorando a qualidade de vida de todos.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26382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- 2018-02-27 19:16:39</a:t>
                      </a:r>
                      <a:r>
                        <a:rPr kumimoji="0" lang="pt-BR" sz="1000" b="0" i="0" u="none" strike="noStrike" kern="1200" cap="none" spc="0" normalizeH="0" baseline="0" noProof="0">
                          <a:ln>
                            <a:noFill/>
                          </a:ln>
                          <a:solidFill>
                            <a:prstClr val="black"/>
                          </a:solidFill>
                          <a:effectLst/>
                          <a:uLnTx/>
                          <a:uFillTx/>
                          <a:latin typeface="+mn-lt"/>
                          <a:ea typeface="+mn-ea"/>
                          <a:cs typeface="+mn-cs"/>
                        </a:rPr>
                        <a:t>
João Epifânio, Chief Sales Officer/B2C da Altice Portugal, é orador no painel Zero-Rated Data Opportunities, que decorre amanhã, às 16h30 (hora local), no Mobile World Congress 2018, em Barcelona. Nesta intervenção, João Epifânio abordará alguns dos serviços mais inovadores em todo o mundo, como o MEO Smart Net, lançado de forma pioneira pela Altice Portugal.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25727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- 2018-02-26 19:35:19</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e a Huawei Tech. Portugal anunciam, no contexto do Mobile World Congress 2018, a assinatura de um Memorando de Entendimento para impulsionar o desenvolvimento e a implementação do 5G em Portugal. Saiba mais em https://lnkd.in/gBiPdDs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4972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- 2018-02-26 17:50:55</a:t>
                      </a:r>
                      <a:r>
                        <a:rPr kumimoji="0" lang="pt-BR" sz="1000" b="0" i="0" u="none" strike="noStrike" kern="1200" cap="none" spc="0" normalizeH="0" baseline="0" noProof="0">
                          <a:ln>
                            <a:noFill/>
                          </a:ln>
                          <a:solidFill>
                            <a:prstClr val="black"/>
                          </a:solidFill>
                          <a:effectLst/>
                          <a:uLnTx/>
                          <a:uFillTx/>
                          <a:latin typeface="+mn-lt"/>
                          <a:ea typeface="+mn-ea"/>
                          <a:cs typeface="+mn-cs"/>
                        </a:rPr>
                        <a:t>
Com a conectividade entre veículos, vai ser possível ainda prevenir uma série de acidentes causados por distração humana.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69664635"/>
                  </a:ext>
                </a:extLst>
              </a:tr>
            </a:tbl>
          </a:graphicData>
        </a:graphic>
      </p:graphicFrame>
      <p:sp>
        <p:nvSpPr>
          <p:cNvPr id="4" name="Text Placeholder 3">
            <a:extLst>
              <a:ext uri="{FF2B5EF4-FFF2-40B4-BE49-F238E27FC236}">
                <a16:creationId xmlns:a16="http://schemas.microsoft.com/office/drawing/2014/main" id="{BB9CCA34-DCB1-4C36-9180-810127DBE23B}"/>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1084381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274BB-7B46-4AF6-B9A1-38A4585C3DC2}"/>
              </a:ext>
            </a:extLst>
          </p:cNvPr>
          <p:cNvSpPr>
            <a:spLocks noGrp="1"/>
          </p:cNvSpPr>
          <p:nvPr>
            <p:ph type="title"/>
          </p:nvPr>
        </p:nvSpPr>
        <p:spPr/>
        <p:txBody>
          <a:bodyPr/>
          <a:lstStyle/>
          <a:p>
            <a:r>
              <a:rPr lang="en-US"/>
              <a:t>LinkedIn Updates Table - 3 of 7</a:t>
            </a:r>
          </a:p>
        </p:txBody>
      </p:sp>
      <p:graphicFrame>
        <p:nvGraphicFramePr>
          <p:cNvPr id="5" name="Table Placeholder 4">
            <a:extLst>
              <a:ext uri="{FF2B5EF4-FFF2-40B4-BE49-F238E27FC236}">
                <a16:creationId xmlns:a16="http://schemas.microsoft.com/office/drawing/2014/main" id="{9817F6FA-B886-4B0C-A35B-98E5261ABFF4}"/>
              </a:ext>
            </a:extLst>
          </p:cNvPr>
          <p:cNvGraphicFramePr>
            <a:graphicFrameLocks noGrp="1"/>
          </p:cNvGraphicFramePr>
          <p:nvPr>
            <p:ph type="tbl" sz="quarter" idx="13"/>
            <p:extLst>
              <p:ext uri="{D42A27DB-BD31-4B8C-83A1-F6EECF244321}">
                <p14:modId xmlns:p14="http://schemas.microsoft.com/office/powerpoint/2010/main" val="2829423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42161412"/>
                    </a:ext>
                  </a:extLst>
                </a:gridCol>
                <a:gridCol w="987552">
                  <a:extLst>
                    <a:ext uri="{9D8B030D-6E8A-4147-A177-3AD203B41FA5}">
                      <a16:colId xmlns:a16="http://schemas.microsoft.com/office/drawing/2014/main" val="3900168574"/>
                    </a:ext>
                  </a:extLst>
                </a:gridCol>
                <a:gridCol w="987552">
                  <a:extLst>
                    <a:ext uri="{9D8B030D-6E8A-4147-A177-3AD203B41FA5}">
                      <a16:colId xmlns:a16="http://schemas.microsoft.com/office/drawing/2014/main" val="3283790111"/>
                    </a:ext>
                  </a:extLst>
                </a:gridCol>
                <a:gridCol w="987552">
                  <a:extLst>
                    <a:ext uri="{9D8B030D-6E8A-4147-A177-3AD203B41FA5}">
                      <a16:colId xmlns:a16="http://schemas.microsoft.com/office/drawing/2014/main" val="2065048515"/>
                    </a:ext>
                  </a:extLst>
                </a:gridCol>
                <a:gridCol w="987552">
                  <a:extLst>
                    <a:ext uri="{9D8B030D-6E8A-4147-A177-3AD203B41FA5}">
                      <a16:colId xmlns:a16="http://schemas.microsoft.com/office/drawing/2014/main" val="8051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0634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- 2018-02-26 17:43:11</a:t>
                      </a:r>
                      <a:r>
                        <a:rPr kumimoji="0" lang="pt-BR" sz="1000" b="0" i="0" u="none" strike="noStrike" kern="1200" cap="none" spc="0" normalizeH="0" baseline="0" noProof="0">
                          <a:ln>
                            <a:noFill/>
                          </a:ln>
                          <a:solidFill>
                            <a:prstClr val="black"/>
                          </a:solidFill>
                          <a:effectLst/>
                          <a:uLnTx/>
                          <a:uFillTx/>
                          <a:latin typeface="+mn-lt"/>
                          <a:ea typeface="+mn-ea"/>
                          <a:cs typeface="+mn-cs"/>
                        </a:rPr>
                        <a:t>
Pré-compra já disponível! Poupe até €400,00 na troca do seu telemóvel antigo e receba o seu novo Samsung até 7 dias antes do lançamento oficial. Saiba mais em: https://lnkd.in/eYi3iNa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0424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Altice Labs - 2018-02-26 12:17:41</a:t>
                      </a:r>
                      <a:r>
                        <a:rPr kumimoji="0" lang="en-US" sz="1000" b="0" i="0" u="none" strike="noStrike" kern="1200" cap="none" spc="0" normalizeH="0" baseline="0" noProof="0">
                          <a:ln>
                            <a:noFill/>
                          </a:ln>
                          <a:solidFill>
                            <a:prstClr val="black"/>
                          </a:solidFill>
                          <a:effectLst/>
                          <a:uLnTx/>
                          <a:uFillTx/>
                          <a:latin typeface="+mn-lt"/>
                          <a:ea typeface="+mn-ea"/>
                          <a:cs typeface="+mn-cs"/>
                        </a:rPr>
                        <a:t>
Altice Labs celebrated its second anniversary. To mark this date, there were demonstrations at Future Labs, an experimental space dedicated to innovation.
Avatar 3D, SIX - Altice Labs @ UA and SmartAL were some of the projects on display, but one of the highlights of the event was the 5G Mobilizer, in which Altice leads a consortium that has been gaining consistency in the development and validation of the technology for the integration with 5G radio network.
See the photo album of the 2nd anniversary of Altice Labs here: https://goo.gl/6Diy4C
#Avatar3D #AlticeLabsatUA #SmartAL #5G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1100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- 2018-02-23 15:46:48</a:t>
                      </a:r>
                      <a:r>
                        <a:rPr kumimoji="0" lang="pt-BR" sz="1000" b="0" i="0" u="none" strike="noStrike" kern="1200" cap="none" spc="0" normalizeH="0" baseline="0" noProof="0">
                          <a:ln>
                            <a:noFill/>
                          </a:ln>
                          <a:solidFill>
                            <a:prstClr val="black"/>
                          </a:solidFill>
                          <a:effectLst/>
                          <a:uLnTx/>
                          <a:uFillTx/>
                          <a:latin typeface="+mn-lt"/>
                          <a:ea typeface="+mn-ea"/>
                          <a:cs typeface="+mn-cs"/>
                        </a:rPr>
                        <a:t>
A Altice Labs assinala hoje o seu 2. º Aniversário com o lançamento de um novo prémio - Altice International Innovation Award - que vai abranger três países: Portugal, França e Israel. Depois do sucesso da primeira edição do Prémio Inovação PT, designação utilizada na edição de 2016/2017, o Grupo decidiu alargar o seu âmbito, estender o prémio a outras realidades e outras geografias onde a Altice está presente, passando agora a chamar-se Altice International Innovation Award. Saiba mais em https://lnkd.in/gNhFQ_C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14143135"/>
                  </a:ext>
                </a:extLst>
              </a:tr>
            </a:tbl>
          </a:graphicData>
        </a:graphic>
      </p:graphicFrame>
      <p:sp>
        <p:nvSpPr>
          <p:cNvPr id="4" name="Text Placeholder 3">
            <a:extLst>
              <a:ext uri="{FF2B5EF4-FFF2-40B4-BE49-F238E27FC236}">
                <a16:creationId xmlns:a16="http://schemas.microsoft.com/office/drawing/2014/main" id="{071A46EE-579F-45E2-933C-2D11D5F5F7C8}"/>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936854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8018E-C4E1-4571-B4CE-56A2BFA33F5B}"/>
              </a:ext>
            </a:extLst>
          </p:cNvPr>
          <p:cNvSpPr>
            <a:spLocks noGrp="1"/>
          </p:cNvSpPr>
          <p:nvPr>
            <p:ph type="title"/>
          </p:nvPr>
        </p:nvSpPr>
        <p:spPr/>
        <p:txBody>
          <a:bodyPr/>
          <a:lstStyle/>
          <a:p>
            <a:r>
              <a:rPr lang="en-US"/>
              <a:t>LinkedIn Updates Table - 4 of 7</a:t>
            </a:r>
          </a:p>
        </p:txBody>
      </p:sp>
      <p:graphicFrame>
        <p:nvGraphicFramePr>
          <p:cNvPr id="5" name="Table Placeholder 4">
            <a:extLst>
              <a:ext uri="{FF2B5EF4-FFF2-40B4-BE49-F238E27FC236}">
                <a16:creationId xmlns:a16="http://schemas.microsoft.com/office/drawing/2014/main" id="{5666A82E-2EB8-45F3-B2CB-DEA7D11D0EEE}"/>
              </a:ext>
            </a:extLst>
          </p:cNvPr>
          <p:cNvGraphicFramePr>
            <a:graphicFrameLocks noGrp="1"/>
          </p:cNvGraphicFramePr>
          <p:nvPr>
            <p:ph type="tbl" sz="quarter" idx="13"/>
            <p:extLst>
              <p:ext uri="{D42A27DB-BD31-4B8C-83A1-F6EECF244321}">
                <p14:modId xmlns:p14="http://schemas.microsoft.com/office/powerpoint/2010/main" val="1722334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2461677"/>
                    </a:ext>
                  </a:extLst>
                </a:gridCol>
                <a:gridCol w="987552">
                  <a:extLst>
                    <a:ext uri="{9D8B030D-6E8A-4147-A177-3AD203B41FA5}">
                      <a16:colId xmlns:a16="http://schemas.microsoft.com/office/drawing/2014/main" val="1122479807"/>
                    </a:ext>
                  </a:extLst>
                </a:gridCol>
                <a:gridCol w="987552">
                  <a:extLst>
                    <a:ext uri="{9D8B030D-6E8A-4147-A177-3AD203B41FA5}">
                      <a16:colId xmlns:a16="http://schemas.microsoft.com/office/drawing/2014/main" val="3794779648"/>
                    </a:ext>
                  </a:extLst>
                </a:gridCol>
                <a:gridCol w="987552">
                  <a:extLst>
                    <a:ext uri="{9D8B030D-6E8A-4147-A177-3AD203B41FA5}">
                      <a16:colId xmlns:a16="http://schemas.microsoft.com/office/drawing/2014/main" val="2203405850"/>
                    </a:ext>
                  </a:extLst>
                </a:gridCol>
                <a:gridCol w="987552">
                  <a:extLst>
                    <a:ext uri="{9D8B030D-6E8A-4147-A177-3AD203B41FA5}">
                      <a16:colId xmlns:a16="http://schemas.microsoft.com/office/drawing/2014/main" val="1983623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0775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- 2018-02-22 13:02:55</a:t>
                      </a:r>
                      <a:r>
                        <a:rPr kumimoji="0" lang="pt-BR" sz="1000" b="0" i="0" u="none" strike="noStrike" kern="1200" cap="none" spc="0" normalizeH="0" baseline="0" noProof="0">
                          <a:ln>
                            <a:noFill/>
                          </a:ln>
                          <a:solidFill>
                            <a:prstClr val="black"/>
                          </a:solidFill>
                          <a:effectLst/>
                          <a:uLnTx/>
                          <a:uFillTx/>
                          <a:latin typeface="+mn-lt"/>
                          <a:ea typeface="+mn-ea"/>
                          <a:cs typeface="+mn-cs"/>
                        </a:rPr>
                        <a:t>
Hoje às 20h05 em exclusivo na Sport TV1, a 2ª mão 1/16 avos de final da Liga Europa: Braga X Marselha. Adira já em: https://lnkd.in/ggETmaV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1142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- 2018-02-21 23:14:39</a:t>
                      </a:r>
                      <a:r>
                        <a:rPr kumimoji="0" lang="pt-BR" sz="1000" b="0" i="0" u="none" strike="noStrike" kern="1200" cap="none" spc="0" normalizeH="0" baseline="0" noProof="0">
                          <a:ln>
                            <a:noFill/>
                          </a:ln>
                          <a:solidFill>
                            <a:prstClr val="black"/>
                          </a:solidFill>
                          <a:effectLst/>
                          <a:uLnTx/>
                          <a:uFillTx/>
                          <a:latin typeface="+mn-lt"/>
                          <a:ea typeface="+mn-ea"/>
                          <a:cs typeface="+mn-cs"/>
                        </a:rPr>
                        <a:t>
O Presidente Executivo da Altice Portugal, Alexandre Fonseca, e o Ministro da Educação, Tiago Brandão Rodrigues, celebram hoje na sede da Altice em Portugal o primeiro aniversário de experimentação da Khan Academy, em ambiente de sala de aula, por parte de mais de 800 alunos do ensino básico. Saiba mais em https://lnkd.in/g3fNZ3r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7502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- 2018-02-21 18:57:02</a:t>
                      </a:r>
                      <a:r>
                        <a:rPr kumimoji="0" lang="pt-BR" sz="1000" b="0" i="0" u="none" strike="noStrike" kern="1200" cap="none" spc="0" normalizeH="0" baseline="0" noProof="0">
                          <a:ln>
                            <a:noFill/>
                          </a:ln>
                          <a:solidFill>
                            <a:prstClr val="black"/>
                          </a:solidFill>
                          <a:effectLst/>
                          <a:uLnTx/>
                          <a:uFillTx/>
                          <a:latin typeface="+mn-lt"/>
                          <a:ea typeface="+mn-ea"/>
                          <a:cs typeface="+mn-cs"/>
                        </a:rPr>
                        <a:t>
Vale a pena recordar que aqueles que foram considerados loucos no passado são hoje rotulados como os visionários de um futuro que ainda está a chegar.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43302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Altice Labs - 2018-02-21 18:33:58</a:t>
                      </a:r>
                      <a:r>
                        <a:rPr kumimoji="0" lang="en-US" sz="1000" b="0" i="0" u="none" strike="noStrike" kern="1200" cap="none" spc="0" normalizeH="0" baseline="0" noProof="0">
                          <a:ln>
                            <a:noFill/>
                          </a:ln>
                          <a:solidFill>
                            <a:prstClr val="black"/>
                          </a:solidFill>
                          <a:effectLst/>
                          <a:uLnTx/>
                          <a:uFillTx/>
                          <a:latin typeface="+mn-lt"/>
                          <a:ea typeface="+mn-ea"/>
                          <a:cs typeface="+mn-cs"/>
                        </a:rPr>
                        <a:t>
The first Altice Labs Hackathon began today, with the reception of the 7 participating teams.
In these 2 days of intense work, from February 21st to 22nd, each team will be focused on solving a specific Altice Labs Campus problem, in order to make it more practical, sustainable and dynamic, using technological help.
See the hackthon photo album here: https://goo.gl/Yo6bKw
#Hackathon #SmartCampus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5205767"/>
                  </a:ext>
                </a:extLst>
              </a:tr>
            </a:tbl>
          </a:graphicData>
        </a:graphic>
      </p:graphicFrame>
      <p:sp>
        <p:nvSpPr>
          <p:cNvPr id="4" name="Text Placeholder 3">
            <a:extLst>
              <a:ext uri="{FF2B5EF4-FFF2-40B4-BE49-F238E27FC236}">
                <a16:creationId xmlns:a16="http://schemas.microsoft.com/office/drawing/2014/main" id="{4E1634A9-8430-432E-9952-A05EE3C7DC33}"/>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1933607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80324-0A41-45BB-8753-91ECF5CBC4F6}"/>
              </a:ext>
            </a:extLst>
          </p:cNvPr>
          <p:cNvSpPr>
            <a:spLocks noGrp="1"/>
          </p:cNvSpPr>
          <p:nvPr>
            <p:ph type="title"/>
          </p:nvPr>
        </p:nvSpPr>
        <p:spPr/>
        <p:txBody>
          <a:bodyPr/>
          <a:lstStyle/>
          <a:p>
            <a:r>
              <a:rPr lang="en-US"/>
              <a:t>LinkedIn Updates Table - 5 of 7</a:t>
            </a:r>
          </a:p>
        </p:txBody>
      </p:sp>
      <p:graphicFrame>
        <p:nvGraphicFramePr>
          <p:cNvPr id="5" name="Table Placeholder 4">
            <a:extLst>
              <a:ext uri="{FF2B5EF4-FFF2-40B4-BE49-F238E27FC236}">
                <a16:creationId xmlns:a16="http://schemas.microsoft.com/office/drawing/2014/main" id="{D50D36F5-8A04-42BE-A09E-D93A7F81DF12}"/>
              </a:ext>
            </a:extLst>
          </p:cNvPr>
          <p:cNvGraphicFramePr>
            <a:graphicFrameLocks noGrp="1"/>
          </p:cNvGraphicFramePr>
          <p:nvPr>
            <p:ph type="tbl" sz="quarter" idx="13"/>
            <p:extLst>
              <p:ext uri="{D42A27DB-BD31-4B8C-83A1-F6EECF244321}">
                <p14:modId xmlns:p14="http://schemas.microsoft.com/office/powerpoint/2010/main" val="2161629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70838401"/>
                    </a:ext>
                  </a:extLst>
                </a:gridCol>
                <a:gridCol w="987552">
                  <a:extLst>
                    <a:ext uri="{9D8B030D-6E8A-4147-A177-3AD203B41FA5}">
                      <a16:colId xmlns:a16="http://schemas.microsoft.com/office/drawing/2014/main" val="1002937618"/>
                    </a:ext>
                  </a:extLst>
                </a:gridCol>
                <a:gridCol w="987552">
                  <a:extLst>
                    <a:ext uri="{9D8B030D-6E8A-4147-A177-3AD203B41FA5}">
                      <a16:colId xmlns:a16="http://schemas.microsoft.com/office/drawing/2014/main" val="2782532428"/>
                    </a:ext>
                  </a:extLst>
                </a:gridCol>
                <a:gridCol w="987552">
                  <a:extLst>
                    <a:ext uri="{9D8B030D-6E8A-4147-A177-3AD203B41FA5}">
                      <a16:colId xmlns:a16="http://schemas.microsoft.com/office/drawing/2014/main" val="1812276662"/>
                    </a:ext>
                  </a:extLst>
                </a:gridCol>
                <a:gridCol w="987552">
                  <a:extLst>
                    <a:ext uri="{9D8B030D-6E8A-4147-A177-3AD203B41FA5}">
                      <a16:colId xmlns:a16="http://schemas.microsoft.com/office/drawing/2014/main" val="3790261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779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- 2018-02-21 16:16:23</a:t>
                      </a:r>
                      <a:r>
                        <a:rPr kumimoji="0" lang="pt-BR" sz="1000" b="0" i="0" u="none" strike="noStrike" kern="1200" cap="none" spc="0" normalizeH="0" baseline="0" noProof="0">
                          <a:ln>
                            <a:noFill/>
                          </a:ln>
                          <a:solidFill>
                            <a:prstClr val="black"/>
                          </a:solidFill>
                          <a:effectLst/>
                          <a:uLnTx/>
                          <a:uFillTx/>
                          <a:latin typeface="+mn-lt"/>
                          <a:ea typeface="+mn-ea"/>
                          <a:cs typeface="+mn-cs"/>
                        </a:rPr>
                        <a:t>
Junte 7GB de internet móvel ao seu pacote MEO com telemóvel e usufrua do M5O Start por €58,12+iva. Saiba mais em: https://lnkd.in/eKNY7vQ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43858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- 2018-02-20 11:20:16</a:t>
                      </a:r>
                      <a:r>
                        <a:rPr kumimoji="0" lang="pt-BR" sz="1000" b="0" i="0" u="none" strike="noStrike" kern="1200" cap="none" spc="0" normalizeH="0" baseline="0" noProof="0">
                          <a:ln>
                            <a:noFill/>
                          </a:ln>
                          <a:solidFill>
                            <a:prstClr val="black"/>
                          </a:solidFill>
                          <a:effectLst/>
                          <a:uLnTx/>
                          <a:uFillTx/>
                          <a:latin typeface="+mn-lt"/>
                          <a:ea typeface="+mn-ea"/>
                          <a:cs typeface="+mn-cs"/>
                        </a:rPr>
                        <a:t>
Até 31 de março aproveite o desconto de €89,43 e a oferta da mensalidade da MEO Box 4K. Saiba mais em: 
https://lnkd.in/eTWPiD7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29308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- 2018-02-19 17:21:39</a:t>
                      </a:r>
                      <a:r>
                        <a:rPr kumimoji="0" lang="pt-BR" sz="1000" b="0" i="0" u="none" strike="noStrike" kern="1200" cap="none" spc="0" normalizeH="0" baseline="0" noProof="0">
                          <a:ln>
                            <a:noFill/>
                          </a:ln>
                          <a:solidFill>
                            <a:prstClr val="black"/>
                          </a:solidFill>
                          <a:effectLst/>
                          <a:uLnTx/>
                          <a:uFillTx/>
                          <a:latin typeface="+mn-lt"/>
                          <a:ea typeface="+mn-ea"/>
                          <a:cs typeface="+mn-cs"/>
                        </a:rPr>
                        <a:t>
Reinvente o seu mundo. Deixe o seu contacto para saber mais novidades: 
https://lnkd.in/euTmMCz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4480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- 2018-02-19 15:03:58</a:t>
                      </a:r>
                      <a:r>
                        <a:rPr kumimoji="0" lang="pt-BR" sz="1000" b="0" i="0" u="none" strike="noStrike" kern="1200" cap="none" spc="0" normalizeH="0" baseline="0" noProof="0">
                          <a:ln>
                            <a:noFill/>
                          </a:ln>
                          <a:solidFill>
                            <a:prstClr val="black"/>
                          </a:solidFill>
                          <a:effectLst/>
                          <a:uLnTx/>
                          <a:uFillTx/>
                          <a:latin typeface="+mn-lt"/>
                          <a:ea typeface="+mn-ea"/>
                          <a:cs typeface="+mn-cs"/>
                        </a:rPr>
                        <a:t>
Acaba de ser anunciada a digressão europeia dos Queen + Adam Lambert, que escolheram Lisboa para a sua primeira atuação, e que decorre na Altice Arena no dia 7 de junho de 2018. O MEO, parceiro da atuação desta banda icónica em Portugal, vai ter a venda exclusiva dos bilhetes, na sua loja online – www.meo.pt – e nas 236 lojas dispersas pelo país, garantindo assim uma cobertura geográfica que permite a todos os fãs ter acesso ao espetáculo desta reconhecida banda. Saiba mais em https://lnkd.in/gd5BJCG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5557038"/>
                  </a:ext>
                </a:extLst>
              </a:tr>
            </a:tbl>
          </a:graphicData>
        </a:graphic>
      </p:graphicFrame>
      <p:sp>
        <p:nvSpPr>
          <p:cNvPr id="4" name="Text Placeholder 3">
            <a:extLst>
              <a:ext uri="{FF2B5EF4-FFF2-40B4-BE49-F238E27FC236}">
                <a16:creationId xmlns:a16="http://schemas.microsoft.com/office/drawing/2014/main" id="{9F32B819-6974-4296-BB4A-593A71C020E0}"/>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1175728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AFBF0-5813-46A0-BBAB-98D8F29D1D22}"/>
              </a:ext>
            </a:extLst>
          </p:cNvPr>
          <p:cNvSpPr>
            <a:spLocks noGrp="1"/>
          </p:cNvSpPr>
          <p:nvPr>
            <p:ph type="title"/>
          </p:nvPr>
        </p:nvSpPr>
        <p:spPr/>
        <p:txBody>
          <a:bodyPr/>
          <a:lstStyle/>
          <a:p>
            <a:r>
              <a:rPr lang="en-US"/>
              <a:t>LinkedIn Updates Table - 6 of 7</a:t>
            </a:r>
          </a:p>
        </p:txBody>
      </p:sp>
      <p:graphicFrame>
        <p:nvGraphicFramePr>
          <p:cNvPr id="5" name="Table Placeholder 4">
            <a:extLst>
              <a:ext uri="{FF2B5EF4-FFF2-40B4-BE49-F238E27FC236}">
                <a16:creationId xmlns:a16="http://schemas.microsoft.com/office/drawing/2014/main" id="{102C70DC-ABF8-46BE-A9B9-743522B7B50F}"/>
              </a:ext>
            </a:extLst>
          </p:cNvPr>
          <p:cNvGraphicFramePr>
            <a:graphicFrameLocks noGrp="1"/>
          </p:cNvGraphicFramePr>
          <p:nvPr>
            <p:ph type="tbl" sz="quarter" idx="13"/>
            <p:extLst>
              <p:ext uri="{D42A27DB-BD31-4B8C-83A1-F6EECF244321}">
                <p14:modId xmlns:p14="http://schemas.microsoft.com/office/powerpoint/2010/main" val="3862264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54200234"/>
                    </a:ext>
                  </a:extLst>
                </a:gridCol>
                <a:gridCol w="987552">
                  <a:extLst>
                    <a:ext uri="{9D8B030D-6E8A-4147-A177-3AD203B41FA5}">
                      <a16:colId xmlns:a16="http://schemas.microsoft.com/office/drawing/2014/main" val="2718051807"/>
                    </a:ext>
                  </a:extLst>
                </a:gridCol>
                <a:gridCol w="987552">
                  <a:extLst>
                    <a:ext uri="{9D8B030D-6E8A-4147-A177-3AD203B41FA5}">
                      <a16:colId xmlns:a16="http://schemas.microsoft.com/office/drawing/2014/main" val="1200213319"/>
                    </a:ext>
                  </a:extLst>
                </a:gridCol>
                <a:gridCol w="987552">
                  <a:extLst>
                    <a:ext uri="{9D8B030D-6E8A-4147-A177-3AD203B41FA5}">
                      <a16:colId xmlns:a16="http://schemas.microsoft.com/office/drawing/2014/main" val="691426090"/>
                    </a:ext>
                  </a:extLst>
                </a:gridCol>
                <a:gridCol w="987552">
                  <a:extLst>
                    <a:ext uri="{9D8B030D-6E8A-4147-A177-3AD203B41FA5}">
                      <a16:colId xmlns:a16="http://schemas.microsoft.com/office/drawing/2014/main" val="2106233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1273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- 2018-02-16 23:15:57</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assinou um protocolo com a Fundação para a Ciência e a Tecnologia (FCT), tornando-se parceira industrial do programa Carnegie Mellon- Portugal. Saiba mais em https://lnkd.in/gQu_TTc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6162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- 2018-02-16 18:30:26</a:t>
                      </a:r>
                      <a:r>
                        <a:rPr kumimoji="0" lang="pt-BR" sz="1000" b="0" i="0" u="none" strike="noStrike" kern="1200" cap="none" spc="0" normalizeH="0" baseline="0" noProof="0">
                          <a:ln>
                            <a:noFill/>
                          </a:ln>
                          <a:solidFill>
                            <a:prstClr val="black"/>
                          </a:solidFill>
                          <a:effectLst/>
                          <a:uLnTx/>
                          <a:uFillTx/>
                          <a:latin typeface="+mn-lt"/>
                          <a:ea typeface="+mn-ea"/>
                          <a:cs typeface="+mn-cs"/>
                        </a:rPr>
                        <a:t>
O tablet para todo o serviço: Samsung Galaxy tab Active 8 4G com oferta de vale de desconto de €150 c/IVA para compra de outro smartphone ou tablet Samsung. Só até 28 de fevereiro. Saiba mais em: https://lnkd.in/erXk-Ba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1795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- 2018-02-16 10:22:22</a:t>
                      </a:r>
                      <a:r>
                        <a:rPr kumimoji="0" lang="pt-BR" sz="1000" b="0" i="0" u="none" strike="noStrike" kern="1200" cap="none" spc="0" normalizeH="0" baseline="0" noProof="0">
                          <a:ln>
                            <a:noFill/>
                          </a:ln>
                          <a:solidFill>
                            <a:prstClr val="black"/>
                          </a:solidFill>
                          <a:effectLst/>
                          <a:uLnTx/>
                          <a:uFillTx/>
                          <a:latin typeface="+mn-lt"/>
                          <a:ea typeface="+mn-ea"/>
                          <a:cs typeface="+mn-cs"/>
                        </a:rPr>
                        <a:t>
Uma rede que lhe dá um iPhone novo todos os anos.
Na adesão ao novo MxO GIGA. Saiba mais em: https://lnkd.in/e_4kgqG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8373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- 2018-02-14 20:27:59</a:t>
                      </a:r>
                      <a:r>
                        <a:rPr kumimoji="0" lang="pt-BR" sz="1000" b="0" i="0" u="none" strike="noStrike" kern="1200" cap="none" spc="0" normalizeH="0" baseline="0" noProof="0">
                          <a:ln>
                            <a:noFill/>
                          </a:ln>
                          <a:solidFill>
                            <a:prstClr val="black"/>
                          </a:solidFill>
                          <a:effectLst/>
                          <a:uLnTx/>
                          <a:uFillTx/>
                          <a:latin typeface="+mn-lt"/>
                          <a:ea typeface="+mn-ea"/>
                          <a:cs typeface="+mn-cs"/>
                        </a:rPr>
                        <a:t>
Hoje, 14 de fevereiro, Dia dos Namorados, o Moche marca a data com uma oferta disponível para os seus clientes. Cada MOCHE recebe 14GB de internet grátis, basta fazer par com outro MOCHE através do MOCHE MATCH MAKER. Saiba mais em https://lnkd.in/gSHd45b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4839748"/>
                  </a:ext>
                </a:extLst>
              </a:tr>
            </a:tbl>
          </a:graphicData>
        </a:graphic>
      </p:graphicFrame>
      <p:sp>
        <p:nvSpPr>
          <p:cNvPr id="4" name="Text Placeholder 3">
            <a:extLst>
              <a:ext uri="{FF2B5EF4-FFF2-40B4-BE49-F238E27FC236}">
                <a16:creationId xmlns:a16="http://schemas.microsoft.com/office/drawing/2014/main" id="{F6C2DFE5-ECFD-4582-8ACA-94BC0BA45AB4}"/>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2568873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801EB-D86D-4301-8D21-FEFB87B19935}"/>
              </a:ext>
            </a:extLst>
          </p:cNvPr>
          <p:cNvSpPr>
            <a:spLocks noGrp="1"/>
          </p:cNvSpPr>
          <p:nvPr>
            <p:ph type="title"/>
          </p:nvPr>
        </p:nvSpPr>
        <p:spPr/>
        <p:txBody>
          <a:bodyPr/>
          <a:lstStyle/>
          <a:p>
            <a:r>
              <a:rPr lang="en-US"/>
              <a:t>LinkedIn Updates Table - 7 of 7</a:t>
            </a:r>
          </a:p>
        </p:txBody>
      </p:sp>
      <p:graphicFrame>
        <p:nvGraphicFramePr>
          <p:cNvPr id="5" name="Table Placeholder 4">
            <a:extLst>
              <a:ext uri="{FF2B5EF4-FFF2-40B4-BE49-F238E27FC236}">
                <a16:creationId xmlns:a16="http://schemas.microsoft.com/office/drawing/2014/main" id="{AF02D47D-7E05-4E6F-AB17-2643449E04A2}"/>
              </a:ext>
            </a:extLst>
          </p:cNvPr>
          <p:cNvGraphicFramePr>
            <a:graphicFrameLocks noGrp="1"/>
          </p:cNvGraphicFramePr>
          <p:nvPr>
            <p:ph type="tbl" sz="quarter" idx="13"/>
            <p:extLst>
              <p:ext uri="{D42A27DB-BD31-4B8C-83A1-F6EECF244321}">
                <p14:modId xmlns:p14="http://schemas.microsoft.com/office/powerpoint/2010/main" val="3701246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72288608"/>
                    </a:ext>
                  </a:extLst>
                </a:gridCol>
                <a:gridCol w="987552">
                  <a:extLst>
                    <a:ext uri="{9D8B030D-6E8A-4147-A177-3AD203B41FA5}">
                      <a16:colId xmlns:a16="http://schemas.microsoft.com/office/drawing/2014/main" val="2280877572"/>
                    </a:ext>
                  </a:extLst>
                </a:gridCol>
                <a:gridCol w="987552">
                  <a:extLst>
                    <a:ext uri="{9D8B030D-6E8A-4147-A177-3AD203B41FA5}">
                      <a16:colId xmlns:a16="http://schemas.microsoft.com/office/drawing/2014/main" val="30790538"/>
                    </a:ext>
                  </a:extLst>
                </a:gridCol>
                <a:gridCol w="987552">
                  <a:extLst>
                    <a:ext uri="{9D8B030D-6E8A-4147-A177-3AD203B41FA5}">
                      <a16:colId xmlns:a16="http://schemas.microsoft.com/office/drawing/2014/main" val="4134916489"/>
                    </a:ext>
                  </a:extLst>
                </a:gridCol>
                <a:gridCol w="987552">
                  <a:extLst>
                    <a:ext uri="{9D8B030D-6E8A-4147-A177-3AD203B41FA5}">
                      <a16:colId xmlns:a16="http://schemas.microsoft.com/office/drawing/2014/main" val="1144779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8665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PT Empresas - 2018-02-14 17:33:59</a:t>
                      </a:r>
                      <a:r>
                        <a:rPr kumimoji="0" lang="pt-BR" sz="1000" b="0" i="0" u="none" strike="noStrike" kern="1200" cap="none" spc="0" normalizeH="0" baseline="0" noProof="0">
                          <a:ln>
                            <a:noFill/>
                          </a:ln>
                          <a:solidFill>
                            <a:prstClr val="black"/>
                          </a:solidFill>
                          <a:effectLst/>
                          <a:uLnTx/>
                          <a:uFillTx/>
                          <a:latin typeface="+mn-lt"/>
                          <a:ea typeface="+mn-ea"/>
                          <a:cs typeface="+mn-cs"/>
                        </a:rPr>
                        <a:t>
Com um conjunto de serviços de suporte técnico, que garantem o apoio remoto 24x7 e local das 9 às 18h, o Cloud Office 5.0 inclui também a monitorização preventiva e permanente do funcionamento do posto de trabalho, análise e resolução de incidências. Saiba mais em: https://lnkd.in/eRTHwvb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54516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- 2018-02-13 22:00:24</a:t>
                      </a:r>
                      <a:r>
                        <a:rPr kumimoji="0" lang="pt-BR" sz="1000" b="0" i="0" u="none" strike="noStrike" kern="1200" cap="none" spc="0" normalizeH="0" baseline="0" noProof="0">
                          <a:ln>
                            <a:noFill/>
                          </a:ln>
                          <a:solidFill>
                            <a:prstClr val="black"/>
                          </a:solidFill>
                          <a:effectLst/>
                          <a:uLnTx/>
                          <a:uFillTx/>
                          <a:latin typeface="+mn-lt"/>
                          <a:ea typeface="+mn-ea"/>
                          <a:cs typeface="+mn-cs"/>
                        </a:rPr>
                        <a:t>
O CTO da Altice Portugal, Luís Alveirinho, será um dos oradores na  FTTH Conference, no dia 14/02. A sua intervenção estará focada na expansão da rede de fibra ótica da Altice Portugal. https://lnkd.in/d94Csij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8226501"/>
                  </a:ext>
                </a:extLst>
              </a:tr>
            </a:tbl>
          </a:graphicData>
        </a:graphic>
      </p:graphicFrame>
      <p:sp>
        <p:nvSpPr>
          <p:cNvPr id="4" name="Text Placeholder 3">
            <a:extLst>
              <a:ext uri="{FF2B5EF4-FFF2-40B4-BE49-F238E27FC236}">
                <a16:creationId xmlns:a16="http://schemas.microsoft.com/office/drawing/2014/main" id="{2A9B152C-4721-4539-BD10-1F402CD3D5AA}"/>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1366066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7889A-5B48-4356-BC9A-4B1356D02716}"/>
              </a:ext>
            </a:extLst>
          </p:cNvPr>
          <p:cNvSpPr>
            <a:spLocks noGrp="1"/>
          </p:cNvSpPr>
          <p:nvPr>
            <p:ph type="title"/>
          </p:nvPr>
        </p:nvSpPr>
        <p:spPr/>
        <p:txBody>
          <a:bodyPr/>
          <a:lstStyle/>
          <a:p>
            <a:r>
              <a:rPr lang="en-US"/>
              <a:t>LinkedIn Followers Total</a:t>
            </a:r>
          </a:p>
        </p:txBody>
      </p:sp>
      <p:graphicFrame>
        <p:nvGraphicFramePr>
          <p:cNvPr id="6" name="Chart Placeholder 5">
            <a:extLst>
              <a:ext uri="{FF2B5EF4-FFF2-40B4-BE49-F238E27FC236}">
                <a16:creationId xmlns:a16="http://schemas.microsoft.com/office/drawing/2014/main" id="{C6EC0503-8DBD-42BA-97C0-52F68514D375}"/>
              </a:ext>
            </a:extLst>
          </p:cNvPr>
          <p:cNvGraphicFramePr>
            <a:graphicFrameLocks noGrp="1"/>
          </p:cNvGraphicFramePr>
          <p:nvPr>
            <p:ph type="chart" sz="quarter" idx="13"/>
            <p:extLst>
              <p:ext uri="{D42A27DB-BD31-4B8C-83A1-F6EECF244321}">
                <p14:modId xmlns:p14="http://schemas.microsoft.com/office/powerpoint/2010/main" val="2111876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65B942-2089-4B90-89B1-5E495841FA44}"/>
              </a:ext>
            </a:extLst>
          </p:cNvPr>
          <p:cNvSpPr>
            <a:spLocks noGrp="1"/>
          </p:cNvSpPr>
          <p:nvPr>
            <p:ph type="body" sz="quarter" idx="14"/>
          </p:nvPr>
        </p:nvSpPr>
        <p:spPr/>
        <p:txBody>
          <a:bodyPr/>
          <a:lstStyle/>
          <a:p>
            <a:r>
              <a:rPr lang="en-US"/>
              <a:t>01/01/2018 - 02/28/2018</a:t>
            </a:r>
          </a:p>
        </p:txBody>
      </p:sp>
      <p:sp>
        <p:nvSpPr>
          <p:cNvPr id="5" name="Footer Placeholder 4">
            <a:extLst>
              <a:ext uri="{FF2B5EF4-FFF2-40B4-BE49-F238E27FC236}">
                <a16:creationId xmlns:a16="http://schemas.microsoft.com/office/drawing/2014/main" id="{74720994-3527-4FB6-A266-4C2B0168E7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79084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752D4-08AC-46B1-8435-924E6D771645}"/>
              </a:ext>
            </a:extLst>
          </p:cNvPr>
          <p:cNvSpPr>
            <a:spLocks noGrp="1"/>
          </p:cNvSpPr>
          <p:nvPr>
            <p:ph type="title"/>
          </p:nvPr>
        </p:nvSpPr>
        <p:spPr/>
        <p:txBody>
          <a:bodyPr/>
          <a:lstStyle/>
          <a:p>
            <a:r>
              <a:rPr lang="en-US"/>
              <a:t>LinkedIn Interaction Rate</a:t>
            </a:r>
          </a:p>
        </p:txBody>
      </p:sp>
      <p:graphicFrame>
        <p:nvGraphicFramePr>
          <p:cNvPr id="6" name="Chart Placeholder 5">
            <a:extLst>
              <a:ext uri="{FF2B5EF4-FFF2-40B4-BE49-F238E27FC236}">
                <a16:creationId xmlns:a16="http://schemas.microsoft.com/office/drawing/2014/main" id="{2BB84CB7-6CD9-414A-B78C-CA7D159CCC07}"/>
              </a:ext>
            </a:extLst>
          </p:cNvPr>
          <p:cNvGraphicFramePr>
            <a:graphicFrameLocks noGrp="1"/>
          </p:cNvGraphicFramePr>
          <p:nvPr>
            <p:ph type="chart" sz="quarter" idx="13"/>
            <p:extLst>
              <p:ext uri="{D42A27DB-BD31-4B8C-83A1-F6EECF244321}">
                <p14:modId xmlns:p14="http://schemas.microsoft.com/office/powerpoint/2010/main" val="3588789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B772E0-84E0-4160-8447-FEC86590541D}"/>
              </a:ext>
            </a:extLst>
          </p:cNvPr>
          <p:cNvSpPr>
            <a:spLocks noGrp="1"/>
          </p:cNvSpPr>
          <p:nvPr>
            <p:ph type="body" sz="quarter" idx="14"/>
          </p:nvPr>
        </p:nvSpPr>
        <p:spPr/>
        <p:txBody>
          <a:bodyPr/>
          <a:lstStyle/>
          <a:p>
            <a:r>
              <a:rPr lang="en-US"/>
              <a:t>01/01/2018 - 02/28/2018</a:t>
            </a:r>
          </a:p>
        </p:txBody>
      </p:sp>
      <p:sp>
        <p:nvSpPr>
          <p:cNvPr id="5" name="Footer Placeholder 4">
            <a:extLst>
              <a:ext uri="{FF2B5EF4-FFF2-40B4-BE49-F238E27FC236}">
                <a16:creationId xmlns:a16="http://schemas.microsoft.com/office/drawing/2014/main" id="{60571A0D-5990-4019-8D1B-C82F52133E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0077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4F621-325D-4FEE-9B23-187FF9047E2D}"/>
              </a:ext>
            </a:extLst>
          </p:cNvPr>
          <p:cNvSpPr>
            <a:spLocks noGrp="1"/>
          </p:cNvSpPr>
          <p:nvPr>
            <p:ph type="title"/>
          </p:nvPr>
        </p:nvSpPr>
        <p:spPr/>
        <p:txBody>
          <a:bodyPr/>
          <a:lstStyle/>
          <a:p>
            <a:r>
              <a:rPr lang="en-US"/>
              <a:t>LinkedIn Followers Change Rate</a:t>
            </a:r>
          </a:p>
        </p:txBody>
      </p:sp>
      <p:graphicFrame>
        <p:nvGraphicFramePr>
          <p:cNvPr id="6" name="Chart Placeholder 5">
            <a:extLst>
              <a:ext uri="{FF2B5EF4-FFF2-40B4-BE49-F238E27FC236}">
                <a16:creationId xmlns:a16="http://schemas.microsoft.com/office/drawing/2014/main" id="{DDD1B439-CEF1-41AA-88D0-E95AA55C2DFB}"/>
              </a:ext>
            </a:extLst>
          </p:cNvPr>
          <p:cNvGraphicFramePr>
            <a:graphicFrameLocks noGrp="1"/>
          </p:cNvGraphicFramePr>
          <p:nvPr>
            <p:ph type="chart" sz="quarter" idx="13"/>
            <p:extLst>
              <p:ext uri="{D42A27DB-BD31-4B8C-83A1-F6EECF244321}">
                <p14:modId xmlns:p14="http://schemas.microsoft.com/office/powerpoint/2010/main" val="1160552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717DDE-E3A5-4856-AAA1-B22F8D460C3E}"/>
              </a:ext>
            </a:extLst>
          </p:cNvPr>
          <p:cNvSpPr>
            <a:spLocks noGrp="1"/>
          </p:cNvSpPr>
          <p:nvPr>
            <p:ph type="body" sz="quarter" idx="14"/>
          </p:nvPr>
        </p:nvSpPr>
        <p:spPr/>
        <p:txBody>
          <a:bodyPr/>
          <a:lstStyle/>
          <a:p>
            <a:r>
              <a:rPr lang="en-US"/>
              <a:t>01/01/2018 - 02/28/2018</a:t>
            </a:r>
          </a:p>
        </p:txBody>
      </p:sp>
      <p:sp>
        <p:nvSpPr>
          <p:cNvPr id="5" name="Footer Placeholder 4">
            <a:extLst>
              <a:ext uri="{FF2B5EF4-FFF2-40B4-BE49-F238E27FC236}">
                <a16:creationId xmlns:a16="http://schemas.microsoft.com/office/drawing/2014/main" id="{33F8002A-9B7A-43F1-9B0A-E86E308D49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5063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DB689-B172-4707-BA39-863DBCB61490}"/>
              </a:ext>
            </a:extLst>
          </p:cNvPr>
          <p:cNvSpPr>
            <a:spLocks noGrp="1"/>
          </p:cNvSpPr>
          <p:nvPr>
            <p:ph type="title"/>
          </p:nvPr>
        </p:nvSpPr>
        <p:spPr/>
        <p:txBody>
          <a:bodyPr/>
          <a:lstStyle/>
          <a:p>
            <a:r>
              <a:rPr lang="en-US"/>
              <a:t>LinkedIn Followers Change Per Weekday</a:t>
            </a:r>
          </a:p>
        </p:txBody>
      </p:sp>
      <p:graphicFrame>
        <p:nvGraphicFramePr>
          <p:cNvPr id="6" name="Chart Placeholder 5">
            <a:extLst>
              <a:ext uri="{FF2B5EF4-FFF2-40B4-BE49-F238E27FC236}">
                <a16:creationId xmlns:a16="http://schemas.microsoft.com/office/drawing/2014/main" id="{EA315326-7560-4100-A9B4-20C7C5489B34}"/>
              </a:ext>
            </a:extLst>
          </p:cNvPr>
          <p:cNvGraphicFramePr>
            <a:graphicFrameLocks noGrp="1"/>
          </p:cNvGraphicFramePr>
          <p:nvPr>
            <p:ph type="chart" sz="quarter" idx="13"/>
            <p:extLst>
              <p:ext uri="{D42A27DB-BD31-4B8C-83A1-F6EECF244321}">
                <p14:modId xmlns:p14="http://schemas.microsoft.com/office/powerpoint/2010/main" val="2136721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58E5DE-003D-4DD2-BE63-1606907E6BAD}"/>
              </a:ext>
            </a:extLst>
          </p:cNvPr>
          <p:cNvSpPr>
            <a:spLocks noGrp="1"/>
          </p:cNvSpPr>
          <p:nvPr>
            <p:ph type="body" sz="quarter" idx="14"/>
          </p:nvPr>
        </p:nvSpPr>
        <p:spPr/>
        <p:txBody>
          <a:bodyPr/>
          <a:lstStyle/>
          <a:p>
            <a:r>
              <a:rPr lang="en-US"/>
              <a:t>01/01/2018 - 02/28/2018</a:t>
            </a:r>
          </a:p>
        </p:txBody>
      </p:sp>
      <p:sp>
        <p:nvSpPr>
          <p:cNvPr id="5" name="Footer Placeholder 4">
            <a:extLst>
              <a:ext uri="{FF2B5EF4-FFF2-40B4-BE49-F238E27FC236}">
                <a16:creationId xmlns:a16="http://schemas.microsoft.com/office/drawing/2014/main" id="{12A9B3DD-FC10-47C5-9B3D-DB73C518B3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2082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F9803-AE5A-458F-9C3B-F8BBCC1349E6}"/>
              </a:ext>
            </a:extLst>
          </p:cNvPr>
          <p:cNvSpPr>
            <a:spLocks noGrp="1"/>
          </p:cNvSpPr>
          <p:nvPr>
            <p:ph type="title"/>
          </p:nvPr>
        </p:nvSpPr>
        <p:spPr/>
        <p:txBody>
          <a:bodyPr/>
          <a:lstStyle/>
          <a:p>
            <a:r>
              <a:rPr lang="en-US"/>
              <a:t>LinkedIn Follower Distribution</a:t>
            </a:r>
          </a:p>
        </p:txBody>
      </p:sp>
      <p:graphicFrame>
        <p:nvGraphicFramePr>
          <p:cNvPr id="6" name="Chart Placeholder 5">
            <a:extLst>
              <a:ext uri="{FF2B5EF4-FFF2-40B4-BE49-F238E27FC236}">
                <a16:creationId xmlns:a16="http://schemas.microsoft.com/office/drawing/2014/main" id="{7BAA24EC-9A04-4F59-ADD5-6F9C3AAEF564}"/>
              </a:ext>
            </a:extLst>
          </p:cNvPr>
          <p:cNvGraphicFramePr>
            <a:graphicFrameLocks noGrp="1"/>
          </p:cNvGraphicFramePr>
          <p:nvPr>
            <p:ph type="chart" sz="quarter" idx="13"/>
            <p:extLst>
              <p:ext uri="{D42A27DB-BD31-4B8C-83A1-F6EECF244321}">
                <p14:modId xmlns:p14="http://schemas.microsoft.com/office/powerpoint/2010/main" val="95166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E3F847-6858-4538-91DB-19FDA3D05349}"/>
              </a:ext>
            </a:extLst>
          </p:cNvPr>
          <p:cNvSpPr>
            <a:spLocks noGrp="1"/>
          </p:cNvSpPr>
          <p:nvPr>
            <p:ph type="body" sz="quarter" idx="14"/>
          </p:nvPr>
        </p:nvSpPr>
        <p:spPr/>
        <p:txBody>
          <a:bodyPr/>
          <a:lstStyle/>
          <a:p>
            <a:r>
              <a:rPr lang="en-US"/>
              <a:t>01/01/2018 - 02/28/2018</a:t>
            </a:r>
          </a:p>
        </p:txBody>
      </p:sp>
      <p:sp>
        <p:nvSpPr>
          <p:cNvPr id="5" name="Footer Placeholder 4">
            <a:extLst>
              <a:ext uri="{FF2B5EF4-FFF2-40B4-BE49-F238E27FC236}">
                <a16:creationId xmlns:a16="http://schemas.microsoft.com/office/drawing/2014/main" id="{60022036-0336-4780-AF19-43A543C44D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5880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F965D-7449-4BEB-93F5-2D400484A293}"/>
              </a:ext>
            </a:extLst>
          </p:cNvPr>
          <p:cNvSpPr>
            <a:spLocks noGrp="1"/>
          </p:cNvSpPr>
          <p:nvPr>
            <p:ph type="title"/>
          </p:nvPr>
        </p:nvSpPr>
        <p:spPr/>
        <p:txBody>
          <a:bodyPr/>
          <a:lstStyle/>
          <a:p>
            <a:r>
              <a:rPr lang="en-US"/>
              <a:t>LinkedIn Hashtag Detection - 1 of 3</a:t>
            </a:r>
          </a:p>
        </p:txBody>
      </p:sp>
      <p:graphicFrame>
        <p:nvGraphicFramePr>
          <p:cNvPr id="5" name="Table Placeholder 4">
            <a:extLst>
              <a:ext uri="{FF2B5EF4-FFF2-40B4-BE49-F238E27FC236}">
                <a16:creationId xmlns:a16="http://schemas.microsoft.com/office/drawing/2014/main" id="{883C53B5-3C96-49F2-A709-D37B47C2689F}"/>
              </a:ext>
            </a:extLst>
          </p:cNvPr>
          <p:cNvGraphicFramePr>
            <a:graphicFrameLocks noGrp="1"/>
          </p:cNvGraphicFramePr>
          <p:nvPr>
            <p:ph type="tbl" sz="quarter" idx="13"/>
            <p:extLst>
              <p:ext uri="{D42A27DB-BD31-4B8C-83A1-F6EECF244321}">
                <p14:modId xmlns:p14="http://schemas.microsoft.com/office/powerpoint/2010/main" val="549498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9132884"/>
                    </a:ext>
                  </a:extLst>
                </a:gridCol>
                <a:gridCol w="1481328">
                  <a:extLst>
                    <a:ext uri="{9D8B030D-6E8A-4147-A177-3AD203B41FA5}">
                      <a16:colId xmlns:a16="http://schemas.microsoft.com/office/drawing/2014/main" val="2787178631"/>
                    </a:ext>
                  </a:extLst>
                </a:gridCol>
                <a:gridCol w="1481328">
                  <a:extLst>
                    <a:ext uri="{9D8B030D-6E8A-4147-A177-3AD203B41FA5}">
                      <a16:colId xmlns:a16="http://schemas.microsoft.com/office/drawing/2014/main" val="2884490446"/>
                    </a:ext>
                  </a:extLst>
                </a:gridCol>
                <a:gridCol w="1481328">
                  <a:extLst>
                    <a:ext uri="{9D8B030D-6E8A-4147-A177-3AD203B41FA5}">
                      <a16:colId xmlns:a16="http://schemas.microsoft.com/office/drawing/2014/main" val="536926519"/>
                    </a:ext>
                  </a:extLst>
                </a:gridCol>
                <a:gridCol w="1481328">
                  <a:extLst>
                    <a:ext uri="{9D8B030D-6E8A-4147-A177-3AD203B41FA5}">
                      <a16:colId xmlns:a16="http://schemas.microsoft.com/office/drawing/2014/main" val="253147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41795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#TechDay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938793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#ArtificialIntelligence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3628579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1201307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913580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#SRR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369201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#AlticeDominicana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4006921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4028894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#NGINPCC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1419183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#Braavos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172592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#ETSI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3885432467"/>
                  </a:ext>
                </a:extLst>
              </a:tr>
            </a:tbl>
          </a:graphicData>
        </a:graphic>
      </p:graphicFrame>
      <p:sp>
        <p:nvSpPr>
          <p:cNvPr id="4" name="Text Placeholder 3">
            <a:extLst>
              <a:ext uri="{FF2B5EF4-FFF2-40B4-BE49-F238E27FC236}">
                <a16:creationId xmlns:a16="http://schemas.microsoft.com/office/drawing/2014/main" id="{011EA76A-C42E-4172-944C-EE10536A65EA}"/>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36328067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04AD1-3CFE-4CDB-9B92-33157EA58F05}"/>
              </a:ext>
            </a:extLst>
          </p:cNvPr>
          <p:cNvSpPr>
            <a:spLocks noGrp="1"/>
          </p:cNvSpPr>
          <p:nvPr>
            <p:ph type="title"/>
          </p:nvPr>
        </p:nvSpPr>
        <p:spPr/>
        <p:txBody>
          <a:bodyPr/>
          <a:lstStyle/>
          <a:p>
            <a:r>
              <a:rPr lang="en-US"/>
              <a:t>LinkedIn Hashtag Detection - 2 of 3</a:t>
            </a:r>
          </a:p>
        </p:txBody>
      </p:sp>
      <p:graphicFrame>
        <p:nvGraphicFramePr>
          <p:cNvPr id="5" name="Table Placeholder 4">
            <a:extLst>
              <a:ext uri="{FF2B5EF4-FFF2-40B4-BE49-F238E27FC236}">
                <a16:creationId xmlns:a16="http://schemas.microsoft.com/office/drawing/2014/main" id="{C80F9436-1964-4065-98EE-742B1D16B7A7}"/>
              </a:ext>
            </a:extLst>
          </p:cNvPr>
          <p:cNvGraphicFramePr>
            <a:graphicFrameLocks noGrp="1"/>
          </p:cNvGraphicFramePr>
          <p:nvPr>
            <p:ph type="tbl" sz="quarter" idx="13"/>
            <p:extLst>
              <p:ext uri="{D42A27DB-BD31-4B8C-83A1-F6EECF244321}">
                <p14:modId xmlns:p14="http://schemas.microsoft.com/office/powerpoint/2010/main" val="3080670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38218057"/>
                    </a:ext>
                  </a:extLst>
                </a:gridCol>
                <a:gridCol w="1481328">
                  <a:extLst>
                    <a:ext uri="{9D8B030D-6E8A-4147-A177-3AD203B41FA5}">
                      <a16:colId xmlns:a16="http://schemas.microsoft.com/office/drawing/2014/main" val="2041590531"/>
                    </a:ext>
                  </a:extLst>
                </a:gridCol>
                <a:gridCol w="1481328">
                  <a:extLst>
                    <a:ext uri="{9D8B030D-6E8A-4147-A177-3AD203B41FA5}">
                      <a16:colId xmlns:a16="http://schemas.microsoft.com/office/drawing/2014/main" val="48960457"/>
                    </a:ext>
                  </a:extLst>
                </a:gridCol>
                <a:gridCol w="1481328">
                  <a:extLst>
                    <a:ext uri="{9D8B030D-6E8A-4147-A177-3AD203B41FA5}">
                      <a16:colId xmlns:a16="http://schemas.microsoft.com/office/drawing/2014/main" val="3247631507"/>
                    </a:ext>
                  </a:extLst>
                </a:gridCol>
                <a:gridCol w="1481328">
                  <a:extLst>
                    <a:ext uri="{9D8B030D-6E8A-4147-A177-3AD203B41FA5}">
                      <a16:colId xmlns:a16="http://schemas.microsoft.com/office/drawing/2014/main" val="1920520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1674911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2129949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#FiberGateway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3850230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3027796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#Android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3102772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235760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extLst>
                  <a:ext uri="{0D108BD9-81ED-4DB2-BD59-A6C34878D82A}">
                    <a16:rowId xmlns:a16="http://schemas.microsoft.com/office/drawing/2014/main" val="3549982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#5GMobilizer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673265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898282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#COMPETE2020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10340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#Amália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760165322"/>
                  </a:ext>
                </a:extLst>
              </a:tr>
            </a:tbl>
          </a:graphicData>
        </a:graphic>
      </p:graphicFrame>
      <p:sp>
        <p:nvSpPr>
          <p:cNvPr id="4" name="Text Placeholder 3">
            <a:extLst>
              <a:ext uri="{FF2B5EF4-FFF2-40B4-BE49-F238E27FC236}">
                <a16:creationId xmlns:a16="http://schemas.microsoft.com/office/drawing/2014/main" id="{6C666686-4F31-4C03-9193-C3D24FAD2986}"/>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27091980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3A40E-8B77-48BB-8AFF-865AEA74D93C}"/>
              </a:ext>
            </a:extLst>
          </p:cNvPr>
          <p:cNvSpPr>
            <a:spLocks noGrp="1"/>
          </p:cNvSpPr>
          <p:nvPr>
            <p:ph type="title"/>
          </p:nvPr>
        </p:nvSpPr>
        <p:spPr/>
        <p:txBody>
          <a:bodyPr/>
          <a:lstStyle/>
          <a:p>
            <a:r>
              <a:rPr lang="en-US"/>
              <a:t>LinkedIn Hashtag Detection - 3 of 3</a:t>
            </a:r>
          </a:p>
        </p:txBody>
      </p:sp>
      <p:graphicFrame>
        <p:nvGraphicFramePr>
          <p:cNvPr id="5" name="Table Placeholder 4">
            <a:extLst>
              <a:ext uri="{FF2B5EF4-FFF2-40B4-BE49-F238E27FC236}">
                <a16:creationId xmlns:a16="http://schemas.microsoft.com/office/drawing/2014/main" id="{EA20418C-017E-4F4B-97C4-D10D2D48DA7D}"/>
              </a:ext>
            </a:extLst>
          </p:cNvPr>
          <p:cNvGraphicFramePr>
            <a:graphicFrameLocks noGrp="1"/>
          </p:cNvGraphicFramePr>
          <p:nvPr>
            <p:ph type="tbl" sz="quarter" idx="13"/>
            <p:extLst>
              <p:ext uri="{D42A27DB-BD31-4B8C-83A1-F6EECF244321}">
                <p14:modId xmlns:p14="http://schemas.microsoft.com/office/powerpoint/2010/main" val="1689931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53740036"/>
                    </a:ext>
                  </a:extLst>
                </a:gridCol>
                <a:gridCol w="1481328">
                  <a:extLst>
                    <a:ext uri="{9D8B030D-6E8A-4147-A177-3AD203B41FA5}">
                      <a16:colId xmlns:a16="http://schemas.microsoft.com/office/drawing/2014/main" val="1258881861"/>
                    </a:ext>
                  </a:extLst>
                </a:gridCol>
                <a:gridCol w="1481328">
                  <a:extLst>
                    <a:ext uri="{9D8B030D-6E8A-4147-A177-3AD203B41FA5}">
                      <a16:colId xmlns:a16="http://schemas.microsoft.com/office/drawing/2014/main" val="3024157990"/>
                    </a:ext>
                  </a:extLst>
                </a:gridCol>
                <a:gridCol w="1481328">
                  <a:extLst>
                    <a:ext uri="{9D8B030D-6E8A-4147-A177-3AD203B41FA5}">
                      <a16:colId xmlns:a16="http://schemas.microsoft.com/office/drawing/2014/main" val="838106593"/>
                    </a:ext>
                  </a:extLst>
                </a:gridCol>
                <a:gridCol w="1481328">
                  <a:extLst>
                    <a:ext uri="{9D8B030D-6E8A-4147-A177-3AD203B41FA5}">
                      <a16:colId xmlns:a16="http://schemas.microsoft.com/office/drawing/2014/main" val="1749121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226361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#VirtualAssistant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3133174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#SelfCare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78875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#MarineTechnologiesSchool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81525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432763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#Hackathon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3221500878"/>
                  </a:ext>
                </a:extLst>
              </a:tr>
            </a:tbl>
          </a:graphicData>
        </a:graphic>
      </p:graphicFrame>
      <p:sp>
        <p:nvSpPr>
          <p:cNvPr id="4" name="Text Placeholder 3">
            <a:extLst>
              <a:ext uri="{FF2B5EF4-FFF2-40B4-BE49-F238E27FC236}">
                <a16:creationId xmlns:a16="http://schemas.microsoft.com/office/drawing/2014/main" id="{8E14E711-5480-452B-B283-3E89E3CFFCC7}"/>
              </a:ext>
            </a:extLst>
          </p:cNvPr>
          <p:cNvSpPr>
            <a:spLocks noGrp="1"/>
          </p:cNvSpPr>
          <p:nvPr>
            <p:ph type="body" sz="quarter" idx="14"/>
          </p:nvPr>
        </p:nvSpPr>
        <p:spPr/>
        <p:txBody>
          <a:bodyPr/>
          <a:lstStyle/>
          <a:p>
            <a:r>
              <a:rPr lang="en-US"/>
              <a:t>01/01/2018 - 02/28/2018</a:t>
            </a:r>
          </a:p>
        </p:txBody>
      </p:sp>
    </p:spTree>
    <p:extLst>
      <p:ext uri="{BB962C8B-B14F-4D97-AF65-F5344CB8AC3E}">
        <p14:creationId xmlns:p14="http://schemas.microsoft.com/office/powerpoint/2010/main" val="35978055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1093</Words>
  <Application>Microsoft Office PowerPoint</Application>
  <PresentationFormat>On-screen Show (4:3)</PresentationFormat>
  <Paragraphs>553</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Content Optimization Benchmark</vt:lpstr>
      <vt:lpstr>LinkedIn Updates</vt:lpstr>
      <vt:lpstr>LinkedIn Updates Table - 1 of 7</vt:lpstr>
      <vt:lpstr>LinkedIn Updates Table - 2 of 7</vt:lpstr>
      <vt:lpstr>LinkedIn Updates Table - 3 of 7</vt:lpstr>
      <vt:lpstr>LinkedIn Updates Table - 4 of 7</vt:lpstr>
      <vt:lpstr>LinkedIn Updates Table - 5 of 7</vt:lpstr>
      <vt:lpstr>LinkedIn Updates Table - 6 of 7</vt:lpstr>
      <vt:lpstr>LinkedIn Updates Table - 7 of 7</vt:lpstr>
      <vt:lpstr>LinkedIn Updates Type Distribution</vt:lpstr>
      <vt:lpstr>LinkedIn Interaction Rate By Update Type</vt:lpstr>
      <vt:lpstr>LinkedIn Interactions Distribution</vt:lpstr>
      <vt:lpstr>LinkedIn Key Metrics Table</vt:lpstr>
      <vt:lpstr>LinkedIn Updates Table - 1 of 7</vt:lpstr>
      <vt:lpstr>LinkedIn Updates Table - 2 of 7</vt:lpstr>
      <vt:lpstr>LinkedIn Updates Table - 3 of 7</vt:lpstr>
      <vt:lpstr>LinkedIn Updates Table - 4 of 7</vt:lpstr>
      <vt:lpstr>LinkedIn Updates Table - 5 of 7</vt:lpstr>
      <vt:lpstr>LinkedIn Updates Table - 6 of 7</vt:lpstr>
      <vt:lpstr>LinkedIn Updates Table - 7 of 7</vt:lpstr>
      <vt:lpstr>LinkedIn Followers Total</vt:lpstr>
      <vt:lpstr>LinkedIn Interaction Rate</vt:lpstr>
      <vt:lpstr>LinkedIn Followers Change Rate</vt:lpstr>
      <vt:lpstr>LinkedIn Followers Change Per Weekday</vt:lpstr>
      <vt:lpstr>LinkedIn Follower Distribution</vt:lpstr>
      <vt:lpstr>LinkedIn Hashtag Detection - 1 of 3</vt:lpstr>
      <vt:lpstr>LinkedIn Hashtag Detection - 2 of 3</vt:lpstr>
      <vt:lpstr>LinkedIn Hashtag Detection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2018-03-01T14:16:26Z</dcterms:created>
  <dcterms:modified xsi:type="dcterms:W3CDTF">2018-03-01T14:17:17Z</dcterms:modified>
</cp:coreProperties>
</file>