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28BB9-E7B7-4CA6-B2F0-C5CCA01A9E33}"/>
              </a:ext>
            </a:extLst>
          </p:cNvPr>
          <p:cNvSpPr>
            <a:spLocks noGrp="1"/>
          </p:cNvSpPr>
          <p:nvPr>
            <p:ph type="title"/>
          </p:nvPr>
        </p:nvSpPr>
        <p:spPr/>
        <p:txBody>
          <a:bodyPr/>
          <a:lstStyle/>
          <a:p>
            <a:r>
              <a:rPr lang="en-US"/>
              <a:t>Facebook Own Posts Table - 1 of 24</a:t>
            </a:r>
          </a:p>
        </p:txBody>
      </p:sp>
      <p:graphicFrame>
        <p:nvGraphicFramePr>
          <p:cNvPr id="5" name="Table Placeholder 4">
            <a:extLst>
              <a:ext uri="{FF2B5EF4-FFF2-40B4-BE49-F238E27FC236}">
                <a16:creationId xmlns:a16="http://schemas.microsoft.com/office/drawing/2014/main" id="{885C0F9F-E54C-4F04-AD44-67257D27880E}"/>
              </a:ext>
            </a:extLst>
          </p:cNvPr>
          <p:cNvGraphicFramePr>
            <a:graphicFrameLocks noGrp="1"/>
          </p:cNvGraphicFramePr>
          <p:nvPr>
            <p:ph type="tbl" sz="quarter" idx="13"/>
            <p:extLst>
              <p:ext uri="{D42A27DB-BD31-4B8C-83A1-F6EECF244321}">
                <p14:modId xmlns:p14="http://schemas.microsoft.com/office/powerpoint/2010/main" val="2201239970"/>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3384752"/>
                    </a:ext>
                  </a:extLst>
                </a:gridCol>
                <a:gridCol w="370332">
                  <a:extLst>
                    <a:ext uri="{9D8B030D-6E8A-4147-A177-3AD203B41FA5}">
                      <a16:colId xmlns:a16="http://schemas.microsoft.com/office/drawing/2014/main" val="3143570556"/>
                    </a:ext>
                  </a:extLst>
                </a:gridCol>
                <a:gridCol w="370332">
                  <a:extLst>
                    <a:ext uri="{9D8B030D-6E8A-4147-A177-3AD203B41FA5}">
                      <a16:colId xmlns:a16="http://schemas.microsoft.com/office/drawing/2014/main" val="1862994597"/>
                    </a:ext>
                  </a:extLst>
                </a:gridCol>
                <a:gridCol w="370332">
                  <a:extLst>
                    <a:ext uri="{9D8B030D-6E8A-4147-A177-3AD203B41FA5}">
                      <a16:colId xmlns:a16="http://schemas.microsoft.com/office/drawing/2014/main" val="1683710204"/>
                    </a:ext>
                  </a:extLst>
                </a:gridCol>
                <a:gridCol w="329184">
                  <a:extLst>
                    <a:ext uri="{9D8B030D-6E8A-4147-A177-3AD203B41FA5}">
                      <a16:colId xmlns:a16="http://schemas.microsoft.com/office/drawing/2014/main" val="3788219348"/>
                    </a:ext>
                  </a:extLst>
                </a:gridCol>
                <a:gridCol w="329184">
                  <a:extLst>
                    <a:ext uri="{9D8B030D-6E8A-4147-A177-3AD203B41FA5}">
                      <a16:colId xmlns:a16="http://schemas.microsoft.com/office/drawing/2014/main" val="2061239526"/>
                    </a:ext>
                  </a:extLst>
                </a:gridCol>
                <a:gridCol w="329184">
                  <a:extLst>
                    <a:ext uri="{9D8B030D-6E8A-4147-A177-3AD203B41FA5}">
                      <a16:colId xmlns:a16="http://schemas.microsoft.com/office/drawing/2014/main" val="3173295314"/>
                    </a:ext>
                  </a:extLst>
                </a:gridCol>
                <a:gridCol w="329184">
                  <a:extLst>
                    <a:ext uri="{9D8B030D-6E8A-4147-A177-3AD203B41FA5}">
                      <a16:colId xmlns:a16="http://schemas.microsoft.com/office/drawing/2014/main" val="3463760773"/>
                    </a:ext>
                  </a:extLst>
                </a:gridCol>
                <a:gridCol w="329184">
                  <a:extLst>
                    <a:ext uri="{9D8B030D-6E8A-4147-A177-3AD203B41FA5}">
                      <a16:colId xmlns:a16="http://schemas.microsoft.com/office/drawing/2014/main" val="1168669502"/>
                    </a:ext>
                  </a:extLst>
                </a:gridCol>
                <a:gridCol w="329184">
                  <a:extLst>
                    <a:ext uri="{9D8B030D-6E8A-4147-A177-3AD203B41FA5}">
                      <a16:colId xmlns:a16="http://schemas.microsoft.com/office/drawing/2014/main" val="1666866034"/>
                    </a:ext>
                  </a:extLst>
                </a:gridCol>
                <a:gridCol w="329184">
                  <a:extLst>
                    <a:ext uri="{9D8B030D-6E8A-4147-A177-3AD203B41FA5}">
                      <a16:colId xmlns:a16="http://schemas.microsoft.com/office/drawing/2014/main" val="1504915005"/>
                    </a:ext>
                  </a:extLst>
                </a:gridCol>
                <a:gridCol w="329184">
                  <a:extLst>
                    <a:ext uri="{9D8B030D-6E8A-4147-A177-3AD203B41FA5}">
                      <a16:colId xmlns:a16="http://schemas.microsoft.com/office/drawing/2014/main" val="466936271"/>
                    </a:ext>
                  </a:extLst>
                </a:gridCol>
                <a:gridCol w="329184">
                  <a:extLst>
                    <a:ext uri="{9D8B030D-6E8A-4147-A177-3AD203B41FA5}">
                      <a16:colId xmlns:a16="http://schemas.microsoft.com/office/drawing/2014/main" val="2405364583"/>
                    </a:ext>
                  </a:extLst>
                </a:gridCol>
                <a:gridCol w="370332">
                  <a:extLst>
                    <a:ext uri="{9D8B030D-6E8A-4147-A177-3AD203B41FA5}">
                      <a16:colId xmlns:a16="http://schemas.microsoft.com/office/drawing/2014/main" val="1863669452"/>
                    </a:ext>
                  </a:extLst>
                </a:gridCol>
                <a:gridCol w="370332">
                  <a:extLst>
                    <a:ext uri="{9D8B030D-6E8A-4147-A177-3AD203B41FA5}">
                      <a16:colId xmlns:a16="http://schemas.microsoft.com/office/drawing/2014/main" val="3154524454"/>
                    </a:ext>
                  </a:extLst>
                </a:gridCol>
                <a:gridCol w="329184">
                  <a:extLst>
                    <a:ext uri="{9D8B030D-6E8A-4147-A177-3AD203B41FA5}">
                      <a16:colId xmlns:a16="http://schemas.microsoft.com/office/drawing/2014/main" val="457772577"/>
                    </a:ext>
                  </a:extLst>
                </a:gridCol>
                <a:gridCol w="329184">
                  <a:extLst>
                    <a:ext uri="{9D8B030D-6E8A-4147-A177-3AD203B41FA5}">
                      <a16:colId xmlns:a16="http://schemas.microsoft.com/office/drawing/2014/main" val="1340333094"/>
                    </a:ext>
                  </a:extLst>
                </a:gridCol>
                <a:gridCol w="370332">
                  <a:extLst>
                    <a:ext uri="{9D8B030D-6E8A-4147-A177-3AD203B41FA5}">
                      <a16:colId xmlns:a16="http://schemas.microsoft.com/office/drawing/2014/main" val="305491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1232789"/>
                  </a:ext>
                </a:extLst>
              </a:tr>
            </a:tbl>
          </a:graphicData>
        </a:graphic>
      </p:graphicFrame>
      <p:sp>
        <p:nvSpPr>
          <p:cNvPr id="4" name="Text Placeholder 3">
            <a:extLst>
              <a:ext uri="{FF2B5EF4-FFF2-40B4-BE49-F238E27FC236}">
                <a16:creationId xmlns:a16="http://schemas.microsoft.com/office/drawing/2014/main" id="{A987E618-2A1A-4BDD-96AA-4482B8BFD2B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7317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4DD9-B061-42FB-9937-FAD134B70632}"/>
              </a:ext>
            </a:extLst>
          </p:cNvPr>
          <p:cNvSpPr>
            <a:spLocks noGrp="1"/>
          </p:cNvSpPr>
          <p:nvPr>
            <p:ph type="title"/>
          </p:nvPr>
        </p:nvSpPr>
        <p:spPr/>
        <p:txBody>
          <a:bodyPr/>
          <a:lstStyle/>
          <a:p>
            <a:r>
              <a:rPr lang="en-US"/>
              <a:t>Facebook Own Posts Table - 2 of 24</a:t>
            </a:r>
          </a:p>
        </p:txBody>
      </p:sp>
      <p:graphicFrame>
        <p:nvGraphicFramePr>
          <p:cNvPr id="5" name="Table Placeholder 4">
            <a:extLst>
              <a:ext uri="{FF2B5EF4-FFF2-40B4-BE49-F238E27FC236}">
                <a16:creationId xmlns:a16="http://schemas.microsoft.com/office/drawing/2014/main" id="{375A421F-6E19-4C2F-8687-F2EFF79472DD}"/>
              </a:ext>
            </a:extLst>
          </p:cNvPr>
          <p:cNvGraphicFramePr>
            <a:graphicFrameLocks noGrp="1"/>
          </p:cNvGraphicFramePr>
          <p:nvPr>
            <p:ph type="tbl" sz="quarter" idx="13"/>
            <p:extLst>
              <p:ext uri="{D42A27DB-BD31-4B8C-83A1-F6EECF244321}">
                <p14:modId xmlns:p14="http://schemas.microsoft.com/office/powerpoint/2010/main" val="153399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7618950"/>
                    </a:ext>
                  </a:extLst>
                </a:gridCol>
                <a:gridCol w="370332">
                  <a:extLst>
                    <a:ext uri="{9D8B030D-6E8A-4147-A177-3AD203B41FA5}">
                      <a16:colId xmlns:a16="http://schemas.microsoft.com/office/drawing/2014/main" val="849184849"/>
                    </a:ext>
                  </a:extLst>
                </a:gridCol>
                <a:gridCol w="370332">
                  <a:extLst>
                    <a:ext uri="{9D8B030D-6E8A-4147-A177-3AD203B41FA5}">
                      <a16:colId xmlns:a16="http://schemas.microsoft.com/office/drawing/2014/main" val="229477672"/>
                    </a:ext>
                  </a:extLst>
                </a:gridCol>
                <a:gridCol w="370332">
                  <a:extLst>
                    <a:ext uri="{9D8B030D-6E8A-4147-A177-3AD203B41FA5}">
                      <a16:colId xmlns:a16="http://schemas.microsoft.com/office/drawing/2014/main" val="1575303971"/>
                    </a:ext>
                  </a:extLst>
                </a:gridCol>
                <a:gridCol w="329184">
                  <a:extLst>
                    <a:ext uri="{9D8B030D-6E8A-4147-A177-3AD203B41FA5}">
                      <a16:colId xmlns:a16="http://schemas.microsoft.com/office/drawing/2014/main" val="750573267"/>
                    </a:ext>
                  </a:extLst>
                </a:gridCol>
                <a:gridCol w="329184">
                  <a:extLst>
                    <a:ext uri="{9D8B030D-6E8A-4147-A177-3AD203B41FA5}">
                      <a16:colId xmlns:a16="http://schemas.microsoft.com/office/drawing/2014/main" val="1399392891"/>
                    </a:ext>
                  </a:extLst>
                </a:gridCol>
                <a:gridCol w="329184">
                  <a:extLst>
                    <a:ext uri="{9D8B030D-6E8A-4147-A177-3AD203B41FA5}">
                      <a16:colId xmlns:a16="http://schemas.microsoft.com/office/drawing/2014/main" val="2331695184"/>
                    </a:ext>
                  </a:extLst>
                </a:gridCol>
                <a:gridCol w="329184">
                  <a:extLst>
                    <a:ext uri="{9D8B030D-6E8A-4147-A177-3AD203B41FA5}">
                      <a16:colId xmlns:a16="http://schemas.microsoft.com/office/drawing/2014/main" val="4140561821"/>
                    </a:ext>
                  </a:extLst>
                </a:gridCol>
                <a:gridCol w="329184">
                  <a:extLst>
                    <a:ext uri="{9D8B030D-6E8A-4147-A177-3AD203B41FA5}">
                      <a16:colId xmlns:a16="http://schemas.microsoft.com/office/drawing/2014/main" val="3413716585"/>
                    </a:ext>
                  </a:extLst>
                </a:gridCol>
                <a:gridCol w="329184">
                  <a:extLst>
                    <a:ext uri="{9D8B030D-6E8A-4147-A177-3AD203B41FA5}">
                      <a16:colId xmlns:a16="http://schemas.microsoft.com/office/drawing/2014/main" val="190212400"/>
                    </a:ext>
                  </a:extLst>
                </a:gridCol>
                <a:gridCol w="329184">
                  <a:extLst>
                    <a:ext uri="{9D8B030D-6E8A-4147-A177-3AD203B41FA5}">
                      <a16:colId xmlns:a16="http://schemas.microsoft.com/office/drawing/2014/main" val="3642452886"/>
                    </a:ext>
                  </a:extLst>
                </a:gridCol>
                <a:gridCol w="329184">
                  <a:extLst>
                    <a:ext uri="{9D8B030D-6E8A-4147-A177-3AD203B41FA5}">
                      <a16:colId xmlns:a16="http://schemas.microsoft.com/office/drawing/2014/main" val="398218364"/>
                    </a:ext>
                  </a:extLst>
                </a:gridCol>
                <a:gridCol w="329184">
                  <a:extLst>
                    <a:ext uri="{9D8B030D-6E8A-4147-A177-3AD203B41FA5}">
                      <a16:colId xmlns:a16="http://schemas.microsoft.com/office/drawing/2014/main" val="318064537"/>
                    </a:ext>
                  </a:extLst>
                </a:gridCol>
                <a:gridCol w="370332">
                  <a:extLst>
                    <a:ext uri="{9D8B030D-6E8A-4147-A177-3AD203B41FA5}">
                      <a16:colId xmlns:a16="http://schemas.microsoft.com/office/drawing/2014/main" val="3827567776"/>
                    </a:ext>
                  </a:extLst>
                </a:gridCol>
                <a:gridCol w="370332">
                  <a:extLst>
                    <a:ext uri="{9D8B030D-6E8A-4147-A177-3AD203B41FA5}">
                      <a16:colId xmlns:a16="http://schemas.microsoft.com/office/drawing/2014/main" val="2742939600"/>
                    </a:ext>
                  </a:extLst>
                </a:gridCol>
                <a:gridCol w="329184">
                  <a:extLst>
                    <a:ext uri="{9D8B030D-6E8A-4147-A177-3AD203B41FA5}">
                      <a16:colId xmlns:a16="http://schemas.microsoft.com/office/drawing/2014/main" val="3897778551"/>
                    </a:ext>
                  </a:extLst>
                </a:gridCol>
                <a:gridCol w="329184">
                  <a:extLst>
                    <a:ext uri="{9D8B030D-6E8A-4147-A177-3AD203B41FA5}">
                      <a16:colId xmlns:a16="http://schemas.microsoft.com/office/drawing/2014/main" val="4281613823"/>
                    </a:ext>
                  </a:extLst>
                </a:gridCol>
                <a:gridCol w="370332">
                  <a:extLst>
                    <a:ext uri="{9D8B030D-6E8A-4147-A177-3AD203B41FA5}">
                      <a16:colId xmlns:a16="http://schemas.microsoft.com/office/drawing/2014/main" val="178699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764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- 2018-02-02 19:31:00</a:t>
                      </a:r>
                      <a:r>
                        <a:rPr kumimoji="0" lang="en-US" sz="1000" b="0" i="0" u="none" strike="noStrike" kern="1200" cap="none" spc="0" normalizeH="0" baseline="0" noProof="0">
                          <a:ln>
                            <a:noFill/>
                          </a:ln>
                          <a:solidFill>
                            <a:prstClr val="black"/>
                          </a:solidFill>
                          <a:effectLst/>
                          <a:uLnTx/>
                          <a:uFillTx/>
                          <a:latin typeface="+mn-lt"/>
                          <a:ea typeface="+mn-ea"/>
                          <a:cs typeface="+mn-cs"/>
                        </a:rPr>
                        <a:t>
10 reasons to improve how your school deploys Teaching Assistants:
1. The status quo isn’t an option! The evidence is clear: poor deployment of teaching assistants has a negative impact on attainment; effective TA deployment can have positive impacts
2. The resources are already there. Schools in England employ 380,000+ teaching assistants. The average school spend on TAs is about £200,000 per year
3. Schools that overcome practical barriers to change do so by investing time, attention and effort into making improvements – not by spending lots of money
4. Up-skilling teaching assistants raises their professional profile and status, and makes them feel more valued
5. Research shows that teachers benefit: effective use of teaching assistants can reduce workload and stress, and improve classroom behaviour
6. Dynamic, coordinated partnerships help pupils make progress. Teachers and teaching assistants respond to pupils’ ‘real time’ needs when support is focused and immediate
7. Impr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5762394"/>
                  </a:ext>
                </a:extLst>
              </a:tr>
            </a:tbl>
          </a:graphicData>
        </a:graphic>
      </p:graphicFrame>
      <p:sp>
        <p:nvSpPr>
          <p:cNvPr id="4" name="Text Placeholder 3">
            <a:extLst>
              <a:ext uri="{FF2B5EF4-FFF2-40B4-BE49-F238E27FC236}">
                <a16:creationId xmlns:a16="http://schemas.microsoft.com/office/drawing/2014/main" id="{DA94AE24-D8E7-4CDA-AA8A-A721ADCDC75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1332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6972-FE96-48D3-8576-2BF1AD85A9F6}"/>
              </a:ext>
            </a:extLst>
          </p:cNvPr>
          <p:cNvSpPr>
            <a:spLocks noGrp="1"/>
          </p:cNvSpPr>
          <p:nvPr>
            <p:ph type="title"/>
          </p:nvPr>
        </p:nvSpPr>
        <p:spPr/>
        <p:txBody>
          <a:bodyPr/>
          <a:lstStyle/>
          <a:p>
            <a:r>
              <a:rPr lang="en-US"/>
              <a:t>Facebook Own Posts Table - 3 of 24</a:t>
            </a:r>
          </a:p>
        </p:txBody>
      </p:sp>
      <p:graphicFrame>
        <p:nvGraphicFramePr>
          <p:cNvPr id="5" name="Table Placeholder 4">
            <a:extLst>
              <a:ext uri="{FF2B5EF4-FFF2-40B4-BE49-F238E27FC236}">
                <a16:creationId xmlns:a16="http://schemas.microsoft.com/office/drawing/2014/main" id="{2BDB748A-AA04-44DC-A0BD-D9E46211CEA6}"/>
              </a:ext>
            </a:extLst>
          </p:cNvPr>
          <p:cNvGraphicFramePr>
            <a:graphicFrameLocks noGrp="1"/>
          </p:cNvGraphicFramePr>
          <p:nvPr>
            <p:ph type="tbl" sz="quarter" idx="13"/>
            <p:extLst>
              <p:ext uri="{D42A27DB-BD31-4B8C-83A1-F6EECF244321}">
                <p14:modId xmlns:p14="http://schemas.microsoft.com/office/powerpoint/2010/main" val="129224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028057"/>
                    </a:ext>
                  </a:extLst>
                </a:gridCol>
                <a:gridCol w="370332">
                  <a:extLst>
                    <a:ext uri="{9D8B030D-6E8A-4147-A177-3AD203B41FA5}">
                      <a16:colId xmlns:a16="http://schemas.microsoft.com/office/drawing/2014/main" val="2533903400"/>
                    </a:ext>
                  </a:extLst>
                </a:gridCol>
                <a:gridCol w="370332">
                  <a:extLst>
                    <a:ext uri="{9D8B030D-6E8A-4147-A177-3AD203B41FA5}">
                      <a16:colId xmlns:a16="http://schemas.microsoft.com/office/drawing/2014/main" val="1987199445"/>
                    </a:ext>
                  </a:extLst>
                </a:gridCol>
                <a:gridCol w="370332">
                  <a:extLst>
                    <a:ext uri="{9D8B030D-6E8A-4147-A177-3AD203B41FA5}">
                      <a16:colId xmlns:a16="http://schemas.microsoft.com/office/drawing/2014/main" val="57230346"/>
                    </a:ext>
                  </a:extLst>
                </a:gridCol>
                <a:gridCol w="329184">
                  <a:extLst>
                    <a:ext uri="{9D8B030D-6E8A-4147-A177-3AD203B41FA5}">
                      <a16:colId xmlns:a16="http://schemas.microsoft.com/office/drawing/2014/main" val="3444085520"/>
                    </a:ext>
                  </a:extLst>
                </a:gridCol>
                <a:gridCol w="329184">
                  <a:extLst>
                    <a:ext uri="{9D8B030D-6E8A-4147-A177-3AD203B41FA5}">
                      <a16:colId xmlns:a16="http://schemas.microsoft.com/office/drawing/2014/main" val="1432256297"/>
                    </a:ext>
                  </a:extLst>
                </a:gridCol>
                <a:gridCol w="329184">
                  <a:extLst>
                    <a:ext uri="{9D8B030D-6E8A-4147-A177-3AD203B41FA5}">
                      <a16:colId xmlns:a16="http://schemas.microsoft.com/office/drawing/2014/main" val="3307036321"/>
                    </a:ext>
                  </a:extLst>
                </a:gridCol>
                <a:gridCol w="329184">
                  <a:extLst>
                    <a:ext uri="{9D8B030D-6E8A-4147-A177-3AD203B41FA5}">
                      <a16:colId xmlns:a16="http://schemas.microsoft.com/office/drawing/2014/main" val="3020219050"/>
                    </a:ext>
                  </a:extLst>
                </a:gridCol>
                <a:gridCol w="329184">
                  <a:extLst>
                    <a:ext uri="{9D8B030D-6E8A-4147-A177-3AD203B41FA5}">
                      <a16:colId xmlns:a16="http://schemas.microsoft.com/office/drawing/2014/main" val="3034281718"/>
                    </a:ext>
                  </a:extLst>
                </a:gridCol>
                <a:gridCol w="329184">
                  <a:extLst>
                    <a:ext uri="{9D8B030D-6E8A-4147-A177-3AD203B41FA5}">
                      <a16:colId xmlns:a16="http://schemas.microsoft.com/office/drawing/2014/main" val="1492678701"/>
                    </a:ext>
                  </a:extLst>
                </a:gridCol>
                <a:gridCol w="329184">
                  <a:extLst>
                    <a:ext uri="{9D8B030D-6E8A-4147-A177-3AD203B41FA5}">
                      <a16:colId xmlns:a16="http://schemas.microsoft.com/office/drawing/2014/main" val="2627594445"/>
                    </a:ext>
                  </a:extLst>
                </a:gridCol>
                <a:gridCol w="329184">
                  <a:extLst>
                    <a:ext uri="{9D8B030D-6E8A-4147-A177-3AD203B41FA5}">
                      <a16:colId xmlns:a16="http://schemas.microsoft.com/office/drawing/2014/main" val="3076718248"/>
                    </a:ext>
                  </a:extLst>
                </a:gridCol>
                <a:gridCol w="329184">
                  <a:extLst>
                    <a:ext uri="{9D8B030D-6E8A-4147-A177-3AD203B41FA5}">
                      <a16:colId xmlns:a16="http://schemas.microsoft.com/office/drawing/2014/main" val="423016573"/>
                    </a:ext>
                  </a:extLst>
                </a:gridCol>
                <a:gridCol w="370332">
                  <a:extLst>
                    <a:ext uri="{9D8B030D-6E8A-4147-A177-3AD203B41FA5}">
                      <a16:colId xmlns:a16="http://schemas.microsoft.com/office/drawing/2014/main" val="3723473043"/>
                    </a:ext>
                  </a:extLst>
                </a:gridCol>
                <a:gridCol w="370332">
                  <a:extLst>
                    <a:ext uri="{9D8B030D-6E8A-4147-A177-3AD203B41FA5}">
                      <a16:colId xmlns:a16="http://schemas.microsoft.com/office/drawing/2014/main" val="2502536314"/>
                    </a:ext>
                  </a:extLst>
                </a:gridCol>
                <a:gridCol w="329184">
                  <a:extLst>
                    <a:ext uri="{9D8B030D-6E8A-4147-A177-3AD203B41FA5}">
                      <a16:colId xmlns:a16="http://schemas.microsoft.com/office/drawing/2014/main" val="222113272"/>
                    </a:ext>
                  </a:extLst>
                </a:gridCol>
                <a:gridCol w="329184">
                  <a:extLst>
                    <a:ext uri="{9D8B030D-6E8A-4147-A177-3AD203B41FA5}">
                      <a16:colId xmlns:a16="http://schemas.microsoft.com/office/drawing/2014/main" val="1947873048"/>
                    </a:ext>
                  </a:extLst>
                </a:gridCol>
                <a:gridCol w="370332">
                  <a:extLst>
                    <a:ext uri="{9D8B030D-6E8A-4147-A177-3AD203B41FA5}">
                      <a16:colId xmlns:a16="http://schemas.microsoft.com/office/drawing/2014/main" val="130550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00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- 2018-02-18 18:41:00</a:t>
                      </a:r>
                      <a:r>
                        <a:rPr kumimoji="0" lang="en-US" sz="1000" b="0" i="0" u="none" strike="noStrike" kern="1200" cap="none" spc="0" normalizeH="0" baseline="0" noProof="0">
                          <a:ln>
                            <a:noFill/>
                          </a:ln>
                          <a:solidFill>
                            <a:prstClr val="black"/>
                          </a:solidFill>
                          <a:effectLst/>
                          <a:uLnTx/>
                          <a:uFillTx/>
                          <a:latin typeface="+mn-lt"/>
                          <a:ea typeface="+mn-ea"/>
                          <a:cs typeface="+mn-cs"/>
                        </a:rPr>
                        <a:t>
NEW MATHS RESOURCE from the EEF
To support our Improving Maths in Key Stages 2 and 3 guidance report, we've just published a Red Amber Green (RAG) self-assessment guide. 
This describes what ‘ineffective’, ‘improving’ and ‘exemplary’ practice
can look like in relation to each of the recommendations.
The guide can be used as part of an initial audit process to establish current practice (i.e. point of departure), as well as to monitor progress towards the development of more effective practice (i.e. direction of travel).
Click here to access it: https://educationendowmentfoundation.org.uk/tools/guidance-reports/maths-ks-two-three/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0960139"/>
                  </a:ext>
                </a:extLst>
              </a:tr>
            </a:tbl>
          </a:graphicData>
        </a:graphic>
      </p:graphicFrame>
      <p:sp>
        <p:nvSpPr>
          <p:cNvPr id="4" name="Text Placeholder 3">
            <a:extLst>
              <a:ext uri="{FF2B5EF4-FFF2-40B4-BE49-F238E27FC236}">
                <a16:creationId xmlns:a16="http://schemas.microsoft.com/office/drawing/2014/main" id="{84569505-C928-4677-883D-6730DE470E1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13492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3E14D-121A-44D7-A8C9-7ABD31032766}"/>
              </a:ext>
            </a:extLst>
          </p:cNvPr>
          <p:cNvSpPr>
            <a:spLocks noGrp="1"/>
          </p:cNvSpPr>
          <p:nvPr>
            <p:ph type="title"/>
          </p:nvPr>
        </p:nvSpPr>
        <p:spPr/>
        <p:txBody>
          <a:bodyPr/>
          <a:lstStyle/>
          <a:p>
            <a:r>
              <a:rPr lang="en-US"/>
              <a:t>Facebook Own Posts Table - 4 of 24</a:t>
            </a:r>
          </a:p>
        </p:txBody>
      </p:sp>
      <p:graphicFrame>
        <p:nvGraphicFramePr>
          <p:cNvPr id="5" name="Table Placeholder 4">
            <a:extLst>
              <a:ext uri="{FF2B5EF4-FFF2-40B4-BE49-F238E27FC236}">
                <a16:creationId xmlns:a16="http://schemas.microsoft.com/office/drawing/2014/main" id="{25FD7C45-A9E9-480D-BAC3-3043A9FC97E2}"/>
              </a:ext>
            </a:extLst>
          </p:cNvPr>
          <p:cNvGraphicFramePr>
            <a:graphicFrameLocks noGrp="1"/>
          </p:cNvGraphicFramePr>
          <p:nvPr>
            <p:ph type="tbl" sz="quarter" idx="13"/>
            <p:extLst>
              <p:ext uri="{D42A27DB-BD31-4B8C-83A1-F6EECF244321}">
                <p14:modId xmlns:p14="http://schemas.microsoft.com/office/powerpoint/2010/main" val="335849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7956237"/>
                    </a:ext>
                  </a:extLst>
                </a:gridCol>
                <a:gridCol w="370332">
                  <a:extLst>
                    <a:ext uri="{9D8B030D-6E8A-4147-A177-3AD203B41FA5}">
                      <a16:colId xmlns:a16="http://schemas.microsoft.com/office/drawing/2014/main" val="968856490"/>
                    </a:ext>
                  </a:extLst>
                </a:gridCol>
                <a:gridCol w="370332">
                  <a:extLst>
                    <a:ext uri="{9D8B030D-6E8A-4147-A177-3AD203B41FA5}">
                      <a16:colId xmlns:a16="http://schemas.microsoft.com/office/drawing/2014/main" val="2587640893"/>
                    </a:ext>
                  </a:extLst>
                </a:gridCol>
                <a:gridCol w="370332">
                  <a:extLst>
                    <a:ext uri="{9D8B030D-6E8A-4147-A177-3AD203B41FA5}">
                      <a16:colId xmlns:a16="http://schemas.microsoft.com/office/drawing/2014/main" val="3435215009"/>
                    </a:ext>
                  </a:extLst>
                </a:gridCol>
                <a:gridCol w="329184">
                  <a:extLst>
                    <a:ext uri="{9D8B030D-6E8A-4147-A177-3AD203B41FA5}">
                      <a16:colId xmlns:a16="http://schemas.microsoft.com/office/drawing/2014/main" val="1815437844"/>
                    </a:ext>
                  </a:extLst>
                </a:gridCol>
                <a:gridCol w="329184">
                  <a:extLst>
                    <a:ext uri="{9D8B030D-6E8A-4147-A177-3AD203B41FA5}">
                      <a16:colId xmlns:a16="http://schemas.microsoft.com/office/drawing/2014/main" val="2210366492"/>
                    </a:ext>
                  </a:extLst>
                </a:gridCol>
                <a:gridCol w="329184">
                  <a:extLst>
                    <a:ext uri="{9D8B030D-6E8A-4147-A177-3AD203B41FA5}">
                      <a16:colId xmlns:a16="http://schemas.microsoft.com/office/drawing/2014/main" val="557436080"/>
                    </a:ext>
                  </a:extLst>
                </a:gridCol>
                <a:gridCol w="329184">
                  <a:extLst>
                    <a:ext uri="{9D8B030D-6E8A-4147-A177-3AD203B41FA5}">
                      <a16:colId xmlns:a16="http://schemas.microsoft.com/office/drawing/2014/main" val="384682201"/>
                    </a:ext>
                  </a:extLst>
                </a:gridCol>
                <a:gridCol w="329184">
                  <a:extLst>
                    <a:ext uri="{9D8B030D-6E8A-4147-A177-3AD203B41FA5}">
                      <a16:colId xmlns:a16="http://schemas.microsoft.com/office/drawing/2014/main" val="192148132"/>
                    </a:ext>
                  </a:extLst>
                </a:gridCol>
                <a:gridCol w="329184">
                  <a:extLst>
                    <a:ext uri="{9D8B030D-6E8A-4147-A177-3AD203B41FA5}">
                      <a16:colId xmlns:a16="http://schemas.microsoft.com/office/drawing/2014/main" val="3864500707"/>
                    </a:ext>
                  </a:extLst>
                </a:gridCol>
                <a:gridCol w="329184">
                  <a:extLst>
                    <a:ext uri="{9D8B030D-6E8A-4147-A177-3AD203B41FA5}">
                      <a16:colId xmlns:a16="http://schemas.microsoft.com/office/drawing/2014/main" val="3774941269"/>
                    </a:ext>
                  </a:extLst>
                </a:gridCol>
                <a:gridCol w="329184">
                  <a:extLst>
                    <a:ext uri="{9D8B030D-6E8A-4147-A177-3AD203B41FA5}">
                      <a16:colId xmlns:a16="http://schemas.microsoft.com/office/drawing/2014/main" val="3568559691"/>
                    </a:ext>
                  </a:extLst>
                </a:gridCol>
                <a:gridCol w="329184">
                  <a:extLst>
                    <a:ext uri="{9D8B030D-6E8A-4147-A177-3AD203B41FA5}">
                      <a16:colId xmlns:a16="http://schemas.microsoft.com/office/drawing/2014/main" val="324128719"/>
                    </a:ext>
                  </a:extLst>
                </a:gridCol>
                <a:gridCol w="370332">
                  <a:extLst>
                    <a:ext uri="{9D8B030D-6E8A-4147-A177-3AD203B41FA5}">
                      <a16:colId xmlns:a16="http://schemas.microsoft.com/office/drawing/2014/main" val="2201642728"/>
                    </a:ext>
                  </a:extLst>
                </a:gridCol>
                <a:gridCol w="370332">
                  <a:extLst>
                    <a:ext uri="{9D8B030D-6E8A-4147-A177-3AD203B41FA5}">
                      <a16:colId xmlns:a16="http://schemas.microsoft.com/office/drawing/2014/main" val="2554990872"/>
                    </a:ext>
                  </a:extLst>
                </a:gridCol>
                <a:gridCol w="329184">
                  <a:extLst>
                    <a:ext uri="{9D8B030D-6E8A-4147-A177-3AD203B41FA5}">
                      <a16:colId xmlns:a16="http://schemas.microsoft.com/office/drawing/2014/main" val="4055647687"/>
                    </a:ext>
                  </a:extLst>
                </a:gridCol>
                <a:gridCol w="329184">
                  <a:extLst>
                    <a:ext uri="{9D8B030D-6E8A-4147-A177-3AD203B41FA5}">
                      <a16:colId xmlns:a16="http://schemas.microsoft.com/office/drawing/2014/main" val="3930457141"/>
                    </a:ext>
                  </a:extLst>
                </a:gridCol>
                <a:gridCol w="370332">
                  <a:extLst>
                    <a:ext uri="{9D8B030D-6E8A-4147-A177-3AD203B41FA5}">
                      <a16:colId xmlns:a16="http://schemas.microsoft.com/office/drawing/2014/main" val="53007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357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- 2018-02-04 18:06:00</a:t>
                      </a:r>
                      <a:r>
                        <a:rPr kumimoji="0" lang="en-US" sz="1000" b="0" i="0" u="none" strike="noStrike" kern="1200" cap="none" spc="0" normalizeH="0" baseline="0" noProof="0">
                          <a:ln>
                            <a:noFill/>
                          </a:ln>
                          <a:solidFill>
                            <a:prstClr val="black"/>
                          </a:solidFill>
                          <a:effectLst/>
                          <a:uLnTx/>
                          <a:uFillTx/>
                          <a:latin typeface="+mn-lt"/>
                          <a:ea typeface="+mn-ea"/>
                          <a:cs typeface="+mn-cs"/>
                        </a:rPr>
                        <a:t>
“Putting Evidence to Work: A School’s Guide to Implementation” from the EEF offers 6 recommendations that can be applied to any school improvement decision. 
Create the right conditions for implementation. 
Download the report now: https://goo.gl/fdQePg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8250894"/>
                  </a:ext>
                </a:extLst>
              </a:tr>
            </a:tbl>
          </a:graphicData>
        </a:graphic>
      </p:graphicFrame>
      <p:sp>
        <p:nvSpPr>
          <p:cNvPr id="4" name="Text Placeholder 3">
            <a:extLst>
              <a:ext uri="{FF2B5EF4-FFF2-40B4-BE49-F238E27FC236}">
                <a16:creationId xmlns:a16="http://schemas.microsoft.com/office/drawing/2014/main" id="{6E66C0E0-E4E7-4E7B-AE4E-9F9CBBBF1AE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79982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D7CE7-054E-42CA-B6AA-5CB95ABA1A2B}"/>
              </a:ext>
            </a:extLst>
          </p:cNvPr>
          <p:cNvSpPr>
            <a:spLocks noGrp="1"/>
          </p:cNvSpPr>
          <p:nvPr>
            <p:ph type="title"/>
          </p:nvPr>
        </p:nvSpPr>
        <p:spPr/>
        <p:txBody>
          <a:bodyPr/>
          <a:lstStyle/>
          <a:p>
            <a:r>
              <a:rPr lang="en-US"/>
              <a:t>Facebook Own Posts Table - 5 of 24</a:t>
            </a:r>
          </a:p>
        </p:txBody>
      </p:sp>
      <p:graphicFrame>
        <p:nvGraphicFramePr>
          <p:cNvPr id="5" name="Table Placeholder 4">
            <a:extLst>
              <a:ext uri="{FF2B5EF4-FFF2-40B4-BE49-F238E27FC236}">
                <a16:creationId xmlns:a16="http://schemas.microsoft.com/office/drawing/2014/main" id="{4FB3E071-5D30-4D86-9055-5EAABF2DDBFA}"/>
              </a:ext>
            </a:extLst>
          </p:cNvPr>
          <p:cNvGraphicFramePr>
            <a:graphicFrameLocks noGrp="1"/>
          </p:cNvGraphicFramePr>
          <p:nvPr>
            <p:ph type="tbl" sz="quarter" idx="13"/>
            <p:extLst>
              <p:ext uri="{D42A27DB-BD31-4B8C-83A1-F6EECF244321}">
                <p14:modId xmlns:p14="http://schemas.microsoft.com/office/powerpoint/2010/main" val="178604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42722084"/>
                    </a:ext>
                  </a:extLst>
                </a:gridCol>
                <a:gridCol w="370332">
                  <a:extLst>
                    <a:ext uri="{9D8B030D-6E8A-4147-A177-3AD203B41FA5}">
                      <a16:colId xmlns:a16="http://schemas.microsoft.com/office/drawing/2014/main" val="2044539877"/>
                    </a:ext>
                  </a:extLst>
                </a:gridCol>
                <a:gridCol w="370332">
                  <a:extLst>
                    <a:ext uri="{9D8B030D-6E8A-4147-A177-3AD203B41FA5}">
                      <a16:colId xmlns:a16="http://schemas.microsoft.com/office/drawing/2014/main" val="1300053780"/>
                    </a:ext>
                  </a:extLst>
                </a:gridCol>
                <a:gridCol w="370332">
                  <a:extLst>
                    <a:ext uri="{9D8B030D-6E8A-4147-A177-3AD203B41FA5}">
                      <a16:colId xmlns:a16="http://schemas.microsoft.com/office/drawing/2014/main" val="2587724865"/>
                    </a:ext>
                  </a:extLst>
                </a:gridCol>
                <a:gridCol w="329184">
                  <a:extLst>
                    <a:ext uri="{9D8B030D-6E8A-4147-A177-3AD203B41FA5}">
                      <a16:colId xmlns:a16="http://schemas.microsoft.com/office/drawing/2014/main" val="4259942741"/>
                    </a:ext>
                  </a:extLst>
                </a:gridCol>
                <a:gridCol w="329184">
                  <a:extLst>
                    <a:ext uri="{9D8B030D-6E8A-4147-A177-3AD203B41FA5}">
                      <a16:colId xmlns:a16="http://schemas.microsoft.com/office/drawing/2014/main" val="2718623914"/>
                    </a:ext>
                  </a:extLst>
                </a:gridCol>
                <a:gridCol w="329184">
                  <a:extLst>
                    <a:ext uri="{9D8B030D-6E8A-4147-A177-3AD203B41FA5}">
                      <a16:colId xmlns:a16="http://schemas.microsoft.com/office/drawing/2014/main" val="4222207270"/>
                    </a:ext>
                  </a:extLst>
                </a:gridCol>
                <a:gridCol w="329184">
                  <a:extLst>
                    <a:ext uri="{9D8B030D-6E8A-4147-A177-3AD203B41FA5}">
                      <a16:colId xmlns:a16="http://schemas.microsoft.com/office/drawing/2014/main" val="1482791407"/>
                    </a:ext>
                  </a:extLst>
                </a:gridCol>
                <a:gridCol w="329184">
                  <a:extLst>
                    <a:ext uri="{9D8B030D-6E8A-4147-A177-3AD203B41FA5}">
                      <a16:colId xmlns:a16="http://schemas.microsoft.com/office/drawing/2014/main" val="2237870323"/>
                    </a:ext>
                  </a:extLst>
                </a:gridCol>
                <a:gridCol w="329184">
                  <a:extLst>
                    <a:ext uri="{9D8B030D-6E8A-4147-A177-3AD203B41FA5}">
                      <a16:colId xmlns:a16="http://schemas.microsoft.com/office/drawing/2014/main" val="3135065600"/>
                    </a:ext>
                  </a:extLst>
                </a:gridCol>
                <a:gridCol w="329184">
                  <a:extLst>
                    <a:ext uri="{9D8B030D-6E8A-4147-A177-3AD203B41FA5}">
                      <a16:colId xmlns:a16="http://schemas.microsoft.com/office/drawing/2014/main" val="272183725"/>
                    </a:ext>
                  </a:extLst>
                </a:gridCol>
                <a:gridCol w="329184">
                  <a:extLst>
                    <a:ext uri="{9D8B030D-6E8A-4147-A177-3AD203B41FA5}">
                      <a16:colId xmlns:a16="http://schemas.microsoft.com/office/drawing/2014/main" val="3902082843"/>
                    </a:ext>
                  </a:extLst>
                </a:gridCol>
                <a:gridCol w="329184">
                  <a:extLst>
                    <a:ext uri="{9D8B030D-6E8A-4147-A177-3AD203B41FA5}">
                      <a16:colId xmlns:a16="http://schemas.microsoft.com/office/drawing/2014/main" val="1879601112"/>
                    </a:ext>
                  </a:extLst>
                </a:gridCol>
                <a:gridCol w="370332">
                  <a:extLst>
                    <a:ext uri="{9D8B030D-6E8A-4147-A177-3AD203B41FA5}">
                      <a16:colId xmlns:a16="http://schemas.microsoft.com/office/drawing/2014/main" val="1144517884"/>
                    </a:ext>
                  </a:extLst>
                </a:gridCol>
                <a:gridCol w="370332">
                  <a:extLst>
                    <a:ext uri="{9D8B030D-6E8A-4147-A177-3AD203B41FA5}">
                      <a16:colId xmlns:a16="http://schemas.microsoft.com/office/drawing/2014/main" val="1379026984"/>
                    </a:ext>
                  </a:extLst>
                </a:gridCol>
                <a:gridCol w="329184">
                  <a:extLst>
                    <a:ext uri="{9D8B030D-6E8A-4147-A177-3AD203B41FA5}">
                      <a16:colId xmlns:a16="http://schemas.microsoft.com/office/drawing/2014/main" val="716013929"/>
                    </a:ext>
                  </a:extLst>
                </a:gridCol>
                <a:gridCol w="329184">
                  <a:extLst>
                    <a:ext uri="{9D8B030D-6E8A-4147-A177-3AD203B41FA5}">
                      <a16:colId xmlns:a16="http://schemas.microsoft.com/office/drawing/2014/main" val="2108111428"/>
                    </a:ext>
                  </a:extLst>
                </a:gridCol>
                <a:gridCol w="370332">
                  <a:extLst>
                    <a:ext uri="{9D8B030D-6E8A-4147-A177-3AD203B41FA5}">
                      <a16:colId xmlns:a16="http://schemas.microsoft.com/office/drawing/2014/main" val="312373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034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- 2018-02-16 18:03:00</a:t>
                      </a:r>
                      <a:r>
                        <a:rPr kumimoji="0" lang="en-US" sz="1000" b="0" i="0" u="none" strike="noStrike" kern="1200" cap="none" spc="0" normalizeH="0" baseline="0" noProof="0">
                          <a:ln>
                            <a:noFill/>
                          </a:ln>
                          <a:solidFill>
                            <a:prstClr val="black"/>
                          </a:solidFill>
                          <a:effectLst/>
                          <a:uLnTx/>
                          <a:uFillTx/>
                          <a:latin typeface="+mn-lt"/>
                          <a:ea typeface="+mn-ea"/>
                          <a:cs typeface="+mn-cs"/>
                        </a:rPr>
                        <a:t>
'What can education learn from neuroscience?' 
That's the title of the EEF's piece in the new issue of 'Impact', the Chartered College of Teaching's journal. 
This special issue will explore the science of learning and has been guest-edited by Professor Sarah-Jayne Blakemore. It's packed with insights from neuroscience, child development, psychology, and wider education research, with articles written by both researchers and teachers.
Every school in the UK will be sent a copy (courtesy Wellcome Trust) at the end of February - make sure your school office knows to look out for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9972964"/>
                  </a:ext>
                </a:extLst>
              </a:tr>
            </a:tbl>
          </a:graphicData>
        </a:graphic>
      </p:graphicFrame>
      <p:sp>
        <p:nvSpPr>
          <p:cNvPr id="4" name="Text Placeholder 3">
            <a:extLst>
              <a:ext uri="{FF2B5EF4-FFF2-40B4-BE49-F238E27FC236}">
                <a16:creationId xmlns:a16="http://schemas.microsoft.com/office/drawing/2014/main" id="{7BE72BC9-10A8-4007-B62F-EBE0E23279C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6781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CE1BA-490B-43D6-AE11-D3C19C528257}"/>
              </a:ext>
            </a:extLst>
          </p:cNvPr>
          <p:cNvSpPr>
            <a:spLocks noGrp="1"/>
          </p:cNvSpPr>
          <p:nvPr>
            <p:ph type="title"/>
          </p:nvPr>
        </p:nvSpPr>
        <p:spPr/>
        <p:txBody>
          <a:bodyPr/>
          <a:lstStyle/>
          <a:p>
            <a:r>
              <a:rPr lang="en-US"/>
              <a:t>Facebook Own Posts Table - 6 of 24</a:t>
            </a:r>
          </a:p>
        </p:txBody>
      </p:sp>
      <p:graphicFrame>
        <p:nvGraphicFramePr>
          <p:cNvPr id="5" name="Table Placeholder 4">
            <a:extLst>
              <a:ext uri="{FF2B5EF4-FFF2-40B4-BE49-F238E27FC236}">
                <a16:creationId xmlns:a16="http://schemas.microsoft.com/office/drawing/2014/main" id="{6695322F-3635-4748-B857-80E5337A32A6}"/>
              </a:ext>
            </a:extLst>
          </p:cNvPr>
          <p:cNvGraphicFramePr>
            <a:graphicFrameLocks noGrp="1"/>
          </p:cNvGraphicFramePr>
          <p:nvPr>
            <p:ph type="tbl" sz="quarter" idx="13"/>
            <p:extLst>
              <p:ext uri="{D42A27DB-BD31-4B8C-83A1-F6EECF244321}">
                <p14:modId xmlns:p14="http://schemas.microsoft.com/office/powerpoint/2010/main" val="347711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1045523"/>
                    </a:ext>
                  </a:extLst>
                </a:gridCol>
                <a:gridCol w="370332">
                  <a:extLst>
                    <a:ext uri="{9D8B030D-6E8A-4147-A177-3AD203B41FA5}">
                      <a16:colId xmlns:a16="http://schemas.microsoft.com/office/drawing/2014/main" val="1118202644"/>
                    </a:ext>
                  </a:extLst>
                </a:gridCol>
                <a:gridCol w="370332">
                  <a:extLst>
                    <a:ext uri="{9D8B030D-6E8A-4147-A177-3AD203B41FA5}">
                      <a16:colId xmlns:a16="http://schemas.microsoft.com/office/drawing/2014/main" val="385547559"/>
                    </a:ext>
                  </a:extLst>
                </a:gridCol>
                <a:gridCol w="370332">
                  <a:extLst>
                    <a:ext uri="{9D8B030D-6E8A-4147-A177-3AD203B41FA5}">
                      <a16:colId xmlns:a16="http://schemas.microsoft.com/office/drawing/2014/main" val="3828380181"/>
                    </a:ext>
                  </a:extLst>
                </a:gridCol>
                <a:gridCol w="329184">
                  <a:extLst>
                    <a:ext uri="{9D8B030D-6E8A-4147-A177-3AD203B41FA5}">
                      <a16:colId xmlns:a16="http://schemas.microsoft.com/office/drawing/2014/main" val="2952226169"/>
                    </a:ext>
                  </a:extLst>
                </a:gridCol>
                <a:gridCol w="329184">
                  <a:extLst>
                    <a:ext uri="{9D8B030D-6E8A-4147-A177-3AD203B41FA5}">
                      <a16:colId xmlns:a16="http://schemas.microsoft.com/office/drawing/2014/main" val="150307929"/>
                    </a:ext>
                  </a:extLst>
                </a:gridCol>
                <a:gridCol w="329184">
                  <a:extLst>
                    <a:ext uri="{9D8B030D-6E8A-4147-A177-3AD203B41FA5}">
                      <a16:colId xmlns:a16="http://schemas.microsoft.com/office/drawing/2014/main" val="1116652491"/>
                    </a:ext>
                  </a:extLst>
                </a:gridCol>
                <a:gridCol w="329184">
                  <a:extLst>
                    <a:ext uri="{9D8B030D-6E8A-4147-A177-3AD203B41FA5}">
                      <a16:colId xmlns:a16="http://schemas.microsoft.com/office/drawing/2014/main" val="3844736574"/>
                    </a:ext>
                  </a:extLst>
                </a:gridCol>
                <a:gridCol w="329184">
                  <a:extLst>
                    <a:ext uri="{9D8B030D-6E8A-4147-A177-3AD203B41FA5}">
                      <a16:colId xmlns:a16="http://schemas.microsoft.com/office/drawing/2014/main" val="2426065024"/>
                    </a:ext>
                  </a:extLst>
                </a:gridCol>
                <a:gridCol w="329184">
                  <a:extLst>
                    <a:ext uri="{9D8B030D-6E8A-4147-A177-3AD203B41FA5}">
                      <a16:colId xmlns:a16="http://schemas.microsoft.com/office/drawing/2014/main" val="3330656632"/>
                    </a:ext>
                  </a:extLst>
                </a:gridCol>
                <a:gridCol w="329184">
                  <a:extLst>
                    <a:ext uri="{9D8B030D-6E8A-4147-A177-3AD203B41FA5}">
                      <a16:colId xmlns:a16="http://schemas.microsoft.com/office/drawing/2014/main" val="2927253019"/>
                    </a:ext>
                  </a:extLst>
                </a:gridCol>
                <a:gridCol w="329184">
                  <a:extLst>
                    <a:ext uri="{9D8B030D-6E8A-4147-A177-3AD203B41FA5}">
                      <a16:colId xmlns:a16="http://schemas.microsoft.com/office/drawing/2014/main" val="2589879876"/>
                    </a:ext>
                  </a:extLst>
                </a:gridCol>
                <a:gridCol w="329184">
                  <a:extLst>
                    <a:ext uri="{9D8B030D-6E8A-4147-A177-3AD203B41FA5}">
                      <a16:colId xmlns:a16="http://schemas.microsoft.com/office/drawing/2014/main" val="757537173"/>
                    </a:ext>
                  </a:extLst>
                </a:gridCol>
                <a:gridCol w="370332">
                  <a:extLst>
                    <a:ext uri="{9D8B030D-6E8A-4147-A177-3AD203B41FA5}">
                      <a16:colId xmlns:a16="http://schemas.microsoft.com/office/drawing/2014/main" val="1411084504"/>
                    </a:ext>
                  </a:extLst>
                </a:gridCol>
                <a:gridCol w="370332">
                  <a:extLst>
                    <a:ext uri="{9D8B030D-6E8A-4147-A177-3AD203B41FA5}">
                      <a16:colId xmlns:a16="http://schemas.microsoft.com/office/drawing/2014/main" val="3135702422"/>
                    </a:ext>
                  </a:extLst>
                </a:gridCol>
                <a:gridCol w="329184">
                  <a:extLst>
                    <a:ext uri="{9D8B030D-6E8A-4147-A177-3AD203B41FA5}">
                      <a16:colId xmlns:a16="http://schemas.microsoft.com/office/drawing/2014/main" val="694106353"/>
                    </a:ext>
                  </a:extLst>
                </a:gridCol>
                <a:gridCol w="329184">
                  <a:extLst>
                    <a:ext uri="{9D8B030D-6E8A-4147-A177-3AD203B41FA5}">
                      <a16:colId xmlns:a16="http://schemas.microsoft.com/office/drawing/2014/main" val="2654522555"/>
                    </a:ext>
                  </a:extLst>
                </a:gridCol>
                <a:gridCol w="370332">
                  <a:extLst>
                    <a:ext uri="{9D8B030D-6E8A-4147-A177-3AD203B41FA5}">
                      <a16:colId xmlns:a16="http://schemas.microsoft.com/office/drawing/2014/main" val="92626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560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- 2018-02-24 14:47:00</a:t>
                      </a:r>
                      <a:r>
                        <a:rPr kumimoji="0" lang="en-US" sz="1000" b="0" i="0" u="none" strike="noStrike" kern="1200" cap="none" spc="0" normalizeH="0" baseline="0" noProof="0">
                          <a:ln>
                            <a:noFill/>
                          </a:ln>
                          <a:solidFill>
                            <a:prstClr val="black"/>
                          </a:solidFill>
                          <a:effectLst/>
                          <a:uLnTx/>
                          <a:uFillTx/>
                          <a:latin typeface="+mn-lt"/>
                          <a:ea typeface="+mn-ea"/>
                          <a:cs typeface="+mn-cs"/>
                        </a:rPr>
                        <a:t>
'Evaluating early intervention programmes: Six common pitfalls, and how to avoid them' 
This new report from the Early Intervention Foundation is well worth a read: http://www.eif.org.uk/publication/evaluating-early-intervention-programmes-six-common-pitfalls-and-how-to-avoid-them/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9037240"/>
                  </a:ext>
                </a:extLst>
              </a:tr>
            </a:tbl>
          </a:graphicData>
        </a:graphic>
      </p:graphicFrame>
      <p:sp>
        <p:nvSpPr>
          <p:cNvPr id="4" name="Text Placeholder 3">
            <a:extLst>
              <a:ext uri="{FF2B5EF4-FFF2-40B4-BE49-F238E27FC236}">
                <a16:creationId xmlns:a16="http://schemas.microsoft.com/office/drawing/2014/main" id="{8A7A2137-9763-408F-AFF2-E43F03C3496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7558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85BF-96AB-4974-A4F6-BB4E35737B5A}"/>
              </a:ext>
            </a:extLst>
          </p:cNvPr>
          <p:cNvSpPr>
            <a:spLocks noGrp="1"/>
          </p:cNvSpPr>
          <p:nvPr>
            <p:ph type="title"/>
          </p:nvPr>
        </p:nvSpPr>
        <p:spPr/>
        <p:txBody>
          <a:bodyPr/>
          <a:lstStyle/>
          <a:p>
            <a:r>
              <a:rPr lang="en-US"/>
              <a:t>Facebook Own Posts Table - 7 of 24</a:t>
            </a:r>
          </a:p>
        </p:txBody>
      </p:sp>
      <p:graphicFrame>
        <p:nvGraphicFramePr>
          <p:cNvPr id="5" name="Table Placeholder 4">
            <a:extLst>
              <a:ext uri="{FF2B5EF4-FFF2-40B4-BE49-F238E27FC236}">
                <a16:creationId xmlns:a16="http://schemas.microsoft.com/office/drawing/2014/main" id="{D9094B99-E516-4658-9D7D-0338057CB8DF}"/>
              </a:ext>
            </a:extLst>
          </p:cNvPr>
          <p:cNvGraphicFramePr>
            <a:graphicFrameLocks noGrp="1"/>
          </p:cNvGraphicFramePr>
          <p:nvPr>
            <p:ph type="tbl" sz="quarter" idx="13"/>
            <p:extLst>
              <p:ext uri="{D42A27DB-BD31-4B8C-83A1-F6EECF244321}">
                <p14:modId xmlns:p14="http://schemas.microsoft.com/office/powerpoint/2010/main" val="422439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1242125"/>
                    </a:ext>
                  </a:extLst>
                </a:gridCol>
                <a:gridCol w="370332">
                  <a:extLst>
                    <a:ext uri="{9D8B030D-6E8A-4147-A177-3AD203B41FA5}">
                      <a16:colId xmlns:a16="http://schemas.microsoft.com/office/drawing/2014/main" val="2227926331"/>
                    </a:ext>
                  </a:extLst>
                </a:gridCol>
                <a:gridCol w="370332">
                  <a:extLst>
                    <a:ext uri="{9D8B030D-6E8A-4147-A177-3AD203B41FA5}">
                      <a16:colId xmlns:a16="http://schemas.microsoft.com/office/drawing/2014/main" val="3916868104"/>
                    </a:ext>
                  </a:extLst>
                </a:gridCol>
                <a:gridCol w="370332">
                  <a:extLst>
                    <a:ext uri="{9D8B030D-6E8A-4147-A177-3AD203B41FA5}">
                      <a16:colId xmlns:a16="http://schemas.microsoft.com/office/drawing/2014/main" val="1627133352"/>
                    </a:ext>
                  </a:extLst>
                </a:gridCol>
                <a:gridCol w="329184">
                  <a:extLst>
                    <a:ext uri="{9D8B030D-6E8A-4147-A177-3AD203B41FA5}">
                      <a16:colId xmlns:a16="http://schemas.microsoft.com/office/drawing/2014/main" val="1822430841"/>
                    </a:ext>
                  </a:extLst>
                </a:gridCol>
                <a:gridCol w="329184">
                  <a:extLst>
                    <a:ext uri="{9D8B030D-6E8A-4147-A177-3AD203B41FA5}">
                      <a16:colId xmlns:a16="http://schemas.microsoft.com/office/drawing/2014/main" val="2113261393"/>
                    </a:ext>
                  </a:extLst>
                </a:gridCol>
                <a:gridCol w="329184">
                  <a:extLst>
                    <a:ext uri="{9D8B030D-6E8A-4147-A177-3AD203B41FA5}">
                      <a16:colId xmlns:a16="http://schemas.microsoft.com/office/drawing/2014/main" val="505024307"/>
                    </a:ext>
                  </a:extLst>
                </a:gridCol>
                <a:gridCol w="329184">
                  <a:extLst>
                    <a:ext uri="{9D8B030D-6E8A-4147-A177-3AD203B41FA5}">
                      <a16:colId xmlns:a16="http://schemas.microsoft.com/office/drawing/2014/main" val="2066492376"/>
                    </a:ext>
                  </a:extLst>
                </a:gridCol>
                <a:gridCol w="329184">
                  <a:extLst>
                    <a:ext uri="{9D8B030D-6E8A-4147-A177-3AD203B41FA5}">
                      <a16:colId xmlns:a16="http://schemas.microsoft.com/office/drawing/2014/main" val="3301084069"/>
                    </a:ext>
                  </a:extLst>
                </a:gridCol>
                <a:gridCol w="329184">
                  <a:extLst>
                    <a:ext uri="{9D8B030D-6E8A-4147-A177-3AD203B41FA5}">
                      <a16:colId xmlns:a16="http://schemas.microsoft.com/office/drawing/2014/main" val="3633758681"/>
                    </a:ext>
                  </a:extLst>
                </a:gridCol>
                <a:gridCol w="329184">
                  <a:extLst>
                    <a:ext uri="{9D8B030D-6E8A-4147-A177-3AD203B41FA5}">
                      <a16:colId xmlns:a16="http://schemas.microsoft.com/office/drawing/2014/main" val="2373661790"/>
                    </a:ext>
                  </a:extLst>
                </a:gridCol>
                <a:gridCol w="329184">
                  <a:extLst>
                    <a:ext uri="{9D8B030D-6E8A-4147-A177-3AD203B41FA5}">
                      <a16:colId xmlns:a16="http://schemas.microsoft.com/office/drawing/2014/main" val="3355619838"/>
                    </a:ext>
                  </a:extLst>
                </a:gridCol>
                <a:gridCol w="329184">
                  <a:extLst>
                    <a:ext uri="{9D8B030D-6E8A-4147-A177-3AD203B41FA5}">
                      <a16:colId xmlns:a16="http://schemas.microsoft.com/office/drawing/2014/main" val="1464904180"/>
                    </a:ext>
                  </a:extLst>
                </a:gridCol>
                <a:gridCol w="370332">
                  <a:extLst>
                    <a:ext uri="{9D8B030D-6E8A-4147-A177-3AD203B41FA5}">
                      <a16:colId xmlns:a16="http://schemas.microsoft.com/office/drawing/2014/main" val="1043344686"/>
                    </a:ext>
                  </a:extLst>
                </a:gridCol>
                <a:gridCol w="370332">
                  <a:extLst>
                    <a:ext uri="{9D8B030D-6E8A-4147-A177-3AD203B41FA5}">
                      <a16:colId xmlns:a16="http://schemas.microsoft.com/office/drawing/2014/main" val="3666082578"/>
                    </a:ext>
                  </a:extLst>
                </a:gridCol>
                <a:gridCol w="329184">
                  <a:extLst>
                    <a:ext uri="{9D8B030D-6E8A-4147-A177-3AD203B41FA5}">
                      <a16:colId xmlns:a16="http://schemas.microsoft.com/office/drawing/2014/main" val="3214596633"/>
                    </a:ext>
                  </a:extLst>
                </a:gridCol>
                <a:gridCol w="329184">
                  <a:extLst>
                    <a:ext uri="{9D8B030D-6E8A-4147-A177-3AD203B41FA5}">
                      <a16:colId xmlns:a16="http://schemas.microsoft.com/office/drawing/2014/main" val="3830911360"/>
                    </a:ext>
                  </a:extLst>
                </a:gridCol>
                <a:gridCol w="370332">
                  <a:extLst>
                    <a:ext uri="{9D8B030D-6E8A-4147-A177-3AD203B41FA5}">
                      <a16:colId xmlns:a16="http://schemas.microsoft.com/office/drawing/2014/main" val="315369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546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- 2018-02-09 11:14:00</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give your idea the best chance of success? Download the latest EEF guidance report – “Putting Evidence to Work: A School’s Guide to Implementation”. Available now: https://goo.gl/fdQePg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1735616"/>
                  </a:ext>
                </a:extLst>
              </a:tr>
            </a:tbl>
          </a:graphicData>
        </a:graphic>
      </p:graphicFrame>
      <p:sp>
        <p:nvSpPr>
          <p:cNvPr id="4" name="Text Placeholder 3">
            <a:extLst>
              <a:ext uri="{FF2B5EF4-FFF2-40B4-BE49-F238E27FC236}">
                <a16:creationId xmlns:a16="http://schemas.microsoft.com/office/drawing/2014/main" id="{CDB57A8A-A70C-4AF1-A0C9-BD96C93734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6833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65E8-DC88-4796-B81A-8CB5A28AE4D8}"/>
              </a:ext>
            </a:extLst>
          </p:cNvPr>
          <p:cNvSpPr>
            <a:spLocks noGrp="1"/>
          </p:cNvSpPr>
          <p:nvPr>
            <p:ph type="title"/>
          </p:nvPr>
        </p:nvSpPr>
        <p:spPr/>
        <p:txBody>
          <a:bodyPr/>
          <a:lstStyle/>
          <a:p>
            <a:r>
              <a:rPr lang="en-US"/>
              <a:t>Facebook Own Posts Table - 8 of 24</a:t>
            </a:r>
          </a:p>
        </p:txBody>
      </p:sp>
      <p:graphicFrame>
        <p:nvGraphicFramePr>
          <p:cNvPr id="5" name="Table Placeholder 4">
            <a:extLst>
              <a:ext uri="{FF2B5EF4-FFF2-40B4-BE49-F238E27FC236}">
                <a16:creationId xmlns:a16="http://schemas.microsoft.com/office/drawing/2014/main" id="{60CE6183-34AB-4F18-A136-47D6708B79AA}"/>
              </a:ext>
            </a:extLst>
          </p:cNvPr>
          <p:cNvGraphicFramePr>
            <a:graphicFrameLocks noGrp="1"/>
          </p:cNvGraphicFramePr>
          <p:nvPr>
            <p:ph type="tbl" sz="quarter" idx="13"/>
            <p:extLst>
              <p:ext uri="{D42A27DB-BD31-4B8C-83A1-F6EECF244321}">
                <p14:modId xmlns:p14="http://schemas.microsoft.com/office/powerpoint/2010/main" val="1553779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4386368"/>
                    </a:ext>
                  </a:extLst>
                </a:gridCol>
                <a:gridCol w="370332">
                  <a:extLst>
                    <a:ext uri="{9D8B030D-6E8A-4147-A177-3AD203B41FA5}">
                      <a16:colId xmlns:a16="http://schemas.microsoft.com/office/drawing/2014/main" val="3328099934"/>
                    </a:ext>
                  </a:extLst>
                </a:gridCol>
                <a:gridCol w="370332">
                  <a:extLst>
                    <a:ext uri="{9D8B030D-6E8A-4147-A177-3AD203B41FA5}">
                      <a16:colId xmlns:a16="http://schemas.microsoft.com/office/drawing/2014/main" val="2166957015"/>
                    </a:ext>
                  </a:extLst>
                </a:gridCol>
                <a:gridCol w="370332">
                  <a:extLst>
                    <a:ext uri="{9D8B030D-6E8A-4147-A177-3AD203B41FA5}">
                      <a16:colId xmlns:a16="http://schemas.microsoft.com/office/drawing/2014/main" val="1684818649"/>
                    </a:ext>
                  </a:extLst>
                </a:gridCol>
                <a:gridCol w="329184">
                  <a:extLst>
                    <a:ext uri="{9D8B030D-6E8A-4147-A177-3AD203B41FA5}">
                      <a16:colId xmlns:a16="http://schemas.microsoft.com/office/drawing/2014/main" val="2247554754"/>
                    </a:ext>
                  </a:extLst>
                </a:gridCol>
                <a:gridCol w="329184">
                  <a:extLst>
                    <a:ext uri="{9D8B030D-6E8A-4147-A177-3AD203B41FA5}">
                      <a16:colId xmlns:a16="http://schemas.microsoft.com/office/drawing/2014/main" val="833867156"/>
                    </a:ext>
                  </a:extLst>
                </a:gridCol>
                <a:gridCol w="329184">
                  <a:extLst>
                    <a:ext uri="{9D8B030D-6E8A-4147-A177-3AD203B41FA5}">
                      <a16:colId xmlns:a16="http://schemas.microsoft.com/office/drawing/2014/main" val="3064113782"/>
                    </a:ext>
                  </a:extLst>
                </a:gridCol>
                <a:gridCol w="329184">
                  <a:extLst>
                    <a:ext uri="{9D8B030D-6E8A-4147-A177-3AD203B41FA5}">
                      <a16:colId xmlns:a16="http://schemas.microsoft.com/office/drawing/2014/main" val="90337169"/>
                    </a:ext>
                  </a:extLst>
                </a:gridCol>
                <a:gridCol w="329184">
                  <a:extLst>
                    <a:ext uri="{9D8B030D-6E8A-4147-A177-3AD203B41FA5}">
                      <a16:colId xmlns:a16="http://schemas.microsoft.com/office/drawing/2014/main" val="3182202876"/>
                    </a:ext>
                  </a:extLst>
                </a:gridCol>
                <a:gridCol w="329184">
                  <a:extLst>
                    <a:ext uri="{9D8B030D-6E8A-4147-A177-3AD203B41FA5}">
                      <a16:colId xmlns:a16="http://schemas.microsoft.com/office/drawing/2014/main" val="2483113327"/>
                    </a:ext>
                  </a:extLst>
                </a:gridCol>
                <a:gridCol w="329184">
                  <a:extLst>
                    <a:ext uri="{9D8B030D-6E8A-4147-A177-3AD203B41FA5}">
                      <a16:colId xmlns:a16="http://schemas.microsoft.com/office/drawing/2014/main" val="3857249596"/>
                    </a:ext>
                  </a:extLst>
                </a:gridCol>
                <a:gridCol w="329184">
                  <a:extLst>
                    <a:ext uri="{9D8B030D-6E8A-4147-A177-3AD203B41FA5}">
                      <a16:colId xmlns:a16="http://schemas.microsoft.com/office/drawing/2014/main" val="2764871882"/>
                    </a:ext>
                  </a:extLst>
                </a:gridCol>
                <a:gridCol w="329184">
                  <a:extLst>
                    <a:ext uri="{9D8B030D-6E8A-4147-A177-3AD203B41FA5}">
                      <a16:colId xmlns:a16="http://schemas.microsoft.com/office/drawing/2014/main" val="3938723192"/>
                    </a:ext>
                  </a:extLst>
                </a:gridCol>
                <a:gridCol w="370332">
                  <a:extLst>
                    <a:ext uri="{9D8B030D-6E8A-4147-A177-3AD203B41FA5}">
                      <a16:colId xmlns:a16="http://schemas.microsoft.com/office/drawing/2014/main" val="2426904982"/>
                    </a:ext>
                  </a:extLst>
                </a:gridCol>
                <a:gridCol w="370332">
                  <a:extLst>
                    <a:ext uri="{9D8B030D-6E8A-4147-A177-3AD203B41FA5}">
                      <a16:colId xmlns:a16="http://schemas.microsoft.com/office/drawing/2014/main" val="2170341234"/>
                    </a:ext>
                  </a:extLst>
                </a:gridCol>
                <a:gridCol w="329184">
                  <a:extLst>
                    <a:ext uri="{9D8B030D-6E8A-4147-A177-3AD203B41FA5}">
                      <a16:colId xmlns:a16="http://schemas.microsoft.com/office/drawing/2014/main" val="2426000297"/>
                    </a:ext>
                  </a:extLst>
                </a:gridCol>
                <a:gridCol w="329184">
                  <a:extLst>
                    <a:ext uri="{9D8B030D-6E8A-4147-A177-3AD203B41FA5}">
                      <a16:colId xmlns:a16="http://schemas.microsoft.com/office/drawing/2014/main" val="1324611685"/>
                    </a:ext>
                  </a:extLst>
                </a:gridCol>
                <a:gridCol w="370332">
                  <a:extLst>
                    <a:ext uri="{9D8B030D-6E8A-4147-A177-3AD203B41FA5}">
                      <a16:colId xmlns:a16="http://schemas.microsoft.com/office/drawing/2014/main" val="3627913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450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- 2018-02-08 19:42:00</a:t>
                      </a:r>
                      <a:r>
                        <a:rPr kumimoji="0" lang="en-US" sz="1000" b="0" i="0" u="none" strike="noStrike" kern="1200" cap="none" spc="0" normalizeH="0" baseline="0" noProof="0">
                          <a:ln>
                            <a:noFill/>
                          </a:ln>
                          <a:solidFill>
                            <a:prstClr val="black"/>
                          </a:solidFill>
                          <a:effectLst/>
                          <a:uLnTx/>
                          <a:uFillTx/>
                          <a:latin typeface="+mn-lt"/>
                          <a:ea typeface="+mn-ea"/>
                          <a:cs typeface="+mn-cs"/>
                        </a:rPr>
                        <a:t>
Our Teaching and Learning Toolkit - your guide to the international research on teaching 5-16 year-olds.
Out Toolkit provides guidance for teachers and senior leaders on how to use your resources to improve learning outcomes, particularly for disadvantaged children and young people. 
It covers 34 topics, each summarised in terms of the average impact on: (1) attainment, (2) the strength of the supporting evidence, and (3) the cost.
Explore it here: https://educationendowmentfoundation.org.uk/evidence-summaries/teaching-learning-toolkit/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9239126"/>
                  </a:ext>
                </a:extLst>
              </a:tr>
            </a:tbl>
          </a:graphicData>
        </a:graphic>
      </p:graphicFrame>
      <p:sp>
        <p:nvSpPr>
          <p:cNvPr id="4" name="Text Placeholder 3">
            <a:extLst>
              <a:ext uri="{FF2B5EF4-FFF2-40B4-BE49-F238E27FC236}">
                <a16:creationId xmlns:a16="http://schemas.microsoft.com/office/drawing/2014/main" id="{F55468C1-7DFF-4970-BA3C-434C99910C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53639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7D30-AC0D-4B11-B565-D07821BFE895}"/>
              </a:ext>
            </a:extLst>
          </p:cNvPr>
          <p:cNvSpPr>
            <a:spLocks noGrp="1"/>
          </p:cNvSpPr>
          <p:nvPr>
            <p:ph type="title"/>
          </p:nvPr>
        </p:nvSpPr>
        <p:spPr/>
        <p:txBody>
          <a:bodyPr/>
          <a:lstStyle/>
          <a:p>
            <a:r>
              <a:rPr lang="en-US"/>
              <a:t>Facebook Own Posts Table - 9 of 24</a:t>
            </a:r>
          </a:p>
        </p:txBody>
      </p:sp>
      <p:graphicFrame>
        <p:nvGraphicFramePr>
          <p:cNvPr id="5" name="Table Placeholder 4">
            <a:extLst>
              <a:ext uri="{FF2B5EF4-FFF2-40B4-BE49-F238E27FC236}">
                <a16:creationId xmlns:a16="http://schemas.microsoft.com/office/drawing/2014/main" id="{D08DB0FE-ED52-44C4-AE44-41F5B530C3BC}"/>
              </a:ext>
            </a:extLst>
          </p:cNvPr>
          <p:cNvGraphicFramePr>
            <a:graphicFrameLocks noGrp="1"/>
          </p:cNvGraphicFramePr>
          <p:nvPr>
            <p:ph type="tbl" sz="quarter" idx="13"/>
            <p:extLst>
              <p:ext uri="{D42A27DB-BD31-4B8C-83A1-F6EECF244321}">
                <p14:modId xmlns:p14="http://schemas.microsoft.com/office/powerpoint/2010/main" val="102650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2915553"/>
                    </a:ext>
                  </a:extLst>
                </a:gridCol>
                <a:gridCol w="370332">
                  <a:extLst>
                    <a:ext uri="{9D8B030D-6E8A-4147-A177-3AD203B41FA5}">
                      <a16:colId xmlns:a16="http://schemas.microsoft.com/office/drawing/2014/main" val="3510515323"/>
                    </a:ext>
                  </a:extLst>
                </a:gridCol>
                <a:gridCol w="370332">
                  <a:extLst>
                    <a:ext uri="{9D8B030D-6E8A-4147-A177-3AD203B41FA5}">
                      <a16:colId xmlns:a16="http://schemas.microsoft.com/office/drawing/2014/main" val="1340738049"/>
                    </a:ext>
                  </a:extLst>
                </a:gridCol>
                <a:gridCol w="370332">
                  <a:extLst>
                    <a:ext uri="{9D8B030D-6E8A-4147-A177-3AD203B41FA5}">
                      <a16:colId xmlns:a16="http://schemas.microsoft.com/office/drawing/2014/main" val="3226471082"/>
                    </a:ext>
                  </a:extLst>
                </a:gridCol>
                <a:gridCol w="329184">
                  <a:extLst>
                    <a:ext uri="{9D8B030D-6E8A-4147-A177-3AD203B41FA5}">
                      <a16:colId xmlns:a16="http://schemas.microsoft.com/office/drawing/2014/main" val="4219275387"/>
                    </a:ext>
                  </a:extLst>
                </a:gridCol>
                <a:gridCol w="329184">
                  <a:extLst>
                    <a:ext uri="{9D8B030D-6E8A-4147-A177-3AD203B41FA5}">
                      <a16:colId xmlns:a16="http://schemas.microsoft.com/office/drawing/2014/main" val="1233502086"/>
                    </a:ext>
                  </a:extLst>
                </a:gridCol>
                <a:gridCol w="329184">
                  <a:extLst>
                    <a:ext uri="{9D8B030D-6E8A-4147-A177-3AD203B41FA5}">
                      <a16:colId xmlns:a16="http://schemas.microsoft.com/office/drawing/2014/main" val="3880860441"/>
                    </a:ext>
                  </a:extLst>
                </a:gridCol>
                <a:gridCol w="329184">
                  <a:extLst>
                    <a:ext uri="{9D8B030D-6E8A-4147-A177-3AD203B41FA5}">
                      <a16:colId xmlns:a16="http://schemas.microsoft.com/office/drawing/2014/main" val="414951317"/>
                    </a:ext>
                  </a:extLst>
                </a:gridCol>
                <a:gridCol w="329184">
                  <a:extLst>
                    <a:ext uri="{9D8B030D-6E8A-4147-A177-3AD203B41FA5}">
                      <a16:colId xmlns:a16="http://schemas.microsoft.com/office/drawing/2014/main" val="1535648086"/>
                    </a:ext>
                  </a:extLst>
                </a:gridCol>
                <a:gridCol w="329184">
                  <a:extLst>
                    <a:ext uri="{9D8B030D-6E8A-4147-A177-3AD203B41FA5}">
                      <a16:colId xmlns:a16="http://schemas.microsoft.com/office/drawing/2014/main" val="2598578005"/>
                    </a:ext>
                  </a:extLst>
                </a:gridCol>
                <a:gridCol w="329184">
                  <a:extLst>
                    <a:ext uri="{9D8B030D-6E8A-4147-A177-3AD203B41FA5}">
                      <a16:colId xmlns:a16="http://schemas.microsoft.com/office/drawing/2014/main" val="1313225385"/>
                    </a:ext>
                  </a:extLst>
                </a:gridCol>
                <a:gridCol w="329184">
                  <a:extLst>
                    <a:ext uri="{9D8B030D-6E8A-4147-A177-3AD203B41FA5}">
                      <a16:colId xmlns:a16="http://schemas.microsoft.com/office/drawing/2014/main" val="327675007"/>
                    </a:ext>
                  </a:extLst>
                </a:gridCol>
                <a:gridCol w="329184">
                  <a:extLst>
                    <a:ext uri="{9D8B030D-6E8A-4147-A177-3AD203B41FA5}">
                      <a16:colId xmlns:a16="http://schemas.microsoft.com/office/drawing/2014/main" val="2062456323"/>
                    </a:ext>
                  </a:extLst>
                </a:gridCol>
                <a:gridCol w="370332">
                  <a:extLst>
                    <a:ext uri="{9D8B030D-6E8A-4147-A177-3AD203B41FA5}">
                      <a16:colId xmlns:a16="http://schemas.microsoft.com/office/drawing/2014/main" val="591713817"/>
                    </a:ext>
                  </a:extLst>
                </a:gridCol>
                <a:gridCol w="370332">
                  <a:extLst>
                    <a:ext uri="{9D8B030D-6E8A-4147-A177-3AD203B41FA5}">
                      <a16:colId xmlns:a16="http://schemas.microsoft.com/office/drawing/2014/main" val="224764017"/>
                    </a:ext>
                  </a:extLst>
                </a:gridCol>
                <a:gridCol w="329184">
                  <a:extLst>
                    <a:ext uri="{9D8B030D-6E8A-4147-A177-3AD203B41FA5}">
                      <a16:colId xmlns:a16="http://schemas.microsoft.com/office/drawing/2014/main" val="3242069887"/>
                    </a:ext>
                  </a:extLst>
                </a:gridCol>
                <a:gridCol w="329184">
                  <a:extLst>
                    <a:ext uri="{9D8B030D-6E8A-4147-A177-3AD203B41FA5}">
                      <a16:colId xmlns:a16="http://schemas.microsoft.com/office/drawing/2014/main" val="2256151666"/>
                    </a:ext>
                  </a:extLst>
                </a:gridCol>
                <a:gridCol w="370332">
                  <a:extLst>
                    <a:ext uri="{9D8B030D-6E8A-4147-A177-3AD203B41FA5}">
                      <a16:colId xmlns:a16="http://schemas.microsoft.com/office/drawing/2014/main" val="176513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477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- 2018-02-24 18:12:00</a:t>
                      </a:r>
                      <a:r>
                        <a:rPr kumimoji="0" lang="en-US" sz="1000" b="0" i="0" u="none" strike="noStrike" kern="1200" cap="none" spc="0" normalizeH="0" baseline="0" noProof="0">
                          <a:ln>
                            <a:noFill/>
                          </a:ln>
                          <a:solidFill>
                            <a:prstClr val="black"/>
                          </a:solidFill>
                          <a:effectLst/>
                          <a:uLnTx/>
                          <a:uFillTx/>
                          <a:latin typeface="+mn-lt"/>
                          <a:ea typeface="+mn-ea"/>
                          <a:cs typeface="+mn-cs"/>
                        </a:rPr>
                        <a:t>
"When properly embedded, these "learning to learn" approaches are power levers in the learning journey of pupils. Students can make an average of eight months' additional progress over an academic year." - Toolkit authors, Lee Elliot Major and Steve Higgins, on metacognition and self regulation. 
You can find a summary of the evidence around meta-cognition and self-regulation approaches here: https://goo.gl/pw3iTD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8558458"/>
                  </a:ext>
                </a:extLst>
              </a:tr>
            </a:tbl>
          </a:graphicData>
        </a:graphic>
      </p:graphicFrame>
      <p:sp>
        <p:nvSpPr>
          <p:cNvPr id="4" name="Text Placeholder 3">
            <a:extLst>
              <a:ext uri="{FF2B5EF4-FFF2-40B4-BE49-F238E27FC236}">
                <a16:creationId xmlns:a16="http://schemas.microsoft.com/office/drawing/2014/main" id="{62D6EA4B-81EB-4928-ACF0-20FB1AFE22D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77138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C3C6-4B8B-4BF9-B6D3-86E9F516752E}"/>
              </a:ext>
            </a:extLst>
          </p:cNvPr>
          <p:cNvSpPr>
            <a:spLocks noGrp="1"/>
          </p:cNvSpPr>
          <p:nvPr>
            <p:ph type="title"/>
          </p:nvPr>
        </p:nvSpPr>
        <p:spPr/>
        <p:txBody>
          <a:bodyPr/>
          <a:lstStyle/>
          <a:p>
            <a:r>
              <a:rPr lang="en-US"/>
              <a:t>Facebook Own Posts Table - 10 of 24</a:t>
            </a:r>
          </a:p>
        </p:txBody>
      </p:sp>
      <p:graphicFrame>
        <p:nvGraphicFramePr>
          <p:cNvPr id="5" name="Table Placeholder 4">
            <a:extLst>
              <a:ext uri="{FF2B5EF4-FFF2-40B4-BE49-F238E27FC236}">
                <a16:creationId xmlns:a16="http://schemas.microsoft.com/office/drawing/2014/main" id="{C1F9EF8B-16F6-436E-B6C8-D20B5E24B509}"/>
              </a:ext>
            </a:extLst>
          </p:cNvPr>
          <p:cNvGraphicFramePr>
            <a:graphicFrameLocks noGrp="1"/>
          </p:cNvGraphicFramePr>
          <p:nvPr>
            <p:ph type="tbl" sz="quarter" idx="13"/>
            <p:extLst>
              <p:ext uri="{D42A27DB-BD31-4B8C-83A1-F6EECF244321}">
                <p14:modId xmlns:p14="http://schemas.microsoft.com/office/powerpoint/2010/main" val="125665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1963003"/>
                    </a:ext>
                  </a:extLst>
                </a:gridCol>
                <a:gridCol w="370332">
                  <a:extLst>
                    <a:ext uri="{9D8B030D-6E8A-4147-A177-3AD203B41FA5}">
                      <a16:colId xmlns:a16="http://schemas.microsoft.com/office/drawing/2014/main" val="271008061"/>
                    </a:ext>
                  </a:extLst>
                </a:gridCol>
                <a:gridCol w="370332">
                  <a:extLst>
                    <a:ext uri="{9D8B030D-6E8A-4147-A177-3AD203B41FA5}">
                      <a16:colId xmlns:a16="http://schemas.microsoft.com/office/drawing/2014/main" val="854081567"/>
                    </a:ext>
                  </a:extLst>
                </a:gridCol>
                <a:gridCol w="370332">
                  <a:extLst>
                    <a:ext uri="{9D8B030D-6E8A-4147-A177-3AD203B41FA5}">
                      <a16:colId xmlns:a16="http://schemas.microsoft.com/office/drawing/2014/main" val="333239663"/>
                    </a:ext>
                  </a:extLst>
                </a:gridCol>
                <a:gridCol w="329184">
                  <a:extLst>
                    <a:ext uri="{9D8B030D-6E8A-4147-A177-3AD203B41FA5}">
                      <a16:colId xmlns:a16="http://schemas.microsoft.com/office/drawing/2014/main" val="425432660"/>
                    </a:ext>
                  </a:extLst>
                </a:gridCol>
                <a:gridCol w="329184">
                  <a:extLst>
                    <a:ext uri="{9D8B030D-6E8A-4147-A177-3AD203B41FA5}">
                      <a16:colId xmlns:a16="http://schemas.microsoft.com/office/drawing/2014/main" val="2949131604"/>
                    </a:ext>
                  </a:extLst>
                </a:gridCol>
                <a:gridCol w="329184">
                  <a:extLst>
                    <a:ext uri="{9D8B030D-6E8A-4147-A177-3AD203B41FA5}">
                      <a16:colId xmlns:a16="http://schemas.microsoft.com/office/drawing/2014/main" val="2540464923"/>
                    </a:ext>
                  </a:extLst>
                </a:gridCol>
                <a:gridCol w="329184">
                  <a:extLst>
                    <a:ext uri="{9D8B030D-6E8A-4147-A177-3AD203B41FA5}">
                      <a16:colId xmlns:a16="http://schemas.microsoft.com/office/drawing/2014/main" val="1363821857"/>
                    </a:ext>
                  </a:extLst>
                </a:gridCol>
                <a:gridCol w="329184">
                  <a:extLst>
                    <a:ext uri="{9D8B030D-6E8A-4147-A177-3AD203B41FA5}">
                      <a16:colId xmlns:a16="http://schemas.microsoft.com/office/drawing/2014/main" val="1615319459"/>
                    </a:ext>
                  </a:extLst>
                </a:gridCol>
                <a:gridCol w="329184">
                  <a:extLst>
                    <a:ext uri="{9D8B030D-6E8A-4147-A177-3AD203B41FA5}">
                      <a16:colId xmlns:a16="http://schemas.microsoft.com/office/drawing/2014/main" val="3514912440"/>
                    </a:ext>
                  </a:extLst>
                </a:gridCol>
                <a:gridCol w="329184">
                  <a:extLst>
                    <a:ext uri="{9D8B030D-6E8A-4147-A177-3AD203B41FA5}">
                      <a16:colId xmlns:a16="http://schemas.microsoft.com/office/drawing/2014/main" val="2014193640"/>
                    </a:ext>
                  </a:extLst>
                </a:gridCol>
                <a:gridCol w="329184">
                  <a:extLst>
                    <a:ext uri="{9D8B030D-6E8A-4147-A177-3AD203B41FA5}">
                      <a16:colId xmlns:a16="http://schemas.microsoft.com/office/drawing/2014/main" val="2813277777"/>
                    </a:ext>
                  </a:extLst>
                </a:gridCol>
                <a:gridCol w="329184">
                  <a:extLst>
                    <a:ext uri="{9D8B030D-6E8A-4147-A177-3AD203B41FA5}">
                      <a16:colId xmlns:a16="http://schemas.microsoft.com/office/drawing/2014/main" val="3578244887"/>
                    </a:ext>
                  </a:extLst>
                </a:gridCol>
                <a:gridCol w="370332">
                  <a:extLst>
                    <a:ext uri="{9D8B030D-6E8A-4147-A177-3AD203B41FA5}">
                      <a16:colId xmlns:a16="http://schemas.microsoft.com/office/drawing/2014/main" val="651753309"/>
                    </a:ext>
                  </a:extLst>
                </a:gridCol>
                <a:gridCol w="370332">
                  <a:extLst>
                    <a:ext uri="{9D8B030D-6E8A-4147-A177-3AD203B41FA5}">
                      <a16:colId xmlns:a16="http://schemas.microsoft.com/office/drawing/2014/main" val="4273330716"/>
                    </a:ext>
                  </a:extLst>
                </a:gridCol>
                <a:gridCol w="329184">
                  <a:extLst>
                    <a:ext uri="{9D8B030D-6E8A-4147-A177-3AD203B41FA5}">
                      <a16:colId xmlns:a16="http://schemas.microsoft.com/office/drawing/2014/main" val="736187262"/>
                    </a:ext>
                  </a:extLst>
                </a:gridCol>
                <a:gridCol w="329184">
                  <a:extLst>
                    <a:ext uri="{9D8B030D-6E8A-4147-A177-3AD203B41FA5}">
                      <a16:colId xmlns:a16="http://schemas.microsoft.com/office/drawing/2014/main" val="885017227"/>
                    </a:ext>
                  </a:extLst>
                </a:gridCol>
                <a:gridCol w="370332">
                  <a:extLst>
                    <a:ext uri="{9D8B030D-6E8A-4147-A177-3AD203B41FA5}">
                      <a16:colId xmlns:a16="http://schemas.microsoft.com/office/drawing/2014/main" val="415906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894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- 2018-02-01 19:14:00</a:t>
                      </a:r>
                      <a:r>
                        <a:rPr kumimoji="0" lang="en-US" sz="1000" b="0" i="0" u="none" strike="noStrike" kern="1200" cap="none" spc="0" normalizeH="0" baseline="0" noProof="0">
                          <a:ln>
                            <a:noFill/>
                          </a:ln>
                          <a:solidFill>
                            <a:prstClr val="black"/>
                          </a:solidFill>
                          <a:effectLst/>
                          <a:uLnTx/>
                          <a:uFillTx/>
                          <a:latin typeface="+mn-lt"/>
                          <a:ea typeface="+mn-ea"/>
                          <a:cs typeface="+mn-cs"/>
                        </a:rPr>
                        <a:t>
NOW RECRUITING! 
There are 16 high-potential EEF-funded projects currently recruiting schools and colleges to get involved. 
Find out more here: https://educationendowmentfoundation.org.uk/projects-and-evaluation/recruiting/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8507436"/>
                  </a:ext>
                </a:extLst>
              </a:tr>
            </a:tbl>
          </a:graphicData>
        </a:graphic>
      </p:graphicFrame>
      <p:sp>
        <p:nvSpPr>
          <p:cNvPr id="4" name="Text Placeholder 3">
            <a:extLst>
              <a:ext uri="{FF2B5EF4-FFF2-40B4-BE49-F238E27FC236}">
                <a16:creationId xmlns:a16="http://schemas.microsoft.com/office/drawing/2014/main" id="{07BC66E1-B251-4078-BA5E-B0553963692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80175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F3014-9760-496B-881B-90E358124800}"/>
              </a:ext>
            </a:extLst>
          </p:cNvPr>
          <p:cNvSpPr>
            <a:spLocks noGrp="1"/>
          </p:cNvSpPr>
          <p:nvPr>
            <p:ph type="title"/>
          </p:nvPr>
        </p:nvSpPr>
        <p:spPr/>
        <p:txBody>
          <a:bodyPr/>
          <a:lstStyle/>
          <a:p>
            <a:r>
              <a:rPr lang="en-US"/>
              <a:t>Facebook Own Posts Table - 11 of 24</a:t>
            </a:r>
          </a:p>
        </p:txBody>
      </p:sp>
      <p:graphicFrame>
        <p:nvGraphicFramePr>
          <p:cNvPr id="5" name="Table Placeholder 4">
            <a:extLst>
              <a:ext uri="{FF2B5EF4-FFF2-40B4-BE49-F238E27FC236}">
                <a16:creationId xmlns:a16="http://schemas.microsoft.com/office/drawing/2014/main" id="{6F2B5A51-8B0B-4A97-AD90-0A8E5584D15C}"/>
              </a:ext>
            </a:extLst>
          </p:cNvPr>
          <p:cNvGraphicFramePr>
            <a:graphicFrameLocks noGrp="1"/>
          </p:cNvGraphicFramePr>
          <p:nvPr>
            <p:ph type="tbl" sz="quarter" idx="13"/>
            <p:extLst>
              <p:ext uri="{D42A27DB-BD31-4B8C-83A1-F6EECF244321}">
                <p14:modId xmlns:p14="http://schemas.microsoft.com/office/powerpoint/2010/main" val="3436475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2450596"/>
                    </a:ext>
                  </a:extLst>
                </a:gridCol>
                <a:gridCol w="370332">
                  <a:extLst>
                    <a:ext uri="{9D8B030D-6E8A-4147-A177-3AD203B41FA5}">
                      <a16:colId xmlns:a16="http://schemas.microsoft.com/office/drawing/2014/main" val="233176126"/>
                    </a:ext>
                  </a:extLst>
                </a:gridCol>
                <a:gridCol w="370332">
                  <a:extLst>
                    <a:ext uri="{9D8B030D-6E8A-4147-A177-3AD203B41FA5}">
                      <a16:colId xmlns:a16="http://schemas.microsoft.com/office/drawing/2014/main" val="482940931"/>
                    </a:ext>
                  </a:extLst>
                </a:gridCol>
                <a:gridCol w="370332">
                  <a:extLst>
                    <a:ext uri="{9D8B030D-6E8A-4147-A177-3AD203B41FA5}">
                      <a16:colId xmlns:a16="http://schemas.microsoft.com/office/drawing/2014/main" val="643344823"/>
                    </a:ext>
                  </a:extLst>
                </a:gridCol>
                <a:gridCol w="329184">
                  <a:extLst>
                    <a:ext uri="{9D8B030D-6E8A-4147-A177-3AD203B41FA5}">
                      <a16:colId xmlns:a16="http://schemas.microsoft.com/office/drawing/2014/main" val="1652137281"/>
                    </a:ext>
                  </a:extLst>
                </a:gridCol>
                <a:gridCol w="329184">
                  <a:extLst>
                    <a:ext uri="{9D8B030D-6E8A-4147-A177-3AD203B41FA5}">
                      <a16:colId xmlns:a16="http://schemas.microsoft.com/office/drawing/2014/main" val="4018476758"/>
                    </a:ext>
                  </a:extLst>
                </a:gridCol>
                <a:gridCol w="329184">
                  <a:extLst>
                    <a:ext uri="{9D8B030D-6E8A-4147-A177-3AD203B41FA5}">
                      <a16:colId xmlns:a16="http://schemas.microsoft.com/office/drawing/2014/main" val="2690969399"/>
                    </a:ext>
                  </a:extLst>
                </a:gridCol>
                <a:gridCol w="329184">
                  <a:extLst>
                    <a:ext uri="{9D8B030D-6E8A-4147-A177-3AD203B41FA5}">
                      <a16:colId xmlns:a16="http://schemas.microsoft.com/office/drawing/2014/main" val="547894272"/>
                    </a:ext>
                  </a:extLst>
                </a:gridCol>
                <a:gridCol w="329184">
                  <a:extLst>
                    <a:ext uri="{9D8B030D-6E8A-4147-A177-3AD203B41FA5}">
                      <a16:colId xmlns:a16="http://schemas.microsoft.com/office/drawing/2014/main" val="2214778567"/>
                    </a:ext>
                  </a:extLst>
                </a:gridCol>
                <a:gridCol w="329184">
                  <a:extLst>
                    <a:ext uri="{9D8B030D-6E8A-4147-A177-3AD203B41FA5}">
                      <a16:colId xmlns:a16="http://schemas.microsoft.com/office/drawing/2014/main" val="3205125122"/>
                    </a:ext>
                  </a:extLst>
                </a:gridCol>
                <a:gridCol w="329184">
                  <a:extLst>
                    <a:ext uri="{9D8B030D-6E8A-4147-A177-3AD203B41FA5}">
                      <a16:colId xmlns:a16="http://schemas.microsoft.com/office/drawing/2014/main" val="4277910724"/>
                    </a:ext>
                  </a:extLst>
                </a:gridCol>
                <a:gridCol w="329184">
                  <a:extLst>
                    <a:ext uri="{9D8B030D-6E8A-4147-A177-3AD203B41FA5}">
                      <a16:colId xmlns:a16="http://schemas.microsoft.com/office/drawing/2014/main" val="904770900"/>
                    </a:ext>
                  </a:extLst>
                </a:gridCol>
                <a:gridCol w="329184">
                  <a:extLst>
                    <a:ext uri="{9D8B030D-6E8A-4147-A177-3AD203B41FA5}">
                      <a16:colId xmlns:a16="http://schemas.microsoft.com/office/drawing/2014/main" val="4028834499"/>
                    </a:ext>
                  </a:extLst>
                </a:gridCol>
                <a:gridCol w="370332">
                  <a:extLst>
                    <a:ext uri="{9D8B030D-6E8A-4147-A177-3AD203B41FA5}">
                      <a16:colId xmlns:a16="http://schemas.microsoft.com/office/drawing/2014/main" val="1629831717"/>
                    </a:ext>
                  </a:extLst>
                </a:gridCol>
                <a:gridCol w="370332">
                  <a:extLst>
                    <a:ext uri="{9D8B030D-6E8A-4147-A177-3AD203B41FA5}">
                      <a16:colId xmlns:a16="http://schemas.microsoft.com/office/drawing/2014/main" val="2381344770"/>
                    </a:ext>
                  </a:extLst>
                </a:gridCol>
                <a:gridCol w="329184">
                  <a:extLst>
                    <a:ext uri="{9D8B030D-6E8A-4147-A177-3AD203B41FA5}">
                      <a16:colId xmlns:a16="http://schemas.microsoft.com/office/drawing/2014/main" val="1346645121"/>
                    </a:ext>
                  </a:extLst>
                </a:gridCol>
                <a:gridCol w="329184">
                  <a:extLst>
                    <a:ext uri="{9D8B030D-6E8A-4147-A177-3AD203B41FA5}">
                      <a16:colId xmlns:a16="http://schemas.microsoft.com/office/drawing/2014/main" val="3015002050"/>
                    </a:ext>
                  </a:extLst>
                </a:gridCol>
                <a:gridCol w="370332">
                  <a:extLst>
                    <a:ext uri="{9D8B030D-6E8A-4147-A177-3AD203B41FA5}">
                      <a16:colId xmlns:a16="http://schemas.microsoft.com/office/drawing/2014/main" val="374767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036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- 2018-02-16 20:38:00</a:t>
                      </a:r>
                      <a:r>
                        <a:rPr kumimoji="0" lang="en-US" sz="1000" b="0" i="0" u="none" strike="noStrike" kern="1200" cap="none" spc="0" normalizeH="0" baseline="0" noProof="0">
                          <a:ln>
                            <a:noFill/>
                          </a:ln>
                          <a:solidFill>
                            <a:prstClr val="black"/>
                          </a:solidFill>
                          <a:effectLst/>
                          <a:uLnTx/>
                          <a:uFillTx/>
                          <a:latin typeface="+mn-lt"/>
                          <a:ea typeface="+mn-ea"/>
                          <a:cs typeface="+mn-cs"/>
                        </a:rPr>
                        <a:t>
Literacy and life expectancy - EEF responds to new National Literacy Trust report
The National Literacy Trust this week published a report, 'Literacy Changes Lives'. Here's an excerpt of what our chief executive Sir Kevan Colins had to say:
​“We must redouble our efforts to make sure that no child starts secondary unable to read and write well. The best way to do this is through the better use of evidence: looking at what has – and has not – worked in the past to give the best chance of success in the future. We’re working already with hundreds of schools in the North East doing just that.”
https://educationendowmentfoundation.org.uk/news/literacy-and-life-expectancy-eef-response-to-new-report/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8686762"/>
                  </a:ext>
                </a:extLst>
              </a:tr>
            </a:tbl>
          </a:graphicData>
        </a:graphic>
      </p:graphicFrame>
      <p:sp>
        <p:nvSpPr>
          <p:cNvPr id="4" name="Text Placeholder 3">
            <a:extLst>
              <a:ext uri="{FF2B5EF4-FFF2-40B4-BE49-F238E27FC236}">
                <a16:creationId xmlns:a16="http://schemas.microsoft.com/office/drawing/2014/main" id="{041ADD4E-230D-48E8-A526-ADA1F1A496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44762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9E2AB-A452-4080-A2DB-91784C4EE5B8}"/>
              </a:ext>
            </a:extLst>
          </p:cNvPr>
          <p:cNvSpPr>
            <a:spLocks noGrp="1"/>
          </p:cNvSpPr>
          <p:nvPr>
            <p:ph type="title"/>
          </p:nvPr>
        </p:nvSpPr>
        <p:spPr/>
        <p:txBody>
          <a:bodyPr/>
          <a:lstStyle/>
          <a:p>
            <a:r>
              <a:rPr lang="en-US"/>
              <a:t>Facebook Own Posts Table - 12 of 24</a:t>
            </a:r>
          </a:p>
        </p:txBody>
      </p:sp>
      <p:graphicFrame>
        <p:nvGraphicFramePr>
          <p:cNvPr id="5" name="Table Placeholder 4">
            <a:extLst>
              <a:ext uri="{FF2B5EF4-FFF2-40B4-BE49-F238E27FC236}">
                <a16:creationId xmlns:a16="http://schemas.microsoft.com/office/drawing/2014/main" id="{56C4D279-53F3-4CCF-A7EC-44488453F9E7}"/>
              </a:ext>
            </a:extLst>
          </p:cNvPr>
          <p:cNvGraphicFramePr>
            <a:graphicFrameLocks noGrp="1"/>
          </p:cNvGraphicFramePr>
          <p:nvPr>
            <p:ph type="tbl" sz="quarter" idx="13"/>
            <p:extLst>
              <p:ext uri="{D42A27DB-BD31-4B8C-83A1-F6EECF244321}">
                <p14:modId xmlns:p14="http://schemas.microsoft.com/office/powerpoint/2010/main" val="4031563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1102208"/>
                    </a:ext>
                  </a:extLst>
                </a:gridCol>
                <a:gridCol w="370332">
                  <a:extLst>
                    <a:ext uri="{9D8B030D-6E8A-4147-A177-3AD203B41FA5}">
                      <a16:colId xmlns:a16="http://schemas.microsoft.com/office/drawing/2014/main" val="766183320"/>
                    </a:ext>
                  </a:extLst>
                </a:gridCol>
                <a:gridCol w="370332">
                  <a:extLst>
                    <a:ext uri="{9D8B030D-6E8A-4147-A177-3AD203B41FA5}">
                      <a16:colId xmlns:a16="http://schemas.microsoft.com/office/drawing/2014/main" val="618286913"/>
                    </a:ext>
                  </a:extLst>
                </a:gridCol>
                <a:gridCol w="370332">
                  <a:extLst>
                    <a:ext uri="{9D8B030D-6E8A-4147-A177-3AD203B41FA5}">
                      <a16:colId xmlns:a16="http://schemas.microsoft.com/office/drawing/2014/main" val="2320441238"/>
                    </a:ext>
                  </a:extLst>
                </a:gridCol>
                <a:gridCol w="329184">
                  <a:extLst>
                    <a:ext uri="{9D8B030D-6E8A-4147-A177-3AD203B41FA5}">
                      <a16:colId xmlns:a16="http://schemas.microsoft.com/office/drawing/2014/main" val="2243874554"/>
                    </a:ext>
                  </a:extLst>
                </a:gridCol>
                <a:gridCol w="329184">
                  <a:extLst>
                    <a:ext uri="{9D8B030D-6E8A-4147-A177-3AD203B41FA5}">
                      <a16:colId xmlns:a16="http://schemas.microsoft.com/office/drawing/2014/main" val="3810870034"/>
                    </a:ext>
                  </a:extLst>
                </a:gridCol>
                <a:gridCol w="329184">
                  <a:extLst>
                    <a:ext uri="{9D8B030D-6E8A-4147-A177-3AD203B41FA5}">
                      <a16:colId xmlns:a16="http://schemas.microsoft.com/office/drawing/2014/main" val="2308933907"/>
                    </a:ext>
                  </a:extLst>
                </a:gridCol>
                <a:gridCol w="329184">
                  <a:extLst>
                    <a:ext uri="{9D8B030D-6E8A-4147-A177-3AD203B41FA5}">
                      <a16:colId xmlns:a16="http://schemas.microsoft.com/office/drawing/2014/main" val="3070039439"/>
                    </a:ext>
                  </a:extLst>
                </a:gridCol>
                <a:gridCol w="329184">
                  <a:extLst>
                    <a:ext uri="{9D8B030D-6E8A-4147-A177-3AD203B41FA5}">
                      <a16:colId xmlns:a16="http://schemas.microsoft.com/office/drawing/2014/main" val="1591624716"/>
                    </a:ext>
                  </a:extLst>
                </a:gridCol>
                <a:gridCol w="329184">
                  <a:extLst>
                    <a:ext uri="{9D8B030D-6E8A-4147-A177-3AD203B41FA5}">
                      <a16:colId xmlns:a16="http://schemas.microsoft.com/office/drawing/2014/main" val="2768312776"/>
                    </a:ext>
                  </a:extLst>
                </a:gridCol>
                <a:gridCol w="329184">
                  <a:extLst>
                    <a:ext uri="{9D8B030D-6E8A-4147-A177-3AD203B41FA5}">
                      <a16:colId xmlns:a16="http://schemas.microsoft.com/office/drawing/2014/main" val="4089738757"/>
                    </a:ext>
                  </a:extLst>
                </a:gridCol>
                <a:gridCol w="329184">
                  <a:extLst>
                    <a:ext uri="{9D8B030D-6E8A-4147-A177-3AD203B41FA5}">
                      <a16:colId xmlns:a16="http://schemas.microsoft.com/office/drawing/2014/main" val="2613280789"/>
                    </a:ext>
                  </a:extLst>
                </a:gridCol>
                <a:gridCol w="329184">
                  <a:extLst>
                    <a:ext uri="{9D8B030D-6E8A-4147-A177-3AD203B41FA5}">
                      <a16:colId xmlns:a16="http://schemas.microsoft.com/office/drawing/2014/main" val="1916626501"/>
                    </a:ext>
                  </a:extLst>
                </a:gridCol>
                <a:gridCol w="370332">
                  <a:extLst>
                    <a:ext uri="{9D8B030D-6E8A-4147-A177-3AD203B41FA5}">
                      <a16:colId xmlns:a16="http://schemas.microsoft.com/office/drawing/2014/main" val="2219708409"/>
                    </a:ext>
                  </a:extLst>
                </a:gridCol>
                <a:gridCol w="370332">
                  <a:extLst>
                    <a:ext uri="{9D8B030D-6E8A-4147-A177-3AD203B41FA5}">
                      <a16:colId xmlns:a16="http://schemas.microsoft.com/office/drawing/2014/main" val="2158873453"/>
                    </a:ext>
                  </a:extLst>
                </a:gridCol>
                <a:gridCol w="329184">
                  <a:extLst>
                    <a:ext uri="{9D8B030D-6E8A-4147-A177-3AD203B41FA5}">
                      <a16:colId xmlns:a16="http://schemas.microsoft.com/office/drawing/2014/main" val="1557630526"/>
                    </a:ext>
                  </a:extLst>
                </a:gridCol>
                <a:gridCol w="329184">
                  <a:extLst>
                    <a:ext uri="{9D8B030D-6E8A-4147-A177-3AD203B41FA5}">
                      <a16:colId xmlns:a16="http://schemas.microsoft.com/office/drawing/2014/main" val="1332138142"/>
                    </a:ext>
                  </a:extLst>
                </a:gridCol>
                <a:gridCol w="370332">
                  <a:extLst>
                    <a:ext uri="{9D8B030D-6E8A-4147-A177-3AD203B41FA5}">
                      <a16:colId xmlns:a16="http://schemas.microsoft.com/office/drawing/2014/main" val="225595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688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- 2018-02-17 19:03:00</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Closing the Attainment Gap - the EEF's analysis of what we believe to be the key issues and how this informs our practical work with teachers and senior leaders.
Read the report here: https://goo.gl/Rc6qj1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1595504"/>
                  </a:ext>
                </a:extLst>
              </a:tr>
            </a:tbl>
          </a:graphicData>
        </a:graphic>
      </p:graphicFrame>
      <p:sp>
        <p:nvSpPr>
          <p:cNvPr id="4" name="Text Placeholder 3">
            <a:extLst>
              <a:ext uri="{FF2B5EF4-FFF2-40B4-BE49-F238E27FC236}">
                <a16:creationId xmlns:a16="http://schemas.microsoft.com/office/drawing/2014/main" id="{AA9E7DB6-9C27-4195-A981-FFC47090199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1794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DAE5F-6CEF-4FB4-9BC1-A434422987B8}"/>
              </a:ext>
            </a:extLst>
          </p:cNvPr>
          <p:cNvSpPr>
            <a:spLocks noGrp="1"/>
          </p:cNvSpPr>
          <p:nvPr>
            <p:ph type="title"/>
          </p:nvPr>
        </p:nvSpPr>
        <p:spPr/>
        <p:txBody>
          <a:bodyPr/>
          <a:lstStyle/>
          <a:p>
            <a:r>
              <a:rPr lang="en-US"/>
              <a:t>Facebook Own Posts Table - 13 of 24</a:t>
            </a:r>
          </a:p>
        </p:txBody>
      </p:sp>
      <p:graphicFrame>
        <p:nvGraphicFramePr>
          <p:cNvPr id="5" name="Table Placeholder 4">
            <a:extLst>
              <a:ext uri="{FF2B5EF4-FFF2-40B4-BE49-F238E27FC236}">
                <a16:creationId xmlns:a16="http://schemas.microsoft.com/office/drawing/2014/main" id="{BCEB722E-FE2F-478A-B8F5-97BC1407DA09}"/>
              </a:ext>
            </a:extLst>
          </p:cNvPr>
          <p:cNvGraphicFramePr>
            <a:graphicFrameLocks noGrp="1"/>
          </p:cNvGraphicFramePr>
          <p:nvPr>
            <p:ph type="tbl" sz="quarter" idx="13"/>
            <p:extLst>
              <p:ext uri="{D42A27DB-BD31-4B8C-83A1-F6EECF244321}">
                <p14:modId xmlns:p14="http://schemas.microsoft.com/office/powerpoint/2010/main" val="4154684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1932443"/>
                    </a:ext>
                  </a:extLst>
                </a:gridCol>
                <a:gridCol w="370332">
                  <a:extLst>
                    <a:ext uri="{9D8B030D-6E8A-4147-A177-3AD203B41FA5}">
                      <a16:colId xmlns:a16="http://schemas.microsoft.com/office/drawing/2014/main" val="2835310091"/>
                    </a:ext>
                  </a:extLst>
                </a:gridCol>
                <a:gridCol w="370332">
                  <a:extLst>
                    <a:ext uri="{9D8B030D-6E8A-4147-A177-3AD203B41FA5}">
                      <a16:colId xmlns:a16="http://schemas.microsoft.com/office/drawing/2014/main" val="783501095"/>
                    </a:ext>
                  </a:extLst>
                </a:gridCol>
                <a:gridCol w="370332">
                  <a:extLst>
                    <a:ext uri="{9D8B030D-6E8A-4147-A177-3AD203B41FA5}">
                      <a16:colId xmlns:a16="http://schemas.microsoft.com/office/drawing/2014/main" val="2305831412"/>
                    </a:ext>
                  </a:extLst>
                </a:gridCol>
                <a:gridCol w="329184">
                  <a:extLst>
                    <a:ext uri="{9D8B030D-6E8A-4147-A177-3AD203B41FA5}">
                      <a16:colId xmlns:a16="http://schemas.microsoft.com/office/drawing/2014/main" val="2402308750"/>
                    </a:ext>
                  </a:extLst>
                </a:gridCol>
                <a:gridCol w="329184">
                  <a:extLst>
                    <a:ext uri="{9D8B030D-6E8A-4147-A177-3AD203B41FA5}">
                      <a16:colId xmlns:a16="http://schemas.microsoft.com/office/drawing/2014/main" val="515909332"/>
                    </a:ext>
                  </a:extLst>
                </a:gridCol>
                <a:gridCol w="329184">
                  <a:extLst>
                    <a:ext uri="{9D8B030D-6E8A-4147-A177-3AD203B41FA5}">
                      <a16:colId xmlns:a16="http://schemas.microsoft.com/office/drawing/2014/main" val="3089777877"/>
                    </a:ext>
                  </a:extLst>
                </a:gridCol>
                <a:gridCol w="329184">
                  <a:extLst>
                    <a:ext uri="{9D8B030D-6E8A-4147-A177-3AD203B41FA5}">
                      <a16:colId xmlns:a16="http://schemas.microsoft.com/office/drawing/2014/main" val="2016234248"/>
                    </a:ext>
                  </a:extLst>
                </a:gridCol>
                <a:gridCol w="329184">
                  <a:extLst>
                    <a:ext uri="{9D8B030D-6E8A-4147-A177-3AD203B41FA5}">
                      <a16:colId xmlns:a16="http://schemas.microsoft.com/office/drawing/2014/main" val="1031545259"/>
                    </a:ext>
                  </a:extLst>
                </a:gridCol>
                <a:gridCol w="329184">
                  <a:extLst>
                    <a:ext uri="{9D8B030D-6E8A-4147-A177-3AD203B41FA5}">
                      <a16:colId xmlns:a16="http://schemas.microsoft.com/office/drawing/2014/main" val="1518089066"/>
                    </a:ext>
                  </a:extLst>
                </a:gridCol>
                <a:gridCol w="329184">
                  <a:extLst>
                    <a:ext uri="{9D8B030D-6E8A-4147-A177-3AD203B41FA5}">
                      <a16:colId xmlns:a16="http://schemas.microsoft.com/office/drawing/2014/main" val="2283994111"/>
                    </a:ext>
                  </a:extLst>
                </a:gridCol>
                <a:gridCol w="329184">
                  <a:extLst>
                    <a:ext uri="{9D8B030D-6E8A-4147-A177-3AD203B41FA5}">
                      <a16:colId xmlns:a16="http://schemas.microsoft.com/office/drawing/2014/main" val="1225321424"/>
                    </a:ext>
                  </a:extLst>
                </a:gridCol>
                <a:gridCol w="329184">
                  <a:extLst>
                    <a:ext uri="{9D8B030D-6E8A-4147-A177-3AD203B41FA5}">
                      <a16:colId xmlns:a16="http://schemas.microsoft.com/office/drawing/2014/main" val="2696702179"/>
                    </a:ext>
                  </a:extLst>
                </a:gridCol>
                <a:gridCol w="370332">
                  <a:extLst>
                    <a:ext uri="{9D8B030D-6E8A-4147-A177-3AD203B41FA5}">
                      <a16:colId xmlns:a16="http://schemas.microsoft.com/office/drawing/2014/main" val="3086736509"/>
                    </a:ext>
                  </a:extLst>
                </a:gridCol>
                <a:gridCol w="370332">
                  <a:extLst>
                    <a:ext uri="{9D8B030D-6E8A-4147-A177-3AD203B41FA5}">
                      <a16:colId xmlns:a16="http://schemas.microsoft.com/office/drawing/2014/main" val="713336702"/>
                    </a:ext>
                  </a:extLst>
                </a:gridCol>
                <a:gridCol w="329184">
                  <a:extLst>
                    <a:ext uri="{9D8B030D-6E8A-4147-A177-3AD203B41FA5}">
                      <a16:colId xmlns:a16="http://schemas.microsoft.com/office/drawing/2014/main" val="2713947200"/>
                    </a:ext>
                  </a:extLst>
                </a:gridCol>
                <a:gridCol w="329184">
                  <a:extLst>
                    <a:ext uri="{9D8B030D-6E8A-4147-A177-3AD203B41FA5}">
                      <a16:colId xmlns:a16="http://schemas.microsoft.com/office/drawing/2014/main" val="421006043"/>
                    </a:ext>
                  </a:extLst>
                </a:gridCol>
                <a:gridCol w="370332">
                  <a:extLst>
                    <a:ext uri="{9D8B030D-6E8A-4147-A177-3AD203B41FA5}">
                      <a16:colId xmlns:a16="http://schemas.microsoft.com/office/drawing/2014/main" val="130159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519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- 2018-02-10 18:36:00</a:t>
                      </a:r>
                      <a:r>
                        <a:rPr kumimoji="0" lang="en-US" sz="1000" b="0" i="0" u="none" strike="noStrike" kern="1200" cap="none" spc="0" normalizeH="0" baseline="0" noProof="0">
                          <a:ln>
                            <a:noFill/>
                          </a:ln>
                          <a:solidFill>
                            <a:prstClr val="black"/>
                          </a:solidFill>
                          <a:effectLst/>
                          <a:uLnTx/>
                          <a:uFillTx/>
                          <a:latin typeface="+mn-lt"/>
                          <a:ea typeface="+mn-ea"/>
                          <a:cs typeface="+mn-cs"/>
                        </a:rPr>
                        <a:t>
Good and thoughtful implementation of a new teaching and learning strategy can mean the difference between it succeeding or failing. 
Give your idea the best chance of success in your school with the EEF’s guide to implementation. Download now: https://goo.gl/fdQePg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033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- 2018-02-03 18:01:00</a:t>
                      </a:r>
                      <a:r>
                        <a:rPr kumimoji="0" lang="en-US" sz="1000" b="0" i="0" u="none" strike="noStrike" kern="1200" cap="none" spc="0" normalizeH="0" baseline="0" noProof="0">
                          <a:ln>
                            <a:noFill/>
                          </a:ln>
                          <a:solidFill>
                            <a:prstClr val="black"/>
                          </a:solidFill>
                          <a:effectLst/>
                          <a:uLnTx/>
                          <a:uFillTx/>
                          <a:latin typeface="+mn-lt"/>
                          <a:ea typeface="+mn-ea"/>
                          <a:cs typeface="+mn-cs"/>
                        </a:rPr>
                        <a:t>
Retaining and developing the teaching workforce' - conclusions and recommendations from this week's Public Accounts Committee report: https://goo.gl/M1KMW3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3428963"/>
                  </a:ext>
                </a:extLst>
              </a:tr>
            </a:tbl>
          </a:graphicData>
        </a:graphic>
      </p:graphicFrame>
      <p:sp>
        <p:nvSpPr>
          <p:cNvPr id="4" name="Text Placeholder 3">
            <a:extLst>
              <a:ext uri="{FF2B5EF4-FFF2-40B4-BE49-F238E27FC236}">
                <a16:creationId xmlns:a16="http://schemas.microsoft.com/office/drawing/2014/main" id="{DC9189FD-762C-4C2F-97E3-97F210783FA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1989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F090F-CC4E-47D1-8AD8-F2520D46A4B5}"/>
              </a:ext>
            </a:extLst>
          </p:cNvPr>
          <p:cNvSpPr>
            <a:spLocks noGrp="1"/>
          </p:cNvSpPr>
          <p:nvPr>
            <p:ph type="title"/>
          </p:nvPr>
        </p:nvSpPr>
        <p:spPr/>
        <p:txBody>
          <a:bodyPr/>
          <a:lstStyle/>
          <a:p>
            <a:r>
              <a:rPr lang="en-US"/>
              <a:t>Facebook Own Posts Table - 14 of 24</a:t>
            </a:r>
          </a:p>
        </p:txBody>
      </p:sp>
      <p:graphicFrame>
        <p:nvGraphicFramePr>
          <p:cNvPr id="5" name="Table Placeholder 4">
            <a:extLst>
              <a:ext uri="{FF2B5EF4-FFF2-40B4-BE49-F238E27FC236}">
                <a16:creationId xmlns:a16="http://schemas.microsoft.com/office/drawing/2014/main" id="{618EA579-5BB1-4D41-8933-85925F0F3018}"/>
              </a:ext>
            </a:extLst>
          </p:cNvPr>
          <p:cNvGraphicFramePr>
            <a:graphicFrameLocks noGrp="1"/>
          </p:cNvGraphicFramePr>
          <p:nvPr>
            <p:ph type="tbl" sz="quarter" idx="13"/>
            <p:extLst>
              <p:ext uri="{D42A27DB-BD31-4B8C-83A1-F6EECF244321}">
                <p14:modId xmlns:p14="http://schemas.microsoft.com/office/powerpoint/2010/main" val="84257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0836164"/>
                    </a:ext>
                  </a:extLst>
                </a:gridCol>
                <a:gridCol w="370332">
                  <a:extLst>
                    <a:ext uri="{9D8B030D-6E8A-4147-A177-3AD203B41FA5}">
                      <a16:colId xmlns:a16="http://schemas.microsoft.com/office/drawing/2014/main" val="3355547500"/>
                    </a:ext>
                  </a:extLst>
                </a:gridCol>
                <a:gridCol w="370332">
                  <a:extLst>
                    <a:ext uri="{9D8B030D-6E8A-4147-A177-3AD203B41FA5}">
                      <a16:colId xmlns:a16="http://schemas.microsoft.com/office/drawing/2014/main" val="1360491139"/>
                    </a:ext>
                  </a:extLst>
                </a:gridCol>
                <a:gridCol w="370332">
                  <a:extLst>
                    <a:ext uri="{9D8B030D-6E8A-4147-A177-3AD203B41FA5}">
                      <a16:colId xmlns:a16="http://schemas.microsoft.com/office/drawing/2014/main" val="1782091523"/>
                    </a:ext>
                  </a:extLst>
                </a:gridCol>
                <a:gridCol w="329184">
                  <a:extLst>
                    <a:ext uri="{9D8B030D-6E8A-4147-A177-3AD203B41FA5}">
                      <a16:colId xmlns:a16="http://schemas.microsoft.com/office/drawing/2014/main" val="2323297149"/>
                    </a:ext>
                  </a:extLst>
                </a:gridCol>
                <a:gridCol w="329184">
                  <a:extLst>
                    <a:ext uri="{9D8B030D-6E8A-4147-A177-3AD203B41FA5}">
                      <a16:colId xmlns:a16="http://schemas.microsoft.com/office/drawing/2014/main" val="2321289272"/>
                    </a:ext>
                  </a:extLst>
                </a:gridCol>
                <a:gridCol w="329184">
                  <a:extLst>
                    <a:ext uri="{9D8B030D-6E8A-4147-A177-3AD203B41FA5}">
                      <a16:colId xmlns:a16="http://schemas.microsoft.com/office/drawing/2014/main" val="2038152120"/>
                    </a:ext>
                  </a:extLst>
                </a:gridCol>
                <a:gridCol w="329184">
                  <a:extLst>
                    <a:ext uri="{9D8B030D-6E8A-4147-A177-3AD203B41FA5}">
                      <a16:colId xmlns:a16="http://schemas.microsoft.com/office/drawing/2014/main" val="3828499260"/>
                    </a:ext>
                  </a:extLst>
                </a:gridCol>
                <a:gridCol w="329184">
                  <a:extLst>
                    <a:ext uri="{9D8B030D-6E8A-4147-A177-3AD203B41FA5}">
                      <a16:colId xmlns:a16="http://schemas.microsoft.com/office/drawing/2014/main" val="4237508700"/>
                    </a:ext>
                  </a:extLst>
                </a:gridCol>
                <a:gridCol w="329184">
                  <a:extLst>
                    <a:ext uri="{9D8B030D-6E8A-4147-A177-3AD203B41FA5}">
                      <a16:colId xmlns:a16="http://schemas.microsoft.com/office/drawing/2014/main" val="4113296986"/>
                    </a:ext>
                  </a:extLst>
                </a:gridCol>
                <a:gridCol w="329184">
                  <a:extLst>
                    <a:ext uri="{9D8B030D-6E8A-4147-A177-3AD203B41FA5}">
                      <a16:colId xmlns:a16="http://schemas.microsoft.com/office/drawing/2014/main" val="446757841"/>
                    </a:ext>
                  </a:extLst>
                </a:gridCol>
                <a:gridCol w="329184">
                  <a:extLst>
                    <a:ext uri="{9D8B030D-6E8A-4147-A177-3AD203B41FA5}">
                      <a16:colId xmlns:a16="http://schemas.microsoft.com/office/drawing/2014/main" val="4054835218"/>
                    </a:ext>
                  </a:extLst>
                </a:gridCol>
                <a:gridCol w="329184">
                  <a:extLst>
                    <a:ext uri="{9D8B030D-6E8A-4147-A177-3AD203B41FA5}">
                      <a16:colId xmlns:a16="http://schemas.microsoft.com/office/drawing/2014/main" val="800453894"/>
                    </a:ext>
                  </a:extLst>
                </a:gridCol>
                <a:gridCol w="370332">
                  <a:extLst>
                    <a:ext uri="{9D8B030D-6E8A-4147-A177-3AD203B41FA5}">
                      <a16:colId xmlns:a16="http://schemas.microsoft.com/office/drawing/2014/main" val="577395683"/>
                    </a:ext>
                  </a:extLst>
                </a:gridCol>
                <a:gridCol w="370332">
                  <a:extLst>
                    <a:ext uri="{9D8B030D-6E8A-4147-A177-3AD203B41FA5}">
                      <a16:colId xmlns:a16="http://schemas.microsoft.com/office/drawing/2014/main" val="1356717207"/>
                    </a:ext>
                  </a:extLst>
                </a:gridCol>
                <a:gridCol w="329184">
                  <a:extLst>
                    <a:ext uri="{9D8B030D-6E8A-4147-A177-3AD203B41FA5}">
                      <a16:colId xmlns:a16="http://schemas.microsoft.com/office/drawing/2014/main" val="2642904357"/>
                    </a:ext>
                  </a:extLst>
                </a:gridCol>
                <a:gridCol w="329184">
                  <a:extLst>
                    <a:ext uri="{9D8B030D-6E8A-4147-A177-3AD203B41FA5}">
                      <a16:colId xmlns:a16="http://schemas.microsoft.com/office/drawing/2014/main" val="684494771"/>
                    </a:ext>
                  </a:extLst>
                </a:gridCol>
                <a:gridCol w="370332">
                  <a:extLst>
                    <a:ext uri="{9D8B030D-6E8A-4147-A177-3AD203B41FA5}">
                      <a16:colId xmlns:a16="http://schemas.microsoft.com/office/drawing/2014/main" val="119773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978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- 2018-02-02 17:25:43</a:t>
                      </a:r>
                      <a:r>
                        <a:rPr kumimoji="0" lang="en-US" sz="1000" b="0" i="0" u="none" strike="noStrike" kern="1200" cap="none" spc="0" normalizeH="0" baseline="0" noProof="0">
                          <a:ln>
                            <a:noFill/>
                          </a:ln>
                          <a:solidFill>
                            <a:prstClr val="black"/>
                          </a:solidFill>
                          <a:effectLst/>
                          <a:uLnTx/>
                          <a:uFillTx/>
                          <a:latin typeface="+mn-lt"/>
                          <a:ea typeface="+mn-ea"/>
                          <a:cs typeface="+mn-cs"/>
                        </a:rPr>
                        <a:t>
THE ATTAINMENT GAP
Over 5,000 of you have read our 'Closing the Attainment Gap' report, published last week. 
If you haven't yet, now's your chance!
https://educationendowmentfoundation.org.uk/evidence-summaries/attainment-gap/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0281171"/>
                  </a:ext>
                </a:extLst>
              </a:tr>
            </a:tbl>
          </a:graphicData>
        </a:graphic>
      </p:graphicFrame>
      <p:sp>
        <p:nvSpPr>
          <p:cNvPr id="4" name="Text Placeholder 3">
            <a:extLst>
              <a:ext uri="{FF2B5EF4-FFF2-40B4-BE49-F238E27FC236}">
                <a16:creationId xmlns:a16="http://schemas.microsoft.com/office/drawing/2014/main" id="{6FDEFBDB-09DE-4BCA-8569-7C435C3375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32552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B26A-3B05-4F4D-B0F1-9022A7BD2B10}"/>
              </a:ext>
            </a:extLst>
          </p:cNvPr>
          <p:cNvSpPr>
            <a:spLocks noGrp="1"/>
          </p:cNvSpPr>
          <p:nvPr>
            <p:ph type="title"/>
          </p:nvPr>
        </p:nvSpPr>
        <p:spPr/>
        <p:txBody>
          <a:bodyPr/>
          <a:lstStyle/>
          <a:p>
            <a:r>
              <a:rPr lang="en-US"/>
              <a:t>Facebook Own Posts Table - 15 of 24</a:t>
            </a:r>
          </a:p>
        </p:txBody>
      </p:sp>
      <p:graphicFrame>
        <p:nvGraphicFramePr>
          <p:cNvPr id="5" name="Table Placeholder 4">
            <a:extLst>
              <a:ext uri="{FF2B5EF4-FFF2-40B4-BE49-F238E27FC236}">
                <a16:creationId xmlns:a16="http://schemas.microsoft.com/office/drawing/2014/main" id="{BA3BEE74-C194-42C7-95E5-54A58DA4743B}"/>
              </a:ext>
            </a:extLst>
          </p:cNvPr>
          <p:cNvGraphicFramePr>
            <a:graphicFrameLocks noGrp="1"/>
          </p:cNvGraphicFramePr>
          <p:nvPr>
            <p:ph type="tbl" sz="quarter" idx="13"/>
            <p:extLst>
              <p:ext uri="{D42A27DB-BD31-4B8C-83A1-F6EECF244321}">
                <p14:modId xmlns:p14="http://schemas.microsoft.com/office/powerpoint/2010/main" val="116609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9830387"/>
                    </a:ext>
                  </a:extLst>
                </a:gridCol>
                <a:gridCol w="370332">
                  <a:extLst>
                    <a:ext uri="{9D8B030D-6E8A-4147-A177-3AD203B41FA5}">
                      <a16:colId xmlns:a16="http://schemas.microsoft.com/office/drawing/2014/main" val="1783781058"/>
                    </a:ext>
                  </a:extLst>
                </a:gridCol>
                <a:gridCol w="370332">
                  <a:extLst>
                    <a:ext uri="{9D8B030D-6E8A-4147-A177-3AD203B41FA5}">
                      <a16:colId xmlns:a16="http://schemas.microsoft.com/office/drawing/2014/main" val="4151402619"/>
                    </a:ext>
                  </a:extLst>
                </a:gridCol>
                <a:gridCol w="370332">
                  <a:extLst>
                    <a:ext uri="{9D8B030D-6E8A-4147-A177-3AD203B41FA5}">
                      <a16:colId xmlns:a16="http://schemas.microsoft.com/office/drawing/2014/main" val="3525228954"/>
                    </a:ext>
                  </a:extLst>
                </a:gridCol>
                <a:gridCol w="329184">
                  <a:extLst>
                    <a:ext uri="{9D8B030D-6E8A-4147-A177-3AD203B41FA5}">
                      <a16:colId xmlns:a16="http://schemas.microsoft.com/office/drawing/2014/main" val="2137650928"/>
                    </a:ext>
                  </a:extLst>
                </a:gridCol>
                <a:gridCol w="329184">
                  <a:extLst>
                    <a:ext uri="{9D8B030D-6E8A-4147-A177-3AD203B41FA5}">
                      <a16:colId xmlns:a16="http://schemas.microsoft.com/office/drawing/2014/main" val="548766690"/>
                    </a:ext>
                  </a:extLst>
                </a:gridCol>
                <a:gridCol w="329184">
                  <a:extLst>
                    <a:ext uri="{9D8B030D-6E8A-4147-A177-3AD203B41FA5}">
                      <a16:colId xmlns:a16="http://schemas.microsoft.com/office/drawing/2014/main" val="521981590"/>
                    </a:ext>
                  </a:extLst>
                </a:gridCol>
                <a:gridCol w="329184">
                  <a:extLst>
                    <a:ext uri="{9D8B030D-6E8A-4147-A177-3AD203B41FA5}">
                      <a16:colId xmlns:a16="http://schemas.microsoft.com/office/drawing/2014/main" val="3158443671"/>
                    </a:ext>
                  </a:extLst>
                </a:gridCol>
                <a:gridCol w="329184">
                  <a:extLst>
                    <a:ext uri="{9D8B030D-6E8A-4147-A177-3AD203B41FA5}">
                      <a16:colId xmlns:a16="http://schemas.microsoft.com/office/drawing/2014/main" val="3419423919"/>
                    </a:ext>
                  </a:extLst>
                </a:gridCol>
                <a:gridCol w="329184">
                  <a:extLst>
                    <a:ext uri="{9D8B030D-6E8A-4147-A177-3AD203B41FA5}">
                      <a16:colId xmlns:a16="http://schemas.microsoft.com/office/drawing/2014/main" val="1788929604"/>
                    </a:ext>
                  </a:extLst>
                </a:gridCol>
                <a:gridCol w="329184">
                  <a:extLst>
                    <a:ext uri="{9D8B030D-6E8A-4147-A177-3AD203B41FA5}">
                      <a16:colId xmlns:a16="http://schemas.microsoft.com/office/drawing/2014/main" val="958405892"/>
                    </a:ext>
                  </a:extLst>
                </a:gridCol>
                <a:gridCol w="329184">
                  <a:extLst>
                    <a:ext uri="{9D8B030D-6E8A-4147-A177-3AD203B41FA5}">
                      <a16:colId xmlns:a16="http://schemas.microsoft.com/office/drawing/2014/main" val="2450009046"/>
                    </a:ext>
                  </a:extLst>
                </a:gridCol>
                <a:gridCol w="329184">
                  <a:extLst>
                    <a:ext uri="{9D8B030D-6E8A-4147-A177-3AD203B41FA5}">
                      <a16:colId xmlns:a16="http://schemas.microsoft.com/office/drawing/2014/main" val="1800074018"/>
                    </a:ext>
                  </a:extLst>
                </a:gridCol>
                <a:gridCol w="370332">
                  <a:extLst>
                    <a:ext uri="{9D8B030D-6E8A-4147-A177-3AD203B41FA5}">
                      <a16:colId xmlns:a16="http://schemas.microsoft.com/office/drawing/2014/main" val="2239011329"/>
                    </a:ext>
                  </a:extLst>
                </a:gridCol>
                <a:gridCol w="370332">
                  <a:extLst>
                    <a:ext uri="{9D8B030D-6E8A-4147-A177-3AD203B41FA5}">
                      <a16:colId xmlns:a16="http://schemas.microsoft.com/office/drawing/2014/main" val="2539704680"/>
                    </a:ext>
                  </a:extLst>
                </a:gridCol>
                <a:gridCol w="329184">
                  <a:extLst>
                    <a:ext uri="{9D8B030D-6E8A-4147-A177-3AD203B41FA5}">
                      <a16:colId xmlns:a16="http://schemas.microsoft.com/office/drawing/2014/main" val="2081525776"/>
                    </a:ext>
                  </a:extLst>
                </a:gridCol>
                <a:gridCol w="329184">
                  <a:extLst>
                    <a:ext uri="{9D8B030D-6E8A-4147-A177-3AD203B41FA5}">
                      <a16:colId xmlns:a16="http://schemas.microsoft.com/office/drawing/2014/main" val="4278504471"/>
                    </a:ext>
                  </a:extLst>
                </a:gridCol>
                <a:gridCol w="370332">
                  <a:extLst>
                    <a:ext uri="{9D8B030D-6E8A-4147-A177-3AD203B41FA5}">
                      <a16:colId xmlns:a16="http://schemas.microsoft.com/office/drawing/2014/main" val="3306037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27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- 2018-02-19 19:58:00</a:t>
                      </a:r>
                      <a:r>
                        <a:rPr kumimoji="0" lang="en-US" sz="1000" b="0" i="0" u="none" strike="noStrike" kern="1200" cap="none" spc="0" normalizeH="0" baseline="0" noProof="0">
                          <a:ln>
                            <a:noFill/>
                          </a:ln>
                          <a:solidFill>
                            <a:prstClr val="black"/>
                          </a:solidFill>
                          <a:effectLst/>
                          <a:uLnTx/>
                          <a:uFillTx/>
                          <a:latin typeface="+mn-lt"/>
                          <a:ea typeface="+mn-ea"/>
                          <a:cs typeface="+mn-cs"/>
                        </a:rPr>
                        <a:t>
Have you visited the re-launched Evidence 4 Impact website yet? 
E4I is a searchable database from the Institute for Effective Education of interventions available in the UK. 
It includes details on effectiveness and cost, together with links to the providers who can offer further support.
Click here to visit: https://www.evidence4impact.org.uk/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9626573"/>
                  </a:ext>
                </a:extLst>
              </a:tr>
            </a:tbl>
          </a:graphicData>
        </a:graphic>
      </p:graphicFrame>
      <p:sp>
        <p:nvSpPr>
          <p:cNvPr id="4" name="Text Placeholder 3">
            <a:extLst>
              <a:ext uri="{FF2B5EF4-FFF2-40B4-BE49-F238E27FC236}">
                <a16:creationId xmlns:a16="http://schemas.microsoft.com/office/drawing/2014/main" id="{DFE698EB-8819-4BF3-84BF-F3D89361ED9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96339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108F-56CC-4985-8192-EB5A12A99D01}"/>
              </a:ext>
            </a:extLst>
          </p:cNvPr>
          <p:cNvSpPr>
            <a:spLocks noGrp="1"/>
          </p:cNvSpPr>
          <p:nvPr>
            <p:ph type="title"/>
          </p:nvPr>
        </p:nvSpPr>
        <p:spPr/>
        <p:txBody>
          <a:bodyPr/>
          <a:lstStyle/>
          <a:p>
            <a:r>
              <a:rPr lang="en-US"/>
              <a:t>Facebook Own Posts Table - 16 of 24</a:t>
            </a:r>
          </a:p>
        </p:txBody>
      </p:sp>
      <p:graphicFrame>
        <p:nvGraphicFramePr>
          <p:cNvPr id="5" name="Table Placeholder 4">
            <a:extLst>
              <a:ext uri="{FF2B5EF4-FFF2-40B4-BE49-F238E27FC236}">
                <a16:creationId xmlns:a16="http://schemas.microsoft.com/office/drawing/2014/main" id="{27B14EC0-C17F-42AF-B53A-98B711B1AB96}"/>
              </a:ext>
            </a:extLst>
          </p:cNvPr>
          <p:cNvGraphicFramePr>
            <a:graphicFrameLocks noGrp="1"/>
          </p:cNvGraphicFramePr>
          <p:nvPr>
            <p:ph type="tbl" sz="quarter" idx="13"/>
            <p:extLst>
              <p:ext uri="{D42A27DB-BD31-4B8C-83A1-F6EECF244321}">
                <p14:modId xmlns:p14="http://schemas.microsoft.com/office/powerpoint/2010/main" val="65353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2679803"/>
                    </a:ext>
                  </a:extLst>
                </a:gridCol>
                <a:gridCol w="370332">
                  <a:extLst>
                    <a:ext uri="{9D8B030D-6E8A-4147-A177-3AD203B41FA5}">
                      <a16:colId xmlns:a16="http://schemas.microsoft.com/office/drawing/2014/main" val="1684256378"/>
                    </a:ext>
                  </a:extLst>
                </a:gridCol>
                <a:gridCol w="370332">
                  <a:extLst>
                    <a:ext uri="{9D8B030D-6E8A-4147-A177-3AD203B41FA5}">
                      <a16:colId xmlns:a16="http://schemas.microsoft.com/office/drawing/2014/main" val="4172059045"/>
                    </a:ext>
                  </a:extLst>
                </a:gridCol>
                <a:gridCol w="370332">
                  <a:extLst>
                    <a:ext uri="{9D8B030D-6E8A-4147-A177-3AD203B41FA5}">
                      <a16:colId xmlns:a16="http://schemas.microsoft.com/office/drawing/2014/main" val="66745920"/>
                    </a:ext>
                  </a:extLst>
                </a:gridCol>
                <a:gridCol w="329184">
                  <a:extLst>
                    <a:ext uri="{9D8B030D-6E8A-4147-A177-3AD203B41FA5}">
                      <a16:colId xmlns:a16="http://schemas.microsoft.com/office/drawing/2014/main" val="1803777142"/>
                    </a:ext>
                  </a:extLst>
                </a:gridCol>
                <a:gridCol w="329184">
                  <a:extLst>
                    <a:ext uri="{9D8B030D-6E8A-4147-A177-3AD203B41FA5}">
                      <a16:colId xmlns:a16="http://schemas.microsoft.com/office/drawing/2014/main" val="2953694928"/>
                    </a:ext>
                  </a:extLst>
                </a:gridCol>
                <a:gridCol w="329184">
                  <a:extLst>
                    <a:ext uri="{9D8B030D-6E8A-4147-A177-3AD203B41FA5}">
                      <a16:colId xmlns:a16="http://schemas.microsoft.com/office/drawing/2014/main" val="3475478110"/>
                    </a:ext>
                  </a:extLst>
                </a:gridCol>
                <a:gridCol w="329184">
                  <a:extLst>
                    <a:ext uri="{9D8B030D-6E8A-4147-A177-3AD203B41FA5}">
                      <a16:colId xmlns:a16="http://schemas.microsoft.com/office/drawing/2014/main" val="4278917162"/>
                    </a:ext>
                  </a:extLst>
                </a:gridCol>
                <a:gridCol w="329184">
                  <a:extLst>
                    <a:ext uri="{9D8B030D-6E8A-4147-A177-3AD203B41FA5}">
                      <a16:colId xmlns:a16="http://schemas.microsoft.com/office/drawing/2014/main" val="416219092"/>
                    </a:ext>
                  </a:extLst>
                </a:gridCol>
                <a:gridCol w="329184">
                  <a:extLst>
                    <a:ext uri="{9D8B030D-6E8A-4147-A177-3AD203B41FA5}">
                      <a16:colId xmlns:a16="http://schemas.microsoft.com/office/drawing/2014/main" val="1348240293"/>
                    </a:ext>
                  </a:extLst>
                </a:gridCol>
                <a:gridCol w="329184">
                  <a:extLst>
                    <a:ext uri="{9D8B030D-6E8A-4147-A177-3AD203B41FA5}">
                      <a16:colId xmlns:a16="http://schemas.microsoft.com/office/drawing/2014/main" val="2975704726"/>
                    </a:ext>
                  </a:extLst>
                </a:gridCol>
                <a:gridCol w="329184">
                  <a:extLst>
                    <a:ext uri="{9D8B030D-6E8A-4147-A177-3AD203B41FA5}">
                      <a16:colId xmlns:a16="http://schemas.microsoft.com/office/drawing/2014/main" val="1021909638"/>
                    </a:ext>
                  </a:extLst>
                </a:gridCol>
                <a:gridCol w="329184">
                  <a:extLst>
                    <a:ext uri="{9D8B030D-6E8A-4147-A177-3AD203B41FA5}">
                      <a16:colId xmlns:a16="http://schemas.microsoft.com/office/drawing/2014/main" val="2687891221"/>
                    </a:ext>
                  </a:extLst>
                </a:gridCol>
                <a:gridCol w="370332">
                  <a:extLst>
                    <a:ext uri="{9D8B030D-6E8A-4147-A177-3AD203B41FA5}">
                      <a16:colId xmlns:a16="http://schemas.microsoft.com/office/drawing/2014/main" val="1053118389"/>
                    </a:ext>
                  </a:extLst>
                </a:gridCol>
                <a:gridCol w="370332">
                  <a:extLst>
                    <a:ext uri="{9D8B030D-6E8A-4147-A177-3AD203B41FA5}">
                      <a16:colId xmlns:a16="http://schemas.microsoft.com/office/drawing/2014/main" val="3568911559"/>
                    </a:ext>
                  </a:extLst>
                </a:gridCol>
                <a:gridCol w="329184">
                  <a:extLst>
                    <a:ext uri="{9D8B030D-6E8A-4147-A177-3AD203B41FA5}">
                      <a16:colId xmlns:a16="http://schemas.microsoft.com/office/drawing/2014/main" val="3355464469"/>
                    </a:ext>
                  </a:extLst>
                </a:gridCol>
                <a:gridCol w="329184">
                  <a:extLst>
                    <a:ext uri="{9D8B030D-6E8A-4147-A177-3AD203B41FA5}">
                      <a16:colId xmlns:a16="http://schemas.microsoft.com/office/drawing/2014/main" val="1083503334"/>
                    </a:ext>
                  </a:extLst>
                </a:gridCol>
                <a:gridCol w="370332">
                  <a:extLst>
                    <a:ext uri="{9D8B030D-6E8A-4147-A177-3AD203B41FA5}">
                      <a16:colId xmlns:a16="http://schemas.microsoft.com/office/drawing/2014/main" val="409453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83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- 2018-02-26 19:11:00</a:t>
                      </a:r>
                      <a:r>
                        <a:rPr kumimoji="0" lang="en-US" sz="1000" b="0" i="0" u="none" strike="noStrike" kern="1200" cap="none" spc="0" normalizeH="0" baseline="0" noProof="0">
                          <a:ln>
                            <a:noFill/>
                          </a:ln>
                          <a:solidFill>
                            <a:prstClr val="black"/>
                          </a:solidFill>
                          <a:effectLst/>
                          <a:uLnTx/>
                          <a:uFillTx/>
                          <a:latin typeface="+mn-lt"/>
                          <a:ea typeface="+mn-ea"/>
                          <a:cs typeface="+mn-cs"/>
                        </a:rPr>
                        <a:t>
APPLY! We have 3 grant-funding rounds currently open:
1. Early Years: Professional Development and Leadership
2. Science Teacher Retention
3. Improving Science Education
Full details here: https://educationendowmentfoundation.org.uk/projects-and-evaluation/how-to-apply/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7113208"/>
                  </a:ext>
                </a:extLst>
              </a:tr>
            </a:tbl>
          </a:graphicData>
        </a:graphic>
      </p:graphicFrame>
      <p:sp>
        <p:nvSpPr>
          <p:cNvPr id="4" name="Text Placeholder 3">
            <a:extLst>
              <a:ext uri="{FF2B5EF4-FFF2-40B4-BE49-F238E27FC236}">
                <a16:creationId xmlns:a16="http://schemas.microsoft.com/office/drawing/2014/main" id="{20DC4F0B-0011-4454-ACE1-7A7A9FA61FA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44524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C3A4-FE5C-4CA7-9771-7F3AC901FF46}"/>
              </a:ext>
            </a:extLst>
          </p:cNvPr>
          <p:cNvSpPr>
            <a:spLocks noGrp="1"/>
          </p:cNvSpPr>
          <p:nvPr>
            <p:ph type="title"/>
          </p:nvPr>
        </p:nvSpPr>
        <p:spPr/>
        <p:txBody>
          <a:bodyPr/>
          <a:lstStyle/>
          <a:p>
            <a:r>
              <a:rPr lang="en-US"/>
              <a:t>Facebook Own Posts Table - 17 of 24</a:t>
            </a:r>
          </a:p>
        </p:txBody>
      </p:sp>
      <p:graphicFrame>
        <p:nvGraphicFramePr>
          <p:cNvPr id="5" name="Table Placeholder 4">
            <a:extLst>
              <a:ext uri="{FF2B5EF4-FFF2-40B4-BE49-F238E27FC236}">
                <a16:creationId xmlns:a16="http://schemas.microsoft.com/office/drawing/2014/main" id="{16812EA4-D2DE-4DC4-A6BB-FCB0DE54FA5B}"/>
              </a:ext>
            </a:extLst>
          </p:cNvPr>
          <p:cNvGraphicFramePr>
            <a:graphicFrameLocks noGrp="1"/>
          </p:cNvGraphicFramePr>
          <p:nvPr>
            <p:ph type="tbl" sz="quarter" idx="13"/>
            <p:extLst>
              <p:ext uri="{D42A27DB-BD31-4B8C-83A1-F6EECF244321}">
                <p14:modId xmlns:p14="http://schemas.microsoft.com/office/powerpoint/2010/main" val="131316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3451196"/>
                    </a:ext>
                  </a:extLst>
                </a:gridCol>
                <a:gridCol w="370332">
                  <a:extLst>
                    <a:ext uri="{9D8B030D-6E8A-4147-A177-3AD203B41FA5}">
                      <a16:colId xmlns:a16="http://schemas.microsoft.com/office/drawing/2014/main" val="2869499641"/>
                    </a:ext>
                  </a:extLst>
                </a:gridCol>
                <a:gridCol w="370332">
                  <a:extLst>
                    <a:ext uri="{9D8B030D-6E8A-4147-A177-3AD203B41FA5}">
                      <a16:colId xmlns:a16="http://schemas.microsoft.com/office/drawing/2014/main" val="1861129148"/>
                    </a:ext>
                  </a:extLst>
                </a:gridCol>
                <a:gridCol w="370332">
                  <a:extLst>
                    <a:ext uri="{9D8B030D-6E8A-4147-A177-3AD203B41FA5}">
                      <a16:colId xmlns:a16="http://schemas.microsoft.com/office/drawing/2014/main" val="3701181934"/>
                    </a:ext>
                  </a:extLst>
                </a:gridCol>
                <a:gridCol w="329184">
                  <a:extLst>
                    <a:ext uri="{9D8B030D-6E8A-4147-A177-3AD203B41FA5}">
                      <a16:colId xmlns:a16="http://schemas.microsoft.com/office/drawing/2014/main" val="1701603661"/>
                    </a:ext>
                  </a:extLst>
                </a:gridCol>
                <a:gridCol w="329184">
                  <a:extLst>
                    <a:ext uri="{9D8B030D-6E8A-4147-A177-3AD203B41FA5}">
                      <a16:colId xmlns:a16="http://schemas.microsoft.com/office/drawing/2014/main" val="1322557404"/>
                    </a:ext>
                  </a:extLst>
                </a:gridCol>
                <a:gridCol w="329184">
                  <a:extLst>
                    <a:ext uri="{9D8B030D-6E8A-4147-A177-3AD203B41FA5}">
                      <a16:colId xmlns:a16="http://schemas.microsoft.com/office/drawing/2014/main" val="2969483829"/>
                    </a:ext>
                  </a:extLst>
                </a:gridCol>
                <a:gridCol w="329184">
                  <a:extLst>
                    <a:ext uri="{9D8B030D-6E8A-4147-A177-3AD203B41FA5}">
                      <a16:colId xmlns:a16="http://schemas.microsoft.com/office/drawing/2014/main" val="479327128"/>
                    </a:ext>
                  </a:extLst>
                </a:gridCol>
                <a:gridCol w="329184">
                  <a:extLst>
                    <a:ext uri="{9D8B030D-6E8A-4147-A177-3AD203B41FA5}">
                      <a16:colId xmlns:a16="http://schemas.microsoft.com/office/drawing/2014/main" val="1255861317"/>
                    </a:ext>
                  </a:extLst>
                </a:gridCol>
                <a:gridCol w="329184">
                  <a:extLst>
                    <a:ext uri="{9D8B030D-6E8A-4147-A177-3AD203B41FA5}">
                      <a16:colId xmlns:a16="http://schemas.microsoft.com/office/drawing/2014/main" val="1737956726"/>
                    </a:ext>
                  </a:extLst>
                </a:gridCol>
                <a:gridCol w="329184">
                  <a:extLst>
                    <a:ext uri="{9D8B030D-6E8A-4147-A177-3AD203B41FA5}">
                      <a16:colId xmlns:a16="http://schemas.microsoft.com/office/drawing/2014/main" val="3814836115"/>
                    </a:ext>
                  </a:extLst>
                </a:gridCol>
                <a:gridCol w="329184">
                  <a:extLst>
                    <a:ext uri="{9D8B030D-6E8A-4147-A177-3AD203B41FA5}">
                      <a16:colId xmlns:a16="http://schemas.microsoft.com/office/drawing/2014/main" val="215874589"/>
                    </a:ext>
                  </a:extLst>
                </a:gridCol>
                <a:gridCol w="329184">
                  <a:extLst>
                    <a:ext uri="{9D8B030D-6E8A-4147-A177-3AD203B41FA5}">
                      <a16:colId xmlns:a16="http://schemas.microsoft.com/office/drawing/2014/main" val="2715892000"/>
                    </a:ext>
                  </a:extLst>
                </a:gridCol>
                <a:gridCol w="370332">
                  <a:extLst>
                    <a:ext uri="{9D8B030D-6E8A-4147-A177-3AD203B41FA5}">
                      <a16:colId xmlns:a16="http://schemas.microsoft.com/office/drawing/2014/main" val="3530751606"/>
                    </a:ext>
                  </a:extLst>
                </a:gridCol>
                <a:gridCol w="370332">
                  <a:extLst>
                    <a:ext uri="{9D8B030D-6E8A-4147-A177-3AD203B41FA5}">
                      <a16:colId xmlns:a16="http://schemas.microsoft.com/office/drawing/2014/main" val="1334117628"/>
                    </a:ext>
                  </a:extLst>
                </a:gridCol>
                <a:gridCol w="329184">
                  <a:extLst>
                    <a:ext uri="{9D8B030D-6E8A-4147-A177-3AD203B41FA5}">
                      <a16:colId xmlns:a16="http://schemas.microsoft.com/office/drawing/2014/main" val="1239744202"/>
                    </a:ext>
                  </a:extLst>
                </a:gridCol>
                <a:gridCol w="329184">
                  <a:extLst>
                    <a:ext uri="{9D8B030D-6E8A-4147-A177-3AD203B41FA5}">
                      <a16:colId xmlns:a16="http://schemas.microsoft.com/office/drawing/2014/main" val="3282270668"/>
                    </a:ext>
                  </a:extLst>
                </a:gridCol>
                <a:gridCol w="370332">
                  <a:extLst>
                    <a:ext uri="{9D8B030D-6E8A-4147-A177-3AD203B41FA5}">
                      <a16:colId xmlns:a16="http://schemas.microsoft.com/office/drawing/2014/main" val="2605648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501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- 2018-02-12 19:40:00</a:t>
                      </a:r>
                      <a:r>
                        <a:rPr kumimoji="0" lang="en-US" sz="1000" b="0" i="0" u="none" strike="noStrike" kern="1200" cap="none" spc="0" normalizeH="0" baseline="0" noProof="0">
                          <a:ln>
                            <a:noFill/>
                          </a:ln>
                          <a:solidFill>
                            <a:prstClr val="black"/>
                          </a:solidFill>
                          <a:effectLst/>
                          <a:uLnTx/>
                          <a:uFillTx/>
                          <a:latin typeface="+mn-lt"/>
                          <a:ea typeface="+mn-ea"/>
                          <a:cs typeface="+mn-cs"/>
                        </a:rPr>
                        <a:t>
'Educational Outcomes of Children with English as an Additional Language' - valuable new report this week from the Education Policy Institute, the Bell Foundation and Unbound Philanthropy.
The report highlights the significant disparities in EAL learners’ performance.
Although headline figures published by the Department for Education show that, on average, in 2016 EAL pupils performed well, the data used is distorted by missing or misleading prior attainment records.
Read the full report here: https://goo.gl/zK2C2i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0176276"/>
                  </a:ext>
                </a:extLst>
              </a:tr>
            </a:tbl>
          </a:graphicData>
        </a:graphic>
      </p:graphicFrame>
      <p:sp>
        <p:nvSpPr>
          <p:cNvPr id="4" name="Text Placeholder 3">
            <a:extLst>
              <a:ext uri="{FF2B5EF4-FFF2-40B4-BE49-F238E27FC236}">
                <a16:creationId xmlns:a16="http://schemas.microsoft.com/office/drawing/2014/main" id="{50533542-14A4-4B6B-A7F6-A5A7DE93873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60121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DEB3D-BBF7-469B-865E-EAF9365F10D3}"/>
              </a:ext>
            </a:extLst>
          </p:cNvPr>
          <p:cNvSpPr>
            <a:spLocks noGrp="1"/>
          </p:cNvSpPr>
          <p:nvPr>
            <p:ph type="title"/>
          </p:nvPr>
        </p:nvSpPr>
        <p:spPr/>
        <p:txBody>
          <a:bodyPr/>
          <a:lstStyle/>
          <a:p>
            <a:r>
              <a:rPr lang="en-US"/>
              <a:t>Facebook Own Posts Table - 18 of 24</a:t>
            </a:r>
          </a:p>
        </p:txBody>
      </p:sp>
      <p:graphicFrame>
        <p:nvGraphicFramePr>
          <p:cNvPr id="5" name="Table Placeholder 4">
            <a:extLst>
              <a:ext uri="{FF2B5EF4-FFF2-40B4-BE49-F238E27FC236}">
                <a16:creationId xmlns:a16="http://schemas.microsoft.com/office/drawing/2014/main" id="{8F5D86F8-0D46-4059-95F7-9F377D9B2060}"/>
              </a:ext>
            </a:extLst>
          </p:cNvPr>
          <p:cNvGraphicFramePr>
            <a:graphicFrameLocks noGrp="1"/>
          </p:cNvGraphicFramePr>
          <p:nvPr>
            <p:ph type="tbl" sz="quarter" idx="13"/>
            <p:extLst>
              <p:ext uri="{D42A27DB-BD31-4B8C-83A1-F6EECF244321}">
                <p14:modId xmlns:p14="http://schemas.microsoft.com/office/powerpoint/2010/main" val="111361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8737780"/>
                    </a:ext>
                  </a:extLst>
                </a:gridCol>
                <a:gridCol w="370332">
                  <a:extLst>
                    <a:ext uri="{9D8B030D-6E8A-4147-A177-3AD203B41FA5}">
                      <a16:colId xmlns:a16="http://schemas.microsoft.com/office/drawing/2014/main" val="3312196967"/>
                    </a:ext>
                  </a:extLst>
                </a:gridCol>
                <a:gridCol w="370332">
                  <a:extLst>
                    <a:ext uri="{9D8B030D-6E8A-4147-A177-3AD203B41FA5}">
                      <a16:colId xmlns:a16="http://schemas.microsoft.com/office/drawing/2014/main" val="2913702230"/>
                    </a:ext>
                  </a:extLst>
                </a:gridCol>
                <a:gridCol w="370332">
                  <a:extLst>
                    <a:ext uri="{9D8B030D-6E8A-4147-A177-3AD203B41FA5}">
                      <a16:colId xmlns:a16="http://schemas.microsoft.com/office/drawing/2014/main" val="1649637397"/>
                    </a:ext>
                  </a:extLst>
                </a:gridCol>
                <a:gridCol w="329184">
                  <a:extLst>
                    <a:ext uri="{9D8B030D-6E8A-4147-A177-3AD203B41FA5}">
                      <a16:colId xmlns:a16="http://schemas.microsoft.com/office/drawing/2014/main" val="2488026288"/>
                    </a:ext>
                  </a:extLst>
                </a:gridCol>
                <a:gridCol w="329184">
                  <a:extLst>
                    <a:ext uri="{9D8B030D-6E8A-4147-A177-3AD203B41FA5}">
                      <a16:colId xmlns:a16="http://schemas.microsoft.com/office/drawing/2014/main" val="1197225334"/>
                    </a:ext>
                  </a:extLst>
                </a:gridCol>
                <a:gridCol w="329184">
                  <a:extLst>
                    <a:ext uri="{9D8B030D-6E8A-4147-A177-3AD203B41FA5}">
                      <a16:colId xmlns:a16="http://schemas.microsoft.com/office/drawing/2014/main" val="1971909217"/>
                    </a:ext>
                  </a:extLst>
                </a:gridCol>
                <a:gridCol w="329184">
                  <a:extLst>
                    <a:ext uri="{9D8B030D-6E8A-4147-A177-3AD203B41FA5}">
                      <a16:colId xmlns:a16="http://schemas.microsoft.com/office/drawing/2014/main" val="162065350"/>
                    </a:ext>
                  </a:extLst>
                </a:gridCol>
                <a:gridCol w="329184">
                  <a:extLst>
                    <a:ext uri="{9D8B030D-6E8A-4147-A177-3AD203B41FA5}">
                      <a16:colId xmlns:a16="http://schemas.microsoft.com/office/drawing/2014/main" val="366610009"/>
                    </a:ext>
                  </a:extLst>
                </a:gridCol>
                <a:gridCol w="329184">
                  <a:extLst>
                    <a:ext uri="{9D8B030D-6E8A-4147-A177-3AD203B41FA5}">
                      <a16:colId xmlns:a16="http://schemas.microsoft.com/office/drawing/2014/main" val="365943803"/>
                    </a:ext>
                  </a:extLst>
                </a:gridCol>
                <a:gridCol w="329184">
                  <a:extLst>
                    <a:ext uri="{9D8B030D-6E8A-4147-A177-3AD203B41FA5}">
                      <a16:colId xmlns:a16="http://schemas.microsoft.com/office/drawing/2014/main" val="2197473370"/>
                    </a:ext>
                  </a:extLst>
                </a:gridCol>
                <a:gridCol w="329184">
                  <a:extLst>
                    <a:ext uri="{9D8B030D-6E8A-4147-A177-3AD203B41FA5}">
                      <a16:colId xmlns:a16="http://schemas.microsoft.com/office/drawing/2014/main" val="576470835"/>
                    </a:ext>
                  </a:extLst>
                </a:gridCol>
                <a:gridCol w="329184">
                  <a:extLst>
                    <a:ext uri="{9D8B030D-6E8A-4147-A177-3AD203B41FA5}">
                      <a16:colId xmlns:a16="http://schemas.microsoft.com/office/drawing/2014/main" val="953429751"/>
                    </a:ext>
                  </a:extLst>
                </a:gridCol>
                <a:gridCol w="370332">
                  <a:extLst>
                    <a:ext uri="{9D8B030D-6E8A-4147-A177-3AD203B41FA5}">
                      <a16:colId xmlns:a16="http://schemas.microsoft.com/office/drawing/2014/main" val="3187931105"/>
                    </a:ext>
                  </a:extLst>
                </a:gridCol>
                <a:gridCol w="370332">
                  <a:extLst>
                    <a:ext uri="{9D8B030D-6E8A-4147-A177-3AD203B41FA5}">
                      <a16:colId xmlns:a16="http://schemas.microsoft.com/office/drawing/2014/main" val="2974262539"/>
                    </a:ext>
                  </a:extLst>
                </a:gridCol>
                <a:gridCol w="329184">
                  <a:extLst>
                    <a:ext uri="{9D8B030D-6E8A-4147-A177-3AD203B41FA5}">
                      <a16:colId xmlns:a16="http://schemas.microsoft.com/office/drawing/2014/main" val="3237819740"/>
                    </a:ext>
                  </a:extLst>
                </a:gridCol>
                <a:gridCol w="329184">
                  <a:extLst>
                    <a:ext uri="{9D8B030D-6E8A-4147-A177-3AD203B41FA5}">
                      <a16:colId xmlns:a16="http://schemas.microsoft.com/office/drawing/2014/main" val="164460199"/>
                    </a:ext>
                  </a:extLst>
                </a:gridCol>
                <a:gridCol w="370332">
                  <a:extLst>
                    <a:ext uri="{9D8B030D-6E8A-4147-A177-3AD203B41FA5}">
                      <a16:colId xmlns:a16="http://schemas.microsoft.com/office/drawing/2014/main" val="369815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22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- 2018-02-22 19:54:00</a:t>
                      </a:r>
                      <a:r>
                        <a:rPr kumimoji="0" lang="en-US" sz="1000" b="0" i="0" u="none" strike="noStrike" kern="1200" cap="none" spc="0" normalizeH="0" baseline="0" noProof="0">
                          <a:ln>
                            <a:noFill/>
                          </a:ln>
                          <a:solidFill>
                            <a:prstClr val="black"/>
                          </a:solidFill>
                          <a:effectLst/>
                          <a:uLnTx/>
                          <a:uFillTx/>
                          <a:latin typeface="+mn-lt"/>
                          <a:ea typeface="+mn-ea"/>
                          <a:cs typeface="+mn-cs"/>
                        </a:rPr>
                        <a:t>
'An updated guide to the pupil premium' - excerpt from Marc Rowland's guide for schools.
(NB! "One of the best ways to collaborate on approaches to improving outcomes for disadvantaged learners is to take part in an EEF trial.").
Read the full article here: https://goo.gl/TzCRQE
You can find out more about the trials we're currently recruiting for here: https://goo.gl/qCCsiJ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3889544"/>
                  </a:ext>
                </a:extLst>
              </a:tr>
            </a:tbl>
          </a:graphicData>
        </a:graphic>
      </p:graphicFrame>
      <p:sp>
        <p:nvSpPr>
          <p:cNvPr id="4" name="Text Placeholder 3">
            <a:extLst>
              <a:ext uri="{FF2B5EF4-FFF2-40B4-BE49-F238E27FC236}">
                <a16:creationId xmlns:a16="http://schemas.microsoft.com/office/drawing/2014/main" id="{61282319-3D72-4754-8B52-1821252E3C2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02124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15AE7-BCE4-4536-B1E7-C96AEF146B27}"/>
              </a:ext>
            </a:extLst>
          </p:cNvPr>
          <p:cNvSpPr>
            <a:spLocks noGrp="1"/>
          </p:cNvSpPr>
          <p:nvPr>
            <p:ph type="title"/>
          </p:nvPr>
        </p:nvSpPr>
        <p:spPr/>
        <p:txBody>
          <a:bodyPr/>
          <a:lstStyle/>
          <a:p>
            <a:r>
              <a:rPr lang="en-US"/>
              <a:t>Facebook Own Posts Table - 19 of 24</a:t>
            </a:r>
          </a:p>
        </p:txBody>
      </p:sp>
      <p:graphicFrame>
        <p:nvGraphicFramePr>
          <p:cNvPr id="5" name="Table Placeholder 4">
            <a:extLst>
              <a:ext uri="{FF2B5EF4-FFF2-40B4-BE49-F238E27FC236}">
                <a16:creationId xmlns:a16="http://schemas.microsoft.com/office/drawing/2014/main" id="{808FA2D7-2A66-4822-85A2-7D6B5922A321}"/>
              </a:ext>
            </a:extLst>
          </p:cNvPr>
          <p:cNvGraphicFramePr>
            <a:graphicFrameLocks noGrp="1"/>
          </p:cNvGraphicFramePr>
          <p:nvPr>
            <p:ph type="tbl" sz="quarter" idx="13"/>
            <p:extLst>
              <p:ext uri="{D42A27DB-BD31-4B8C-83A1-F6EECF244321}">
                <p14:modId xmlns:p14="http://schemas.microsoft.com/office/powerpoint/2010/main" val="231170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180811"/>
                    </a:ext>
                  </a:extLst>
                </a:gridCol>
                <a:gridCol w="370332">
                  <a:extLst>
                    <a:ext uri="{9D8B030D-6E8A-4147-A177-3AD203B41FA5}">
                      <a16:colId xmlns:a16="http://schemas.microsoft.com/office/drawing/2014/main" val="1042385996"/>
                    </a:ext>
                  </a:extLst>
                </a:gridCol>
                <a:gridCol w="370332">
                  <a:extLst>
                    <a:ext uri="{9D8B030D-6E8A-4147-A177-3AD203B41FA5}">
                      <a16:colId xmlns:a16="http://schemas.microsoft.com/office/drawing/2014/main" val="508769341"/>
                    </a:ext>
                  </a:extLst>
                </a:gridCol>
                <a:gridCol w="370332">
                  <a:extLst>
                    <a:ext uri="{9D8B030D-6E8A-4147-A177-3AD203B41FA5}">
                      <a16:colId xmlns:a16="http://schemas.microsoft.com/office/drawing/2014/main" val="1726266234"/>
                    </a:ext>
                  </a:extLst>
                </a:gridCol>
                <a:gridCol w="329184">
                  <a:extLst>
                    <a:ext uri="{9D8B030D-6E8A-4147-A177-3AD203B41FA5}">
                      <a16:colId xmlns:a16="http://schemas.microsoft.com/office/drawing/2014/main" val="3145871154"/>
                    </a:ext>
                  </a:extLst>
                </a:gridCol>
                <a:gridCol w="329184">
                  <a:extLst>
                    <a:ext uri="{9D8B030D-6E8A-4147-A177-3AD203B41FA5}">
                      <a16:colId xmlns:a16="http://schemas.microsoft.com/office/drawing/2014/main" val="1223294226"/>
                    </a:ext>
                  </a:extLst>
                </a:gridCol>
                <a:gridCol w="329184">
                  <a:extLst>
                    <a:ext uri="{9D8B030D-6E8A-4147-A177-3AD203B41FA5}">
                      <a16:colId xmlns:a16="http://schemas.microsoft.com/office/drawing/2014/main" val="2690694788"/>
                    </a:ext>
                  </a:extLst>
                </a:gridCol>
                <a:gridCol w="329184">
                  <a:extLst>
                    <a:ext uri="{9D8B030D-6E8A-4147-A177-3AD203B41FA5}">
                      <a16:colId xmlns:a16="http://schemas.microsoft.com/office/drawing/2014/main" val="2211206834"/>
                    </a:ext>
                  </a:extLst>
                </a:gridCol>
                <a:gridCol w="329184">
                  <a:extLst>
                    <a:ext uri="{9D8B030D-6E8A-4147-A177-3AD203B41FA5}">
                      <a16:colId xmlns:a16="http://schemas.microsoft.com/office/drawing/2014/main" val="2145100917"/>
                    </a:ext>
                  </a:extLst>
                </a:gridCol>
                <a:gridCol w="329184">
                  <a:extLst>
                    <a:ext uri="{9D8B030D-6E8A-4147-A177-3AD203B41FA5}">
                      <a16:colId xmlns:a16="http://schemas.microsoft.com/office/drawing/2014/main" val="3189944611"/>
                    </a:ext>
                  </a:extLst>
                </a:gridCol>
                <a:gridCol w="329184">
                  <a:extLst>
                    <a:ext uri="{9D8B030D-6E8A-4147-A177-3AD203B41FA5}">
                      <a16:colId xmlns:a16="http://schemas.microsoft.com/office/drawing/2014/main" val="1666446460"/>
                    </a:ext>
                  </a:extLst>
                </a:gridCol>
                <a:gridCol w="329184">
                  <a:extLst>
                    <a:ext uri="{9D8B030D-6E8A-4147-A177-3AD203B41FA5}">
                      <a16:colId xmlns:a16="http://schemas.microsoft.com/office/drawing/2014/main" val="170405122"/>
                    </a:ext>
                  </a:extLst>
                </a:gridCol>
                <a:gridCol w="329184">
                  <a:extLst>
                    <a:ext uri="{9D8B030D-6E8A-4147-A177-3AD203B41FA5}">
                      <a16:colId xmlns:a16="http://schemas.microsoft.com/office/drawing/2014/main" val="3663154010"/>
                    </a:ext>
                  </a:extLst>
                </a:gridCol>
                <a:gridCol w="370332">
                  <a:extLst>
                    <a:ext uri="{9D8B030D-6E8A-4147-A177-3AD203B41FA5}">
                      <a16:colId xmlns:a16="http://schemas.microsoft.com/office/drawing/2014/main" val="2081404197"/>
                    </a:ext>
                  </a:extLst>
                </a:gridCol>
                <a:gridCol w="370332">
                  <a:extLst>
                    <a:ext uri="{9D8B030D-6E8A-4147-A177-3AD203B41FA5}">
                      <a16:colId xmlns:a16="http://schemas.microsoft.com/office/drawing/2014/main" val="2361365651"/>
                    </a:ext>
                  </a:extLst>
                </a:gridCol>
                <a:gridCol w="329184">
                  <a:extLst>
                    <a:ext uri="{9D8B030D-6E8A-4147-A177-3AD203B41FA5}">
                      <a16:colId xmlns:a16="http://schemas.microsoft.com/office/drawing/2014/main" val="2689432728"/>
                    </a:ext>
                  </a:extLst>
                </a:gridCol>
                <a:gridCol w="329184">
                  <a:extLst>
                    <a:ext uri="{9D8B030D-6E8A-4147-A177-3AD203B41FA5}">
                      <a16:colId xmlns:a16="http://schemas.microsoft.com/office/drawing/2014/main" val="1481143096"/>
                    </a:ext>
                  </a:extLst>
                </a:gridCol>
                <a:gridCol w="370332">
                  <a:extLst>
                    <a:ext uri="{9D8B030D-6E8A-4147-A177-3AD203B41FA5}">
                      <a16:colId xmlns:a16="http://schemas.microsoft.com/office/drawing/2014/main" val="391385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836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- 2018-02-05 18:55:00</a:t>
                      </a:r>
                      <a:r>
                        <a:rPr kumimoji="0" lang="en-US" sz="1000" b="0" i="0" u="none" strike="noStrike" kern="1200" cap="none" spc="0" normalizeH="0" baseline="0" noProof="0">
                          <a:ln>
                            <a:noFill/>
                          </a:ln>
                          <a:solidFill>
                            <a:prstClr val="black"/>
                          </a:solidFill>
                          <a:effectLst/>
                          <a:uLnTx/>
                          <a:uFillTx/>
                          <a:latin typeface="+mn-lt"/>
                          <a:ea typeface="+mn-ea"/>
                          <a:cs typeface="+mn-cs"/>
                        </a:rPr>
                        <a:t>
TEACHING ASSISTANTS
"Much of the extra cash injected into schools was spent on teaching assistants – but are they value for money?" asks this week's @tes:  https://buff.ly/2FG9Sbz
Read our guidance report, 'Making Best Use of Teaching Assistants', with 7 key recommendations to improve how your school deploys teaching assistants here: https://buff.ly/2FE8mqk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848288"/>
                  </a:ext>
                </a:extLst>
              </a:tr>
            </a:tbl>
          </a:graphicData>
        </a:graphic>
      </p:graphicFrame>
      <p:sp>
        <p:nvSpPr>
          <p:cNvPr id="4" name="Text Placeholder 3">
            <a:extLst>
              <a:ext uri="{FF2B5EF4-FFF2-40B4-BE49-F238E27FC236}">
                <a16:creationId xmlns:a16="http://schemas.microsoft.com/office/drawing/2014/main" id="{4EEAC38D-2536-4BCA-939B-B85A2A56AA2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43433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1C620-D710-466C-9B83-1EA39393D73C}"/>
              </a:ext>
            </a:extLst>
          </p:cNvPr>
          <p:cNvSpPr>
            <a:spLocks noGrp="1"/>
          </p:cNvSpPr>
          <p:nvPr>
            <p:ph type="title"/>
          </p:nvPr>
        </p:nvSpPr>
        <p:spPr/>
        <p:txBody>
          <a:bodyPr/>
          <a:lstStyle/>
          <a:p>
            <a:r>
              <a:rPr lang="en-US"/>
              <a:t>Facebook Own Posts Table - 20 of 24</a:t>
            </a:r>
          </a:p>
        </p:txBody>
      </p:sp>
      <p:graphicFrame>
        <p:nvGraphicFramePr>
          <p:cNvPr id="5" name="Table Placeholder 4">
            <a:extLst>
              <a:ext uri="{FF2B5EF4-FFF2-40B4-BE49-F238E27FC236}">
                <a16:creationId xmlns:a16="http://schemas.microsoft.com/office/drawing/2014/main" id="{A230C002-C030-432F-A4CE-443ADE8EC474}"/>
              </a:ext>
            </a:extLst>
          </p:cNvPr>
          <p:cNvGraphicFramePr>
            <a:graphicFrameLocks noGrp="1"/>
          </p:cNvGraphicFramePr>
          <p:nvPr>
            <p:ph type="tbl" sz="quarter" idx="13"/>
            <p:extLst>
              <p:ext uri="{D42A27DB-BD31-4B8C-83A1-F6EECF244321}">
                <p14:modId xmlns:p14="http://schemas.microsoft.com/office/powerpoint/2010/main" val="227523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2742925"/>
                    </a:ext>
                  </a:extLst>
                </a:gridCol>
                <a:gridCol w="370332">
                  <a:extLst>
                    <a:ext uri="{9D8B030D-6E8A-4147-A177-3AD203B41FA5}">
                      <a16:colId xmlns:a16="http://schemas.microsoft.com/office/drawing/2014/main" val="1957522852"/>
                    </a:ext>
                  </a:extLst>
                </a:gridCol>
                <a:gridCol w="370332">
                  <a:extLst>
                    <a:ext uri="{9D8B030D-6E8A-4147-A177-3AD203B41FA5}">
                      <a16:colId xmlns:a16="http://schemas.microsoft.com/office/drawing/2014/main" val="309244940"/>
                    </a:ext>
                  </a:extLst>
                </a:gridCol>
                <a:gridCol w="370332">
                  <a:extLst>
                    <a:ext uri="{9D8B030D-6E8A-4147-A177-3AD203B41FA5}">
                      <a16:colId xmlns:a16="http://schemas.microsoft.com/office/drawing/2014/main" val="2280751242"/>
                    </a:ext>
                  </a:extLst>
                </a:gridCol>
                <a:gridCol w="329184">
                  <a:extLst>
                    <a:ext uri="{9D8B030D-6E8A-4147-A177-3AD203B41FA5}">
                      <a16:colId xmlns:a16="http://schemas.microsoft.com/office/drawing/2014/main" val="1483835384"/>
                    </a:ext>
                  </a:extLst>
                </a:gridCol>
                <a:gridCol w="329184">
                  <a:extLst>
                    <a:ext uri="{9D8B030D-6E8A-4147-A177-3AD203B41FA5}">
                      <a16:colId xmlns:a16="http://schemas.microsoft.com/office/drawing/2014/main" val="3293305680"/>
                    </a:ext>
                  </a:extLst>
                </a:gridCol>
                <a:gridCol w="329184">
                  <a:extLst>
                    <a:ext uri="{9D8B030D-6E8A-4147-A177-3AD203B41FA5}">
                      <a16:colId xmlns:a16="http://schemas.microsoft.com/office/drawing/2014/main" val="3017632112"/>
                    </a:ext>
                  </a:extLst>
                </a:gridCol>
                <a:gridCol w="329184">
                  <a:extLst>
                    <a:ext uri="{9D8B030D-6E8A-4147-A177-3AD203B41FA5}">
                      <a16:colId xmlns:a16="http://schemas.microsoft.com/office/drawing/2014/main" val="870291572"/>
                    </a:ext>
                  </a:extLst>
                </a:gridCol>
                <a:gridCol w="329184">
                  <a:extLst>
                    <a:ext uri="{9D8B030D-6E8A-4147-A177-3AD203B41FA5}">
                      <a16:colId xmlns:a16="http://schemas.microsoft.com/office/drawing/2014/main" val="2164612538"/>
                    </a:ext>
                  </a:extLst>
                </a:gridCol>
                <a:gridCol w="329184">
                  <a:extLst>
                    <a:ext uri="{9D8B030D-6E8A-4147-A177-3AD203B41FA5}">
                      <a16:colId xmlns:a16="http://schemas.microsoft.com/office/drawing/2014/main" val="3912065547"/>
                    </a:ext>
                  </a:extLst>
                </a:gridCol>
                <a:gridCol w="329184">
                  <a:extLst>
                    <a:ext uri="{9D8B030D-6E8A-4147-A177-3AD203B41FA5}">
                      <a16:colId xmlns:a16="http://schemas.microsoft.com/office/drawing/2014/main" val="3598398266"/>
                    </a:ext>
                  </a:extLst>
                </a:gridCol>
                <a:gridCol w="329184">
                  <a:extLst>
                    <a:ext uri="{9D8B030D-6E8A-4147-A177-3AD203B41FA5}">
                      <a16:colId xmlns:a16="http://schemas.microsoft.com/office/drawing/2014/main" val="3978442089"/>
                    </a:ext>
                  </a:extLst>
                </a:gridCol>
                <a:gridCol w="329184">
                  <a:extLst>
                    <a:ext uri="{9D8B030D-6E8A-4147-A177-3AD203B41FA5}">
                      <a16:colId xmlns:a16="http://schemas.microsoft.com/office/drawing/2014/main" val="1046968524"/>
                    </a:ext>
                  </a:extLst>
                </a:gridCol>
                <a:gridCol w="370332">
                  <a:extLst>
                    <a:ext uri="{9D8B030D-6E8A-4147-A177-3AD203B41FA5}">
                      <a16:colId xmlns:a16="http://schemas.microsoft.com/office/drawing/2014/main" val="3588770930"/>
                    </a:ext>
                  </a:extLst>
                </a:gridCol>
                <a:gridCol w="370332">
                  <a:extLst>
                    <a:ext uri="{9D8B030D-6E8A-4147-A177-3AD203B41FA5}">
                      <a16:colId xmlns:a16="http://schemas.microsoft.com/office/drawing/2014/main" val="2095499377"/>
                    </a:ext>
                  </a:extLst>
                </a:gridCol>
                <a:gridCol w="329184">
                  <a:extLst>
                    <a:ext uri="{9D8B030D-6E8A-4147-A177-3AD203B41FA5}">
                      <a16:colId xmlns:a16="http://schemas.microsoft.com/office/drawing/2014/main" val="1216950368"/>
                    </a:ext>
                  </a:extLst>
                </a:gridCol>
                <a:gridCol w="329184">
                  <a:extLst>
                    <a:ext uri="{9D8B030D-6E8A-4147-A177-3AD203B41FA5}">
                      <a16:colId xmlns:a16="http://schemas.microsoft.com/office/drawing/2014/main" val="2822637867"/>
                    </a:ext>
                  </a:extLst>
                </a:gridCol>
                <a:gridCol w="370332">
                  <a:extLst>
                    <a:ext uri="{9D8B030D-6E8A-4147-A177-3AD203B41FA5}">
                      <a16:colId xmlns:a16="http://schemas.microsoft.com/office/drawing/2014/main" val="389948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445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- 2018-02-14 20:14:00</a:t>
                      </a:r>
                      <a:r>
                        <a:rPr kumimoji="0" lang="en-US" sz="1000" b="0" i="0" u="none" strike="noStrike" kern="1200" cap="none" spc="0" normalizeH="0" baseline="0" noProof="0">
                          <a:ln>
                            <a:noFill/>
                          </a:ln>
                          <a:solidFill>
                            <a:prstClr val="black"/>
                          </a:solidFill>
                          <a:effectLst/>
                          <a:uLnTx/>
                          <a:uFillTx/>
                          <a:latin typeface="+mn-lt"/>
                          <a:ea typeface="+mn-ea"/>
                          <a:cs typeface="+mn-cs"/>
                        </a:rPr>
                        <a:t>
Using the EEF's Teaching and Learning Toolkit and its Early Years companion? Find out how to get the most out of these accessible summaries of educational research: https://goo.gl/iYpty7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8611074"/>
                  </a:ext>
                </a:extLst>
              </a:tr>
            </a:tbl>
          </a:graphicData>
        </a:graphic>
      </p:graphicFrame>
      <p:sp>
        <p:nvSpPr>
          <p:cNvPr id="4" name="Text Placeholder 3">
            <a:extLst>
              <a:ext uri="{FF2B5EF4-FFF2-40B4-BE49-F238E27FC236}">
                <a16:creationId xmlns:a16="http://schemas.microsoft.com/office/drawing/2014/main" id="{38D4E746-7DD0-4D5A-A5A5-31A13485ADE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8128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555C-6945-4B06-9636-2DA7D66B02E3}"/>
              </a:ext>
            </a:extLst>
          </p:cNvPr>
          <p:cNvSpPr>
            <a:spLocks noGrp="1"/>
          </p:cNvSpPr>
          <p:nvPr>
            <p:ph type="title"/>
          </p:nvPr>
        </p:nvSpPr>
        <p:spPr/>
        <p:txBody>
          <a:bodyPr/>
          <a:lstStyle/>
          <a:p>
            <a:r>
              <a:rPr lang="en-US"/>
              <a:t>Facebook Own Posts Table - 21 of 24</a:t>
            </a:r>
          </a:p>
        </p:txBody>
      </p:sp>
      <p:graphicFrame>
        <p:nvGraphicFramePr>
          <p:cNvPr id="5" name="Table Placeholder 4">
            <a:extLst>
              <a:ext uri="{FF2B5EF4-FFF2-40B4-BE49-F238E27FC236}">
                <a16:creationId xmlns:a16="http://schemas.microsoft.com/office/drawing/2014/main" id="{C4B11551-7614-4857-BF40-D47A11D589DA}"/>
              </a:ext>
            </a:extLst>
          </p:cNvPr>
          <p:cNvGraphicFramePr>
            <a:graphicFrameLocks noGrp="1"/>
          </p:cNvGraphicFramePr>
          <p:nvPr>
            <p:ph type="tbl" sz="quarter" idx="13"/>
            <p:extLst>
              <p:ext uri="{D42A27DB-BD31-4B8C-83A1-F6EECF244321}">
                <p14:modId xmlns:p14="http://schemas.microsoft.com/office/powerpoint/2010/main" val="421407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1400587"/>
                    </a:ext>
                  </a:extLst>
                </a:gridCol>
                <a:gridCol w="370332">
                  <a:extLst>
                    <a:ext uri="{9D8B030D-6E8A-4147-A177-3AD203B41FA5}">
                      <a16:colId xmlns:a16="http://schemas.microsoft.com/office/drawing/2014/main" val="797258936"/>
                    </a:ext>
                  </a:extLst>
                </a:gridCol>
                <a:gridCol w="370332">
                  <a:extLst>
                    <a:ext uri="{9D8B030D-6E8A-4147-A177-3AD203B41FA5}">
                      <a16:colId xmlns:a16="http://schemas.microsoft.com/office/drawing/2014/main" val="128547104"/>
                    </a:ext>
                  </a:extLst>
                </a:gridCol>
                <a:gridCol w="370332">
                  <a:extLst>
                    <a:ext uri="{9D8B030D-6E8A-4147-A177-3AD203B41FA5}">
                      <a16:colId xmlns:a16="http://schemas.microsoft.com/office/drawing/2014/main" val="982545054"/>
                    </a:ext>
                  </a:extLst>
                </a:gridCol>
                <a:gridCol w="329184">
                  <a:extLst>
                    <a:ext uri="{9D8B030D-6E8A-4147-A177-3AD203B41FA5}">
                      <a16:colId xmlns:a16="http://schemas.microsoft.com/office/drawing/2014/main" val="573524537"/>
                    </a:ext>
                  </a:extLst>
                </a:gridCol>
                <a:gridCol w="329184">
                  <a:extLst>
                    <a:ext uri="{9D8B030D-6E8A-4147-A177-3AD203B41FA5}">
                      <a16:colId xmlns:a16="http://schemas.microsoft.com/office/drawing/2014/main" val="956782534"/>
                    </a:ext>
                  </a:extLst>
                </a:gridCol>
                <a:gridCol w="329184">
                  <a:extLst>
                    <a:ext uri="{9D8B030D-6E8A-4147-A177-3AD203B41FA5}">
                      <a16:colId xmlns:a16="http://schemas.microsoft.com/office/drawing/2014/main" val="2649896486"/>
                    </a:ext>
                  </a:extLst>
                </a:gridCol>
                <a:gridCol w="329184">
                  <a:extLst>
                    <a:ext uri="{9D8B030D-6E8A-4147-A177-3AD203B41FA5}">
                      <a16:colId xmlns:a16="http://schemas.microsoft.com/office/drawing/2014/main" val="1483671394"/>
                    </a:ext>
                  </a:extLst>
                </a:gridCol>
                <a:gridCol w="329184">
                  <a:extLst>
                    <a:ext uri="{9D8B030D-6E8A-4147-A177-3AD203B41FA5}">
                      <a16:colId xmlns:a16="http://schemas.microsoft.com/office/drawing/2014/main" val="3899644188"/>
                    </a:ext>
                  </a:extLst>
                </a:gridCol>
                <a:gridCol w="329184">
                  <a:extLst>
                    <a:ext uri="{9D8B030D-6E8A-4147-A177-3AD203B41FA5}">
                      <a16:colId xmlns:a16="http://schemas.microsoft.com/office/drawing/2014/main" val="3028754854"/>
                    </a:ext>
                  </a:extLst>
                </a:gridCol>
                <a:gridCol w="329184">
                  <a:extLst>
                    <a:ext uri="{9D8B030D-6E8A-4147-A177-3AD203B41FA5}">
                      <a16:colId xmlns:a16="http://schemas.microsoft.com/office/drawing/2014/main" val="1719407853"/>
                    </a:ext>
                  </a:extLst>
                </a:gridCol>
                <a:gridCol w="329184">
                  <a:extLst>
                    <a:ext uri="{9D8B030D-6E8A-4147-A177-3AD203B41FA5}">
                      <a16:colId xmlns:a16="http://schemas.microsoft.com/office/drawing/2014/main" val="618332800"/>
                    </a:ext>
                  </a:extLst>
                </a:gridCol>
                <a:gridCol w="329184">
                  <a:extLst>
                    <a:ext uri="{9D8B030D-6E8A-4147-A177-3AD203B41FA5}">
                      <a16:colId xmlns:a16="http://schemas.microsoft.com/office/drawing/2014/main" val="2514483677"/>
                    </a:ext>
                  </a:extLst>
                </a:gridCol>
                <a:gridCol w="370332">
                  <a:extLst>
                    <a:ext uri="{9D8B030D-6E8A-4147-A177-3AD203B41FA5}">
                      <a16:colId xmlns:a16="http://schemas.microsoft.com/office/drawing/2014/main" val="2139927668"/>
                    </a:ext>
                  </a:extLst>
                </a:gridCol>
                <a:gridCol w="370332">
                  <a:extLst>
                    <a:ext uri="{9D8B030D-6E8A-4147-A177-3AD203B41FA5}">
                      <a16:colId xmlns:a16="http://schemas.microsoft.com/office/drawing/2014/main" val="2338645246"/>
                    </a:ext>
                  </a:extLst>
                </a:gridCol>
                <a:gridCol w="329184">
                  <a:extLst>
                    <a:ext uri="{9D8B030D-6E8A-4147-A177-3AD203B41FA5}">
                      <a16:colId xmlns:a16="http://schemas.microsoft.com/office/drawing/2014/main" val="701297083"/>
                    </a:ext>
                  </a:extLst>
                </a:gridCol>
                <a:gridCol w="329184">
                  <a:extLst>
                    <a:ext uri="{9D8B030D-6E8A-4147-A177-3AD203B41FA5}">
                      <a16:colId xmlns:a16="http://schemas.microsoft.com/office/drawing/2014/main" val="4233106917"/>
                    </a:ext>
                  </a:extLst>
                </a:gridCol>
                <a:gridCol w="370332">
                  <a:extLst>
                    <a:ext uri="{9D8B030D-6E8A-4147-A177-3AD203B41FA5}">
                      <a16:colId xmlns:a16="http://schemas.microsoft.com/office/drawing/2014/main" val="357172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54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- 2018-02-07 20:05:00</a:t>
                      </a:r>
                      <a:r>
                        <a:rPr kumimoji="0" lang="en-US" sz="1000" b="0" i="0" u="none" strike="noStrike" kern="1200" cap="none" spc="0" normalizeH="0" baseline="0" noProof="0">
                          <a:ln>
                            <a:noFill/>
                          </a:ln>
                          <a:solidFill>
                            <a:prstClr val="black"/>
                          </a:solidFill>
                          <a:effectLst/>
                          <a:uLnTx/>
                          <a:uFillTx/>
                          <a:latin typeface="+mn-lt"/>
                          <a:ea typeface="+mn-ea"/>
                          <a:cs typeface="+mn-cs"/>
                        </a:rPr>
                        <a:t>
APPLY NOW
We currently have THREE grant-funding rounds open for applications...
1. Early Years: Professional Development and Leadership: https://buff.ly/2Ez3pQn
2. Improving Science Education: https://buff.ly/2Ez3tj5
3. Science Teacher Retention: https://buff.ly/2EAuanA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61101"/>
                  </a:ext>
                </a:extLst>
              </a:tr>
            </a:tbl>
          </a:graphicData>
        </a:graphic>
      </p:graphicFrame>
      <p:sp>
        <p:nvSpPr>
          <p:cNvPr id="4" name="Text Placeholder 3">
            <a:extLst>
              <a:ext uri="{FF2B5EF4-FFF2-40B4-BE49-F238E27FC236}">
                <a16:creationId xmlns:a16="http://schemas.microsoft.com/office/drawing/2014/main" id="{C43839BD-F015-4107-B3BA-D4FF45ABACB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60130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5C390-6D68-4E21-9B03-0CA5E9100F7E}"/>
              </a:ext>
            </a:extLst>
          </p:cNvPr>
          <p:cNvSpPr>
            <a:spLocks noGrp="1"/>
          </p:cNvSpPr>
          <p:nvPr>
            <p:ph type="title"/>
          </p:nvPr>
        </p:nvSpPr>
        <p:spPr/>
        <p:txBody>
          <a:bodyPr/>
          <a:lstStyle/>
          <a:p>
            <a:r>
              <a:rPr lang="en-US"/>
              <a:t>Facebook Own Posts Table - 22 of 24</a:t>
            </a:r>
          </a:p>
        </p:txBody>
      </p:sp>
      <p:graphicFrame>
        <p:nvGraphicFramePr>
          <p:cNvPr id="5" name="Table Placeholder 4">
            <a:extLst>
              <a:ext uri="{FF2B5EF4-FFF2-40B4-BE49-F238E27FC236}">
                <a16:creationId xmlns:a16="http://schemas.microsoft.com/office/drawing/2014/main" id="{4664E06E-88D9-4243-8DE4-D7C233901EF2}"/>
              </a:ext>
            </a:extLst>
          </p:cNvPr>
          <p:cNvGraphicFramePr>
            <a:graphicFrameLocks noGrp="1"/>
          </p:cNvGraphicFramePr>
          <p:nvPr>
            <p:ph type="tbl" sz="quarter" idx="13"/>
            <p:extLst>
              <p:ext uri="{D42A27DB-BD31-4B8C-83A1-F6EECF244321}">
                <p14:modId xmlns:p14="http://schemas.microsoft.com/office/powerpoint/2010/main" val="205604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3259104"/>
                    </a:ext>
                  </a:extLst>
                </a:gridCol>
                <a:gridCol w="370332">
                  <a:extLst>
                    <a:ext uri="{9D8B030D-6E8A-4147-A177-3AD203B41FA5}">
                      <a16:colId xmlns:a16="http://schemas.microsoft.com/office/drawing/2014/main" val="3421969611"/>
                    </a:ext>
                  </a:extLst>
                </a:gridCol>
                <a:gridCol w="370332">
                  <a:extLst>
                    <a:ext uri="{9D8B030D-6E8A-4147-A177-3AD203B41FA5}">
                      <a16:colId xmlns:a16="http://schemas.microsoft.com/office/drawing/2014/main" val="1982671894"/>
                    </a:ext>
                  </a:extLst>
                </a:gridCol>
                <a:gridCol w="370332">
                  <a:extLst>
                    <a:ext uri="{9D8B030D-6E8A-4147-A177-3AD203B41FA5}">
                      <a16:colId xmlns:a16="http://schemas.microsoft.com/office/drawing/2014/main" val="1782851506"/>
                    </a:ext>
                  </a:extLst>
                </a:gridCol>
                <a:gridCol w="329184">
                  <a:extLst>
                    <a:ext uri="{9D8B030D-6E8A-4147-A177-3AD203B41FA5}">
                      <a16:colId xmlns:a16="http://schemas.microsoft.com/office/drawing/2014/main" val="2425607598"/>
                    </a:ext>
                  </a:extLst>
                </a:gridCol>
                <a:gridCol w="329184">
                  <a:extLst>
                    <a:ext uri="{9D8B030D-6E8A-4147-A177-3AD203B41FA5}">
                      <a16:colId xmlns:a16="http://schemas.microsoft.com/office/drawing/2014/main" val="2069382823"/>
                    </a:ext>
                  </a:extLst>
                </a:gridCol>
                <a:gridCol w="329184">
                  <a:extLst>
                    <a:ext uri="{9D8B030D-6E8A-4147-A177-3AD203B41FA5}">
                      <a16:colId xmlns:a16="http://schemas.microsoft.com/office/drawing/2014/main" val="2510332859"/>
                    </a:ext>
                  </a:extLst>
                </a:gridCol>
                <a:gridCol w="329184">
                  <a:extLst>
                    <a:ext uri="{9D8B030D-6E8A-4147-A177-3AD203B41FA5}">
                      <a16:colId xmlns:a16="http://schemas.microsoft.com/office/drawing/2014/main" val="2230734703"/>
                    </a:ext>
                  </a:extLst>
                </a:gridCol>
                <a:gridCol w="329184">
                  <a:extLst>
                    <a:ext uri="{9D8B030D-6E8A-4147-A177-3AD203B41FA5}">
                      <a16:colId xmlns:a16="http://schemas.microsoft.com/office/drawing/2014/main" val="2452980228"/>
                    </a:ext>
                  </a:extLst>
                </a:gridCol>
                <a:gridCol w="329184">
                  <a:extLst>
                    <a:ext uri="{9D8B030D-6E8A-4147-A177-3AD203B41FA5}">
                      <a16:colId xmlns:a16="http://schemas.microsoft.com/office/drawing/2014/main" val="458116801"/>
                    </a:ext>
                  </a:extLst>
                </a:gridCol>
                <a:gridCol w="329184">
                  <a:extLst>
                    <a:ext uri="{9D8B030D-6E8A-4147-A177-3AD203B41FA5}">
                      <a16:colId xmlns:a16="http://schemas.microsoft.com/office/drawing/2014/main" val="2846757493"/>
                    </a:ext>
                  </a:extLst>
                </a:gridCol>
                <a:gridCol w="329184">
                  <a:extLst>
                    <a:ext uri="{9D8B030D-6E8A-4147-A177-3AD203B41FA5}">
                      <a16:colId xmlns:a16="http://schemas.microsoft.com/office/drawing/2014/main" val="4253730685"/>
                    </a:ext>
                  </a:extLst>
                </a:gridCol>
                <a:gridCol w="329184">
                  <a:extLst>
                    <a:ext uri="{9D8B030D-6E8A-4147-A177-3AD203B41FA5}">
                      <a16:colId xmlns:a16="http://schemas.microsoft.com/office/drawing/2014/main" val="1315509024"/>
                    </a:ext>
                  </a:extLst>
                </a:gridCol>
                <a:gridCol w="370332">
                  <a:extLst>
                    <a:ext uri="{9D8B030D-6E8A-4147-A177-3AD203B41FA5}">
                      <a16:colId xmlns:a16="http://schemas.microsoft.com/office/drawing/2014/main" val="1742446644"/>
                    </a:ext>
                  </a:extLst>
                </a:gridCol>
                <a:gridCol w="370332">
                  <a:extLst>
                    <a:ext uri="{9D8B030D-6E8A-4147-A177-3AD203B41FA5}">
                      <a16:colId xmlns:a16="http://schemas.microsoft.com/office/drawing/2014/main" val="2181724358"/>
                    </a:ext>
                  </a:extLst>
                </a:gridCol>
                <a:gridCol w="329184">
                  <a:extLst>
                    <a:ext uri="{9D8B030D-6E8A-4147-A177-3AD203B41FA5}">
                      <a16:colId xmlns:a16="http://schemas.microsoft.com/office/drawing/2014/main" val="405873476"/>
                    </a:ext>
                  </a:extLst>
                </a:gridCol>
                <a:gridCol w="329184">
                  <a:extLst>
                    <a:ext uri="{9D8B030D-6E8A-4147-A177-3AD203B41FA5}">
                      <a16:colId xmlns:a16="http://schemas.microsoft.com/office/drawing/2014/main" val="3116702124"/>
                    </a:ext>
                  </a:extLst>
                </a:gridCol>
                <a:gridCol w="370332">
                  <a:extLst>
                    <a:ext uri="{9D8B030D-6E8A-4147-A177-3AD203B41FA5}">
                      <a16:colId xmlns:a16="http://schemas.microsoft.com/office/drawing/2014/main" val="1490928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715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- 2018-02-13 18:26:00</a:t>
                      </a:r>
                      <a:r>
                        <a:rPr kumimoji="0" lang="en-US" sz="1000" b="0" i="0" u="none" strike="noStrike" kern="1200" cap="none" spc="0" normalizeH="0" baseline="0" noProof="0">
                          <a:ln>
                            <a:noFill/>
                          </a:ln>
                          <a:solidFill>
                            <a:prstClr val="black"/>
                          </a:solidFill>
                          <a:effectLst/>
                          <a:uLnTx/>
                          <a:uFillTx/>
                          <a:latin typeface="+mn-lt"/>
                          <a:ea typeface="+mn-ea"/>
                          <a:cs typeface="+mn-cs"/>
                        </a:rPr>
                        <a:t>
Half-term reading!
New EEF guidance report: Putting Evidence to Work: A School’s Guide to Implementation highlights how good and thoughtful implementation is crucial to the success of any teaching and learning strategy.
It offers six evidence based recommendation areas to help schools give their innovations the very best chance by working. 
Download the report here: https://goo.gl/fdQePg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1378499"/>
                  </a:ext>
                </a:extLst>
              </a:tr>
            </a:tbl>
          </a:graphicData>
        </a:graphic>
      </p:graphicFrame>
      <p:sp>
        <p:nvSpPr>
          <p:cNvPr id="4" name="Text Placeholder 3">
            <a:extLst>
              <a:ext uri="{FF2B5EF4-FFF2-40B4-BE49-F238E27FC236}">
                <a16:creationId xmlns:a16="http://schemas.microsoft.com/office/drawing/2014/main" id="{3D2F0316-E1FE-49EB-96FE-C5801EA987A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11950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24EE-842D-4817-8648-ECCBB37FD740}"/>
              </a:ext>
            </a:extLst>
          </p:cNvPr>
          <p:cNvSpPr>
            <a:spLocks noGrp="1"/>
          </p:cNvSpPr>
          <p:nvPr>
            <p:ph type="title"/>
          </p:nvPr>
        </p:nvSpPr>
        <p:spPr/>
        <p:txBody>
          <a:bodyPr/>
          <a:lstStyle/>
          <a:p>
            <a:r>
              <a:rPr lang="en-US"/>
              <a:t>Facebook Own Posts Table - 23 of 24</a:t>
            </a:r>
          </a:p>
        </p:txBody>
      </p:sp>
      <p:graphicFrame>
        <p:nvGraphicFramePr>
          <p:cNvPr id="5" name="Table Placeholder 4">
            <a:extLst>
              <a:ext uri="{FF2B5EF4-FFF2-40B4-BE49-F238E27FC236}">
                <a16:creationId xmlns:a16="http://schemas.microsoft.com/office/drawing/2014/main" id="{7F29DD7D-AAE3-4000-BC64-904D182C591F}"/>
              </a:ext>
            </a:extLst>
          </p:cNvPr>
          <p:cNvGraphicFramePr>
            <a:graphicFrameLocks noGrp="1"/>
          </p:cNvGraphicFramePr>
          <p:nvPr>
            <p:ph type="tbl" sz="quarter" idx="13"/>
            <p:extLst>
              <p:ext uri="{D42A27DB-BD31-4B8C-83A1-F6EECF244321}">
                <p14:modId xmlns:p14="http://schemas.microsoft.com/office/powerpoint/2010/main" val="249687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5625688"/>
                    </a:ext>
                  </a:extLst>
                </a:gridCol>
                <a:gridCol w="370332">
                  <a:extLst>
                    <a:ext uri="{9D8B030D-6E8A-4147-A177-3AD203B41FA5}">
                      <a16:colId xmlns:a16="http://schemas.microsoft.com/office/drawing/2014/main" val="3809512096"/>
                    </a:ext>
                  </a:extLst>
                </a:gridCol>
                <a:gridCol w="370332">
                  <a:extLst>
                    <a:ext uri="{9D8B030D-6E8A-4147-A177-3AD203B41FA5}">
                      <a16:colId xmlns:a16="http://schemas.microsoft.com/office/drawing/2014/main" val="1177742006"/>
                    </a:ext>
                  </a:extLst>
                </a:gridCol>
                <a:gridCol w="370332">
                  <a:extLst>
                    <a:ext uri="{9D8B030D-6E8A-4147-A177-3AD203B41FA5}">
                      <a16:colId xmlns:a16="http://schemas.microsoft.com/office/drawing/2014/main" val="1351296036"/>
                    </a:ext>
                  </a:extLst>
                </a:gridCol>
                <a:gridCol w="329184">
                  <a:extLst>
                    <a:ext uri="{9D8B030D-6E8A-4147-A177-3AD203B41FA5}">
                      <a16:colId xmlns:a16="http://schemas.microsoft.com/office/drawing/2014/main" val="727546702"/>
                    </a:ext>
                  </a:extLst>
                </a:gridCol>
                <a:gridCol w="329184">
                  <a:extLst>
                    <a:ext uri="{9D8B030D-6E8A-4147-A177-3AD203B41FA5}">
                      <a16:colId xmlns:a16="http://schemas.microsoft.com/office/drawing/2014/main" val="1056731047"/>
                    </a:ext>
                  </a:extLst>
                </a:gridCol>
                <a:gridCol w="329184">
                  <a:extLst>
                    <a:ext uri="{9D8B030D-6E8A-4147-A177-3AD203B41FA5}">
                      <a16:colId xmlns:a16="http://schemas.microsoft.com/office/drawing/2014/main" val="849465193"/>
                    </a:ext>
                  </a:extLst>
                </a:gridCol>
                <a:gridCol w="329184">
                  <a:extLst>
                    <a:ext uri="{9D8B030D-6E8A-4147-A177-3AD203B41FA5}">
                      <a16:colId xmlns:a16="http://schemas.microsoft.com/office/drawing/2014/main" val="660608833"/>
                    </a:ext>
                  </a:extLst>
                </a:gridCol>
                <a:gridCol w="329184">
                  <a:extLst>
                    <a:ext uri="{9D8B030D-6E8A-4147-A177-3AD203B41FA5}">
                      <a16:colId xmlns:a16="http://schemas.microsoft.com/office/drawing/2014/main" val="3729037230"/>
                    </a:ext>
                  </a:extLst>
                </a:gridCol>
                <a:gridCol w="329184">
                  <a:extLst>
                    <a:ext uri="{9D8B030D-6E8A-4147-A177-3AD203B41FA5}">
                      <a16:colId xmlns:a16="http://schemas.microsoft.com/office/drawing/2014/main" val="2155433487"/>
                    </a:ext>
                  </a:extLst>
                </a:gridCol>
                <a:gridCol w="329184">
                  <a:extLst>
                    <a:ext uri="{9D8B030D-6E8A-4147-A177-3AD203B41FA5}">
                      <a16:colId xmlns:a16="http://schemas.microsoft.com/office/drawing/2014/main" val="1435880850"/>
                    </a:ext>
                  </a:extLst>
                </a:gridCol>
                <a:gridCol w="329184">
                  <a:extLst>
                    <a:ext uri="{9D8B030D-6E8A-4147-A177-3AD203B41FA5}">
                      <a16:colId xmlns:a16="http://schemas.microsoft.com/office/drawing/2014/main" val="1775480914"/>
                    </a:ext>
                  </a:extLst>
                </a:gridCol>
                <a:gridCol w="329184">
                  <a:extLst>
                    <a:ext uri="{9D8B030D-6E8A-4147-A177-3AD203B41FA5}">
                      <a16:colId xmlns:a16="http://schemas.microsoft.com/office/drawing/2014/main" val="4274062533"/>
                    </a:ext>
                  </a:extLst>
                </a:gridCol>
                <a:gridCol w="370332">
                  <a:extLst>
                    <a:ext uri="{9D8B030D-6E8A-4147-A177-3AD203B41FA5}">
                      <a16:colId xmlns:a16="http://schemas.microsoft.com/office/drawing/2014/main" val="1529840461"/>
                    </a:ext>
                  </a:extLst>
                </a:gridCol>
                <a:gridCol w="370332">
                  <a:extLst>
                    <a:ext uri="{9D8B030D-6E8A-4147-A177-3AD203B41FA5}">
                      <a16:colId xmlns:a16="http://schemas.microsoft.com/office/drawing/2014/main" val="3905056811"/>
                    </a:ext>
                  </a:extLst>
                </a:gridCol>
                <a:gridCol w="329184">
                  <a:extLst>
                    <a:ext uri="{9D8B030D-6E8A-4147-A177-3AD203B41FA5}">
                      <a16:colId xmlns:a16="http://schemas.microsoft.com/office/drawing/2014/main" val="1094876659"/>
                    </a:ext>
                  </a:extLst>
                </a:gridCol>
                <a:gridCol w="329184">
                  <a:extLst>
                    <a:ext uri="{9D8B030D-6E8A-4147-A177-3AD203B41FA5}">
                      <a16:colId xmlns:a16="http://schemas.microsoft.com/office/drawing/2014/main" val="1974691929"/>
                    </a:ext>
                  </a:extLst>
                </a:gridCol>
                <a:gridCol w="370332">
                  <a:extLst>
                    <a:ext uri="{9D8B030D-6E8A-4147-A177-3AD203B41FA5}">
                      <a16:colId xmlns:a16="http://schemas.microsoft.com/office/drawing/2014/main" val="146789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689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- 2018-02-05 20:46:00</a:t>
                      </a:r>
                      <a:r>
                        <a:rPr kumimoji="0" lang="en-US" sz="1000" b="0" i="0" u="none" strike="noStrike" kern="1200" cap="none" spc="0" normalizeH="0" baseline="0" noProof="0">
                          <a:ln>
                            <a:noFill/>
                          </a:ln>
                          <a:solidFill>
                            <a:prstClr val="black"/>
                          </a:solidFill>
                          <a:effectLst/>
                          <a:uLnTx/>
                          <a:uFillTx/>
                          <a:latin typeface="+mn-lt"/>
                          <a:ea typeface="+mn-ea"/>
                          <a:cs typeface="+mn-cs"/>
                        </a:rPr>
                        <a:t>
"Do teachers need theories that would bore researchers?"
In this new EEF blog, Robbie Coleman – a secondary school English teacher and a Senior Associate at the EEF – looks at Prof. Daniel Willingham's recent article, ‘A Mental Model of the Learner', and asks: should teacher training include a set of well-defined, robust generalisations about what learners have in common?
You can read it here: https://educationendowmentfoundation.org.uk/news/eef-blog-do-teachers-need-theories-that-would-bore-researchers/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1287234"/>
                  </a:ext>
                </a:extLst>
              </a:tr>
            </a:tbl>
          </a:graphicData>
        </a:graphic>
      </p:graphicFrame>
      <p:sp>
        <p:nvSpPr>
          <p:cNvPr id="4" name="Text Placeholder 3">
            <a:extLst>
              <a:ext uri="{FF2B5EF4-FFF2-40B4-BE49-F238E27FC236}">
                <a16:creationId xmlns:a16="http://schemas.microsoft.com/office/drawing/2014/main" id="{8A5EFE3A-B01D-40F2-98CB-B1E6DAA176D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93775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9B5E9-D415-4AB6-8A6D-0B928D8FCC40}"/>
              </a:ext>
            </a:extLst>
          </p:cNvPr>
          <p:cNvSpPr>
            <a:spLocks noGrp="1"/>
          </p:cNvSpPr>
          <p:nvPr>
            <p:ph type="title"/>
          </p:nvPr>
        </p:nvSpPr>
        <p:spPr/>
        <p:txBody>
          <a:bodyPr/>
          <a:lstStyle/>
          <a:p>
            <a:r>
              <a:rPr lang="en-US"/>
              <a:t>Facebook Own Posts Table - 24 of 24</a:t>
            </a:r>
          </a:p>
        </p:txBody>
      </p:sp>
      <p:graphicFrame>
        <p:nvGraphicFramePr>
          <p:cNvPr id="5" name="Table Placeholder 4">
            <a:extLst>
              <a:ext uri="{FF2B5EF4-FFF2-40B4-BE49-F238E27FC236}">
                <a16:creationId xmlns:a16="http://schemas.microsoft.com/office/drawing/2014/main" id="{6765DD92-D962-43B2-9958-3D824520BE29}"/>
              </a:ext>
            </a:extLst>
          </p:cNvPr>
          <p:cNvGraphicFramePr>
            <a:graphicFrameLocks noGrp="1"/>
          </p:cNvGraphicFramePr>
          <p:nvPr>
            <p:ph type="tbl" sz="quarter" idx="13"/>
            <p:extLst>
              <p:ext uri="{D42A27DB-BD31-4B8C-83A1-F6EECF244321}">
                <p14:modId xmlns:p14="http://schemas.microsoft.com/office/powerpoint/2010/main" val="3181416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7910527"/>
                    </a:ext>
                  </a:extLst>
                </a:gridCol>
                <a:gridCol w="370332">
                  <a:extLst>
                    <a:ext uri="{9D8B030D-6E8A-4147-A177-3AD203B41FA5}">
                      <a16:colId xmlns:a16="http://schemas.microsoft.com/office/drawing/2014/main" val="3931817248"/>
                    </a:ext>
                  </a:extLst>
                </a:gridCol>
                <a:gridCol w="370332">
                  <a:extLst>
                    <a:ext uri="{9D8B030D-6E8A-4147-A177-3AD203B41FA5}">
                      <a16:colId xmlns:a16="http://schemas.microsoft.com/office/drawing/2014/main" val="2846271541"/>
                    </a:ext>
                  </a:extLst>
                </a:gridCol>
                <a:gridCol w="370332">
                  <a:extLst>
                    <a:ext uri="{9D8B030D-6E8A-4147-A177-3AD203B41FA5}">
                      <a16:colId xmlns:a16="http://schemas.microsoft.com/office/drawing/2014/main" val="3235961173"/>
                    </a:ext>
                  </a:extLst>
                </a:gridCol>
                <a:gridCol w="329184">
                  <a:extLst>
                    <a:ext uri="{9D8B030D-6E8A-4147-A177-3AD203B41FA5}">
                      <a16:colId xmlns:a16="http://schemas.microsoft.com/office/drawing/2014/main" val="3313227969"/>
                    </a:ext>
                  </a:extLst>
                </a:gridCol>
                <a:gridCol w="329184">
                  <a:extLst>
                    <a:ext uri="{9D8B030D-6E8A-4147-A177-3AD203B41FA5}">
                      <a16:colId xmlns:a16="http://schemas.microsoft.com/office/drawing/2014/main" val="3700951602"/>
                    </a:ext>
                  </a:extLst>
                </a:gridCol>
                <a:gridCol w="329184">
                  <a:extLst>
                    <a:ext uri="{9D8B030D-6E8A-4147-A177-3AD203B41FA5}">
                      <a16:colId xmlns:a16="http://schemas.microsoft.com/office/drawing/2014/main" val="4260513805"/>
                    </a:ext>
                  </a:extLst>
                </a:gridCol>
                <a:gridCol w="329184">
                  <a:extLst>
                    <a:ext uri="{9D8B030D-6E8A-4147-A177-3AD203B41FA5}">
                      <a16:colId xmlns:a16="http://schemas.microsoft.com/office/drawing/2014/main" val="4197344490"/>
                    </a:ext>
                  </a:extLst>
                </a:gridCol>
                <a:gridCol w="329184">
                  <a:extLst>
                    <a:ext uri="{9D8B030D-6E8A-4147-A177-3AD203B41FA5}">
                      <a16:colId xmlns:a16="http://schemas.microsoft.com/office/drawing/2014/main" val="3301280664"/>
                    </a:ext>
                  </a:extLst>
                </a:gridCol>
                <a:gridCol w="329184">
                  <a:extLst>
                    <a:ext uri="{9D8B030D-6E8A-4147-A177-3AD203B41FA5}">
                      <a16:colId xmlns:a16="http://schemas.microsoft.com/office/drawing/2014/main" val="1540368096"/>
                    </a:ext>
                  </a:extLst>
                </a:gridCol>
                <a:gridCol w="329184">
                  <a:extLst>
                    <a:ext uri="{9D8B030D-6E8A-4147-A177-3AD203B41FA5}">
                      <a16:colId xmlns:a16="http://schemas.microsoft.com/office/drawing/2014/main" val="3819984141"/>
                    </a:ext>
                  </a:extLst>
                </a:gridCol>
                <a:gridCol w="329184">
                  <a:extLst>
                    <a:ext uri="{9D8B030D-6E8A-4147-A177-3AD203B41FA5}">
                      <a16:colId xmlns:a16="http://schemas.microsoft.com/office/drawing/2014/main" val="816308918"/>
                    </a:ext>
                  </a:extLst>
                </a:gridCol>
                <a:gridCol w="329184">
                  <a:extLst>
                    <a:ext uri="{9D8B030D-6E8A-4147-A177-3AD203B41FA5}">
                      <a16:colId xmlns:a16="http://schemas.microsoft.com/office/drawing/2014/main" val="451188736"/>
                    </a:ext>
                  </a:extLst>
                </a:gridCol>
                <a:gridCol w="370332">
                  <a:extLst>
                    <a:ext uri="{9D8B030D-6E8A-4147-A177-3AD203B41FA5}">
                      <a16:colId xmlns:a16="http://schemas.microsoft.com/office/drawing/2014/main" val="1650097671"/>
                    </a:ext>
                  </a:extLst>
                </a:gridCol>
                <a:gridCol w="370332">
                  <a:extLst>
                    <a:ext uri="{9D8B030D-6E8A-4147-A177-3AD203B41FA5}">
                      <a16:colId xmlns:a16="http://schemas.microsoft.com/office/drawing/2014/main" val="2327251481"/>
                    </a:ext>
                  </a:extLst>
                </a:gridCol>
                <a:gridCol w="329184">
                  <a:extLst>
                    <a:ext uri="{9D8B030D-6E8A-4147-A177-3AD203B41FA5}">
                      <a16:colId xmlns:a16="http://schemas.microsoft.com/office/drawing/2014/main" val="2800153213"/>
                    </a:ext>
                  </a:extLst>
                </a:gridCol>
                <a:gridCol w="329184">
                  <a:extLst>
                    <a:ext uri="{9D8B030D-6E8A-4147-A177-3AD203B41FA5}">
                      <a16:colId xmlns:a16="http://schemas.microsoft.com/office/drawing/2014/main" val="568245300"/>
                    </a:ext>
                  </a:extLst>
                </a:gridCol>
                <a:gridCol w="370332">
                  <a:extLst>
                    <a:ext uri="{9D8B030D-6E8A-4147-A177-3AD203B41FA5}">
                      <a16:colId xmlns:a16="http://schemas.microsoft.com/office/drawing/2014/main" val="3960431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603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- 2018-02-11 17:29:00</a:t>
                      </a:r>
                      <a:r>
                        <a:rPr kumimoji="0" lang="en-US" sz="1000" b="0" i="0" u="none" strike="noStrike" kern="1200" cap="none" spc="0" normalizeH="0" baseline="0" noProof="0">
                          <a:ln>
                            <a:noFill/>
                          </a:ln>
                          <a:solidFill>
                            <a:prstClr val="black"/>
                          </a:solidFill>
                          <a:effectLst/>
                          <a:uLnTx/>
                          <a:uFillTx/>
                          <a:latin typeface="+mn-lt"/>
                          <a:ea typeface="+mn-ea"/>
                          <a:cs typeface="+mn-cs"/>
                        </a:rPr>
                        <a:t>
'Putting evidence to work in your classroom' Shaun Alison, Director of Durrington Research School, introduces our latest report, 'A School's Guide to Implementation'. 
Download the report here: https://goo.gl/fdQePg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421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Education Endowment Foundation - 2018-02-23 19:09:05</a:t>
                      </a:r>
                      <a:r>
                        <a:rPr kumimoji="0" lang="en-US" sz="1000" b="0" i="0" u="none" strike="noStrike" kern="1200" cap="none" spc="0" normalizeH="0" baseline="0" noProof="0">
                          <a:ln>
                            <a:noFill/>
                          </a:ln>
                          <a:solidFill>
                            <a:prstClr val="black"/>
                          </a:solidFill>
                          <a:effectLst/>
                          <a:uLnTx/>
                          <a:uFillTx/>
                          <a:latin typeface="+mn-lt"/>
                          <a:ea typeface="+mn-ea"/>
                          <a:cs typeface="+mn-cs"/>
                        </a:rPr>
                        <a:t>
New vacancies: We're looking for a new Programme Manager, as well as a new Project Manager. Follow the link to find out about both vacancies.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0585081"/>
                  </a:ext>
                </a:extLst>
              </a:tr>
            </a:tbl>
          </a:graphicData>
        </a:graphic>
      </p:graphicFrame>
      <p:sp>
        <p:nvSpPr>
          <p:cNvPr id="4" name="Text Placeholder 3">
            <a:extLst>
              <a:ext uri="{FF2B5EF4-FFF2-40B4-BE49-F238E27FC236}">
                <a16:creationId xmlns:a16="http://schemas.microsoft.com/office/drawing/2014/main" id="{C25EE8BF-57B3-4157-9BCA-947E179F035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790604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1539</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- 1 of 24</vt:lpstr>
      <vt:lpstr>Facebook Own Posts Table - 2 of 24</vt:lpstr>
      <vt:lpstr>Facebook Own Posts Table - 3 of 24</vt:lpstr>
      <vt:lpstr>Facebook Own Posts Table - 4 of 24</vt:lpstr>
      <vt:lpstr>Facebook Own Posts Table - 5 of 24</vt:lpstr>
      <vt:lpstr>Facebook Own Posts Table - 6 of 24</vt:lpstr>
      <vt:lpstr>Facebook Own Posts Table - 7 of 24</vt:lpstr>
      <vt:lpstr>Facebook Own Posts Table - 8 of 24</vt:lpstr>
      <vt:lpstr>Facebook Own Posts Table - 9 of 24</vt:lpstr>
      <vt:lpstr>Facebook Own Posts Table - 10 of 24</vt:lpstr>
      <vt:lpstr>Facebook Own Posts Table - 11 of 24</vt:lpstr>
      <vt:lpstr>Facebook Own Posts Table - 12 of 24</vt:lpstr>
      <vt:lpstr>Facebook Own Posts Table - 13 of 24</vt:lpstr>
      <vt:lpstr>Facebook Own Posts Table - 14 of 24</vt:lpstr>
      <vt:lpstr>Facebook Own Posts Table - 15 of 24</vt:lpstr>
      <vt:lpstr>Facebook Own Posts Table - 16 of 24</vt:lpstr>
      <vt:lpstr>Facebook Own Posts Table - 17 of 24</vt:lpstr>
      <vt:lpstr>Facebook Own Posts Table - 18 of 24</vt:lpstr>
      <vt:lpstr>Facebook Own Posts Table - 19 of 24</vt:lpstr>
      <vt:lpstr>Facebook Own Posts Table - 20 of 24</vt:lpstr>
      <vt:lpstr>Facebook Own Posts Table - 21 of 24</vt:lpstr>
      <vt:lpstr>Facebook Own Posts Table - 22 of 24</vt:lpstr>
      <vt:lpstr>Facebook Own Posts Table - 23 of 24</vt:lpstr>
      <vt:lpstr>Facebook Own Posts Table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24</dc:title>
  <dc:creator>Administrator</dc:creator>
  <cp:lastModifiedBy>Administrator</cp:lastModifiedBy>
  <cp:revision>1</cp:revision>
  <dcterms:created xsi:type="dcterms:W3CDTF">2018-02-28T12:13:32Z</dcterms:created>
  <dcterms:modified xsi:type="dcterms:W3CDTF">2018-02-28T12:22:27Z</dcterms:modified>
</cp:coreProperties>
</file>