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Portugal Telecom</c:v>
                </c:pt>
              </c:strCache>
            </c:strRef>
          </c:tx>
          <c:spPr>
            <a:ln w="28575" cap="rnd">
              <a:solidFill>
                <a:schemeClr val="accent1"/>
              </a:solidFill>
              <a:round/>
            </a:ln>
            <a:effectLst/>
          </c:spPr>
          <c:marker>
            <c:symbol val="none"/>
          </c:marker>
          <c:cat>
            <c:numRef>
              <c:f>Sheet1!$A$2:$A$58</c:f>
              <c:numCache>
                <c:formatCode>m/d/yyyy</c:formatCode>
                <c:ptCount val="5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numCache>
            </c:numRef>
          </c:cat>
          <c:val>
            <c:numRef>
              <c:f>Sheet1!$B$2:$B$58</c:f>
              <c:numCache>
                <c:formatCode>General</c:formatCode>
                <c:ptCount val="57"/>
                <c:pt idx="24">
                  <c:v>40161</c:v>
                </c:pt>
                <c:pt idx="25">
                  <c:v>40175</c:v>
                </c:pt>
                <c:pt idx="26">
                  <c:v>40197</c:v>
                </c:pt>
                <c:pt idx="27">
                  <c:v>40211</c:v>
                </c:pt>
                <c:pt idx="28">
                  <c:v>40228</c:v>
                </c:pt>
                <c:pt idx="29">
                  <c:v>40248</c:v>
                </c:pt>
                <c:pt idx="30">
                  <c:v>40264</c:v>
                </c:pt>
                <c:pt idx="31">
                  <c:v>40283</c:v>
                </c:pt>
                <c:pt idx="32">
                  <c:v>40294</c:v>
                </c:pt>
                <c:pt idx="33">
                  <c:v>40308</c:v>
                </c:pt>
                <c:pt idx="34">
                  <c:v>40318</c:v>
                </c:pt>
                <c:pt idx="35">
                  <c:v>40335</c:v>
                </c:pt>
                <c:pt idx="36">
                  <c:v>40354</c:v>
                </c:pt>
                <c:pt idx="37">
                  <c:v>40370</c:v>
                </c:pt>
                <c:pt idx="38">
                  <c:v>40388</c:v>
                </c:pt>
                <c:pt idx="39">
                  <c:v>40408</c:v>
                </c:pt>
                <c:pt idx="40">
                  <c:v>40422</c:v>
                </c:pt>
                <c:pt idx="41">
                  <c:v>40435</c:v>
                </c:pt>
                <c:pt idx="42">
                  <c:v>40446</c:v>
                </c:pt>
                <c:pt idx="43">
                  <c:v>40472</c:v>
                </c:pt>
                <c:pt idx="44">
                  <c:v>40499</c:v>
                </c:pt>
                <c:pt idx="45">
                  <c:v>40514</c:v>
                </c:pt>
                <c:pt idx="46">
                  <c:v>40548</c:v>
                </c:pt>
                <c:pt idx="47">
                  <c:v>40572</c:v>
                </c:pt>
                <c:pt idx="48">
                  <c:v>40591</c:v>
                </c:pt>
                <c:pt idx="49">
                  <c:v>40619</c:v>
                </c:pt>
                <c:pt idx="50">
                  <c:v>40639</c:v>
                </c:pt>
                <c:pt idx="51">
                  <c:v>40661</c:v>
                </c:pt>
                <c:pt idx="52">
                  <c:v>40682</c:v>
                </c:pt>
                <c:pt idx="53">
                  <c:v>40694</c:v>
                </c:pt>
                <c:pt idx="54">
                  <c:v>40714</c:v>
                </c:pt>
                <c:pt idx="55">
                  <c:v>40735</c:v>
                </c:pt>
                <c:pt idx="56">
                  <c:v>40757</c:v>
                </c:pt>
              </c:numCache>
            </c:numRef>
          </c:val>
          <c:smooth val="0"/>
          <c:extLst>
            <c:ext xmlns:c16="http://schemas.microsoft.com/office/drawing/2014/chart" uri="{C3380CC4-5D6E-409C-BE32-E72D297353CC}">
              <c16:uniqueId val="{00000000-059E-4E29-89F4-2C1C79501E79}"/>
            </c:ext>
          </c:extLst>
        </c:ser>
        <c:dLbls>
          <c:showLegendKey val="0"/>
          <c:showVal val="0"/>
          <c:showCatName val="0"/>
          <c:showSerName val="0"/>
          <c:showPercent val="0"/>
          <c:showBubbleSize val="0"/>
        </c:dLbls>
        <c:smooth val="0"/>
        <c:axId val="287727736"/>
        <c:axId val="334464032"/>
      </c:lineChart>
      <c:dateAx>
        <c:axId val="28772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64032"/>
        <c:crosses val="autoZero"/>
        <c:auto val="1"/>
        <c:lblOffset val="100"/>
        <c:baseTimeUnit val="days"/>
      </c:dateAx>
      <c:valAx>
        <c:axId val="33446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2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Portugal Telecom</c:v>
                </c:pt>
              </c:strCache>
            </c:strRef>
          </c:tx>
          <c:spPr>
            <a:ln w="28575" cap="rnd">
              <a:solidFill>
                <a:schemeClr val="accent1"/>
              </a:solidFill>
              <a:round/>
            </a:ln>
            <a:effectLst/>
          </c:spPr>
          <c:marker>
            <c:symbol val="none"/>
          </c:marker>
          <c:cat>
            <c:numRef>
              <c:f>Sheet1!$A$2:$A$58</c:f>
              <c:numCache>
                <c:formatCode>m/d/yyyy</c:formatCode>
                <c:ptCount val="5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numCache>
            </c:numRef>
          </c:cat>
          <c:val>
            <c:numRef>
              <c:f>Sheet1!$B$2:$B$58</c:f>
              <c:numCache>
                <c:formatCode>General</c:formatCode>
                <c:ptCount val="57"/>
                <c:pt idx="25">
                  <c:v>3.4859689748760997E-2</c:v>
                </c:pt>
                <c:pt idx="26">
                  <c:v>5.4760423148724001E-2</c:v>
                </c:pt>
                <c:pt idx="27">
                  <c:v>3.4828469786302003E-2</c:v>
                </c:pt>
                <c:pt idx="28">
                  <c:v>4.2276988883638997E-2</c:v>
                </c:pt>
                <c:pt idx="29">
                  <c:v>4.9716615292831001E-2</c:v>
                </c:pt>
                <c:pt idx="30">
                  <c:v>3.9753528125621003E-2</c:v>
                </c:pt>
                <c:pt idx="31">
                  <c:v>4.7188555533478997E-2</c:v>
                </c:pt>
                <c:pt idx="32">
                  <c:v>2.7306804359159002E-2</c:v>
                </c:pt>
                <c:pt idx="33">
                  <c:v>3.4744626991612002E-2</c:v>
                </c:pt>
                <c:pt idx="34">
                  <c:v>2.4808970923885999E-2</c:v>
                </c:pt>
                <c:pt idx="35">
                  <c:v>4.2164789920134997E-2</c:v>
                </c:pt>
                <c:pt idx="36">
                  <c:v>4.7105491508614997E-2</c:v>
                </c:pt>
                <c:pt idx="37">
                  <c:v>3.9649105417059002E-2</c:v>
                </c:pt>
                <c:pt idx="38">
                  <c:v>4.4587565023531998E-2</c:v>
                </c:pt>
                <c:pt idx="39">
                  <c:v>4.9519659304744001E-2</c:v>
                </c:pt>
                <c:pt idx="40">
                  <c:v>3.4646604632745999E-2</c:v>
                </c:pt>
                <c:pt idx="41">
                  <c:v>3.2160704566819999E-2</c:v>
                </c:pt>
                <c:pt idx="42">
                  <c:v>2.7204154816371999E-2</c:v>
                </c:pt>
                <c:pt idx="43">
                  <c:v>6.4283241853335005E-2</c:v>
                </c:pt>
                <c:pt idx="44">
                  <c:v>6.6712789088753E-2</c:v>
                </c:pt>
                <c:pt idx="45">
                  <c:v>3.7037951554359003E-2</c:v>
                </c:pt>
                <c:pt idx="46">
                  <c:v>8.3921607345608995E-2</c:v>
                </c:pt>
                <c:pt idx="47">
                  <c:v>5.9189109203906E-2</c:v>
                </c:pt>
                <c:pt idx="48">
                  <c:v>4.6830326333432003E-2</c:v>
                </c:pt>
                <c:pt idx="49">
                  <c:v>6.8980808553620002E-2</c:v>
                </c:pt>
                <c:pt idx="50">
                  <c:v>4.9238041310716997E-2</c:v>
                </c:pt>
                <c:pt idx="51">
                  <c:v>5.4135190334408001E-2</c:v>
                </c:pt>
                <c:pt idx="52">
                  <c:v>5.1646540911437999E-2</c:v>
                </c:pt>
                <c:pt idx="53">
                  <c:v>2.9497074873408E-2</c:v>
                </c:pt>
                <c:pt idx="54">
                  <c:v>4.9147294441441003E-2</c:v>
                </c:pt>
                <c:pt idx="55">
                  <c:v>5.1579309328486998E-2</c:v>
                </c:pt>
                <c:pt idx="56">
                  <c:v>5.4007610163250001E-2</c:v>
                </c:pt>
              </c:numCache>
            </c:numRef>
          </c:val>
          <c:smooth val="0"/>
          <c:extLst>
            <c:ext xmlns:c16="http://schemas.microsoft.com/office/drawing/2014/chart" uri="{C3380CC4-5D6E-409C-BE32-E72D297353CC}">
              <c16:uniqueId val="{00000000-81A7-42D9-860A-E7BC8944B548}"/>
            </c:ext>
          </c:extLst>
        </c:ser>
        <c:dLbls>
          <c:showLegendKey val="0"/>
          <c:showVal val="0"/>
          <c:showCatName val="0"/>
          <c:showSerName val="0"/>
          <c:showPercent val="0"/>
          <c:showBubbleSize val="0"/>
        </c:dLbls>
        <c:smooth val="0"/>
        <c:axId val="334464688"/>
        <c:axId val="334462064"/>
      </c:lineChart>
      <c:dateAx>
        <c:axId val="33446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62064"/>
        <c:crosses val="autoZero"/>
        <c:auto val="1"/>
        <c:lblOffset val="100"/>
        <c:baseTimeUnit val="days"/>
      </c:dateAx>
      <c:valAx>
        <c:axId val="334462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6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Portugal Telecom</c:v>
                </c:pt>
              </c:strCache>
            </c:strRef>
          </c:tx>
          <c:spPr>
            <a:ln w="28575" cap="rnd">
              <a:solidFill>
                <a:schemeClr val="accent1"/>
              </a:solidFill>
              <a:round/>
            </a:ln>
            <a:effectLst/>
          </c:spPr>
          <c:marker>
            <c:symbol val="none"/>
          </c:marker>
          <c:cat>
            <c:numRef>
              <c:f>Sheet1!$A$2:$A$58</c:f>
              <c:numCache>
                <c:formatCode>m/d/yyyy</c:formatCode>
                <c:ptCount val="5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numCache>
            </c:numRef>
          </c:cat>
          <c:val>
            <c:numRef>
              <c:f>Sheet1!$B$2:$B$58</c:f>
              <c:numCache>
                <c:formatCode>General</c:formatCode>
                <c:ptCount val="5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0.32718619869125998</c:v>
                </c:pt>
                <c:pt idx="37">
                  <c:v>0.40632277885139001</c:v>
                </c:pt>
                <c:pt idx="38">
                  <c:v>0</c:v>
                </c:pt>
                <c:pt idx="39">
                  <c:v>0.20050497549384</c:v>
                </c:pt>
                <c:pt idx="40">
                  <c:v>0.45775083508598002</c:v>
                </c:pt>
                <c:pt idx="41">
                  <c:v>0.29187691698822998</c:v>
                </c:pt>
                <c:pt idx="42">
                  <c:v>0.30909990108802998</c:v>
                </c:pt>
                <c:pt idx="43">
                  <c:v>0.39299043476112</c:v>
                </c:pt>
                <c:pt idx="44">
                  <c:v>6.4221316536988995E-2</c:v>
                </c:pt>
                <c:pt idx="45">
                  <c:v>0</c:v>
                </c:pt>
                <c:pt idx="46">
                  <c:v>0.20724877254446999</c:v>
                </c:pt>
                <c:pt idx="47">
                  <c:v>0</c:v>
                </c:pt>
                <c:pt idx="48">
                  <c:v>0</c:v>
                </c:pt>
                <c:pt idx="49">
                  <c:v>0.16254155892132</c:v>
                </c:pt>
                <c:pt idx="50">
                  <c:v>0</c:v>
                </c:pt>
                <c:pt idx="51">
                  <c:v>0.28782287822878</c:v>
                </c:pt>
                <c:pt idx="52">
                  <c:v>0</c:v>
                </c:pt>
                <c:pt idx="53">
                  <c:v>0.21627998427055001</c:v>
                </c:pt>
                <c:pt idx="54">
                  <c:v>0</c:v>
                </c:pt>
                <c:pt idx="55">
                  <c:v>0</c:v>
                </c:pt>
                <c:pt idx="56">
                  <c:v>0.203700976783</c:v>
                </c:pt>
              </c:numCache>
            </c:numRef>
          </c:val>
          <c:smooth val="0"/>
          <c:extLst>
            <c:ext xmlns:c16="http://schemas.microsoft.com/office/drawing/2014/chart" uri="{C3380CC4-5D6E-409C-BE32-E72D297353CC}">
              <c16:uniqueId val="{00000000-26FE-4B17-86EC-67EC54546921}"/>
            </c:ext>
          </c:extLst>
        </c:ser>
        <c:dLbls>
          <c:showLegendKey val="0"/>
          <c:showVal val="0"/>
          <c:showCatName val="0"/>
          <c:showSerName val="0"/>
          <c:showPercent val="0"/>
          <c:showBubbleSize val="0"/>
        </c:dLbls>
        <c:smooth val="0"/>
        <c:axId val="375536752"/>
        <c:axId val="375537080"/>
      </c:lineChart>
      <c:dateAx>
        <c:axId val="375536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537080"/>
        <c:crosses val="autoZero"/>
        <c:auto val="1"/>
        <c:lblOffset val="100"/>
        <c:baseTimeUnit val="days"/>
      </c:dateAx>
      <c:valAx>
        <c:axId val="37553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53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Portugal Telecom</c:v>
                </c:pt>
              </c:strCache>
            </c:strRef>
          </c:tx>
          <c:spPr>
            <a:ln w="28575" cap="rnd">
              <a:solidFill>
                <a:schemeClr val="accent1"/>
              </a:solidFill>
              <a:round/>
            </a:ln>
            <a:effectLst/>
          </c:spPr>
          <c:marker>
            <c:symbol val="none"/>
          </c:marker>
          <c:cat>
            <c:numRef>
              <c:f>Sheet1!$A$2:$A$58</c:f>
              <c:numCache>
                <c:formatCode>m/d/yyyy</c:formatCode>
                <c:ptCount val="5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numCache>
            </c:numRef>
          </c:cat>
          <c:val>
            <c:numRef>
              <c:f>Sheet1!$B$2:$B$58</c:f>
              <c:numCache>
                <c:formatCode>General</c:formatCode>
                <c:ptCount val="57"/>
                <c:pt idx="0">
                  <c:v>0</c:v>
                </c:pt>
                <c:pt idx="1">
                  <c:v>0</c:v>
                </c:pt>
                <c:pt idx="2">
                  <c:v>0</c:v>
                </c:pt>
                <c:pt idx="3">
                  <c:v>0</c:v>
                </c:pt>
                <c:pt idx="4">
                  <c:v>0</c:v>
                </c:pt>
                <c:pt idx="5">
                  <c:v>0</c:v>
                </c:pt>
                <c:pt idx="6">
                  <c:v>0</c:v>
                </c:pt>
                <c:pt idx="7">
                  <c:v>0</c:v>
                </c:pt>
                <c:pt idx="8">
                  <c:v>62</c:v>
                </c:pt>
                <c:pt idx="9">
                  <c:v>0</c:v>
                </c:pt>
                <c:pt idx="10">
                  <c:v>149</c:v>
                </c:pt>
                <c:pt idx="11">
                  <c:v>134</c:v>
                </c:pt>
                <c:pt idx="12">
                  <c:v>0</c:v>
                </c:pt>
                <c:pt idx="13">
                  <c:v>0</c:v>
                </c:pt>
                <c:pt idx="14">
                  <c:v>0</c:v>
                </c:pt>
                <c:pt idx="15">
                  <c:v>98</c:v>
                </c:pt>
                <c:pt idx="16">
                  <c:v>85</c:v>
                </c:pt>
                <c:pt idx="17">
                  <c:v>0</c:v>
                </c:pt>
                <c:pt idx="18">
                  <c:v>71</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132</c:v>
                </c:pt>
                <c:pt idx="37">
                  <c:v>164</c:v>
                </c:pt>
                <c:pt idx="38">
                  <c:v>0</c:v>
                </c:pt>
                <c:pt idx="39">
                  <c:v>81</c:v>
                </c:pt>
                <c:pt idx="40">
                  <c:v>185</c:v>
                </c:pt>
                <c:pt idx="41">
                  <c:v>118</c:v>
                </c:pt>
                <c:pt idx="42">
                  <c:v>125</c:v>
                </c:pt>
                <c:pt idx="43">
                  <c:v>159</c:v>
                </c:pt>
                <c:pt idx="44">
                  <c:v>26</c:v>
                </c:pt>
                <c:pt idx="45">
                  <c:v>0</c:v>
                </c:pt>
                <c:pt idx="46">
                  <c:v>84</c:v>
                </c:pt>
                <c:pt idx="47">
                  <c:v>0</c:v>
                </c:pt>
                <c:pt idx="48">
                  <c:v>0</c:v>
                </c:pt>
                <c:pt idx="49">
                  <c:v>66</c:v>
                </c:pt>
                <c:pt idx="50">
                  <c:v>0</c:v>
                </c:pt>
                <c:pt idx="51">
                  <c:v>117</c:v>
                </c:pt>
                <c:pt idx="52">
                  <c:v>0</c:v>
                </c:pt>
                <c:pt idx="53">
                  <c:v>88</c:v>
                </c:pt>
                <c:pt idx="54">
                  <c:v>0</c:v>
                </c:pt>
                <c:pt idx="55">
                  <c:v>0</c:v>
                </c:pt>
                <c:pt idx="56">
                  <c:v>83</c:v>
                </c:pt>
              </c:numCache>
            </c:numRef>
          </c:val>
          <c:smooth val="0"/>
          <c:extLst>
            <c:ext xmlns:c16="http://schemas.microsoft.com/office/drawing/2014/chart" uri="{C3380CC4-5D6E-409C-BE32-E72D297353CC}">
              <c16:uniqueId val="{00000000-1114-4F7D-AE1F-1FCB163E9D37}"/>
            </c:ext>
          </c:extLst>
        </c:ser>
        <c:dLbls>
          <c:showLegendKey val="0"/>
          <c:showVal val="0"/>
          <c:showCatName val="0"/>
          <c:showSerName val="0"/>
          <c:showPercent val="0"/>
          <c:showBubbleSize val="0"/>
        </c:dLbls>
        <c:smooth val="0"/>
        <c:axId val="376012704"/>
        <c:axId val="376015984"/>
      </c:lineChart>
      <c:dateAx>
        <c:axId val="37601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15984"/>
        <c:crosses val="autoZero"/>
        <c:auto val="1"/>
        <c:lblOffset val="100"/>
        <c:baseTimeUnit val="days"/>
      </c:dateAx>
      <c:valAx>
        <c:axId val="37601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1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B01C-9345-4EB7-BFCD-CD263CC32C39}"/>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A42DA347-6134-4475-ADBA-D3EAC9CFEE5E}"/>
              </a:ext>
            </a:extLst>
          </p:cNvPr>
          <p:cNvSpPr>
            <a:spLocks noGrp="1"/>
          </p:cNvSpPr>
          <p:nvPr>
            <p:ph type="subTitle" idx="1"/>
          </p:nvPr>
        </p:nvSpPr>
        <p:spPr/>
        <p:txBody>
          <a:bodyPr/>
          <a:lstStyle/>
          <a:p>
            <a:r>
              <a:rPr lang="en-US"/>
              <a:t>Cunha Vaz &amp; Associados</a:t>
            </a:r>
          </a:p>
        </p:txBody>
      </p:sp>
    </p:spTree>
    <p:extLst>
      <p:ext uri="{BB962C8B-B14F-4D97-AF65-F5344CB8AC3E}">
        <p14:creationId xmlns:p14="http://schemas.microsoft.com/office/powerpoint/2010/main" val="1157927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C681-3759-4911-BFBB-3F6707CEB837}"/>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D8395BE9-E3B0-45AE-A372-63182D500522}"/>
              </a:ext>
            </a:extLst>
          </p:cNvPr>
          <p:cNvGraphicFramePr>
            <a:graphicFrameLocks noGrp="1"/>
          </p:cNvGraphicFramePr>
          <p:nvPr>
            <p:ph type="tbl" sz="quarter" idx="13"/>
            <p:extLst>
              <p:ext uri="{D42A27DB-BD31-4B8C-83A1-F6EECF244321}">
                <p14:modId xmlns:p14="http://schemas.microsoft.com/office/powerpoint/2010/main" val="1558674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01699"/>
                    </a:ext>
                  </a:extLst>
                </a:gridCol>
                <a:gridCol w="1069848">
                  <a:extLst>
                    <a:ext uri="{9D8B030D-6E8A-4147-A177-3AD203B41FA5}">
                      <a16:colId xmlns:a16="http://schemas.microsoft.com/office/drawing/2014/main" val="3220976047"/>
                    </a:ext>
                  </a:extLst>
                </a:gridCol>
                <a:gridCol w="1069848">
                  <a:extLst>
                    <a:ext uri="{9D8B030D-6E8A-4147-A177-3AD203B41FA5}">
                      <a16:colId xmlns:a16="http://schemas.microsoft.com/office/drawing/2014/main" val="107951558"/>
                    </a:ext>
                  </a:extLst>
                </a:gridCol>
                <a:gridCol w="1069848">
                  <a:extLst>
                    <a:ext uri="{9D8B030D-6E8A-4147-A177-3AD203B41FA5}">
                      <a16:colId xmlns:a16="http://schemas.microsoft.com/office/drawing/2014/main" val="1455756477"/>
                    </a:ext>
                  </a:extLst>
                </a:gridCol>
                <a:gridCol w="1069848">
                  <a:extLst>
                    <a:ext uri="{9D8B030D-6E8A-4147-A177-3AD203B41FA5}">
                      <a16:colId xmlns:a16="http://schemas.microsoft.com/office/drawing/2014/main" val="2858401216"/>
                    </a:ext>
                  </a:extLst>
                </a:gridCol>
                <a:gridCol w="1069848">
                  <a:extLst>
                    <a:ext uri="{9D8B030D-6E8A-4147-A177-3AD203B41FA5}">
                      <a16:colId xmlns:a16="http://schemas.microsoft.com/office/drawing/2014/main" val="2953205057"/>
                    </a:ext>
                  </a:extLst>
                </a:gridCol>
                <a:gridCol w="1069848">
                  <a:extLst>
                    <a:ext uri="{9D8B030D-6E8A-4147-A177-3AD203B41FA5}">
                      <a16:colId xmlns:a16="http://schemas.microsoft.com/office/drawing/2014/main" val="2457879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20392614"/>
                  </a:ext>
                </a:extLst>
              </a:tr>
              <a:tr h="370840">
                <a:tc>
                  <a:txBody>
                    <a:bodyPr/>
                    <a:lstStyle/>
                    <a:p>
                      <a:r>
                        <a:rPr lang="en-US" sz="1000"/>
                        <a:t>Portugal Telecom</a:t>
                      </a:r>
                    </a:p>
                  </a:txBody>
                  <a:tcPr/>
                </a:tc>
                <a:tc>
                  <a:txBody>
                    <a:bodyPr/>
                    <a:lstStyle/>
                    <a:p>
                      <a:r>
                        <a:rPr lang="en-US" sz="1000"/>
                        <a:t>40757</a:t>
                      </a:r>
                    </a:p>
                  </a:txBody>
                  <a:tcPr/>
                </a:tc>
                <a:tc>
                  <a:txBody>
                    <a:bodyPr/>
                    <a:lstStyle/>
                    <a:p>
                      <a:r>
                        <a:rPr lang="en-US" sz="1000"/>
                        <a:t>n/a</a:t>
                      </a:r>
                    </a:p>
                  </a:txBody>
                  <a:tcPr/>
                </a:tc>
                <a:tc>
                  <a:txBody>
                    <a:bodyPr/>
                    <a:lstStyle/>
                    <a:p>
                      <a:r>
                        <a:rPr lang="en-US" sz="1000"/>
                        <a:t>21</a:t>
                      </a:r>
                    </a:p>
                  </a:txBody>
                  <a:tcPr/>
                </a:tc>
                <a:tc>
                  <a:txBody>
                    <a:bodyPr/>
                    <a:lstStyle/>
                    <a:p>
                      <a:r>
                        <a:rPr lang="en-US" sz="1000"/>
                        <a:t>2254</a:t>
                      </a:r>
                    </a:p>
                  </a:txBody>
                  <a:tcPr/>
                </a:tc>
                <a:tc>
                  <a:txBody>
                    <a:bodyPr/>
                    <a:lstStyle/>
                    <a:p>
                      <a:r>
                        <a:rPr lang="en-US" sz="1000"/>
                        <a:t>16</a:t>
                      </a:r>
                    </a:p>
                  </a:txBody>
                  <a:tcPr/>
                </a:tc>
                <a:tc>
                  <a:txBody>
                    <a:bodyPr/>
                    <a:lstStyle/>
                    <a:p>
                      <a:r>
                        <a:rPr lang="en-US" sz="1000"/>
                        <a:t>n/a</a:t>
                      </a:r>
                    </a:p>
                  </a:txBody>
                  <a:tcPr/>
                </a:tc>
                <a:extLst>
                  <a:ext uri="{0D108BD9-81ED-4DB2-BD59-A6C34878D82A}">
                    <a16:rowId xmlns:a16="http://schemas.microsoft.com/office/drawing/2014/main" val="3493731780"/>
                  </a:ext>
                </a:extLst>
              </a:tr>
            </a:tbl>
          </a:graphicData>
        </a:graphic>
      </p:graphicFrame>
      <p:sp>
        <p:nvSpPr>
          <p:cNvPr id="4" name="Text Placeholder 3">
            <a:extLst>
              <a:ext uri="{FF2B5EF4-FFF2-40B4-BE49-F238E27FC236}">
                <a16:creationId xmlns:a16="http://schemas.microsoft.com/office/drawing/2014/main" id="{0FBBC0C2-FEB2-4F1D-9B7A-B87EF32D1355}"/>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3550866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497BD-86CA-4D42-8F28-F1D665A378E1}"/>
              </a:ext>
            </a:extLst>
          </p:cNvPr>
          <p:cNvSpPr>
            <a:spLocks noGrp="1"/>
          </p:cNvSpPr>
          <p:nvPr>
            <p:ph type="title"/>
          </p:nvPr>
        </p:nvSpPr>
        <p:spPr/>
        <p:txBody>
          <a:bodyPr/>
          <a:lstStyle/>
          <a:p>
            <a:r>
              <a:rPr lang="en-US"/>
              <a:t>LinkedIn Followers Total</a:t>
            </a:r>
          </a:p>
        </p:txBody>
      </p:sp>
      <p:graphicFrame>
        <p:nvGraphicFramePr>
          <p:cNvPr id="6" name="Chart Placeholder 5">
            <a:extLst>
              <a:ext uri="{FF2B5EF4-FFF2-40B4-BE49-F238E27FC236}">
                <a16:creationId xmlns:a16="http://schemas.microsoft.com/office/drawing/2014/main" id="{583EFF36-6776-418B-9634-7E0744FE54E3}"/>
              </a:ext>
            </a:extLst>
          </p:cNvPr>
          <p:cNvGraphicFramePr>
            <a:graphicFrameLocks noGrp="1"/>
          </p:cNvGraphicFramePr>
          <p:nvPr>
            <p:ph type="chart" sz="quarter" idx="13"/>
            <p:extLst>
              <p:ext uri="{D42A27DB-BD31-4B8C-83A1-F6EECF244321}">
                <p14:modId xmlns:p14="http://schemas.microsoft.com/office/powerpoint/2010/main" val="1714782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CC02F1-3A06-4B72-997B-E3799AE1DF03}"/>
              </a:ext>
            </a:extLst>
          </p:cNvPr>
          <p:cNvSpPr>
            <a:spLocks noGrp="1"/>
          </p:cNvSpPr>
          <p:nvPr>
            <p:ph type="body" sz="quarter" idx="14"/>
          </p:nvPr>
        </p:nvSpPr>
        <p:spPr/>
        <p:txBody>
          <a:bodyPr/>
          <a:lstStyle/>
          <a:p>
            <a:r>
              <a:rPr lang="en-US"/>
              <a:t>01/01/2018 - 02/26/2018</a:t>
            </a:r>
          </a:p>
        </p:txBody>
      </p:sp>
      <p:sp>
        <p:nvSpPr>
          <p:cNvPr id="5" name="Footer Placeholder 4">
            <a:extLst>
              <a:ext uri="{FF2B5EF4-FFF2-40B4-BE49-F238E27FC236}">
                <a16:creationId xmlns:a16="http://schemas.microsoft.com/office/drawing/2014/main" id="{296DEB65-BAAE-411C-A4A5-C52A4BD5B5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4465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C4B25-1031-422F-8D09-B8DA8C0C0C97}"/>
              </a:ext>
            </a:extLst>
          </p:cNvPr>
          <p:cNvSpPr>
            <a:spLocks noGrp="1"/>
          </p:cNvSpPr>
          <p:nvPr>
            <p:ph type="title"/>
          </p:nvPr>
        </p:nvSpPr>
        <p:spPr/>
        <p:txBody>
          <a:bodyPr/>
          <a:lstStyle/>
          <a:p>
            <a:r>
              <a:rPr lang="en-US"/>
              <a:t>LinkedIn Followers Change Rate</a:t>
            </a:r>
          </a:p>
        </p:txBody>
      </p:sp>
      <p:graphicFrame>
        <p:nvGraphicFramePr>
          <p:cNvPr id="6" name="Chart Placeholder 5">
            <a:extLst>
              <a:ext uri="{FF2B5EF4-FFF2-40B4-BE49-F238E27FC236}">
                <a16:creationId xmlns:a16="http://schemas.microsoft.com/office/drawing/2014/main" id="{04609A86-BA0A-46AE-B3FE-58B122F7F478}"/>
              </a:ext>
            </a:extLst>
          </p:cNvPr>
          <p:cNvGraphicFramePr>
            <a:graphicFrameLocks noGrp="1"/>
          </p:cNvGraphicFramePr>
          <p:nvPr>
            <p:ph type="chart" sz="quarter" idx="13"/>
            <p:extLst>
              <p:ext uri="{D42A27DB-BD31-4B8C-83A1-F6EECF244321}">
                <p14:modId xmlns:p14="http://schemas.microsoft.com/office/powerpoint/2010/main" val="1209537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17B65B-FDC6-4309-9D43-9AC1E34906CB}"/>
              </a:ext>
            </a:extLst>
          </p:cNvPr>
          <p:cNvSpPr>
            <a:spLocks noGrp="1"/>
          </p:cNvSpPr>
          <p:nvPr>
            <p:ph type="body" sz="quarter" idx="14"/>
          </p:nvPr>
        </p:nvSpPr>
        <p:spPr/>
        <p:txBody>
          <a:bodyPr/>
          <a:lstStyle/>
          <a:p>
            <a:r>
              <a:rPr lang="en-US"/>
              <a:t>01/01/2018 - 02/26/2018</a:t>
            </a:r>
          </a:p>
        </p:txBody>
      </p:sp>
      <p:sp>
        <p:nvSpPr>
          <p:cNvPr id="5" name="Footer Placeholder 4">
            <a:extLst>
              <a:ext uri="{FF2B5EF4-FFF2-40B4-BE49-F238E27FC236}">
                <a16:creationId xmlns:a16="http://schemas.microsoft.com/office/drawing/2014/main" id="{9426B48E-4004-40C3-AF50-E81E84EE2C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6790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55640-46AE-44BE-B6BD-107040DE86C2}"/>
              </a:ext>
            </a:extLst>
          </p:cNvPr>
          <p:cNvSpPr>
            <a:spLocks noGrp="1"/>
          </p:cNvSpPr>
          <p:nvPr>
            <p:ph type="title"/>
          </p:nvPr>
        </p:nvSpPr>
        <p:spPr/>
        <p:txBody>
          <a:bodyPr/>
          <a:lstStyle/>
          <a:p>
            <a:r>
              <a:rPr lang="en-US"/>
              <a:t>LinkedIn Updates Table - 1 of 6</a:t>
            </a:r>
          </a:p>
        </p:txBody>
      </p:sp>
      <p:graphicFrame>
        <p:nvGraphicFramePr>
          <p:cNvPr id="5" name="Table Placeholder 4">
            <a:extLst>
              <a:ext uri="{FF2B5EF4-FFF2-40B4-BE49-F238E27FC236}">
                <a16:creationId xmlns:a16="http://schemas.microsoft.com/office/drawing/2014/main" id="{A60221B9-C286-4A5E-A413-CF66A8916FCB}"/>
              </a:ext>
            </a:extLst>
          </p:cNvPr>
          <p:cNvGraphicFramePr>
            <a:graphicFrameLocks noGrp="1"/>
          </p:cNvGraphicFramePr>
          <p:nvPr>
            <p:ph type="tbl" sz="quarter" idx="13"/>
            <p:extLst>
              <p:ext uri="{D42A27DB-BD31-4B8C-83A1-F6EECF244321}">
                <p14:modId xmlns:p14="http://schemas.microsoft.com/office/powerpoint/2010/main" val="367386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06223730"/>
                    </a:ext>
                  </a:extLst>
                </a:gridCol>
                <a:gridCol w="987552">
                  <a:extLst>
                    <a:ext uri="{9D8B030D-6E8A-4147-A177-3AD203B41FA5}">
                      <a16:colId xmlns:a16="http://schemas.microsoft.com/office/drawing/2014/main" val="3313739413"/>
                    </a:ext>
                  </a:extLst>
                </a:gridCol>
                <a:gridCol w="987552">
                  <a:extLst>
                    <a:ext uri="{9D8B030D-6E8A-4147-A177-3AD203B41FA5}">
                      <a16:colId xmlns:a16="http://schemas.microsoft.com/office/drawing/2014/main" val="1460966747"/>
                    </a:ext>
                  </a:extLst>
                </a:gridCol>
                <a:gridCol w="987552">
                  <a:extLst>
                    <a:ext uri="{9D8B030D-6E8A-4147-A177-3AD203B41FA5}">
                      <a16:colId xmlns:a16="http://schemas.microsoft.com/office/drawing/2014/main" val="3803553467"/>
                    </a:ext>
                  </a:extLst>
                </a:gridCol>
                <a:gridCol w="987552">
                  <a:extLst>
                    <a:ext uri="{9D8B030D-6E8A-4147-A177-3AD203B41FA5}">
                      <a16:colId xmlns:a16="http://schemas.microsoft.com/office/drawing/2014/main" val="798577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3662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- 2018-02-26 19:35:19</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e a Huawei Tech. Portugal anunciam, no contexto do Mobile World Congress 2018, a assinatura de um Memorando de Entendimento para impulsionar o desenvolvimento e a implementação do 5G em Portugal. Saiba mais em https://lnkd.in/gBiPdDs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156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- 2018-02-23 15:46:48</a:t>
                      </a:r>
                      <a:r>
                        <a:rPr kumimoji="0" lang="pt-BR" sz="1000" b="0" i="0" u="none" strike="noStrike" kern="1200" cap="none" spc="0" normalizeH="0" baseline="0" noProof="0">
                          <a:ln>
                            <a:noFill/>
                          </a:ln>
                          <a:solidFill>
                            <a:prstClr val="black"/>
                          </a:solidFill>
                          <a:effectLst/>
                          <a:uLnTx/>
                          <a:uFillTx/>
                          <a:latin typeface="+mn-lt"/>
                          <a:ea typeface="+mn-ea"/>
                          <a:cs typeface="+mn-cs"/>
                        </a:rPr>
                        <a:t>
A Altice Labs assinala hoje o seu 2. º Aniversário com o lançamento de um novo prémio - Altice International Innovation Award - que vai abranger três países: Portugal, França e Israel. Depois do sucesso da primeira edição do Prémio Inovação PT, designação utilizada na edição de 2016/2017, o Grupo decidiu alargar o seu âmbito, estender o prémio a outras realidades e outras geografias onde a Altice está presente, passando agora a chamar-se Altice International Innovation Award. Saiba mais em https://lnkd.in/gNhFQ_C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8635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- 2018-02-21 23:14:39</a:t>
                      </a:r>
                      <a:r>
                        <a:rPr kumimoji="0" lang="pt-BR" sz="1000" b="0" i="0" u="none" strike="noStrike" kern="1200" cap="none" spc="0" normalizeH="0" baseline="0" noProof="0">
                          <a:ln>
                            <a:noFill/>
                          </a:ln>
                          <a:solidFill>
                            <a:prstClr val="black"/>
                          </a:solidFill>
                          <a:effectLst/>
                          <a:uLnTx/>
                          <a:uFillTx/>
                          <a:latin typeface="+mn-lt"/>
                          <a:ea typeface="+mn-ea"/>
                          <a:cs typeface="+mn-cs"/>
                        </a:rPr>
                        <a:t>
O Presidente Executivo da Altice Portugal, Alexandre Fonseca, e o Ministro da Educação, Tiago Brandão Rodrigues, celebram hoje na sede da Altice em Portugal o primeiro aniversário de experimentação da Khan Academy, em ambiente de sala de aula, por parte de mais de 800 alunos do ensino básico. Saiba mais em https://lnkd.in/g3fNZ3r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8672525"/>
                  </a:ext>
                </a:extLst>
              </a:tr>
            </a:tbl>
          </a:graphicData>
        </a:graphic>
      </p:graphicFrame>
      <p:sp>
        <p:nvSpPr>
          <p:cNvPr id="4" name="Text Placeholder 3">
            <a:extLst>
              <a:ext uri="{FF2B5EF4-FFF2-40B4-BE49-F238E27FC236}">
                <a16:creationId xmlns:a16="http://schemas.microsoft.com/office/drawing/2014/main" id="{9DB255EC-2E01-4FC4-9EF4-E06F22A9AAC8}"/>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2558281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416E3-2EE8-46FE-8010-05AB2EFFEA79}"/>
              </a:ext>
            </a:extLst>
          </p:cNvPr>
          <p:cNvSpPr>
            <a:spLocks noGrp="1"/>
          </p:cNvSpPr>
          <p:nvPr>
            <p:ph type="title"/>
          </p:nvPr>
        </p:nvSpPr>
        <p:spPr/>
        <p:txBody>
          <a:bodyPr/>
          <a:lstStyle/>
          <a:p>
            <a:r>
              <a:rPr lang="en-US"/>
              <a:t>LinkedIn Updates Table - 2 of 6</a:t>
            </a:r>
          </a:p>
        </p:txBody>
      </p:sp>
      <p:graphicFrame>
        <p:nvGraphicFramePr>
          <p:cNvPr id="5" name="Table Placeholder 4">
            <a:extLst>
              <a:ext uri="{FF2B5EF4-FFF2-40B4-BE49-F238E27FC236}">
                <a16:creationId xmlns:a16="http://schemas.microsoft.com/office/drawing/2014/main" id="{52ABCC3B-49D1-4176-B2BC-9673E238613C}"/>
              </a:ext>
            </a:extLst>
          </p:cNvPr>
          <p:cNvGraphicFramePr>
            <a:graphicFrameLocks noGrp="1"/>
          </p:cNvGraphicFramePr>
          <p:nvPr>
            <p:ph type="tbl" sz="quarter" idx="13"/>
            <p:extLst>
              <p:ext uri="{D42A27DB-BD31-4B8C-83A1-F6EECF244321}">
                <p14:modId xmlns:p14="http://schemas.microsoft.com/office/powerpoint/2010/main" val="709312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83828806"/>
                    </a:ext>
                  </a:extLst>
                </a:gridCol>
                <a:gridCol w="987552">
                  <a:extLst>
                    <a:ext uri="{9D8B030D-6E8A-4147-A177-3AD203B41FA5}">
                      <a16:colId xmlns:a16="http://schemas.microsoft.com/office/drawing/2014/main" val="3080876236"/>
                    </a:ext>
                  </a:extLst>
                </a:gridCol>
                <a:gridCol w="987552">
                  <a:extLst>
                    <a:ext uri="{9D8B030D-6E8A-4147-A177-3AD203B41FA5}">
                      <a16:colId xmlns:a16="http://schemas.microsoft.com/office/drawing/2014/main" val="4268871076"/>
                    </a:ext>
                  </a:extLst>
                </a:gridCol>
                <a:gridCol w="987552">
                  <a:extLst>
                    <a:ext uri="{9D8B030D-6E8A-4147-A177-3AD203B41FA5}">
                      <a16:colId xmlns:a16="http://schemas.microsoft.com/office/drawing/2014/main" val="1185767460"/>
                    </a:ext>
                  </a:extLst>
                </a:gridCol>
                <a:gridCol w="987552">
                  <a:extLst>
                    <a:ext uri="{9D8B030D-6E8A-4147-A177-3AD203B41FA5}">
                      <a16:colId xmlns:a16="http://schemas.microsoft.com/office/drawing/2014/main" val="233907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921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- 2018-02-19 15:03:58</a:t>
                      </a:r>
                      <a:r>
                        <a:rPr kumimoji="0" lang="pt-BR" sz="1000" b="0" i="0" u="none" strike="noStrike" kern="1200" cap="none" spc="0" normalizeH="0" baseline="0" noProof="0">
                          <a:ln>
                            <a:noFill/>
                          </a:ln>
                          <a:solidFill>
                            <a:prstClr val="black"/>
                          </a:solidFill>
                          <a:effectLst/>
                          <a:uLnTx/>
                          <a:uFillTx/>
                          <a:latin typeface="+mn-lt"/>
                          <a:ea typeface="+mn-ea"/>
                          <a:cs typeface="+mn-cs"/>
                        </a:rPr>
                        <a:t>
Acaba de ser anunciada a digressão europeia dos Queen + Adam Lambert, que escolheram Lisboa para a sua primeira atuação, e que decorre na Altice Arena no dia 7 de junho de 2018. O MEO, parceiro da atuação desta banda icónica em Portugal, vai ter a venda exclusiva dos bilhetes, na sua loja online – www.meo.pt – e nas 236 lojas dispersas pelo país, garantindo assim uma cobertura geográfica que permite a todos os fãs ter acesso ao espetáculo desta reconhecida banda. Saiba mais em https://lnkd.in/gd5BJCG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7659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- 2018-02-16 23:15:57</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assinou um protocolo com a Fundação para a Ciência e a Tecnologia (FCT), tornando-se parceira industrial do programa Carnegie Mellon- Portugal. Saiba mais em https://lnkd.in/gQu_TTc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5742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- 2018-02-14 20:27:59</a:t>
                      </a:r>
                      <a:r>
                        <a:rPr kumimoji="0" lang="pt-BR" sz="1000" b="0" i="0" u="none" strike="noStrike" kern="1200" cap="none" spc="0" normalizeH="0" baseline="0" noProof="0">
                          <a:ln>
                            <a:noFill/>
                          </a:ln>
                          <a:solidFill>
                            <a:prstClr val="black"/>
                          </a:solidFill>
                          <a:effectLst/>
                          <a:uLnTx/>
                          <a:uFillTx/>
                          <a:latin typeface="+mn-lt"/>
                          <a:ea typeface="+mn-ea"/>
                          <a:cs typeface="+mn-cs"/>
                        </a:rPr>
                        <a:t>
Hoje, 14 de fevereiro, Dia dos Namorados, o Moche marca a data com uma oferta disponível para os seus clientes. Cada MOCHE recebe 14GB de internet grátis, basta fazer par com outro MOCHE através do MOCHE MATCH MAKER. Saiba mais em https://lnkd.in/gSHd45b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3361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- 2018-02-13 22:00:24</a:t>
                      </a:r>
                      <a:r>
                        <a:rPr kumimoji="0" lang="pt-BR" sz="1000" b="0" i="0" u="none" strike="noStrike" kern="1200" cap="none" spc="0" normalizeH="0" baseline="0" noProof="0">
                          <a:ln>
                            <a:noFill/>
                          </a:ln>
                          <a:solidFill>
                            <a:prstClr val="black"/>
                          </a:solidFill>
                          <a:effectLst/>
                          <a:uLnTx/>
                          <a:uFillTx/>
                          <a:latin typeface="+mn-lt"/>
                          <a:ea typeface="+mn-ea"/>
                          <a:cs typeface="+mn-cs"/>
                        </a:rPr>
                        <a:t>
O CTO da Altice Portugal, Luís Alveirinho, será um dos oradores na  FTTH Conference, no dia 14/02. A sua intervenção estará focada na expansão da rede de fibra ótica da Altice Portugal. https://lnkd.in/d94Csij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5637342"/>
                  </a:ext>
                </a:extLst>
              </a:tr>
            </a:tbl>
          </a:graphicData>
        </a:graphic>
      </p:graphicFrame>
      <p:sp>
        <p:nvSpPr>
          <p:cNvPr id="4" name="Text Placeholder 3">
            <a:extLst>
              <a:ext uri="{FF2B5EF4-FFF2-40B4-BE49-F238E27FC236}">
                <a16:creationId xmlns:a16="http://schemas.microsoft.com/office/drawing/2014/main" id="{C7CC59D2-D5A2-41F3-A5C0-1D2B3BF5C9A9}"/>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4128724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288C4-F5F1-49EE-B7D5-22EF821C4F4E}"/>
              </a:ext>
            </a:extLst>
          </p:cNvPr>
          <p:cNvSpPr>
            <a:spLocks noGrp="1"/>
          </p:cNvSpPr>
          <p:nvPr>
            <p:ph type="title"/>
          </p:nvPr>
        </p:nvSpPr>
        <p:spPr/>
        <p:txBody>
          <a:bodyPr/>
          <a:lstStyle/>
          <a:p>
            <a:r>
              <a:rPr lang="en-US"/>
              <a:t>LinkedIn Updates Table - 3 of 6</a:t>
            </a:r>
          </a:p>
        </p:txBody>
      </p:sp>
      <p:graphicFrame>
        <p:nvGraphicFramePr>
          <p:cNvPr id="5" name="Table Placeholder 4">
            <a:extLst>
              <a:ext uri="{FF2B5EF4-FFF2-40B4-BE49-F238E27FC236}">
                <a16:creationId xmlns:a16="http://schemas.microsoft.com/office/drawing/2014/main" id="{5E9C057D-752F-4005-96F7-D7BD9F93C4D1}"/>
              </a:ext>
            </a:extLst>
          </p:cNvPr>
          <p:cNvGraphicFramePr>
            <a:graphicFrameLocks noGrp="1"/>
          </p:cNvGraphicFramePr>
          <p:nvPr>
            <p:ph type="tbl" sz="quarter" idx="13"/>
            <p:extLst>
              <p:ext uri="{D42A27DB-BD31-4B8C-83A1-F6EECF244321}">
                <p14:modId xmlns:p14="http://schemas.microsoft.com/office/powerpoint/2010/main" val="32811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97088584"/>
                    </a:ext>
                  </a:extLst>
                </a:gridCol>
                <a:gridCol w="987552">
                  <a:extLst>
                    <a:ext uri="{9D8B030D-6E8A-4147-A177-3AD203B41FA5}">
                      <a16:colId xmlns:a16="http://schemas.microsoft.com/office/drawing/2014/main" val="437658574"/>
                    </a:ext>
                  </a:extLst>
                </a:gridCol>
                <a:gridCol w="987552">
                  <a:extLst>
                    <a:ext uri="{9D8B030D-6E8A-4147-A177-3AD203B41FA5}">
                      <a16:colId xmlns:a16="http://schemas.microsoft.com/office/drawing/2014/main" val="609848690"/>
                    </a:ext>
                  </a:extLst>
                </a:gridCol>
                <a:gridCol w="987552">
                  <a:extLst>
                    <a:ext uri="{9D8B030D-6E8A-4147-A177-3AD203B41FA5}">
                      <a16:colId xmlns:a16="http://schemas.microsoft.com/office/drawing/2014/main" val="2378114803"/>
                    </a:ext>
                  </a:extLst>
                </a:gridCol>
                <a:gridCol w="987552">
                  <a:extLst>
                    <a:ext uri="{9D8B030D-6E8A-4147-A177-3AD203B41FA5}">
                      <a16:colId xmlns:a16="http://schemas.microsoft.com/office/drawing/2014/main" val="2262982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588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- 2018-02-12 22:07:55</a:t>
                      </a:r>
                      <a:r>
                        <a:rPr kumimoji="0" lang="pt-BR" sz="1000" b="0" i="0" u="none" strike="noStrike" kern="1200" cap="none" spc="0" normalizeH="0" baseline="0" noProof="0">
                          <a:ln>
                            <a:noFill/>
                          </a:ln>
                          <a:solidFill>
                            <a:prstClr val="black"/>
                          </a:solidFill>
                          <a:effectLst/>
                          <a:uLnTx/>
                          <a:uFillTx/>
                          <a:latin typeface="+mn-lt"/>
                          <a:ea typeface="+mn-ea"/>
                          <a:cs typeface="+mn-cs"/>
                        </a:rPr>
                        <a:t>
Conheça aqui a opinião do CEO da Altice Portugal, Alexandre Fonseca, publicada no Diário de Notícias https://lnkd.in/gfx4fw3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558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- 2018-02-12 19:38:58</a:t>
                      </a:r>
                      <a:r>
                        <a:rPr kumimoji="0" lang="pt-BR" sz="1000" b="0" i="0" u="none" strike="noStrike" kern="1200" cap="none" spc="0" normalizeH="0" baseline="0" noProof="0">
                          <a:ln>
                            <a:noFill/>
                          </a:ln>
                          <a:solidFill>
                            <a:prstClr val="black"/>
                          </a:solidFill>
                          <a:effectLst/>
                          <a:uLnTx/>
                          <a:uFillTx/>
                          <a:latin typeface="+mn-lt"/>
                          <a:ea typeface="+mn-ea"/>
                          <a:cs typeface="+mn-cs"/>
                        </a:rPr>
                        <a:t>
O CEO da Altice Portugal, Alexandre Fonseca vai estar no dia 14/02 na 
 FTTH Conference, em Valência, para falar sobre o investimento da Altice Portugal em infraestruturas de fibra ótica. https://lnkd.in/gkbKc-3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110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- 2018-02-11 23:19:00</a:t>
                      </a:r>
                      <a:r>
                        <a:rPr kumimoji="0" lang="pt-BR" sz="1000" b="0" i="0" u="none" strike="noStrike" kern="1200" cap="none" spc="0" normalizeH="0" baseline="0" noProof="0">
                          <a:ln>
                            <a:noFill/>
                          </a:ln>
                          <a:solidFill>
                            <a:prstClr val="black"/>
                          </a:solidFill>
                          <a:effectLst/>
                          <a:uLnTx/>
                          <a:uFillTx/>
                          <a:latin typeface="+mn-lt"/>
                          <a:ea typeface="+mn-ea"/>
                          <a:cs typeface="+mn-cs"/>
                        </a:rPr>
                        <a:t>
Altice Portugal felicita Federação Portuguesa de Futebol pela conquista do Campeonato Europeu de Futsal. Continue a ler em https://lnkd.in/gV2f-rF
Foto: FPF - Federação Portuguesa de Futebol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4082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- 2018-02-11 15:59:26</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vai investir mais 4 milhões de euros no seu Data Center na Covilhã, para concretizar, entre outras ações, a migração de toda a infraestrutura de suporte ao portal SAPO para aquele que é o maior centro de processamento de dados em Portugal, uma ação que envolve 671 servidores e 1 Petabyte de armazenamento. Siaba mais em https://lnkd.in/ggxTedr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214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- 2018-02-10 23:33:40</a:t>
                      </a:r>
                      <a:r>
                        <a:rPr kumimoji="0" lang="pt-BR" sz="1000" b="0" i="0" u="none" strike="noStrike" kern="1200" cap="none" spc="0" normalizeH="0" baseline="0" noProof="0">
                          <a:ln>
                            <a:noFill/>
                          </a:ln>
                          <a:solidFill>
                            <a:prstClr val="black"/>
                          </a:solidFill>
                          <a:effectLst/>
                          <a:uLnTx/>
                          <a:uFillTx/>
                          <a:latin typeface="+mn-lt"/>
                          <a:ea typeface="+mn-ea"/>
                          <a:cs typeface="+mn-cs"/>
                        </a:rPr>
                        <a:t>
A Seleção de Portugal venceu o UEFA Futsal 2018!! Parabéns Portugal!
MEO - Patrocinador Oficial da Seleção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2538337"/>
                  </a:ext>
                </a:extLst>
              </a:tr>
            </a:tbl>
          </a:graphicData>
        </a:graphic>
      </p:graphicFrame>
      <p:sp>
        <p:nvSpPr>
          <p:cNvPr id="4" name="Text Placeholder 3">
            <a:extLst>
              <a:ext uri="{FF2B5EF4-FFF2-40B4-BE49-F238E27FC236}">
                <a16:creationId xmlns:a16="http://schemas.microsoft.com/office/drawing/2014/main" id="{A9A5002A-CE79-4DD8-89F7-2E4AC3EDB535}"/>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1049896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83B4C-D0A7-48E0-BA2C-5C53F0BA7B39}"/>
              </a:ext>
            </a:extLst>
          </p:cNvPr>
          <p:cNvSpPr>
            <a:spLocks noGrp="1"/>
          </p:cNvSpPr>
          <p:nvPr>
            <p:ph type="title"/>
          </p:nvPr>
        </p:nvSpPr>
        <p:spPr/>
        <p:txBody>
          <a:bodyPr/>
          <a:lstStyle/>
          <a:p>
            <a:r>
              <a:rPr lang="en-US"/>
              <a:t>LinkedIn Updates Table - 4 of 6</a:t>
            </a:r>
          </a:p>
        </p:txBody>
      </p:sp>
      <p:graphicFrame>
        <p:nvGraphicFramePr>
          <p:cNvPr id="5" name="Table Placeholder 4">
            <a:extLst>
              <a:ext uri="{FF2B5EF4-FFF2-40B4-BE49-F238E27FC236}">
                <a16:creationId xmlns:a16="http://schemas.microsoft.com/office/drawing/2014/main" id="{22EBEC71-C1A6-41E4-A594-B52AB7A3E8D5}"/>
              </a:ext>
            </a:extLst>
          </p:cNvPr>
          <p:cNvGraphicFramePr>
            <a:graphicFrameLocks noGrp="1"/>
          </p:cNvGraphicFramePr>
          <p:nvPr>
            <p:ph type="tbl" sz="quarter" idx="13"/>
            <p:extLst>
              <p:ext uri="{D42A27DB-BD31-4B8C-83A1-F6EECF244321}">
                <p14:modId xmlns:p14="http://schemas.microsoft.com/office/powerpoint/2010/main" val="3563342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64613550"/>
                    </a:ext>
                  </a:extLst>
                </a:gridCol>
                <a:gridCol w="987552">
                  <a:extLst>
                    <a:ext uri="{9D8B030D-6E8A-4147-A177-3AD203B41FA5}">
                      <a16:colId xmlns:a16="http://schemas.microsoft.com/office/drawing/2014/main" val="134797817"/>
                    </a:ext>
                  </a:extLst>
                </a:gridCol>
                <a:gridCol w="987552">
                  <a:extLst>
                    <a:ext uri="{9D8B030D-6E8A-4147-A177-3AD203B41FA5}">
                      <a16:colId xmlns:a16="http://schemas.microsoft.com/office/drawing/2014/main" val="1862503595"/>
                    </a:ext>
                  </a:extLst>
                </a:gridCol>
                <a:gridCol w="987552">
                  <a:extLst>
                    <a:ext uri="{9D8B030D-6E8A-4147-A177-3AD203B41FA5}">
                      <a16:colId xmlns:a16="http://schemas.microsoft.com/office/drawing/2014/main" val="50927122"/>
                    </a:ext>
                  </a:extLst>
                </a:gridCol>
                <a:gridCol w="987552">
                  <a:extLst>
                    <a:ext uri="{9D8B030D-6E8A-4147-A177-3AD203B41FA5}">
                      <a16:colId xmlns:a16="http://schemas.microsoft.com/office/drawing/2014/main" val="1795438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1481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- 2018-02-09 21:04:57</a:t>
                      </a:r>
                      <a:r>
                        <a:rPr kumimoji="0" lang="pt-BR" sz="1000" b="0" i="0" u="none" strike="noStrike" kern="1200" cap="none" spc="0" normalizeH="0" baseline="0" noProof="0">
                          <a:ln>
                            <a:noFill/>
                          </a:ln>
                          <a:solidFill>
                            <a:prstClr val="black"/>
                          </a:solidFill>
                          <a:effectLst/>
                          <a:uLnTx/>
                          <a:uFillTx/>
                          <a:latin typeface="+mn-lt"/>
                          <a:ea typeface="+mn-ea"/>
                          <a:cs typeface="+mn-cs"/>
                        </a:rPr>
                        <a:t>
Segmento empresarial reunido para lançar estratégia da Altice Portugal para 2018. Saiba mais em https://lnkd.in/ge5zgfT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477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- 2018-02-07 22:15:37</a:t>
                      </a:r>
                      <a:r>
                        <a:rPr kumimoji="0" lang="pt-BR" sz="1000" b="0" i="0" u="none" strike="noStrike" kern="1200" cap="none" spc="0" normalizeH="0" baseline="0" noProof="0">
                          <a:ln>
                            <a:noFill/>
                          </a:ln>
                          <a:solidFill>
                            <a:prstClr val="black"/>
                          </a:solidFill>
                          <a:effectLst/>
                          <a:uLnTx/>
                          <a:uFillTx/>
                          <a:latin typeface="+mn-lt"/>
                          <a:ea typeface="+mn-ea"/>
                          <a:cs typeface="+mn-cs"/>
                        </a:rPr>
                        <a:t>
Numa iniciativa ímpar em Portugal, a Altice Portugal inaugura hoje o Golabs.IoT, um espaço criado de raiz com vista ao desenvolvimento de soluções de Internet of Things (IoT), numa lógica de agregação de parcerias estratégicas entre os principais stakeholders do setor e dinamização do ecossistema tecnológico e económico português. Saiba mais em https://lnkd.in/gQ5y5R9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636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- 2018-02-06 22:41:38</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vai ligar seis concelhos do maciço central da Serra da Estrela (Seia, Covilhã, Manteigas, Gouveia, Fundão e Oliveira do Hospital) e perto de meia centena de freguesias, através de fibra ótica da Altice Portugal, num verdadeiro projeto de interesse público, potenciando a criação de valor nestes territórios e na região como um todo. Saiba mais em https://lnkd.in/g5nRYNd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5988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- 2018-01-19 15:47:58</a:t>
                      </a:r>
                      <a:r>
                        <a:rPr kumimoji="0" lang="pt-BR" sz="1000" b="0" i="0" u="none" strike="noStrike" kern="1200" cap="none" spc="0" normalizeH="0" baseline="0" noProof="0">
                          <a:ln>
                            <a:noFill/>
                          </a:ln>
                          <a:solidFill>
                            <a:prstClr val="black"/>
                          </a:solidFill>
                          <a:effectLst/>
                          <a:uLnTx/>
                          <a:uFillTx/>
                          <a:latin typeface="+mn-lt"/>
                          <a:ea typeface="+mn-ea"/>
                          <a:cs typeface="+mn-cs"/>
                        </a:rPr>
                        <a:t>
O MEO Sudoeste foi distinguido pela segunda vez consecutiva com o Prémio Cinco Estrelas, na categoria Festivais. Saiba mais em https://lnkd.in/gefuuCE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3825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- 2018-01-17 23:42:57</a:t>
                      </a:r>
                      <a:r>
                        <a:rPr kumimoji="0" lang="pt-BR" sz="1000" b="0" i="0" u="none" strike="noStrike" kern="1200" cap="none" spc="0" normalizeH="0" baseline="0" noProof="0">
                          <a:ln>
                            <a:noFill/>
                          </a:ln>
                          <a:solidFill>
                            <a:prstClr val="black"/>
                          </a:solidFill>
                          <a:effectLst/>
                          <a:uLnTx/>
                          <a:uFillTx/>
                          <a:latin typeface="+mn-lt"/>
                          <a:ea typeface="+mn-ea"/>
                          <a:cs typeface="+mn-cs"/>
                        </a:rPr>
                        <a:t>
2018 começa como mais um ano de reconhecimento para as marcas da Altice Portugal com a conquista de dez galardões atribuídos por três dos principais prémios do mercado nacional. Saiba mais em https://lnkd.in/gjXvaTK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4803089"/>
                  </a:ext>
                </a:extLst>
              </a:tr>
            </a:tbl>
          </a:graphicData>
        </a:graphic>
      </p:graphicFrame>
      <p:sp>
        <p:nvSpPr>
          <p:cNvPr id="4" name="Text Placeholder 3">
            <a:extLst>
              <a:ext uri="{FF2B5EF4-FFF2-40B4-BE49-F238E27FC236}">
                <a16:creationId xmlns:a16="http://schemas.microsoft.com/office/drawing/2014/main" id="{E73B1962-1B92-49D5-8A79-9CA091214BDE}"/>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1812606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77C49-11F0-4A93-B82A-B28B472A9985}"/>
              </a:ext>
            </a:extLst>
          </p:cNvPr>
          <p:cNvSpPr>
            <a:spLocks noGrp="1"/>
          </p:cNvSpPr>
          <p:nvPr>
            <p:ph type="title"/>
          </p:nvPr>
        </p:nvSpPr>
        <p:spPr/>
        <p:txBody>
          <a:bodyPr/>
          <a:lstStyle/>
          <a:p>
            <a:r>
              <a:rPr lang="en-US"/>
              <a:t>LinkedIn Updates Table - 5 of 6</a:t>
            </a:r>
          </a:p>
        </p:txBody>
      </p:sp>
      <p:graphicFrame>
        <p:nvGraphicFramePr>
          <p:cNvPr id="5" name="Table Placeholder 4">
            <a:extLst>
              <a:ext uri="{FF2B5EF4-FFF2-40B4-BE49-F238E27FC236}">
                <a16:creationId xmlns:a16="http://schemas.microsoft.com/office/drawing/2014/main" id="{18B64CA6-3581-482E-86E8-A05C3753CDCD}"/>
              </a:ext>
            </a:extLst>
          </p:cNvPr>
          <p:cNvGraphicFramePr>
            <a:graphicFrameLocks noGrp="1"/>
          </p:cNvGraphicFramePr>
          <p:nvPr>
            <p:ph type="tbl" sz="quarter" idx="13"/>
            <p:extLst>
              <p:ext uri="{D42A27DB-BD31-4B8C-83A1-F6EECF244321}">
                <p14:modId xmlns:p14="http://schemas.microsoft.com/office/powerpoint/2010/main" val="2503832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63337729"/>
                    </a:ext>
                  </a:extLst>
                </a:gridCol>
                <a:gridCol w="987552">
                  <a:extLst>
                    <a:ext uri="{9D8B030D-6E8A-4147-A177-3AD203B41FA5}">
                      <a16:colId xmlns:a16="http://schemas.microsoft.com/office/drawing/2014/main" val="4024648691"/>
                    </a:ext>
                  </a:extLst>
                </a:gridCol>
                <a:gridCol w="987552">
                  <a:extLst>
                    <a:ext uri="{9D8B030D-6E8A-4147-A177-3AD203B41FA5}">
                      <a16:colId xmlns:a16="http://schemas.microsoft.com/office/drawing/2014/main" val="234050034"/>
                    </a:ext>
                  </a:extLst>
                </a:gridCol>
                <a:gridCol w="987552">
                  <a:extLst>
                    <a:ext uri="{9D8B030D-6E8A-4147-A177-3AD203B41FA5}">
                      <a16:colId xmlns:a16="http://schemas.microsoft.com/office/drawing/2014/main" val="3382101081"/>
                    </a:ext>
                  </a:extLst>
                </a:gridCol>
                <a:gridCol w="987552">
                  <a:extLst>
                    <a:ext uri="{9D8B030D-6E8A-4147-A177-3AD203B41FA5}">
                      <a16:colId xmlns:a16="http://schemas.microsoft.com/office/drawing/2014/main" val="2630635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961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- 2018-01-16 12:44:52</a:t>
                      </a:r>
                      <a:r>
                        <a:rPr kumimoji="0" lang="pt-BR" sz="1000" b="0" i="0" u="none" strike="noStrike" kern="1200" cap="none" spc="0" normalizeH="0" baseline="0" noProof="0">
                          <a:ln>
                            <a:noFill/>
                          </a:ln>
                          <a:solidFill>
                            <a:prstClr val="black"/>
                          </a:solidFill>
                          <a:effectLst/>
                          <a:uLnTx/>
                          <a:uFillTx/>
                          <a:latin typeface="+mn-lt"/>
                          <a:ea typeface="+mn-ea"/>
                          <a:cs typeface="+mn-cs"/>
                        </a:rPr>
                        <a:t>
Acabam de ser anunciadas as datas para a digressão Europeia da eXPERIENCE + iNNOCENCE Tour dos U2, que vão atuar em Lisboa, na Altice Arena no dia 16 de setembro de 2018. A MEO vai ter a venda exclusiva dos bilhetes deste concerto em 28 lojas, dispersas por todos os Concelhos de Distrito e Ilhas, garantindo uma cobertura geográfica que permite a todos os portugueses ter acesso ao espetáculo de uma das maiores bandas mundiais. Saiba mais em http://bit.ly/LojasMEOU2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775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- 2018-01-12 23:23:49</a:t>
                      </a:r>
                      <a:r>
                        <a:rPr kumimoji="0" lang="pt-BR" sz="1000" b="0" i="0" u="none" strike="noStrike" kern="1200" cap="none" spc="0" normalizeH="0" baseline="0" noProof="0">
                          <a:ln>
                            <a:noFill/>
                          </a:ln>
                          <a:solidFill>
                            <a:prstClr val="black"/>
                          </a:solidFill>
                          <a:effectLst/>
                          <a:uLnTx/>
                          <a:uFillTx/>
                          <a:latin typeface="+mn-lt"/>
                          <a:ea typeface="+mn-ea"/>
                          <a:cs typeface="+mn-cs"/>
                        </a:rPr>
                        <a:t>
Numa iniciativa ímpar de promoção da educação inclusiva, a Altice Portugal assinala hoje a celebração de um protocolo entre a Fundação Portugal Telecom e a Direção-Geral da Educação , que visa endereçar em total igualdade de oportunidades o acesso à educação, reforçando uma relação de parceria com mais de uma década. Saiba mais em https://lnkd.in/gxuabwy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3278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- 2018-01-11 16:45:46</a:t>
                      </a:r>
                      <a:r>
                        <a:rPr kumimoji="0" lang="pt-BR" sz="1000" b="0" i="0" u="none" strike="noStrike" kern="1200" cap="none" spc="0" normalizeH="0" baseline="0" noProof="0">
                          <a:ln>
                            <a:noFill/>
                          </a:ln>
                          <a:solidFill>
                            <a:prstClr val="black"/>
                          </a:solidFill>
                          <a:effectLst/>
                          <a:uLnTx/>
                          <a:uFillTx/>
                          <a:latin typeface="+mn-lt"/>
                          <a:ea typeface="+mn-ea"/>
                          <a:cs typeface="+mn-cs"/>
                        </a:rPr>
                        <a:t>
Numa iniciativa conjunta de desenvolvimento tecnológico e económico, a Altice Portugal e o Governo da Região Autónoma da Madeira anunciaram ontem a criação de um polo da Altice Labs na Ribeira Brava, na Startup Madeira, com o objetivo de contribuir para a capacidade competitiva da Região Autónoma da Madeira (RAM), num compromisso ainda mais sólido e agora reforçado. Saiba mais em https://lnkd.in/eyGYuDR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3175133"/>
                  </a:ext>
                </a:extLst>
              </a:tr>
            </a:tbl>
          </a:graphicData>
        </a:graphic>
      </p:graphicFrame>
      <p:sp>
        <p:nvSpPr>
          <p:cNvPr id="4" name="Text Placeholder 3">
            <a:extLst>
              <a:ext uri="{FF2B5EF4-FFF2-40B4-BE49-F238E27FC236}">
                <a16:creationId xmlns:a16="http://schemas.microsoft.com/office/drawing/2014/main" id="{D0686270-2260-443F-A404-E5B9830F6103}"/>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1553484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9EF7E-4D5B-4A16-B2C6-89A0A83679CC}"/>
              </a:ext>
            </a:extLst>
          </p:cNvPr>
          <p:cNvSpPr>
            <a:spLocks noGrp="1"/>
          </p:cNvSpPr>
          <p:nvPr>
            <p:ph type="title"/>
          </p:nvPr>
        </p:nvSpPr>
        <p:spPr/>
        <p:txBody>
          <a:bodyPr/>
          <a:lstStyle/>
          <a:p>
            <a:r>
              <a:rPr lang="en-US"/>
              <a:t>LinkedIn Updates Table - 6 of 6</a:t>
            </a:r>
          </a:p>
        </p:txBody>
      </p:sp>
      <p:graphicFrame>
        <p:nvGraphicFramePr>
          <p:cNvPr id="5" name="Table Placeholder 4">
            <a:extLst>
              <a:ext uri="{FF2B5EF4-FFF2-40B4-BE49-F238E27FC236}">
                <a16:creationId xmlns:a16="http://schemas.microsoft.com/office/drawing/2014/main" id="{891E8BE6-B736-4F76-AF6C-B4BBD7335585}"/>
              </a:ext>
            </a:extLst>
          </p:cNvPr>
          <p:cNvGraphicFramePr>
            <a:graphicFrameLocks noGrp="1"/>
          </p:cNvGraphicFramePr>
          <p:nvPr>
            <p:ph type="tbl" sz="quarter" idx="13"/>
            <p:extLst>
              <p:ext uri="{D42A27DB-BD31-4B8C-83A1-F6EECF244321}">
                <p14:modId xmlns:p14="http://schemas.microsoft.com/office/powerpoint/2010/main" val="1062583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12362624"/>
                    </a:ext>
                  </a:extLst>
                </a:gridCol>
                <a:gridCol w="987552">
                  <a:extLst>
                    <a:ext uri="{9D8B030D-6E8A-4147-A177-3AD203B41FA5}">
                      <a16:colId xmlns:a16="http://schemas.microsoft.com/office/drawing/2014/main" val="2942731747"/>
                    </a:ext>
                  </a:extLst>
                </a:gridCol>
                <a:gridCol w="987552">
                  <a:extLst>
                    <a:ext uri="{9D8B030D-6E8A-4147-A177-3AD203B41FA5}">
                      <a16:colId xmlns:a16="http://schemas.microsoft.com/office/drawing/2014/main" val="3290877059"/>
                    </a:ext>
                  </a:extLst>
                </a:gridCol>
                <a:gridCol w="987552">
                  <a:extLst>
                    <a:ext uri="{9D8B030D-6E8A-4147-A177-3AD203B41FA5}">
                      <a16:colId xmlns:a16="http://schemas.microsoft.com/office/drawing/2014/main" val="3845043893"/>
                    </a:ext>
                  </a:extLst>
                </a:gridCol>
                <a:gridCol w="987552">
                  <a:extLst>
                    <a:ext uri="{9D8B030D-6E8A-4147-A177-3AD203B41FA5}">
                      <a16:colId xmlns:a16="http://schemas.microsoft.com/office/drawing/2014/main" val="709178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501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Portugal Telecom - 2018-01-09 23:23:49</a:t>
                      </a:r>
                      <a:r>
                        <a:rPr kumimoji="0" lang="pt-BR" sz="1000" b="0" i="0" u="none" strike="noStrike" kern="1200" cap="none" spc="0" normalizeH="0" baseline="0" noProof="0">
                          <a:ln>
                            <a:noFill/>
                          </a:ln>
                          <a:solidFill>
                            <a:prstClr val="black"/>
                          </a:solidFill>
                          <a:effectLst/>
                          <a:uLnTx/>
                          <a:uFillTx/>
                          <a:latin typeface="+mn-lt"/>
                          <a:ea typeface="+mn-ea"/>
                          <a:cs typeface="+mn-cs"/>
                        </a:rPr>
                        <a:t>
De acordo com o mais recente ranking do NetAudience anunciado pela Marktest, o SAPO é o líder destacado de audiências no digital em Portugal, tendo impactado mais de 3,6 milhões de pessoas no passado mês de novembro, o que equivale a um reach superior a 42% da população portuguesa com mais de 15 anos. Saiba mais em https://lnkd.in/eeU4RZ5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4468867"/>
                  </a:ext>
                </a:extLst>
              </a:tr>
            </a:tbl>
          </a:graphicData>
        </a:graphic>
      </p:graphicFrame>
      <p:sp>
        <p:nvSpPr>
          <p:cNvPr id="4" name="Text Placeholder 3">
            <a:extLst>
              <a:ext uri="{FF2B5EF4-FFF2-40B4-BE49-F238E27FC236}">
                <a16:creationId xmlns:a16="http://schemas.microsoft.com/office/drawing/2014/main" id="{B43D03AB-A33B-430A-9634-7B2043493B56}"/>
              </a:ext>
            </a:extLst>
          </p:cNvPr>
          <p:cNvSpPr>
            <a:spLocks noGrp="1"/>
          </p:cNvSpPr>
          <p:nvPr>
            <p:ph type="body" sz="quarter" idx="14"/>
          </p:nvPr>
        </p:nvSpPr>
        <p:spPr/>
        <p:txBody>
          <a:bodyPr/>
          <a:lstStyle/>
          <a:p>
            <a:r>
              <a:rPr lang="en-US"/>
              <a:t>01/01/2018 - 02/26/2018</a:t>
            </a:r>
          </a:p>
        </p:txBody>
      </p:sp>
    </p:spTree>
    <p:extLst>
      <p:ext uri="{BB962C8B-B14F-4D97-AF65-F5344CB8AC3E}">
        <p14:creationId xmlns:p14="http://schemas.microsoft.com/office/powerpoint/2010/main" val="3538636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27731-344D-415A-B278-52DFACA7E1D8}"/>
              </a:ext>
            </a:extLst>
          </p:cNvPr>
          <p:cNvSpPr>
            <a:spLocks noGrp="1"/>
          </p:cNvSpPr>
          <p:nvPr>
            <p:ph type="title"/>
          </p:nvPr>
        </p:nvSpPr>
        <p:spPr/>
        <p:txBody>
          <a:bodyPr/>
          <a:lstStyle/>
          <a:p>
            <a:r>
              <a:rPr lang="en-US"/>
              <a:t>LinkedIn Interaction Rate</a:t>
            </a:r>
          </a:p>
        </p:txBody>
      </p:sp>
      <p:graphicFrame>
        <p:nvGraphicFramePr>
          <p:cNvPr id="6" name="Chart Placeholder 5">
            <a:extLst>
              <a:ext uri="{FF2B5EF4-FFF2-40B4-BE49-F238E27FC236}">
                <a16:creationId xmlns:a16="http://schemas.microsoft.com/office/drawing/2014/main" id="{E828E386-D126-4314-B77C-50C6693CCBE0}"/>
              </a:ext>
            </a:extLst>
          </p:cNvPr>
          <p:cNvGraphicFramePr>
            <a:graphicFrameLocks noGrp="1"/>
          </p:cNvGraphicFramePr>
          <p:nvPr>
            <p:ph type="chart" sz="quarter" idx="13"/>
            <p:extLst>
              <p:ext uri="{D42A27DB-BD31-4B8C-83A1-F6EECF244321}">
                <p14:modId xmlns:p14="http://schemas.microsoft.com/office/powerpoint/2010/main" val="1720119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5C5EEB-E06E-4282-9E48-3263E11950B3}"/>
              </a:ext>
            </a:extLst>
          </p:cNvPr>
          <p:cNvSpPr>
            <a:spLocks noGrp="1"/>
          </p:cNvSpPr>
          <p:nvPr>
            <p:ph type="body" sz="quarter" idx="14"/>
          </p:nvPr>
        </p:nvSpPr>
        <p:spPr/>
        <p:txBody>
          <a:bodyPr/>
          <a:lstStyle/>
          <a:p>
            <a:r>
              <a:rPr lang="en-US"/>
              <a:t>01/01/2018 - 02/26/2018</a:t>
            </a:r>
          </a:p>
        </p:txBody>
      </p:sp>
      <p:sp>
        <p:nvSpPr>
          <p:cNvPr id="5" name="Footer Placeholder 4">
            <a:extLst>
              <a:ext uri="{FF2B5EF4-FFF2-40B4-BE49-F238E27FC236}">
                <a16:creationId xmlns:a16="http://schemas.microsoft.com/office/drawing/2014/main" id="{FABFAE07-9011-4D9A-BA46-8221510068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2146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F03DF-ADAD-4C04-AB57-C1DD98E3E084}"/>
              </a:ext>
            </a:extLst>
          </p:cNvPr>
          <p:cNvSpPr>
            <a:spLocks noGrp="1"/>
          </p:cNvSpPr>
          <p:nvPr>
            <p:ph type="title"/>
          </p:nvPr>
        </p:nvSpPr>
        <p:spPr/>
        <p:txBody>
          <a:bodyPr/>
          <a:lstStyle/>
          <a:p>
            <a:r>
              <a:rPr lang="en-US"/>
              <a:t>LinkedIn Average Interactions Per Update</a:t>
            </a:r>
          </a:p>
        </p:txBody>
      </p:sp>
      <p:graphicFrame>
        <p:nvGraphicFramePr>
          <p:cNvPr id="6" name="Chart Placeholder 5">
            <a:extLst>
              <a:ext uri="{FF2B5EF4-FFF2-40B4-BE49-F238E27FC236}">
                <a16:creationId xmlns:a16="http://schemas.microsoft.com/office/drawing/2014/main" id="{5F842F51-B528-47E9-89FB-9212FAE70659}"/>
              </a:ext>
            </a:extLst>
          </p:cNvPr>
          <p:cNvGraphicFramePr>
            <a:graphicFrameLocks noGrp="1"/>
          </p:cNvGraphicFramePr>
          <p:nvPr>
            <p:ph type="chart" sz="quarter" idx="13"/>
            <p:extLst>
              <p:ext uri="{D42A27DB-BD31-4B8C-83A1-F6EECF244321}">
                <p14:modId xmlns:p14="http://schemas.microsoft.com/office/powerpoint/2010/main" val="2123481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BAE8DC-78E9-4841-90C6-C85F88A69FBE}"/>
              </a:ext>
            </a:extLst>
          </p:cNvPr>
          <p:cNvSpPr>
            <a:spLocks noGrp="1"/>
          </p:cNvSpPr>
          <p:nvPr>
            <p:ph type="body" sz="quarter" idx="14"/>
          </p:nvPr>
        </p:nvSpPr>
        <p:spPr/>
        <p:txBody>
          <a:bodyPr/>
          <a:lstStyle/>
          <a:p>
            <a:r>
              <a:rPr lang="en-US"/>
              <a:t>01/01/2018 - 02/26/2018</a:t>
            </a:r>
          </a:p>
        </p:txBody>
      </p:sp>
      <p:sp>
        <p:nvSpPr>
          <p:cNvPr id="5" name="Footer Placeholder 4">
            <a:extLst>
              <a:ext uri="{FF2B5EF4-FFF2-40B4-BE49-F238E27FC236}">
                <a16:creationId xmlns:a16="http://schemas.microsoft.com/office/drawing/2014/main" id="{326948E2-E6EC-4C33-9CF9-66C97F0DA9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8319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383</Words>
  <Application>Microsoft Office PowerPoint</Application>
  <PresentationFormat>On-screen Show (4:3)</PresentationFormat>
  <Paragraphs>177</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Overview</vt:lpstr>
      <vt:lpstr>LinkedIn Key Metrics Table</vt:lpstr>
      <vt:lpstr>LinkedIn Followers Total</vt:lpstr>
      <vt:lpstr>LinkedIn Followers Change Rate</vt:lpstr>
      <vt:lpstr>LinkedIn Updates Table - 1 of 6</vt:lpstr>
      <vt:lpstr>LinkedIn Updates Table - 2 of 6</vt:lpstr>
      <vt:lpstr>LinkedIn Updates Table - 3 of 6</vt:lpstr>
      <vt:lpstr>LinkedIn Updates Table - 4 of 6</vt:lpstr>
      <vt:lpstr>LinkedIn Updates Table - 5 of 6</vt:lpstr>
      <vt:lpstr>LinkedIn Updates Table - 6 of 6</vt:lpstr>
      <vt:lpstr>LinkedIn Interaction Rate</vt:lpstr>
      <vt:lpstr>LinkedIn Average Interactions Per Update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2018-02-28T11:02:40Z</dcterms:created>
  <dcterms:modified xsi:type="dcterms:W3CDTF">2018-02-28T11:03:02Z</dcterms:modified>
</cp:coreProperties>
</file>