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CC970-448D-4853-9286-C16742BFCA11}"/>
              </a:ext>
            </a:extLst>
          </p:cNvPr>
          <p:cNvSpPr>
            <a:spLocks noGrp="1"/>
          </p:cNvSpPr>
          <p:nvPr>
            <p:ph type="title"/>
          </p:nvPr>
        </p:nvSpPr>
        <p:spPr/>
        <p:txBody>
          <a:bodyPr/>
          <a:lstStyle/>
          <a:p>
            <a:r>
              <a:rPr lang="en-US"/>
              <a:t>Facebook Own Posts Table - 1 of 18</a:t>
            </a:r>
          </a:p>
        </p:txBody>
      </p:sp>
      <p:graphicFrame>
        <p:nvGraphicFramePr>
          <p:cNvPr id="5" name="Table Placeholder 4">
            <a:extLst>
              <a:ext uri="{FF2B5EF4-FFF2-40B4-BE49-F238E27FC236}">
                <a16:creationId xmlns:a16="http://schemas.microsoft.com/office/drawing/2014/main" id="{9CE5C44E-641B-42C7-BE04-0FB89CF482CF}"/>
              </a:ext>
            </a:extLst>
          </p:cNvPr>
          <p:cNvGraphicFramePr>
            <a:graphicFrameLocks noGrp="1"/>
          </p:cNvGraphicFramePr>
          <p:nvPr>
            <p:ph type="tbl" sz="quarter" idx="13"/>
            <p:extLst>
              <p:ext uri="{D42A27DB-BD31-4B8C-83A1-F6EECF244321}">
                <p14:modId xmlns:p14="http://schemas.microsoft.com/office/powerpoint/2010/main" val="4044410750"/>
              </p:ext>
            </p:extLst>
          </p:nvPr>
        </p:nvGraphicFramePr>
        <p:xfrm>
          <a:off x="457200" y="1731963"/>
          <a:ext cx="8229600" cy="35356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8474228"/>
                    </a:ext>
                  </a:extLst>
                </a:gridCol>
                <a:gridCol w="370332">
                  <a:extLst>
                    <a:ext uri="{9D8B030D-6E8A-4147-A177-3AD203B41FA5}">
                      <a16:colId xmlns:a16="http://schemas.microsoft.com/office/drawing/2014/main" val="743154603"/>
                    </a:ext>
                  </a:extLst>
                </a:gridCol>
                <a:gridCol w="370332">
                  <a:extLst>
                    <a:ext uri="{9D8B030D-6E8A-4147-A177-3AD203B41FA5}">
                      <a16:colId xmlns:a16="http://schemas.microsoft.com/office/drawing/2014/main" val="2940044470"/>
                    </a:ext>
                  </a:extLst>
                </a:gridCol>
                <a:gridCol w="370332">
                  <a:extLst>
                    <a:ext uri="{9D8B030D-6E8A-4147-A177-3AD203B41FA5}">
                      <a16:colId xmlns:a16="http://schemas.microsoft.com/office/drawing/2014/main" val="4245374784"/>
                    </a:ext>
                  </a:extLst>
                </a:gridCol>
                <a:gridCol w="329184">
                  <a:extLst>
                    <a:ext uri="{9D8B030D-6E8A-4147-A177-3AD203B41FA5}">
                      <a16:colId xmlns:a16="http://schemas.microsoft.com/office/drawing/2014/main" val="2168141022"/>
                    </a:ext>
                  </a:extLst>
                </a:gridCol>
                <a:gridCol w="329184">
                  <a:extLst>
                    <a:ext uri="{9D8B030D-6E8A-4147-A177-3AD203B41FA5}">
                      <a16:colId xmlns:a16="http://schemas.microsoft.com/office/drawing/2014/main" val="40287875"/>
                    </a:ext>
                  </a:extLst>
                </a:gridCol>
                <a:gridCol w="329184">
                  <a:extLst>
                    <a:ext uri="{9D8B030D-6E8A-4147-A177-3AD203B41FA5}">
                      <a16:colId xmlns:a16="http://schemas.microsoft.com/office/drawing/2014/main" val="2587570890"/>
                    </a:ext>
                  </a:extLst>
                </a:gridCol>
                <a:gridCol w="329184">
                  <a:extLst>
                    <a:ext uri="{9D8B030D-6E8A-4147-A177-3AD203B41FA5}">
                      <a16:colId xmlns:a16="http://schemas.microsoft.com/office/drawing/2014/main" val="478241739"/>
                    </a:ext>
                  </a:extLst>
                </a:gridCol>
                <a:gridCol w="329184">
                  <a:extLst>
                    <a:ext uri="{9D8B030D-6E8A-4147-A177-3AD203B41FA5}">
                      <a16:colId xmlns:a16="http://schemas.microsoft.com/office/drawing/2014/main" val="4074219044"/>
                    </a:ext>
                  </a:extLst>
                </a:gridCol>
                <a:gridCol w="329184">
                  <a:extLst>
                    <a:ext uri="{9D8B030D-6E8A-4147-A177-3AD203B41FA5}">
                      <a16:colId xmlns:a16="http://schemas.microsoft.com/office/drawing/2014/main" val="2733417628"/>
                    </a:ext>
                  </a:extLst>
                </a:gridCol>
                <a:gridCol w="329184">
                  <a:extLst>
                    <a:ext uri="{9D8B030D-6E8A-4147-A177-3AD203B41FA5}">
                      <a16:colId xmlns:a16="http://schemas.microsoft.com/office/drawing/2014/main" val="3302621328"/>
                    </a:ext>
                  </a:extLst>
                </a:gridCol>
                <a:gridCol w="329184">
                  <a:extLst>
                    <a:ext uri="{9D8B030D-6E8A-4147-A177-3AD203B41FA5}">
                      <a16:colId xmlns:a16="http://schemas.microsoft.com/office/drawing/2014/main" val="1345046679"/>
                    </a:ext>
                  </a:extLst>
                </a:gridCol>
                <a:gridCol w="329184">
                  <a:extLst>
                    <a:ext uri="{9D8B030D-6E8A-4147-A177-3AD203B41FA5}">
                      <a16:colId xmlns:a16="http://schemas.microsoft.com/office/drawing/2014/main" val="1287325348"/>
                    </a:ext>
                  </a:extLst>
                </a:gridCol>
                <a:gridCol w="370332">
                  <a:extLst>
                    <a:ext uri="{9D8B030D-6E8A-4147-A177-3AD203B41FA5}">
                      <a16:colId xmlns:a16="http://schemas.microsoft.com/office/drawing/2014/main" val="3213954386"/>
                    </a:ext>
                  </a:extLst>
                </a:gridCol>
                <a:gridCol w="370332">
                  <a:extLst>
                    <a:ext uri="{9D8B030D-6E8A-4147-A177-3AD203B41FA5}">
                      <a16:colId xmlns:a16="http://schemas.microsoft.com/office/drawing/2014/main" val="1103360803"/>
                    </a:ext>
                  </a:extLst>
                </a:gridCol>
                <a:gridCol w="329184">
                  <a:extLst>
                    <a:ext uri="{9D8B030D-6E8A-4147-A177-3AD203B41FA5}">
                      <a16:colId xmlns:a16="http://schemas.microsoft.com/office/drawing/2014/main" val="1584017372"/>
                    </a:ext>
                  </a:extLst>
                </a:gridCol>
                <a:gridCol w="329184">
                  <a:extLst>
                    <a:ext uri="{9D8B030D-6E8A-4147-A177-3AD203B41FA5}">
                      <a16:colId xmlns:a16="http://schemas.microsoft.com/office/drawing/2014/main" val="2779968892"/>
                    </a:ext>
                  </a:extLst>
                </a:gridCol>
                <a:gridCol w="370332">
                  <a:extLst>
                    <a:ext uri="{9D8B030D-6E8A-4147-A177-3AD203B41FA5}">
                      <a16:colId xmlns:a16="http://schemas.microsoft.com/office/drawing/2014/main" val="18320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7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- 2018-02-26 21:46:44</a:t>
                      </a:r>
                      <a:r>
                        <a:rPr kumimoji="0" lang="pt-BR" sz="1000" b="0" i="0" u="none" strike="noStrike" kern="1200" cap="none" spc="0" normalizeH="0" baseline="0" noProof="0">
                          <a:ln>
                            <a:noFill/>
                          </a:ln>
                          <a:solidFill>
                            <a:prstClr val="black"/>
                          </a:solidFill>
                          <a:effectLst/>
                          <a:uLnTx/>
                          <a:uFillTx/>
                          <a:latin typeface="+mn-lt"/>
                          <a:ea typeface="+mn-ea"/>
                          <a:cs typeface="+mn-cs"/>
                        </a:rPr>
                        <a:t>
No dia 08 de março estreia no cinema a comédia  "Os farofeiros".  O filme é sobre quatro famílias de classe média baixa que alugaram uma casa de praia, mas acabaram encontrando problemas na viagem. Os protagonistas Danielle Winits, Cacau Protásio, Aline Riscado e Paulinho Gogo estiveram hoje no hotel e contaram aos jornalistas como foi participar da gravação do longa, além de garantirem boas risadas. Não dá para perder esse 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120171"/>
                  </a:ext>
                </a:extLst>
              </a:tr>
            </a:tbl>
          </a:graphicData>
        </a:graphic>
      </p:graphicFrame>
      <p:sp>
        <p:nvSpPr>
          <p:cNvPr id="4" name="Text Placeholder 3">
            <a:extLst>
              <a:ext uri="{FF2B5EF4-FFF2-40B4-BE49-F238E27FC236}">
                <a16:creationId xmlns:a16="http://schemas.microsoft.com/office/drawing/2014/main" id="{8E5E8D15-9B90-4674-B95E-50E4D39BC347}"/>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635979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D261-E929-4EA6-AF15-88A4F1BD6D66}"/>
              </a:ext>
            </a:extLst>
          </p:cNvPr>
          <p:cNvSpPr>
            <a:spLocks noGrp="1"/>
          </p:cNvSpPr>
          <p:nvPr>
            <p:ph type="title"/>
          </p:nvPr>
        </p:nvSpPr>
        <p:spPr/>
        <p:txBody>
          <a:bodyPr/>
          <a:lstStyle/>
          <a:p>
            <a:r>
              <a:rPr lang="en-US"/>
              <a:t>Facebook Own Posts Table - 2 of 18</a:t>
            </a:r>
          </a:p>
        </p:txBody>
      </p:sp>
      <p:graphicFrame>
        <p:nvGraphicFramePr>
          <p:cNvPr id="5" name="Table Placeholder 4">
            <a:extLst>
              <a:ext uri="{FF2B5EF4-FFF2-40B4-BE49-F238E27FC236}">
                <a16:creationId xmlns:a16="http://schemas.microsoft.com/office/drawing/2014/main" id="{798A6477-03D5-4126-AB5B-265F783A6DEC}"/>
              </a:ext>
            </a:extLst>
          </p:cNvPr>
          <p:cNvGraphicFramePr>
            <a:graphicFrameLocks noGrp="1"/>
          </p:cNvGraphicFramePr>
          <p:nvPr>
            <p:ph type="tbl" sz="quarter" idx="13"/>
            <p:extLst>
              <p:ext uri="{D42A27DB-BD31-4B8C-83A1-F6EECF244321}">
                <p14:modId xmlns:p14="http://schemas.microsoft.com/office/powerpoint/2010/main" val="363522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5508498"/>
                    </a:ext>
                  </a:extLst>
                </a:gridCol>
                <a:gridCol w="370332">
                  <a:extLst>
                    <a:ext uri="{9D8B030D-6E8A-4147-A177-3AD203B41FA5}">
                      <a16:colId xmlns:a16="http://schemas.microsoft.com/office/drawing/2014/main" val="1015689490"/>
                    </a:ext>
                  </a:extLst>
                </a:gridCol>
                <a:gridCol w="370332">
                  <a:extLst>
                    <a:ext uri="{9D8B030D-6E8A-4147-A177-3AD203B41FA5}">
                      <a16:colId xmlns:a16="http://schemas.microsoft.com/office/drawing/2014/main" val="3650663701"/>
                    </a:ext>
                  </a:extLst>
                </a:gridCol>
                <a:gridCol w="370332">
                  <a:extLst>
                    <a:ext uri="{9D8B030D-6E8A-4147-A177-3AD203B41FA5}">
                      <a16:colId xmlns:a16="http://schemas.microsoft.com/office/drawing/2014/main" val="45182417"/>
                    </a:ext>
                  </a:extLst>
                </a:gridCol>
                <a:gridCol w="329184">
                  <a:extLst>
                    <a:ext uri="{9D8B030D-6E8A-4147-A177-3AD203B41FA5}">
                      <a16:colId xmlns:a16="http://schemas.microsoft.com/office/drawing/2014/main" val="3965164521"/>
                    </a:ext>
                  </a:extLst>
                </a:gridCol>
                <a:gridCol w="329184">
                  <a:extLst>
                    <a:ext uri="{9D8B030D-6E8A-4147-A177-3AD203B41FA5}">
                      <a16:colId xmlns:a16="http://schemas.microsoft.com/office/drawing/2014/main" val="3770955417"/>
                    </a:ext>
                  </a:extLst>
                </a:gridCol>
                <a:gridCol w="329184">
                  <a:extLst>
                    <a:ext uri="{9D8B030D-6E8A-4147-A177-3AD203B41FA5}">
                      <a16:colId xmlns:a16="http://schemas.microsoft.com/office/drawing/2014/main" val="4204589186"/>
                    </a:ext>
                  </a:extLst>
                </a:gridCol>
                <a:gridCol w="329184">
                  <a:extLst>
                    <a:ext uri="{9D8B030D-6E8A-4147-A177-3AD203B41FA5}">
                      <a16:colId xmlns:a16="http://schemas.microsoft.com/office/drawing/2014/main" val="4236951117"/>
                    </a:ext>
                  </a:extLst>
                </a:gridCol>
                <a:gridCol w="329184">
                  <a:extLst>
                    <a:ext uri="{9D8B030D-6E8A-4147-A177-3AD203B41FA5}">
                      <a16:colId xmlns:a16="http://schemas.microsoft.com/office/drawing/2014/main" val="2537843532"/>
                    </a:ext>
                  </a:extLst>
                </a:gridCol>
                <a:gridCol w="329184">
                  <a:extLst>
                    <a:ext uri="{9D8B030D-6E8A-4147-A177-3AD203B41FA5}">
                      <a16:colId xmlns:a16="http://schemas.microsoft.com/office/drawing/2014/main" val="3106991310"/>
                    </a:ext>
                  </a:extLst>
                </a:gridCol>
                <a:gridCol w="329184">
                  <a:extLst>
                    <a:ext uri="{9D8B030D-6E8A-4147-A177-3AD203B41FA5}">
                      <a16:colId xmlns:a16="http://schemas.microsoft.com/office/drawing/2014/main" val="158371732"/>
                    </a:ext>
                  </a:extLst>
                </a:gridCol>
                <a:gridCol w="329184">
                  <a:extLst>
                    <a:ext uri="{9D8B030D-6E8A-4147-A177-3AD203B41FA5}">
                      <a16:colId xmlns:a16="http://schemas.microsoft.com/office/drawing/2014/main" val="2607666048"/>
                    </a:ext>
                  </a:extLst>
                </a:gridCol>
                <a:gridCol w="329184">
                  <a:extLst>
                    <a:ext uri="{9D8B030D-6E8A-4147-A177-3AD203B41FA5}">
                      <a16:colId xmlns:a16="http://schemas.microsoft.com/office/drawing/2014/main" val="3544893157"/>
                    </a:ext>
                  </a:extLst>
                </a:gridCol>
                <a:gridCol w="370332">
                  <a:extLst>
                    <a:ext uri="{9D8B030D-6E8A-4147-A177-3AD203B41FA5}">
                      <a16:colId xmlns:a16="http://schemas.microsoft.com/office/drawing/2014/main" val="4061039879"/>
                    </a:ext>
                  </a:extLst>
                </a:gridCol>
                <a:gridCol w="370332">
                  <a:extLst>
                    <a:ext uri="{9D8B030D-6E8A-4147-A177-3AD203B41FA5}">
                      <a16:colId xmlns:a16="http://schemas.microsoft.com/office/drawing/2014/main" val="762681216"/>
                    </a:ext>
                  </a:extLst>
                </a:gridCol>
                <a:gridCol w="329184">
                  <a:extLst>
                    <a:ext uri="{9D8B030D-6E8A-4147-A177-3AD203B41FA5}">
                      <a16:colId xmlns:a16="http://schemas.microsoft.com/office/drawing/2014/main" val="2618569980"/>
                    </a:ext>
                  </a:extLst>
                </a:gridCol>
                <a:gridCol w="329184">
                  <a:extLst>
                    <a:ext uri="{9D8B030D-6E8A-4147-A177-3AD203B41FA5}">
                      <a16:colId xmlns:a16="http://schemas.microsoft.com/office/drawing/2014/main" val="196474707"/>
                    </a:ext>
                  </a:extLst>
                </a:gridCol>
                <a:gridCol w="370332">
                  <a:extLst>
                    <a:ext uri="{9D8B030D-6E8A-4147-A177-3AD203B41FA5}">
                      <a16:colId xmlns:a16="http://schemas.microsoft.com/office/drawing/2014/main" val="137937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7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- 2018-02-25 14:00:00</a:t>
                      </a:r>
                      <a:r>
                        <a:rPr kumimoji="0" lang="pt-BR" sz="1000" b="0" i="0" u="none" strike="noStrike" kern="1200" cap="none" spc="0" normalizeH="0" baseline="0" noProof="0">
                          <a:ln>
                            <a:noFill/>
                          </a:ln>
                          <a:solidFill>
                            <a:prstClr val="black"/>
                          </a:solidFill>
                          <a:effectLst/>
                          <a:uLnTx/>
                          <a:uFillTx/>
                          <a:latin typeface="+mn-lt"/>
                          <a:ea typeface="+mn-ea"/>
                          <a:cs typeface="+mn-cs"/>
                        </a:rPr>
                        <a:t>
Um encanto para os olhos? 😍 Um pequeno giro pelo nosso lobby. Uma pitada da nossa atmosfera para quem vem pela primeira vez!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249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- 2018-02-24 13:00:00</a:t>
                      </a:r>
                      <a:r>
                        <a:rPr kumimoji="0" lang="pt-BR" sz="1000" b="0" i="0" u="none" strike="noStrike" kern="1200" cap="none" spc="0" normalizeH="0" baseline="0" noProof="0">
                          <a:ln>
                            <a:noFill/>
                          </a:ln>
                          <a:solidFill>
                            <a:prstClr val="black"/>
                          </a:solidFill>
                          <a:effectLst/>
                          <a:uLnTx/>
                          <a:uFillTx/>
                          <a:latin typeface="+mn-lt"/>
                          <a:ea typeface="+mn-ea"/>
                          <a:cs typeface="+mn-cs"/>
                        </a:rPr>
                        <a:t>
Nosso heliponto visto das alturas com a incrível foto de @thiagopurcino (instagram)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667327"/>
                  </a:ext>
                </a:extLst>
              </a:tr>
            </a:tbl>
          </a:graphicData>
        </a:graphic>
      </p:graphicFrame>
      <p:sp>
        <p:nvSpPr>
          <p:cNvPr id="4" name="Text Placeholder 3">
            <a:extLst>
              <a:ext uri="{FF2B5EF4-FFF2-40B4-BE49-F238E27FC236}">
                <a16:creationId xmlns:a16="http://schemas.microsoft.com/office/drawing/2014/main" id="{4054FF7E-7C11-4245-989A-145602B0BAC5}"/>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876447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D2B6-34E7-48A2-8AE4-EF90DA69F038}"/>
              </a:ext>
            </a:extLst>
          </p:cNvPr>
          <p:cNvSpPr>
            <a:spLocks noGrp="1"/>
          </p:cNvSpPr>
          <p:nvPr>
            <p:ph type="title"/>
          </p:nvPr>
        </p:nvSpPr>
        <p:spPr/>
        <p:txBody>
          <a:bodyPr/>
          <a:lstStyle/>
          <a:p>
            <a:r>
              <a:rPr lang="en-US"/>
              <a:t>Facebook Own Posts Table - 3 of 18</a:t>
            </a:r>
          </a:p>
        </p:txBody>
      </p:sp>
      <p:graphicFrame>
        <p:nvGraphicFramePr>
          <p:cNvPr id="5" name="Table Placeholder 4">
            <a:extLst>
              <a:ext uri="{FF2B5EF4-FFF2-40B4-BE49-F238E27FC236}">
                <a16:creationId xmlns:a16="http://schemas.microsoft.com/office/drawing/2014/main" id="{68D95F02-CBBD-414A-B7DE-8A03FB80882D}"/>
              </a:ext>
            </a:extLst>
          </p:cNvPr>
          <p:cNvGraphicFramePr>
            <a:graphicFrameLocks noGrp="1"/>
          </p:cNvGraphicFramePr>
          <p:nvPr>
            <p:ph type="tbl" sz="quarter" idx="13"/>
            <p:extLst>
              <p:ext uri="{D42A27DB-BD31-4B8C-83A1-F6EECF244321}">
                <p14:modId xmlns:p14="http://schemas.microsoft.com/office/powerpoint/2010/main" val="106433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9543399"/>
                    </a:ext>
                  </a:extLst>
                </a:gridCol>
                <a:gridCol w="370332">
                  <a:extLst>
                    <a:ext uri="{9D8B030D-6E8A-4147-A177-3AD203B41FA5}">
                      <a16:colId xmlns:a16="http://schemas.microsoft.com/office/drawing/2014/main" val="1158625579"/>
                    </a:ext>
                  </a:extLst>
                </a:gridCol>
                <a:gridCol w="370332">
                  <a:extLst>
                    <a:ext uri="{9D8B030D-6E8A-4147-A177-3AD203B41FA5}">
                      <a16:colId xmlns:a16="http://schemas.microsoft.com/office/drawing/2014/main" val="399140669"/>
                    </a:ext>
                  </a:extLst>
                </a:gridCol>
                <a:gridCol w="370332">
                  <a:extLst>
                    <a:ext uri="{9D8B030D-6E8A-4147-A177-3AD203B41FA5}">
                      <a16:colId xmlns:a16="http://schemas.microsoft.com/office/drawing/2014/main" val="2533805856"/>
                    </a:ext>
                  </a:extLst>
                </a:gridCol>
                <a:gridCol w="329184">
                  <a:extLst>
                    <a:ext uri="{9D8B030D-6E8A-4147-A177-3AD203B41FA5}">
                      <a16:colId xmlns:a16="http://schemas.microsoft.com/office/drawing/2014/main" val="2122579731"/>
                    </a:ext>
                  </a:extLst>
                </a:gridCol>
                <a:gridCol w="329184">
                  <a:extLst>
                    <a:ext uri="{9D8B030D-6E8A-4147-A177-3AD203B41FA5}">
                      <a16:colId xmlns:a16="http://schemas.microsoft.com/office/drawing/2014/main" val="2137191160"/>
                    </a:ext>
                  </a:extLst>
                </a:gridCol>
                <a:gridCol w="329184">
                  <a:extLst>
                    <a:ext uri="{9D8B030D-6E8A-4147-A177-3AD203B41FA5}">
                      <a16:colId xmlns:a16="http://schemas.microsoft.com/office/drawing/2014/main" val="927436722"/>
                    </a:ext>
                  </a:extLst>
                </a:gridCol>
                <a:gridCol w="329184">
                  <a:extLst>
                    <a:ext uri="{9D8B030D-6E8A-4147-A177-3AD203B41FA5}">
                      <a16:colId xmlns:a16="http://schemas.microsoft.com/office/drawing/2014/main" val="331553359"/>
                    </a:ext>
                  </a:extLst>
                </a:gridCol>
                <a:gridCol w="329184">
                  <a:extLst>
                    <a:ext uri="{9D8B030D-6E8A-4147-A177-3AD203B41FA5}">
                      <a16:colId xmlns:a16="http://schemas.microsoft.com/office/drawing/2014/main" val="1603854620"/>
                    </a:ext>
                  </a:extLst>
                </a:gridCol>
                <a:gridCol w="329184">
                  <a:extLst>
                    <a:ext uri="{9D8B030D-6E8A-4147-A177-3AD203B41FA5}">
                      <a16:colId xmlns:a16="http://schemas.microsoft.com/office/drawing/2014/main" val="352265703"/>
                    </a:ext>
                  </a:extLst>
                </a:gridCol>
                <a:gridCol w="329184">
                  <a:extLst>
                    <a:ext uri="{9D8B030D-6E8A-4147-A177-3AD203B41FA5}">
                      <a16:colId xmlns:a16="http://schemas.microsoft.com/office/drawing/2014/main" val="1920016092"/>
                    </a:ext>
                  </a:extLst>
                </a:gridCol>
                <a:gridCol w="329184">
                  <a:extLst>
                    <a:ext uri="{9D8B030D-6E8A-4147-A177-3AD203B41FA5}">
                      <a16:colId xmlns:a16="http://schemas.microsoft.com/office/drawing/2014/main" val="104247505"/>
                    </a:ext>
                  </a:extLst>
                </a:gridCol>
                <a:gridCol w="329184">
                  <a:extLst>
                    <a:ext uri="{9D8B030D-6E8A-4147-A177-3AD203B41FA5}">
                      <a16:colId xmlns:a16="http://schemas.microsoft.com/office/drawing/2014/main" val="333518881"/>
                    </a:ext>
                  </a:extLst>
                </a:gridCol>
                <a:gridCol w="370332">
                  <a:extLst>
                    <a:ext uri="{9D8B030D-6E8A-4147-A177-3AD203B41FA5}">
                      <a16:colId xmlns:a16="http://schemas.microsoft.com/office/drawing/2014/main" val="2189442030"/>
                    </a:ext>
                  </a:extLst>
                </a:gridCol>
                <a:gridCol w="370332">
                  <a:extLst>
                    <a:ext uri="{9D8B030D-6E8A-4147-A177-3AD203B41FA5}">
                      <a16:colId xmlns:a16="http://schemas.microsoft.com/office/drawing/2014/main" val="3381687026"/>
                    </a:ext>
                  </a:extLst>
                </a:gridCol>
                <a:gridCol w="329184">
                  <a:extLst>
                    <a:ext uri="{9D8B030D-6E8A-4147-A177-3AD203B41FA5}">
                      <a16:colId xmlns:a16="http://schemas.microsoft.com/office/drawing/2014/main" val="38111737"/>
                    </a:ext>
                  </a:extLst>
                </a:gridCol>
                <a:gridCol w="329184">
                  <a:extLst>
                    <a:ext uri="{9D8B030D-6E8A-4147-A177-3AD203B41FA5}">
                      <a16:colId xmlns:a16="http://schemas.microsoft.com/office/drawing/2014/main" val="1296172302"/>
                    </a:ext>
                  </a:extLst>
                </a:gridCol>
                <a:gridCol w="370332">
                  <a:extLst>
                    <a:ext uri="{9D8B030D-6E8A-4147-A177-3AD203B41FA5}">
                      <a16:colId xmlns:a16="http://schemas.microsoft.com/office/drawing/2014/main" val="27950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80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- 2018-02-23 22:00:00</a:t>
                      </a:r>
                      <a:r>
                        <a:rPr kumimoji="0" lang="pt-BR" sz="1000" b="0" i="0" u="none" strike="noStrike" kern="1200" cap="none" spc="0" normalizeH="0" baseline="0" noProof="0">
                          <a:ln>
                            <a:noFill/>
                          </a:ln>
                          <a:solidFill>
                            <a:prstClr val="black"/>
                          </a:solidFill>
                          <a:effectLst/>
                          <a:uLnTx/>
                          <a:uFillTx/>
                          <a:latin typeface="+mn-lt"/>
                          <a:ea typeface="+mn-ea"/>
                          <a:cs typeface="+mn-cs"/>
                        </a:rPr>
                        <a:t>
Estão abertas as inscrições para a 2° edição do Maksoud Fitness Day! Uma oportunidade para manter o seu corpo e sua mente em equilíbrio com aulas de Funcional e Ioga a céu aberto, em parceria com Equipe DX e a Superioga Paulo Junqueira. O evento acontecerá no dia 18/03, domingo, a partir das 9h na esplanada do hotel. Teremos um delicioso brunch para fechar as atividades. Garanta já a sua vaga! Garanta já a sua vaga! Para mais informações, acesse https://goo.gl/X625Pc   E aplausos para os nossos grandes parceiros: TRYEX Fitness, Giuliana Flores, NutroMais, Salon Line, @celivitaglutenfree, Iridium Labs, Pic-Me e Cotton Colors.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5257"/>
                  </a:ext>
                </a:extLst>
              </a:tr>
            </a:tbl>
          </a:graphicData>
        </a:graphic>
      </p:graphicFrame>
      <p:sp>
        <p:nvSpPr>
          <p:cNvPr id="4" name="Text Placeholder 3">
            <a:extLst>
              <a:ext uri="{FF2B5EF4-FFF2-40B4-BE49-F238E27FC236}">
                <a16:creationId xmlns:a16="http://schemas.microsoft.com/office/drawing/2014/main" id="{DDC26B9D-BE80-430C-910E-FE571C81228C}"/>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107615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F764-93ED-4342-A86A-A07F4CC1B3DD}"/>
              </a:ext>
            </a:extLst>
          </p:cNvPr>
          <p:cNvSpPr>
            <a:spLocks noGrp="1"/>
          </p:cNvSpPr>
          <p:nvPr>
            <p:ph type="title"/>
          </p:nvPr>
        </p:nvSpPr>
        <p:spPr/>
        <p:txBody>
          <a:bodyPr/>
          <a:lstStyle/>
          <a:p>
            <a:r>
              <a:rPr lang="en-US"/>
              <a:t>Facebook Own Posts Table - 4 of 18</a:t>
            </a:r>
          </a:p>
        </p:txBody>
      </p:sp>
      <p:graphicFrame>
        <p:nvGraphicFramePr>
          <p:cNvPr id="5" name="Table Placeholder 4">
            <a:extLst>
              <a:ext uri="{FF2B5EF4-FFF2-40B4-BE49-F238E27FC236}">
                <a16:creationId xmlns:a16="http://schemas.microsoft.com/office/drawing/2014/main" id="{1DA45674-05E3-4D9C-97FD-B620A77ACFB6}"/>
              </a:ext>
            </a:extLst>
          </p:cNvPr>
          <p:cNvGraphicFramePr>
            <a:graphicFrameLocks noGrp="1"/>
          </p:cNvGraphicFramePr>
          <p:nvPr>
            <p:ph type="tbl" sz="quarter" idx="13"/>
            <p:extLst>
              <p:ext uri="{D42A27DB-BD31-4B8C-83A1-F6EECF244321}">
                <p14:modId xmlns:p14="http://schemas.microsoft.com/office/powerpoint/2010/main" val="340489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7809086"/>
                    </a:ext>
                  </a:extLst>
                </a:gridCol>
                <a:gridCol w="370332">
                  <a:extLst>
                    <a:ext uri="{9D8B030D-6E8A-4147-A177-3AD203B41FA5}">
                      <a16:colId xmlns:a16="http://schemas.microsoft.com/office/drawing/2014/main" val="2004687577"/>
                    </a:ext>
                  </a:extLst>
                </a:gridCol>
                <a:gridCol w="370332">
                  <a:extLst>
                    <a:ext uri="{9D8B030D-6E8A-4147-A177-3AD203B41FA5}">
                      <a16:colId xmlns:a16="http://schemas.microsoft.com/office/drawing/2014/main" val="2054366057"/>
                    </a:ext>
                  </a:extLst>
                </a:gridCol>
                <a:gridCol w="370332">
                  <a:extLst>
                    <a:ext uri="{9D8B030D-6E8A-4147-A177-3AD203B41FA5}">
                      <a16:colId xmlns:a16="http://schemas.microsoft.com/office/drawing/2014/main" val="690025035"/>
                    </a:ext>
                  </a:extLst>
                </a:gridCol>
                <a:gridCol w="329184">
                  <a:extLst>
                    <a:ext uri="{9D8B030D-6E8A-4147-A177-3AD203B41FA5}">
                      <a16:colId xmlns:a16="http://schemas.microsoft.com/office/drawing/2014/main" val="410692196"/>
                    </a:ext>
                  </a:extLst>
                </a:gridCol>
                <a:gridCol w="329184">
                  <a:extLst>
                    <a:ext uri="{9D8B030D-6E8A-4147-A177-3AD203B41FA5}">
                      <a16:colId xmlns:a16="http://schemas.microsoft.com/office/drawing/2014/main" val="3951519177"/>
                    </a:ext>
                  </a:extLst>
                </a:gridCol>
                <a:gridCol w="329184">
                  <a:extLst>
                    <a:ext uri="{9D8B030D-6E8A-4147-A177-3AD203B41FA5}">
                      <a16:colId xmlns:a16="http://schemas.microsoft.com/office/drawing/2014/main" val="1164965391"/>
                    </a:ext>
                  </a:extLst>
                </a:gridCol>
                <a:gridCol w="329184">
                  <a:extLst>
                    <a:ext uri="{9D8B030D-6E8A-4147-A177-3AD203B41FA5}">
                      <a16:colId xmlns:a16="http://schemas.microsoft.com/office/drawing/2014/main" val="1292811258"/>
                    </a:ext>
                  </a:extLst>
                </a:gridCol>
                <a:gridCol w="329184">
                  <a:extLst>
                    <a:ext uri="{9D8B030D-6E8A-4147-A177-3AD203B41FA5}">
                      <a16:colId xmlns:a16="http://schemas.microsoft.com/office/drawing/2014/main" val="2157890448"/>
                    </a:ext>
                  </a:extLst>
                </a:gridCol>
                <a:gridCol w="329184">
                  <a:extLst>
                    <a:ext uri="{9D8B030D-6E8A-4147-A177-3AD203B41FA5}">
                      <a16:colId xmlns:a16="http://schemas.microsoft.com/office/drawing/2014/main" val="486009261"/>
                    </a:ext>
                  </a:extLst>
                </a:gridCol>
                <a:gridCol w="329184">
                  <a:extLst>
                    <a:ext uri="{9D8B030D-6E8A-4147-A177-3AD203B41FA5}">
                      <a16:colId xmlns:a16="http://schemas.microsoft.com/office/drawing/2014/main" val="2853342337"/>
                    </a:ext>
                  </a:extLst>
                </a:gridCol>
                <a:gridCol w="329184">
                  <a:extLst>
                    <a:ext uri="{9D8B030D-6E8A-4147-A177-3AD203B41FA5}">
                      <a16:colId xmlns:a16="http://schemas.microsoft.com/office/drawing/2014/main" val="2379290916"/>
                    </a:ext>
                  </a:extLst>
                </a:gridCol>
                <a:gridCol w="329184">
                  <a:extLst>
                    <a:ext uri="{9D8B030D-6E8A-4147-A177-3AD203B41FA5}">
                      <a16:colId xmlns:a16="http://schemas.microsoft.com/office/drawing/2014/main" val="177859062"/>
                    </a:ext>
                  </a:extLst>
                </a:gridCol>
                <a:gridCol w="370332">
                  <a:extLst>
                    <a:ext uri="{9D8B030D-6E8A-4147-A177-3AD203B41FA5}">
                      <a16:colId xmlns:a16="http://schemas.microsoft.com/office/drawing/2014/main" val="1203116770"/>
                    </a:ext>
                  </a:extLst>
                </a:gridCol>
                <a:gridCol w="370332">
                  <a:extLst>
                    <a:ext uri="{9D8B030D-6E8A-4147-A177-3AD203B41FA5}">
                      <a16:colId xmlns:a16="http://schemas.microsoft.com/office/drawing/2014/main" val="1859731048"/>
                    </a:ext>
                  </a:extLst>
                </a:gridCol>
                <a:gridCol w="329184">
                  <a:extLst>
                    <a:ext uri="{9D8B030D-6E8A-4147-A177-3AD203B41FA5}">
                      <a16:colId xmlns:a16="http://schemas.microsoft.com/office/drawing/2014/main" val="2766854106"/>
                    </a:ext>
                  </a:extLst>
                </a:gridCol>
                <a:gridCol w="329184">
                  <a:extLst>
                    <a:ext uri="{9D8B030D-6E8A-4147-A177-3AD203B41FA5}">
                      <a16:colId xmlns:a16="http://schemas.microsoft.com/office/drawing/2014/main" val="628079017"/>
                    </a:ext>
                  </a:extLst>
                </a:gridCol>
                <a:gridCol w="370332">
                  <a:extLst>
                    <a:ext uri="{9D8B030D-6E8A-4147-A177-3AD203B41FA5}">
                      <a16:colId xmlns:a16="http://schemas.microsoft.com/office/drawing/2014/main" val="191739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999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- 2018-02-21 22:01:57</a:t>
                      </a:r>
                      <a:r>
                        <a:rPr kumimoji="0" lang="pt-BR" sz="1000" b="0" i="0" u="none" strike="noStrike" kern="1200" cap="none" spc="0" normalizeH="0" baseline="0" noProof="0">
                          <a:ln>
                            <a:noFill/>
                          </a:ln>
                          <a:solidFill>
                            <a:prstClr val="black"/>
                          </a:solidFill>
                          <a:effectLst/>
                          <a:uLnTx/>
                          <a:uFillTx/>
                          <a:latin typeface="+mn-lt"/>
                          <a:ea typeface="+mn-ea"/>
                          <a:cs typeface="+mn-cs"/>
                        </a:rPr>
                        <a:t>
Foi uma honra receber a simpática e talentosa artista plástica Maria Bonomi no hotel ontem. Ela é a idealizadora da premiada e grandiosa escultura "Arrozal de Benguet" situada em nosso lobby. Feita de concreto armado, em baixo relevo, é uma das maiores do mundo em extensão horizontal e retrata os terraços de arroz de Benguet, nas Filipinas. Na foto o encontro do nosso presidente Henry Maksoud Neto com a artista e sua obra ao fundo.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003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Maksoud Plaza Hotel - 2018-02-20 22:46:15</a:t>
                      </a:r>
                      <a:r>
                        <a:rPr kumimoji="0" lang="en-US" sz="1000" b="0" i="0" u="none" strike="noStrike" kern="1200" cap="none" spc="0" normalizeH="0" baseline="0" noProof="0">
                          <a:ln>
                            <a:noFill/>
                          </a:ln>
                          <a:solidFill>
                            <a:prstClr val="black"/>
                          </a:solidFill>
                          <a:effectLst/>
                          <a:uLnTx/>
                          <a:uFillTx/>
                          <a:latin typeface="+mn-lt"/>
                          <a:ea typeface="+mn-ea"/>
                          <a:cs typeface="+mn-cs"/>
                        </a:rPr>
                        <a:t>
Vá se preparando!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143406"/>
                  </a:ext>
                </a:extLst>
              </a:tr>
            </a:tbl>
          </a:graphicData>
        </a:graphic>
      </p:graphicFrame>
      <p:sp>
        <p:nvSpPr>
          <p:cNvPr id="4" name="Text Placeholder 3">
            <a:extLst>
              <a:ext uri="{FF2B5EF4-FFF2-40B4-BE49-F238E27FC236}">
                <a16:creationId xmlns:a16="http://schemas.microsoft.com/office/drawing/2014/main" id="{B9898BCF-C744-43DC-99C7-BE932F0807C9}"/>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37333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A3F5-1105-42DE-8623-0115711B2263}"/>
              </a:ext>
            </a:extLst>
          </p:cNvPr>
          <p:cNvSpPr>
            <a:spLocks noGrp="1"/>
          </p:cNvSpPr>
          <p:nvPr>
            <p:ph type="title"/>
          </p:nvPr>
        </p:nvSpPr>
        <p:spPr/>
        <p:txBody>
          <a:bodyPr/>
          <a:lstStyle/>
          <a:p>
            <a:r>
              <a:rPr lang="en-US"/>
              <a:t>Facebook Own Posts Table - 5 of 18</a:t>
            </a:r>
          </a:p>
        </p:txBody>
      </p:sp>
      <p:graphicFrame>
        <p:nvGraphicFramePr>
          <p:cNvPr id="5" name="Table Placeholder 4">
            <a:extLst>
              <a:ext uri="{FF2B5EF4-FFF2-40B4-BE49-F238E27FC236}">
                <a16:creationId xmlns:a16="http://schemas.microsoft.com/office/drawing/2014/main" id="{C3BD675E-7F01-4384-981C-5FA5C28F3FB9}"/>
              </a:ext>
            </a:extLst>
          </p:cNvPr>
          <p:cNvGraphicFramePr>
            <a:graphicFrameLocks noGrp="1"/>
          </p:cNvGraphicFramePr>
          <p:nvPr>
            <p:ph type="tbl" sz="quarter" idx="13"/>
            <p:extLst>
              <p:ext uri="{D42A27DB-BD31-4B8C-83A1-F6EECF244321}">
                <p14:modId xmlns:p14="http://schemas.microsoft.com/office/powerpoint/2010/main" val="97520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0349294"/>
                    </a:ext>
                  </a:extLst>
                </a:gridCol>
                <a:gridCol w="370332">
                  <a:extLst>
                    <a:ext uri="{9D8B030D-6E8A-4147-A177-3AD203B41FA5}">
                      <a16:colId xmlns:a16="http://schemas.microsoft.com/office/drawing/2014/main" val="1858114035"/>
                    </a:ext>
                  </a:extLst>
                </a:gridCol>
                <a:gridCol w="370332">
                  <a:extLst>
                    <a:ext uri="{9D8B030D-6E8A-4147-A177-3AD203B41FA5}">
                      <a16:colId xmlns:a16="http://schemas.microsoft.com/office/drawing/2014/main" val="4091664020"/>
                    </a:ext>
                  </a:extLst>
                </a:gridCol>
                <a:gridCol w="370332">
                  <a:extLst>
                    <a:ext uri="{9D8B030D-6E8A-4147-A177-3AD203B41FA5}">
                      <a16:colId xmlns:a16="http://schemas.microsoft.com/office/drawing/2014/main" val="2277804324"/>
                    </a:ext>
                  </a:extLst>
                </a:gridCol>
                <a:gridCol w="329184">
                  <a:extLst>
                    <a:ext uri="{9D8B030D-6E8A-4147-A177-3AD203B41FA5}">
                      <a16:colId xmlns:a16="http://schemas.microsoft.com/office/drawing/2014/main" val="1669209657"/>
                    </a:ext>
                  </a:extLst>
                </a:gridCol>
                <a:gridCol w="329184">
                  <a:extLst>
                    <a:ext uri="{9D8B030D-6E8A-4147-A177-3AD203B41FA5}">
                      <a16:colId xmlns:a16="http://schemas.microsoft.com/office/drawing/2014/main" val="660335245"/>
                    </a:ext>
                  </a:extLst>
                </a:gridCol>
                <a:gridCol w="329184">
                  <a:extLst>
                    <a:ext uri="{9D8B030D-6E8A-4147-A177-3AD203B41FA5}">
                      <a16:colId xmlns:a16="http://schemas.microsoft.com/office/drawing/2014/main" val="1330729317"/>
                    </a:ext>
                  </a:extLst>
                </a:gridCol>
                <a:gridCol w="329184">
                  <a:extLst>
                    <a:ext uri="{9D8B030D-6E8A-4147-A177-3AD203B41FA5}">
                      <a16:colId xmlns:a16="http://schemas.microsoft.com/office/drawing/2014/main" val="540062664"/>
                    </a:ext>
                  </a:extLst>
                </a:gridCol>
                <a:gridCol w="329184">
                  <a:extLst>
                    <a:ext uri="{9D8B030D-6E8A-4147-A177-3AD203B41FA5}">
                      <a16:colId xmlns:a16="http://schemas.microsoft.com/office/drawing/2014/main" val="4056691986"/>
                    </a:ext>
                  </a:extLst>
                </a:gridCol>
                <a:gridCol w="329184">
                  <a:extLst>
                    <a:ext uri="{9D8B030D-6E8A-4147-A177-3AD203B41FA5}">
                      <a16:colId xmlns:a16="http://schemas.microsoft.com/office/drawing/2014/main" val="1090426628"/>
                    </a:ext>
                  </a:extLst>
                </a:gridCol>
                <a:gridCol w="329184">
                  <a:extLst>
                    <a:ext uri="{9D8B030D-6E8A-4147-A177-3AD203B41FA5}">
                      <a16:colId xmlns:a16="http://schemas.microsoft.com/office/drawing/2014/main" val="537938474"/>
                    </a:ext>
                  </a:extLst>
                </a:gridCol>
                <a:gridCol w="329184">
                  <a:extLst>
                    <a:ext uri="{9D8B030D-6E8A-4147-A177-3AD203B41FA5}">
                      <a16:colId xmlns:a16="http://schemas.microsoft.com/office/drawing/2014/main" val="1477102831"/>
                    </a:ext>
                  </a:extLst>
                </a:gridCol>
                <a:gridCol w="329184">
                  <a:extLst>
                    <a:ext uri="{9D8B030D-6E8A-4147-A177-3AD203B41FA5}">
                      <a16:colId xmlns:a16="http://schemas.microsoft.com/office/drawing/2014/main" val="2592414793"/>
                    </a:ext>
                  </a:extLst>
                </a:gridCol>
                <a:gridCol w="370332">
                  <a:extLst>
                    <a:ext uri="{9D8B030D-6E8A-4147-A177-3AD203B41FA5}">
                      <a16:colId xmlns:a16="http://schemas.microsoft.com/office/drawing/2014/main" val="4247372730"/>
                    </a:ext>
                  </a:extLst>
                </a:gridCol>
                <a:gridCol w="370332">
                  <a:extLst>
                    <a:ext uri="{9D8B030D-6E8A-4147-A177-3AD203B41FA5}">
                      <a16:colId xmlns:a16="http://schemas.microsoft.com/office/drawing/2014/main" val="1886484732"/>
                    </a:ext>
                  </a:extLst>
                </a:gridCol>
                <a:gridCol w="329184">
                  <a:extLst>
                    <a:ext uri="{9D8B030D-6E8A-4147-A177-3AD203B41FA5}">
                      <a16:colId xmlns:a16="http://schemas.microsoft.com/office/drawing/2014/main" val="2855893199"/>
                    </a:ext>
                  </a:extLst>
                </a:gridCol>
                <a:gridCol w="329184">
                  <a:extLst>
                    <a:ext uri="{9D8B030D-6E8A-4147-A177-3AD203B41FA5}">
                      <a16:colId xmlns:a16="http://schemas.microsoft.com/office/drawing/2014/main" val="3989126421"/>
                    </a:ext>
                  </a:extLst>
                </a:gridCol>
                <a:gridCol w="370332">
                  <a:extLst>
                    <a:ext uri="{9D8B030D-6E8A-4147-A177-3AD203B41FA5}">
                      <a16:colId xmlns:a16="http://schemas.microsoft.com/office/drawing/2014/main" val="144433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158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- 2018-02-19 17:15:45</a:t>
                      </a:r>
                      <a:r>
                        <a:rPr kumimoji="0" lang="pt-BR" sz="1000" b="0" i="0" u="none" strike="noStrike" kern="1200" cap="none" spc="0" normalizeH="0" baseline="0" noProof="0">
                          <a:ln>
                            <a:noFill/>
                          </a:ln>
                          <a:solidFill>
                            <a:prstClr val="black"/>
                          </a:solidFill>
                          <a:effectLst/>
                          <a:uLnTx/>
                          <a:uFillTx/>
                          <a:latin typeface="+mn-lt"/>
                          <a:ea typeface="+mn-ea"/>
                          <a:cs typeface="+mn-cs"/>
                        </a:rPr>
                        <a:t>
O nosso rooftop foi escolhido para o lançamento da nova chuteira da Nike: Mercurial. A marca criou o espaço "Merc Club" para receber jogadores, jornalistas e influenciadores, que participaram de diversas atividades e tiveram uma experiência única com o produto em um dos cartões postais da cidade. Sucesso!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6682194"/>
                  </a:ext>
                </a:extLst>
              </a:tr>
            </a:tbl>
          </a:graphicData>
        </a:graphic>
      </p:graphicFrame>
      <p:sp>
        <p:nvSpPr>
          <p:cNvPr id="4" name="Text Placeholder 3">
            <a:extLst>
              <a:ext uri="{FF2B5EF4-FFF2-40B4-BE49-F238E27FC236}">
                <a16:creationId xmlns:a16="http://schemas.microsoft.com/office/drawing/2014/main" id="{886719BF-CE8A-4A44-AF05-A2FD6271C9F5}"/>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06607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2C3E-9FA1-41E6-BD9D-491DDD2E025B}"/>
              </a:ext>
            </a:extLst>
          </p:cNvPr>
          <p:cNvSpPr>
            <a:spLocks noGrp="1"/>
          </p:cNvSpPr>
          <p:nvPr>
            <p:ph type="title"/>
          </p:nvPr>
        </p:nvSpPr>
        <p:spPr/>
        <p:txBody>
          <a:bodyPr/>
          <a:lstStyle/>
          <a:p>
            <a:r>
              <a:rPr lang="en-US"/>
              <a:t>Facebook Own Posts Table - 6 of 18</a:t>
            </a:r>
          </a:p>
        </p:txBody>
      </p:sp>
      <p:graphicFrame>
        <p:nvGraphicFramePr>
          <p:cNvPr id="5" name="Table Placeholder 4">
            <a:extLst>
              <a:ext uri="{FF2B5EF4-FFF2-40B4-BE49-F238E27FC236}">
                <a16:creationId xmlns:a16="http://schemas.microsoft.com/office/drawing/2014/main" id="{E6EEC0AC-771A-4C00-979B-EBE097516E4E}"/>
              </a:ext>
            </a:extLst>
          </p:cNvPr>
          <p:cNvGraphicFramePr>
            <a:graphicFrameLocks noGrp="1"/>
          </p:cNvGraphicFramePr>
          <p:nvPr>
            <p:ph type="tbl" sz="quarter" idx="13"/>
            <p:extLst>
              <p:ext uri="{D42A27DB-BD31-4B8C-83A1-F6EECF244321}">
                <p14:modId xmlns:p14="http://schemas.microsoft.com/office/powerpoint/2010/main" val="22188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4007293"/>
                    </a:ext>
                  </a:extLst>
                </a:gridCol>
                <a:gridCol w="370332">
                  <a:extLst>
                    <a:ext uri="{9D8B030D-6E8A-4147-A177-3AD203B41FA5}">
                      <a16:colId xmlns:a16="http://schemas.microsoft.com/office/drawing/2014/main" val="2689732777"/>
                    </a:ext>
                  </a:extLst>
                </a:gridCol>
                <a:gridCol w="370332">
                  <a:extLst>
                    <a:ext uri="{9D8B030D-6E8A-4147-A177-3AD203B41FA5}">
                      <a16:colId xmlns:a16="http://schemas.microsoft.com/office/drawing/2014/main" val="1031398368"/>
                    </a:ext>
                  </a:extLst>
                </a:gridCol>
                <a:gridCol w="370332">
                  <a:extLst>
                    <a:ext uri="{9D8B030D-6E8A-4147-A177-3AD203B41FA5}">
                      <a16:colId xmlns:a16="http://schemas.microsoft.com/office/drawing/2014/main" val="2263872757"/>
                    </a:ext>
                  </a:extLst>
                </a:gridCol>
                <a:gridCol w="329184">
                  <a:extLst>
                    <a:ext uri="{9D8B030D-6E8A-4147-A177-3AD203B41FA5}">
                      <a16:colId xmlns:a16="http://schemas.microsoft.com/office/drawing/2014/main" val="2772203710"/>
                    </a:ext>
                  </a:extLst>
                </a:gridCol>
                <a:gridCol w="329184">
                  <a:extLst>
                    <a:ext uri="{9D8B030D-6E8A-4147-A177-3AD203B41FA5}">
                      <a16:colId xmlns:a16="http://schemas.microsoft.com/office/drawing/2014/main" val="1387618265"/>
                    </a:ext>
                  </a:extLst>
                </a:gridCol>
                <a:gridCol w="329184">
                  <a:extLst>
                    <a:ext uri="{9D8B030D-6E8A-4147-A177-3AD203B41FA5}">
                      <a16:colId xmlns:a16="http://schemas.microsoft.com/office/drawing/2014/main" val="3728520821"/>
                    </a:ext>
                  </a:extLst>
                </a:gridCol>
                <a:gridCol w="329184">
                  <a:extLst>
                    <a:ext uri="{9D8B030D-6E8A-4147-A177-3AD203B41FA5}">
                      <a16:colId xmlns:a16="http://schemas.microsoft.com/office/drawing/2014/main" val="1279033107"/>
                    </a:ext>
                  </a:extLst>
                </a:gridCol>
                <a:gridCol w="329184">
                  <a:extLst>
                    <a:ext uri="{9D8B030D-6E8A-4147-A177-3AD203B41FA5}">
                      <a16:colId xmlns:a16="http://schemas.microsoft.com/office/drawing/2014/main" val="1648468772"/>
                    </a:ext>
                  </a:extLst>
                </a:gridCol>
                <a:gridCol w="329184">
                  <a:extLst>
                    <a:ext uri="{9D8B030D-6E8A-4147-A177-3AD203B41FA5}">
                      <a16:colId xmlns:a16="http://schemas.microsoft.com/office/drawing/2014/main" val="3820998168"/>
                    </a:ext>
                  </a:extLst>
                </a:gridCol>
                <a:gridCol w="329184">
                  <a:extLst>
                    <a:ext uri="{9D8B030D-6E8A-4147-A177-3AD203B41FA5}">
                      <a16:colId xmlns:a16="http://schemas.microsoft.com/office/drawing/2014/main" val="2433956042"/>
                    </a:ext>
                  </a:extLst>
                </a:gridCol>
                <a:gridCol w="329184">
                  <a:extLst>
                    <a:ext uri="{9D8B030D-6E8A-4147-A177-3AD203B41FA5}">
                      <a16:colId xmlns:a16="http://schemas.microsoft.com/office/drawing/2014/main" val="2327499647"/>
                    </a:ext>
                  </a:extLst>
                </a:gridCol>
                <a:gridCol w="329184">
                  <a:extLst>
                    <a:ext uri="{9D8B030D-6E8A-4147-A177-3AD203B41FA5}">
                      <a16:colId xmlns:a16="http://schemas.microsoft.com/office/drawing/2014/main" val="2089667089"/>
                    </a:ext>
                  </a:extLst>
                </a:gridCol>
                <a:gridCol w="370332">
                  <a:extLst>
                    <a:ext uri="{9D8B030D-6E8A-4147-A177-3AD203B41FA5}">
                      <a16:colId xmlns:a16="http://schemas.microsoft.com/office/drawing/2014/main" val="1869357486"/>
                    </a:ext>
                  </a:extLst>
                </a:gridCol>
                <a:gridCol w="370332">
                  <a:extLst>
                    <a:ext uri="{9D8B030D-6E8A-4147-A177-3AD203B41FA5}">
                      <a16:colId xmlns:a16="http://schemas.microsoft.com/office/drawing/2014/main" val="1807073605"/>
                    </a:ext>
                  </a:extLst>
                </a:gridCol>
                <a:gridCol w="329184">
                  <a:extLst>
                    <a:ext uri="{9D8B030D-6E8A-4147-A177-3AD203B41FA5}">
                      <a16:colId xmlns:a16="http://schemas.microsoft.com/office/drawing/2014/main" val="1627563499"/>
                    </a:ext>
                  </a:extLst>
                </a:gridCol>
                <a:gridCol w="329184">
                  <a:extLst>
                    <a:ext uri="{9D8B030D-6E8A-4147-A177-3AD203B41FA5}">
                      <a16:colId xmlns:a16="http://schemas.microsoft.com/office/drawing/2014/main" val="2658810963"/>
                    </a:ext>
                  </a:extLst>
                </a:gridCol>
                <a:gridCol w="370332">
                  <a:extLst>
                    <a:ext uri="{9D8B030D-6E8A-4147-A177-3AD203B41FA5}">
                      <a16:colId xmlns:a16="http://schemas.microsoft.com/office/drawing/2014/main" val="3895511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575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- 2018-02-17 13:00:00</a:t>
                      </a:r>
                      <a:r>
                        <a:rPr kumimoji="0" lang="pt-BR" sz="1000" b="0" i="0" u="none" strike="noStrike" kern="1200" cap="none" spc="0" normalizeH="0" baseline="0" noProof="0">
                          <a:ln>
                            <a:noFill/>
                          </a:ln>
                          <a:solidFill>
                            <a:prstClr val="black"/>
                          </a:solidFill>
                          <a:effectLst/>
                          <a:uLnTx/>
                          <a:uFillTx/>
                          <a:latin typeface="+mn-lt"/>
                          <a:ea typeface="+mn-ea"/>
                          <a:cs typeface="+mn-cs"/>
                        </a:rPr>
                        <a:t>
Você sabia que no local onde foi construído o hotel existia o 1º Mosteiro de Monjas Beneditinas das Américas? Para homenagear as monjas, todos os nossos hóspedes recebem bombons artesanais produzidos por elas, que agora vivem na zona norte de São Paulo.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223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- 2018-02-17 12:30:00</a:t>
                      </a:r>
                      <a:r>
                        <a:rPr kumimoji="0" lang="pt-BR" sz="1000" b="0" i="0" u="none" strike="noStrike" kern="1200" cap="none" spc="0" normalizeH="0" baseline="0" noProof="0">
                          <a:ln>
                            <a:noFill/>
                          </a:ln>
                          <a:solidFill>
                            <a:prstClr val="black"/>
                          </a:solidFill>
                          <a:effectLst/>
                          <a:uLnTx/>
                          <a:uFillTx/>
                          <a:latin typeface="+mn-lt"/>
                          <a:ea typeface="+mn-ea"/>
                          <a:cs typeface="+mn-cs"/>
                        </a:rPr>
                        <a:t>
As cores do Maksoud em meio à natureza por @hhssod (Instagram) 😍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5722266"/>
                  </a:ext>
                </a:extLst>
              </a:tr>
            </a:tbl>
          </a:graphicData>
        </a:graphic>
      </p:graphicFrame>
      <p:sp>
        <p:nvSpPr>
          <p:cNvPr id="4" name="Text Placeholder 3">
            <a:extLst>
              <a:ext uri="{FF2B5EF4-FFF2-40B4-BE49-F238E27FC236}">
                <a16:creationId xmlns:a16="http://schemas.microsoft.com/office/drawing/2014/main" id="{0F89942E-FDAA-49F7-9198-20E4B2F5F312}"/>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494782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2162-BDC7-4192-BDE8-DC6CB77CFA0B}"/>
              </a:ext>
            </a:extLst>
          </p:cNvPr>
          <p:cNvSpPr>
            <a:spLocks noGrp="1"/>
          </p:cNvSpPr>
          <p:nvPr>
            <p:ph type="title"/>
          </p:nvPr>
        </p:nvSpPr>
        <p:spPr/>
        <p:txBody>
          <a:bodyPr/>
          <a:lstStyle/>
          <a:p>
            <a:r>
              <a:rPr lang="en-US"/>
              <a:t>Facebook Own Posts Table - 7 of 18</a:t>
            </a:r>
          </a:p>
        </p:txBody>
      </p:sp>
      <p:graphicFrame>
        <p:nvGraphicFramePr>
          <p:cNvPr id="5" name="Table Placeholder 4">
            <a:extLst>
              <a:ext uri="{FF2B5EF4-FFF2-40B4-BE49-F238E27FC236}">
                <a16:creationId xmlns:a16="http://schemas.microsoft.com/office/drawing/2014/main" id="{46DC437B-FE67-4DD6-AFE2-86CB10C0A5F2}"/>
              </a:ext>
            </a:extLst>
          </p:cNvPr>
          <p:cNvGraphicFramePr>
            <a:graphicFrameLocks noGrp="1"/>
          </p:cNvGraphicFramePr>
          <p:nvPr>
            <p:ph type="tbl" sz="quarter" idx="13"/>
            <p:extLst>
              <p:ext uri="{D42A27DB-BD31-4B8C-83A1-F6EECF244321}">
                <p14:modId xmlns:p14="http://schemas.microsoft.com/office/powerpoint/2010/main" val="257345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01261474"/>
                    </a:ext>
                  </a:extLst>
                </a:gridCol>
                <a:gridCol w="370332">
                  <a:extLst>
                    <a:ext uri="{9D8B030D-6E8A-4147-A177-3AD203B41FA5}">
                      <a16:colId xmlns:a16="http://schemas.microsoft.com/office/drawing/2014/main" val="518958322"/>
                    </a:ext>
                  </a:extLst>
                </a:gridCol>
                <a:gridCol w="370332">
                  <a:extLst>
                    <a:ext uri="{9D8B030D-6E8A-4147-A177-3AD203B41FA5}">
                      <a16:colId xmlns:a16="http://schemas.microsoft.com/office/drawing/2014/main" val="3625420121"/>
                    </a:ext>
                  </a:extLst>
                </a:gridCol>
                <a:gridCol w="370332">
                  <a:extLst>
                    <a:ext uri="{9D8B030D-6E8A-4147-A177-3AD203B41FA5}">
                      <a16:colId xmlns:a16="http://schemas.microsoft.com/office/drawing/2014/main" val="2481055332"/>
                    </a:ext>
                  </a:extLst>
                </a:gridCol>
                <a:gridCol w="329184">
                  <a:extLst>
                    <a:ext uri="{9D8B030D-6E8A-4147-A177-3AD203B41FA5}">
                      <a16:colId xmlns:a16="http://schemas.microsoft.com/office/drawing/2014/main" val="3068347901"/>
                    </a:ext>
                  </a:extLst>
                </a:gridCol>
                <a:gridCol w="329184">
                  <a:extLst>
                    <a:ext uri="{9D8B030D-6E8A-4147-A177-3AD203B41FA5}">
                      <a16:colId xmlns:a16="http://schemas.microsoft.com/office/drawing/2014/main" val="3087985309"/>
                    </a:ext>
                  </a:extLst>
                </a:gridCol>
                <a:gridCol w="329184">
                  <a:extLst>
                    <a:ext uri="{9D8B030D-6E8A-4147-A177-3AD203B41FA5}">
                      <a16:colId xmlns:a16="http://schemas.microsoft.com/office/drawing/2014/main" val="1201638275"/>
                    </a:ext>
                  </a:extLst>
                </a:gridCol>
                <a:gridCol w="329184">
                  <a:extLst>
                    <a:ext uri="{9D8B030D-6E8A-4147-A177-3AD203B41FA5}">
                      <a16:colId xmlns:a16="http://schemas.microsoft.com/office/drawing/2014/main" val="905224465"/>
                    </a:ext>
                  </a:extLst>
                </a:gridCol>
                <a:gridCol w="329184">
                  <a:extLst>
                    <a:ext uri="{9D8B030D-6E8A-4147-A177-3AD203B41FA5}">
                      <a16:colId xmlns:a16="http://schemas.microsoft.com/office/drawing/2014/main" val="1451627183"/>
                    </a:ext>
                  </a:extLst>
                </a:gridCol>
                <a:gridCol w="329184">
                  <a:extLst>
                    <a:ext uri="{9D8B030D-6E8A-4147-A177-3AD203B41FA5}">
                      <a16:colId xmlns:a16="http://schemas.microsoft.com/office/drawing/2014/main" val="1675564420"/>
                    </a:ext>
                  </a:extLst>
                </a:gridCol>
                <a:gridCol w="329184">
                  <a:extLst>
                    <a:ext uri="{9D8B030D-6E8A-4147-A177-3AD203B41FA5}">
                      <a16:colId xmlns:a16="http://schemas.microsoft.com/office/drawing/2014/main" val="460192615"/>
                    </a:ext>
                  </a:extLst>
                </a:gridCol>
                <a:gridCol w="329184">
                  <a:extLst>
                    <a:ext uri="{9D8B030D-6E8A-4147-A177-3AD203B41FA5}">
                      <a16:colId xmlns:a16="http://schemas.microsoft.com/office/drawing/2014/main" val="3249332531"/>
                    </a:ext>
                  </a:extLst>
                </a:gridCol>
                <a:gridCol w="329184">
                  <a:extLst>
                    <a:ext uri="{9D8B030D-6E8A-4147-A177-3AD203B41FA5}">
                      <a16:colId xmlns:a16="http://schemas.microsoft.com/office/drawing/2014/main" val="1586260033"/>
                    </a:ext>
                  </a:extLst>
                </a:gridCol>
                <a:gridCol w="370332">
                  <a:extLst>
                    <a:ext uri="{9D8B030D-6E8A-4147-A177-3AD203B41FA5}">
                      <a16:colId xmlns:a16="http://schemas.microsoft.com/office/drawing/2014/main" val="1866922343"/>
                    </a:ext>
                  </a:extLst>
                </a:gridCol>
                <a:gridCol w="370332">
                  <a:extLst>
                    <a:ext uri="{9D8B030D-6E8A-4147-A177-3AD203B41FA5}">
                      <a16:colId xmlns:a16="http://schemas.microsoft.com/office/drawing/2014/main" val="2482157114"/>
                    </a:ext>
                  </a:extLst>
                </a:gridCol>
                <a:gridCol w="329184">
                  <a:extLst>
                    <a:ext uri="{9D8B030D-6E8A-4147-A177-3AD203B41FA5}">
                      <a16:colId xmlns:a16="http://schemas.microsoft.com/office/drawing/2014/main" val="2945975316"/>
                    </a:ext>
                  </a:extLst>
                </a:gridCol>
                <a:gridCol w="329184">
                  <a:extLst>
                    <a:ext uri="{9D8B030D-6E8A-4147-A177-3AD203B41FA5}">
                      <a16:colId xmlns:a16="http://schemas.microsoft.com/office/drawing/2014/main" val="4221692891"/>
                    </a:ext>
                  </a:extLst>
                </a:gridCol>
                <a:gridCol w="370332">
                  <a:extLst>
                    <a:ext uri="{9D8B030D-6E8A-4147-A177-3AD203B41FA5}">
                      <a16:colId xmlns:a16="http://schemas.microsoft.com/office/drawing/2014/main" val="294351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264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- 2018-02-16 15:33:22</a:t>
                      </a:r>
                      <a:r>
                        <a:rPr kumimoji="0" lang="pt-BR" sz="1000" b="0" i="0" u="none" strike="noStrike" kern="1200" cap="none" spc="0" normalizeH="0" baseline="0" noProof="0">
                          <a:ln>
                            <a:noFill/>
                          </a:ln>
                          <a:solidFill>
                            <a:prstClr val="black"/>
                          </a:solidFill>
                          <a:effectLst/>
                          <a:uLnTx/>
                          <a:uFillTx/>
                          <a:latin typeface="+mn-lt"/>
                          <a:ea typeface="+mn-ea"/>
                          <a:cs typeface="+mn-cs"/>
                        </a:rPr>
                        <a:t>
Ficou com água na boca com o Carré de Cordeiro do restaurante 150 Maksoud? Marque aqui seu amigo para ele passar vontade também 😂 Foto: Sébastien Abramin Fotógrafo de arquitetura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249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- 2018-02-15 21:00:00</a:t>
                      </a:r>
                      <a:r>
                        <a:rPr kumimoji="0" lang="pt-BR" sz="1000" b="0" i="0" u="none" strike="noStrike" kern="1200" cap="none" spc="0" normalizeH="0" baseline="0" noProof="0">
                          <a:ln>
                            <a:noFill/>
                          </a:ln>
                          <a:solidFill>
                            <a:prstClr val="black"/>
                          </a:solidFill>
                          <a:effectLst/>
                          <a:uLnTx/>
                          <a:uFillTx/>
                          <a:latin typeface="+mn-lt"/>
                          <a:ea typeface="+mn-ea"/>
                          <a:cs typeface="+mn-cs"/>
                        </a:rPr>
                        <a:t>
Exagerou no carnaval? Não tem problema, aqui você pode malhar, nadar e relaxar. Temos diversos equipamentos e serviços direcionados a motivá-lo mesmo quando bater aquela preguiça. Corre pra cá!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5573446"/>
                  </a:ext>
                </a:extLst>
              </a:tr>
            </a:tbl>
          </a:graphicData>
        </a:graphic>
      </p:graphicFrame>
      <p:sp>
        <p:nvSpPr>
          <p:cNvPr id="4" name="Text Placeholder 3">
            <a:extLst>
              <a:ext uri="{FF2B5EF4-FFF2-40B4-BE49-F238E27FC236}">
                <a16:creationId xmlns:a16="http://schemas.microsoft.com/office/drawing/2014/main" id="{378BD2E0-DB8E-4CCC-92FB-86995C3EC9DF}"/>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34614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A300-489B-4911-8360-CC05BB4D1272}"/>
              </a:ext>
            </a:extLst>
          </p:cNvPr>
          <p:cNvSpPr>
            <a:spLocks noGrp="1"/>
          </p:cNvSpPr>
          <p:nvPr>
            <p:ph type="title"/>
          </p:nvPr>
        </p:nvSpPr>
        <p:spPr/>
        <p:txBody>
          <a:bodyPr/>
          <a:lstStyle/>
          <a:p>
            <a:r>
              <a:rPr lang="en-US"/>
              <a:t>Facebook Own Posts Table - 8 of 18</a:t>
            </a:r>
          </a:p>
        </p:txBody>
      </p:sp>
      <p:graphicFrame>
        <p:nvGraphicFramePr>
          <p:cNvPr id="5" name="Table Placeholder 4">
            <a:extLst>
              <a:ext uri="{FF2B5EF4-FFF2-40B4-BE49-F238E27FC236}">
                <a16:creationId xmlns:a16="http://schemas.microsoft.com/office/drawing/2014/main" id="{6665D9FE-F76F-4E93-BCD7-FD8088D5B5F8}"/>
              </a:ext>
            </a:extLst>
          </p:cNvPr>
          <p:cNvGraphicFramePr>
            <a:graphicFrameLocks noGrp="1"/>
          </p:cNvGraphicFramePr>
          <p:nvPr>
            <p:ph type="tbl" sz="quarter" idx="13"/>
            <p:extLst>
              <p:ext uri="{D42A27DB-BD31-4B8C-83A1-F6EECF244321}">
                <p14:modId xmlns:p14="http://schemas.microsoft.com/office/powerpoint/2010/main" val="190605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9524828"/>
                    </a:ext>
                  </a:extLst>
                </a:gridCol>
                <a:gridCol w="370332">
                  <a:extLst>
                    <a:ext uri="{9D8B030D-6E8A-4147-A177-3AD203B41FA5}">
                      <a16:colId xmlns:a16="http://schemas.microsoft.com/office/drawing/2014/main" val="2477097824"/>
                    </a:ext>
                  </a:extLst>
                </a:gridCol>
                <a:gridCol w="370332">
                  <a:extLst>
                    <a:ext uri="{9D8B030D-6E8A-4147-A177-3AD203B41FA5}">
                      <a16:colId xmlns:a16="http://schemas.microsoft.com/office/drawing/2014/main" val="3848021585"/>
                    </a:ext>
                  </a:extLst>
                </a:gridCol>
                <a:gridCol w="370332">
                  <a:extLst>
                    <a:ext uri="{9D8B030D-6E8A-4147-A177-3AD203B41FA5}">
                      <a16:colId xmlns:a16="http://schemas.microsoft.com/office/drawing/2014/main" val="4126543192"/>
                    </a:ext>
                  </a:extLst>
                </a:gridCol>
                <a:gridCol w="329184">
                  <a:extLst>
                    <a:ext uri="{9D8B030D-6E8A-4147-A177-3AD203B41FA5}">
                      <a16:colId xmlns:a16="http://schemas.microsoft.com/office/drawing/2014/main" val="4033692685"/>
                    </a:ext>
                  </a:extLst>
                </a:gridCol>
                <a:gridCol w="329184">
                  <a:extLst>
                    <a:ext uri="{9D8B030D-6E8A-4147-A177-3AD203B41FA5}">
                      <a16:colId xmlns:a16="http://schemas.microsoft.com/office/drawing/2014/main" val="352121868"/>
                    </a:ext>
                  </a:extLst>
                </a:gridCol>
                <a:gridCol w="329184">
                  <a:extLst>
                    <a:ext uri="{9D8B030D-6E8A-4147-A177-3AD203B41FA5}">
                      <a16:colId xmlns:a16="http://schemas.microsoft.com/office/drawing/2014/main" val="3641568296"/>
                    </a:ext>
                  </a:extLst>
                </a:gridCol>
                <a:gridCol w="329184">
                  <a:extLst>
                    <a:ext uri="{9D8B030D-6E8A-4147-A177-3AD203B41FA5}">
                      <a16:colId xmlns:a16="http://schemas.microsoft.com/office/drawing/2014/main" val="3734034133"/>
                    </a:ext>
                  </a:extLst>
                </a:gridCol>
                <a:gridCol w="329184">
                  <a:extLst>
                    <a:ext uri="{9D8B030D-6E8A-4147-A177-3AD203B41FA5}">
                      <a16:colId xmlns:a16="http://schemas.microsoft.com/office/drawing/2014/main" val="3549944842"/>
                    </a:ext>
                  </a:extLst>
                </a:gridCol>
                <a:gridCol w="329184">
                  <a:extLst>
                    <a:ext uri="{9D8B030D-6E8A-4147-A177-3AD203B41FA5}">
                      <a16:colId xmlns:a16="http://schemas.microsoft.com/office/drawing/2014/main" val="2977986114"/>
                    </a:ext>
                  </a:extLst>
                </a:gridCol>
                <a:gridCol w="329184">
                  <a:extLst>
                    <a:ext uri="{9D8B030D-6E8A-4147-A177-3AD203B41FA5}">
                      <a16:colId xmlns:a16="http://schemas.microsoft.com/office/drawing/2014/main" val="4057351537"/>
                    </a:ext>
                  </a:extLst>
                </a:gridCol>
                <a:gridCol w="329184">
                  <a:extLst>
                    <a:ext uri="{9D8B030D-6E8A-4147-A177-3AD203B41FA5}">
                      <a16:colId xmlns:a16="http://schemas.microsoft.com/office/drawing/2014/main" val="4151821473"/>
                    </a:ext>
                  </a:extLst>
                </a:gridCol>
                <a:gridCol w="329184">
                  <a:extLst>
                    <a:ext uri="{9D8B030D-6E8A-4147-A177-3AD203B41FA5}">
                      <a16:colId xmlns:a16="http://schemas.microsoft.com/office/drawing/2014/main" val="686636322"/>
                    </a:ext>
                  </a:extLst>
                </a:gridCol>
                <a:gridCol w="370332">
                  <a:extLst>
                    <a:ext uri="{9D8B030D-6E8A-4147-A177-3AD203B41FA5}">
                      <a16:colId xmlns:a16="http://schemas.microsoft.com/office/drawing/2014/main" val="1797914902"/>
                    </a:ext>
                  </a:extLst>
                </a:gridCol>
                <a:gridCol w="370332">
                  <a:extLst>
                    <a:ext uri="{9D8B030D-6E8A-4147-A177-3AD203B41FA5}">
                      <a16:colId xmlns:a16="http://schemas.microsoft.com/office/drawing/2014/main" val="88103278"/>
                    </a:ext>
                  </a:extLst>
                </a:gridCol>
                <a:gridCol w="329184">
                  <a:extLst>
                    <a:ext uri="{9D8B030D-6E8A-4147-A177-3AD203B41FA5}">
                      <a16:colId xmlns:a16="http://schemas.microsoft.com/office/drawing/2014/main" val="3840956041"/>
                    </a:ext>
                  </a:extLst>
                </a:gridCol>
                <a:gridCol w="329184">
                  <a:extLst>
                    <a:ext uri="{9D8B030D-6E8A-4147-A177-3AD203B41FA5}">
                      <a16:colId xmlns:a16="http://schemas.microsoft.com/office/drawing/2014/main" val="2395860322"/>
                    </a:ext>
                  </a:extLst>
                </a:gridCol>
                <a:gridCol w="370332">
                  <a:extLst>
                    <a:ext uri="{9D8B030D-6E8A-4147-A177-3AD203B41FA5}">
                      <a16:colId xmlns:a16="http://schemas.microsoft.com/office/drawing/2014/main" val="16393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157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- 2018-02-14 21:00:00</a:t>
                      </a:r>
                      <a:r>
                        <a:rPr kumimoji="0" lang="pt-BR" sz="1000" b="0" i="0" u="none" strike="noStrike" kern="1200" cap="none" spc="0" normalizeH="0" baseline="0" noProof="0">
                          <a:ln>
                            <a:noFill/>
                          </a:ln>
                          <a:solidFill>
                            <a:prstClr val="black"/>
                          </a:solidFill>
                          <a:effectLst/>
                          <a:uLnTx/>
                          <a:uFillTx/>
                          <a:latin typeface="+mn-lt"/>
                          <a:ea typeface="+mn-ea"/>
                          <a:cs typeface="+mn-cs"/>
                        </a:rPr>
                        <a:t>
Programe sua viagem com antecedência e economize na hospedagem! Ganhe 20% de desconto sobre as tarifas vigentes em reservas feitas com um mínimo de 15 dias de antecedência da chegada. Entre em contato e conheça as categorias (11) 3145-8000 ou maksoud@maksoud.com.br.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6234876"/>
                  </a:ext>
                </a:extLst>
              </a:tr>
            </a:tbl>
          </a:graphicData>
        </a:graphic>
      </p:graphicFrame>
      <p:sp>
        <p:nvSpPr>
          <p:cNvPr id="4" name="Text Placeholder 3">
            <a:extLst>
              <a:ext uri="{FF2B5EF4-FFF2-40B4-BE49-F238E27FC236}">
                <a16:creationId xmlns:a16="http://schemas.microsoft.com/office/drawing/2014/main" id="{4C251ECB-8242-4CF5-B01E-45481F1330E8}"/>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4054542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C76A-52D5-40D4-89C0-613579A962A1}"/>
              </a:ext>
            </a:extLst>
          </p:cNvPr>
          <p:cNvSpPr>
            <a:spLocks noGrp="1"/>
          </p:cNvSpPr>
          <p:nvPr>
            <p:ph type="title"/>
          </p:nvPr>
        </p:nvSpPr>
        <p:spPr/>
        <p:txBody>
          <a:bodyPr/>
          <a:lstStyle/>
          <a:p>
            <a:r>
              <a:rPr lang="en-US"/>
              <a:t>Facebook Own Posts Table - 9 of 18</a:t>
            </a:r>
          </a:p>
        </p:txBody>
      </p:sp>
      <p:graphicFrame>
        <p:nvGraphicFramePr>
          <p:cNvPr id="5" name="Table Placeholder 4">
            <a:extLst>
              <a:ext uri="{FF2B5EF4-FFF2-40B4-BE49-F238E27FC236}">
                <a16:creationId xmlns:a16="http://schemas.microsoft.com/office/drawing/2014/main" id="{F9F58F95-857E-460A-8615-9406EC0E4816}"/>
              </a:ext>
            </a:extLst>
          </p:cNvPr>
          <p:cNvGraphicFramePr>
            <a:graphicFrameLocks noGrp="1"/>
          </p:cNvGraphicFramePr>
          <p:nvPr>
            <p:ph type="tbl" sz="quarter" idx="13"/>
            <p:extLst>
              <p:ext uri="{D42A27DB-BD31-4B8C-83A1-F6EECF244321}">
                <p14:modId xmlns:p14="http://schemas.microsoft.com/office/powerpoint/2010/main" val="159704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6554354"/>
                    </a:ext>
                  </a:extLst>
                </a:gridCol>
                <a:gridCol w="370332">
                  <a:extLst>
                    <a:ext uri="{9D8B030D-6E8A-4147-A177-3AD203B41FA5}">
                      <a16:colId xmlns:a16="http://schemas.microsoft.com/office/drawing/2014/main" val="3470494381"/>
                    </a:ext>
                  </a:extLst>
                </a:gridCol>
                <a:gridCol w="370332">
                  <a:extLst>
                    <a:ext uri="{9D8B030D-6E8A-4147-A177-3AD203B41FA5}">
                      <a16:colId xmlns:a16="http://schemas.microsoft.com/office/drawing/2014/main" val="4098535765"/>
                    </a:ext>
                  </a:extLst>
                </a:gridCol>
                <a:gridCol w="370332">
                  <a:extLst>
                    <a:ext uri="{9D8B030D-6E8A-4147-A177-3AD203B41FA5}">
                      <a16:colId xmlns:a16="http://schemas.microsoft.com/office/drawing/2014/main" val="3675940711"/>
                    </a:ext>
                  </a:extLst>
                </a:gridCol>
                <a:gridCol w="329184">
                  <a:extLst>
                    <a:ext uri="{9D8B030D-6E8A-4147-A177-3AD203B41FA5}">
                      <a16:colId xmlns:a16="http://schemas.microsoft.com/office/drawing/2014/main" val="248304163"/>
                    </a:ext>
                  </a:extLst>
                </a:gridCol>
                <a:gridCol w="329184">
                  <a:extLst>
                    <a:ext uri="{9D8B030D-6E8A-4147-A177-3AD203B41FA5}">
                      <a16:colId xmlns:a16="http://schemas.microsoft.com/office/drawing/2014/main" val="4231546703"/>
                    </a:ext>
                  </a:extLst>
                </a:gridCol>
                <a:gridCol w="329184">
                  <a:extLst>
                    <a:ext uri="{9D8B030D-6E8A-4147-A177-3AD203B41FA5}">
                      <a16:colId xmlns:a16="http://schemas.microsoft.com/office/drawing/2014/main" val="1278793131"/>
                    </a:ext>
                  </a:extLst>
                </a:gridCol>
                <a:gridCol w="329184">
                  <a:extLst>
                    <a:ext uri="{9D8B030D-6E8A-4147-A177-3AD203B41FA5}">
                      <a16:colId xmlns:a16="http://schemas.microsoft.com/office/drawing/2014/main" val="120475975"/>
                    </a:ext>
                  </a:extLst>
                </a:gridCol>
                <a:gridCol w="329184">
                  <a:extLst>
                    <a:ext uri="{9D8B030D-6E8A-4147-A177-3AD203B41FA5}">
                      <a16:colId xmlns:a16="http://schemas.microsoft.com/office/drawing/2014/main" val="3486313379"/>
                    </a:ext>
                  </a:extLst>
                </a:gridCol>
                <a:gridCol w="329184">
                  <a:extLst>
                    <a:ext uri="{9D8B030D-6E8A-4147-A177-3AD203B41FA5}">
                      <a16:colId xmlns:a16="http://schemas.microsoft.com/office/drawing/2014/main" val="442410682"/>
                    </a:ext>
                  </a:extLst>
                </a:gridCol>
                <a:gridCol w="329184">
                  <a:extLst>
                    <a:ext uri="{9D8B030D-6E8A-4147-A177-3AD203B41FA5}">
                      <a16:colId xmlns:a16="http://schemas.microsoft.com/office/drawing/2014/main" val="2675112267"/>
                    </a:ext>
                  </a:extLst>
                </a:gridCol>
                <a:gridCol w="329184">
                  <a:extLst>
                    <a:ext uri="{9D8B030D-6E8A-4147-A177-3AD203B41FA5}">
                      <a16:colId xmlns:a16="http://schemas.microsoft.com/office/drawing/2014/main" val="1048759035"/>
                    </a:ext>
                  </a:extLst>
                </a:gridCol>
                <a:gridCol w="329184">
                  <a:extLst>
                    <a:ext uri="{9D8B030D-6E8A-4147-A177-3AD203B41FA5}">
                      <a16:colId xmlns:a16="http://schemas.microsoft.com/office/drawing/2014/main" val="912297187"/>
                    </a:ext>
                  </a:extLst>
                </a:gridCol>
                <a:gridCol w="370332">
                  <a:extLst>
                    <a:ext uri="{9D8B030D-6E8A-4147-A177-3AD203B41FA5}">
                      <a16:colId xmlns:a16="http://schemas.microsoft.com/office/drawing/2014/main" val="3020848204"/>
                    </a:ext>
                  </a:extLst>
                </a:gridCol>
                <a:gridCol w="370332">
                  <a:extLst>
                    <a:ext uri="{9D8B030D-6E8A-4147-A177-3AD203B41FA5}">
                      <a16:colId xmlns:a16="http://schemas.microsoft.com/office/drawing/2014/main" val="2089540007"/>
                    </a:ext>
                  </a:extLst>
                </a:gridCol>
                <a:gridCol w="329184">
                  <a:extLst>
                    <a:ext uri="{9D8B030D-6E8A-4147-A177-3AD203B41FA5}">
                      <a16:colId xmlns:a16="http://schemas.microsoft.com/office/drawing/2014/main" val="1548095151"/>
                    </a:ext>
                  </a:extLst>
                </a:gridCol>
                <a:gridCol w="329184">
                  <a:extLst>
                    <a:ext uri="{9D8B030D-6E8A-4147-A177-3AD203B41FA5}">
                      <a16:colId xmlns:a16="http://schemas.microsoft.com/office/drawing/2014/main" val="1627631029"/>
                    </a:ext>
                  </a:extLst>
                </a:gridCol>
                <a:gridCol w="370332">
                  <a:extLst>
                    <a:ext uri="{9D8B030D-6E8A-4147-A177-3AD203B41FA5}">
                      <a16:colId xmlns:a16="http://schemas.microsoft.com/office/drawing/2014/main" val="396077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800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- 2018-02-12 13:00:00</a:t>
                      </a:r>
                      <a:r>
                        <a:rPr kumimoji="0" lang="pt-BR" sz="1000" b="0" i="0" u="none" strike="noStrike" kern="1200" cap="none" spc="0" normalizeH="0" baseline="0" noProof="0">
                          <a:ln>
                            <a:noFill/>
                          </a:ln>
                          <a:solidFill>
                            <a:prstClr val="black"/>
                          </a:solidFill>
                          <a:effectLst/>
                          <a:uLnTx/>
                          <a:uFillTx/>
                          <a:latin typeface="+mn-lt"/>
                          <a:ea typeface="+mn-ea"/>
                          <a:cs typeface="+mn-cs"/>
                        </a:rPr>
                        <a:t>
Caiu na folia nesse final de semana? Nada como repor as energias e se revigorar com uma massagem! Em nosso Fitness Center você pode escolher entre nove tratamentos: gomage, hidratação corporal, ensaboamento, massagem clássica, massagem anti-stress, drenagem linfática, shiatsu - do in, reflexologia e aromaterapia. Qual você escolheria? Foto: Karine Filizola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8801958"/>
                  </a:ext>
                </a:extLst>
              </a:tr>
            </a:tbl>
          </a:graphicData>
        </a:graphic>
      </p:graphicFrame>
      <p:sp>
        <p:nvSpPr>
          <p:cNvPr id="4" name="Text Placeholder 3">
            <a:extLst>
              <a:ext uri="{FF2B5EF4-FFF2-40B4-BE49-F238E27FC236}">
                <a16:creationId xmlns:a16="http://schemas.microsoft.com/office/drawing/2014/main" id="{6BD26484-0F6A-4A54-B0C4-DC1FB0F10D3D}"/>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334589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843F-BF32-472B-80F3-07A259235679}"/>
              </a:ext>
            </a:extLst>
          </p:cNvPr>
          <p:cNvSpPr>
            <a:spLocks noGrp="1"/>
          </p:cNvSpPr>
          <p:nvPr>
            <p:ph type="title"/>
          </p:nvPr>
        </p:nvSpPr>
        <p:spPr/>
        <p:txBody>
          <a:bodyPr/>
          <a:lstStyle/>
          <a:p>
            <a:r>
              <a:rPr lang="en-US"/>
              <a:t>Facebook Own Posts Table - 10 of 18</a:t>
            </a:r>
          </a:p>
        </p:txBody>
      </p:sp>
      <p:graphicFrame>
        <p:nvGraphicFramePr>
          <p:cNvPr id="5" name="Table Placeholder 4">
            <a:extLst>
              <a:ext uri="{FF2B5EF4-FFF2-40B4-BE49-F238E27FC236}">
                <a16:creationId xmlns:a16="http://schemas.microsoft.com/office/drawing/2014/main" id="{28B0C6CD-CE20-4213-A6D1-DFFB3711DB83}"/>
              </a:ext>
            </a:extLst>
          </p:cNvPr>
          <p:cNvGraphicFramePr>
            <a:graphicFrameLocks noGrp="1"/>
          </p:cNvGraphicFramePr>
          <p:nvPr>
            <p:ph type="tbl" sz="quarter" idx="13"/>
            <p:extLst>
              <p:ext uri="{D42A27DB-BD31-4B8C-83A1-F6EECF244321}">
                <p14:modId xmlns:p14="http://schemas.microsoft.com/office/powerpoint/2010/main" val="61444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4336867"/>
                    </a:ext>
                  </a:extLst>
                </a:gridCol>
                <a:gridCol w="370332">
                  <a:extLst>
                    <a:ext uri="{9D8B030D-6E8A-4147-A177-3AD203B41FA5}">
                      <a16:colId xmlns:a16="http://schemas.microsoft.com/office/drawing/2014/main" val="3528405409"/>
                    </a:ext>
                  </a:extLst>
                </a:gridCol>
                <a:gridCol w="370332">
                  <a:extLst>
                    <a:ext uri="{9D8B030D-6E8A-4147-A177-3AD203B41FA5}">
                      <a16:colId xmlns:a16="http://schemas.microsoft.com/office/drawing/2014/main" val="1004498519"/>
                    </a:ext>
                  </a:extLst>
                </a:gridCol>
                <a:gridCol w="370332">
                  <a:extLst>
                    <a:ext uri="{9D8B030D-6E8A-4147-A177-3AD203B41FA5}">
                      <a16:colId xmlns:a16="http://schemas.microsoft.com/office/drawing/2014/main" val="4163906463"/>
                    </a:ext>
                  </a:extLst>
                </a:gridCol>
                <a:gridCol w="329184">
                  <a:extLst>
                    <a:ext uri="{9D8B030D-6E8A-4147-A177-3AD203B41FA5}">
                      <a16:colId xmlns:a16="http://schemas.microsoft.com/office/drawing/2014/main" val="2554838299"/>
                    </a:ext>
                  </a:extLst>
                </a:gridCol>
                <a:gridCol w="329184">
                  <a:extLst>
                    <a:ext uri="{9D8B030D-6E8A-4147-A177-3AD203B41FA5}">
                      <a16:colId xmlns:a16="http://schemas.microsoft.com/office/drawing/2014/main" val="2857225712"/>
                    </a:ext>
                  </a:extLst>
                </a:gridCol>
                <a:gridCol w="329184">
                  <a:extLst>
                    <a:ext uri="{9D8B030D-6E8A-4147-A177-3AD203B41FA5}">
                      <a16:colId xmlns:a16="http://schemas.microsoft.com/office/drawing/2014/main" val="1268300979"/>
                    </a:ext>
                  </a:extLst>
                </a:gridCol>
                <a:gridCol w="329184">
                  <a:extLst>
                    <a:ext uri="{9D8B030D-6E8A-4147-A177-3AD203B41FA5}">
                      <a16:colId xmlns:a16="http://schemas.microsoft.com/office/drawing/2014/main" val="756199774"/>
                    </a:ext>
                  </a:extLst>
                </a:gridCol>
                <a:gridCol w="329184">
                  <a:extLst>
                    <a:ext uri="{9D8B030D-6E8A-4147-A177-3AD203B41FA5}">
                      <a16:colId xmlns:a16="http://schemas.microsoft.com/office/drawing/2014/main" val="2019442203"/>
                    </a:ext>
                  </a:extLst>
                </a:gridCol>
                <a:gridCol w="329184">
                  <a:extLst>
                    <a:ext uri="{9D8B030D-6E8A-4147-A177-3AD203B41FA5}">
                      <a16:colId xmlns:a16="http://schemas.microsoft.com/office/drawing/2014/main" val="2390981433"/>
                    </a:ext>
                  </a:extLst>
                </a:gridCol>
                <a:gridCol w="329184">
                  <a:extLst>
                    <a:ext uri="{9D8B030D-6E8A-4147-A177-3AD203B41FA5}">
                      <a16:colId xmlns:a16="http://schemas.microsoft.com/office/drawing/2014/main" val="2235179591"/>
                    </a:ext>
                  </a:extLst>
                </a:gridCol>
                <a:gridCol w="329184">
                  <a:extLst>
                    <a:ext uri="{9D8B030D-6E8A-4147-A177-3AD203B41FA5}">
                      <a16:colId xmlns:a16="http://schemas.microsoft.com/office/drawing/2014/main" val="3615590652"/>
                    </a:ext>
                  </a:extLst>
                </a:gridCol>
                <a:gridCol w="329184">
                  <a:extLst>
                    <a:ext uri="{9D8B030D-6E8A-4147-A177-3AD203B41FA5}">
                      <a16:colId xmlns:a16="http://schemas.microsoft.com/office/drawing/2014/main" val="285878621"/>
                    </a:ext>
                  </a:extLst>
                </a:gridCol>
                <a:gridCol w="370332">
                  <a:extLst>
                    <a:ext uri="{9D8B030D-6E8A-4147-A177-3AD203B41FA5}">
                      <a16:colId xmlns:a16="http://schemas.microsoft.com/office/drawing/2014/main" val="965952833"/>
                    </a:ext>
                  </a:extLst>
                </a:gridCol>
                <a:gridCol w="370332">
                  <a:extLst>
                    <a:ext uri="{9D8B030D-6E8A-4147-A177-3AD203B41FA5}">
                      <a16:colId xmlns:a16="http://schemas.microsoft.com/office/drawing/2014/main" val="2123064479"/>
                    </a:ext>
                  </a:extLst>
                </a:gridCol>
                <a:gridCol w="329184">
                  <a:extLst>
                    <a:ext uri="{9D8B030D-6E8A-4147-A177-3AD203B41FA5}">
                      <a16:colId xmlns:a16="http://schemas.microsoft.com/office/drawing/2014/main" val="2193499284"/>
                    </a:ext>
                  </a:extLst>
                </a:gridCol>
                <a:gridCol w="329184">
                  <a:extLst>
                    <a:ext uri="{9D8B030D-6E8A-4147-A177-3AD203B41FA5}">
                      <a16:colId xmlns:a16="http://schemas.microsoft.com/office/drawing/2014/main" val="1333197983"/>
                    </a:ext>
                  </a:extLst>
                </a:gridCol>
                <a:gridCol w="370332">
                  <a:extLst>
                    <a:ext uri="{9D8B030D-6E8A-4147-A177-3AD203B41FA5}">
                      <a16:colId xmlns:a16="http://schemas.microsoft.com/office/drawing/2014/main" val="1911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988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- 2018-02-10 13:00:00</a:t>
                      </a:r>
                      <a:r>
                        <a:rPr kumimoji="0" lang="pt-BR" sz="1000" b="0" i="0" u="none" strike="noStrike" kern="1200" cap="none" spc="0" normalizeH="0" baseline="0" noProof="0">
                          <a:ln>
                            <a:noFill/>
                          </a:ln>
                          <a:solidFill>
                            <a:prstClr val="black"/>
                          </a:solidFill>
                          <a:effectLst/>
                          <a:uLnTx/>
                          <a:uFillTx/>
                          <a:latin typeface="+mn-lt"/>
                          <a:ea typeface="+mn-ea"/>
                          <a:cs typeface="+mn-cs"/>
                        </a:rPr>
                        <a:t>
A data mais animada do ano chegou! Cante, pule, dance e aproveite muito, mas não se esqueça: beba bastante água e alimente-se adequadamente! Estando em dia com a hidratação e alimentação, a disposição para se divertir será muito maior. Curta o carnaval com responsabilidade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1875166"/>
                  </a:ext>
                </a:extLst>
              </a:tr>
            </a:tbl>
          </a:graphicData>
        </a:graphic>
      </p:graphicFrame>
      <p:sp>
        <p:nvSpPr>
          <p:cNvPr id="4" name="Text Placeholder 3">
            <a:extLst>
              <a:ext uri="{FF2B5EF4-FFF2-40B4-BE49-F238E27FC236}">
                <a16:creationId xmlns:a16="http://schemas.microsoft.com/office/drawing/2014/main" id="{BA581FF5-183B-4993-9801-2A2A2776D96F}"/>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84572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C8EC-A681-4E97-BABA-722431780147}"/>
              </a:ext>
            </a:extLst>
          </p:cNvPr>
          <p:cNvSpPr>
            <a:spLocks noGrp="1"/>
          </p:cNvSpPr>
          <p:nvPr>
            <p:ph type="title"/>
          </p:nvPr>
        </p:nvSpPr>
        <p:spPr/>
        <p:txBody>
          <a:bodyPr/>
          <a:lstStyle/>
          <a:p>
            <a:r>
              <a:rPr lang="en-US"/>
              <a:t>Facebook Own Posts Table - 11 of 18</a:t>
            </a:r>
          </a:p>
        </p:txBody>
      </p:sp>
      <p:graphicFrame>
        <p:nvGraphicFramePr>
          <p:cNvPr id="5" name="Table Placeholder 4">
            <a:extLst>
              <a:ext uri="{FF2B5EF4-FFF2-40B4-BE49-F238E27FC236}">
                <a16:creationId xmlns:a16="http://schemas.microsoft.com/office/drawing/2014/main" id="{75A41EB8-4BC1-40C3-8BD9-A1C2C056EC8F}"/>
              </a:ext>
            </a:extLst>
          </p:cNvPr>
          <p:cNvGraphicFramePr>
            <a:graphicFrameLocks noGrp="1"/>
          </p:cNvGraphicFramePr>
          <p:nvPr>
            <p:ph type="tbl" sz="quarter" idx="13"/>
            <p:extLst>
              <p:ext uri="{D42A27DB-BD31-4B8C-83A1-F6EECF244321}">
                <p14:modId xmlns:p14="http://schemas.microsoft.com/office/powerpoint/2010/main" val="117793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9525892"/>
                    </a:ext>
                  </a:extLst>
                </a:gridCol>
                <a:gridCol w="370332">
                  <a:extLst>
                    <a:ext uri="{9D8B030D-6E8A-4147-A177-3AD203B41FA5}">
                      <a16:colId xmlns:a16="http://schemas.microsoft.com/office/drawing/2014/main" val="1968580931"/>
                    </a:ext>
                  </a:extLst>
                </a:gridCol>
                <a:gridCol w="370332">
                  <a:extLst>
                    <a:ext uri="{9D8B030D-6E8A-4147-A177-3AD203B41FA5}">
                      <a16:colId xmlns:a16="http://schemas.microsoft.com/office/drawing/2014/main" val="1402894549"/>
                    </a:ext>
                  </a:extLst>
                </a:gridCol>
                <a:gridCol w="370332">
                  <a:extLst>
                    <a:ext uri="{9D8B030D-6E8A-4147-A177-3AD203B41FA5}">
                      <a16:colId xmlns:a16="http://schemas.microsoft.com/office/drawing/2014/main" val="1560453527"/>
                    </a:ext>
                  </a:extLst>
                </a:gridCol>
                <a:gridCol w="329184">
                  <a:extLst>
                    <a:ext uri="{9D8B030D-6E8A-4147-A177-3AD203B41FA5}">
                      <a16:colId xmlns:a16="http://schemas.microsoft.com/office/drawing/2014/main" val="1417368678"/>
                    </a:ext>
                  </a:extLst>
                </a:gridCol>
                <a:gridCol w="329184">
                  <a:extLst>
                    <a:ext uri="{9D8B030D-6E8A-4147-A177-3AD203B41FA5}">
                      <a16:colId xmlns:a16="http://schemas.microsoft.com/office/drawing/2014/main" val="2706211143"/>
                    </a:ext>
                  </a:extLst>
                </a:gridCol>
                <a:gridCol w="329184">
                  <a:extLst>
                    <a:ext uri="{9D8B030D-6E8A-4147-A177-3AD203B41FA5}">
                      <a16:colId xmlns:a16="http://schemas.microsoft.com/office/drawing/2014/main" val="1481554264"/>
                    </a:ext>
                  </a:extLst>
                </a:gridCol>
                <a:gridCol w="329184">
                  <a:extLst>
                    <a:ext uri="{9D8B030D-6E8A-4147-A177-3AD203B41FA5}">
                      <a16:colId xmlns:a16="http://schemas.microsoft.com/office/drawing/2014/main" val="4136702139"/>
                    </a:ext>
                  </a:extLst>
                </a:gridCol>
                <a:gridCol w="329184">
                  <a:extLst>
                    <a:ext uri="{9D8B030D-6E8A-4147-A177-3AD203B41FA5}">
                      <a16:colId xmlns:a16="http://schemas.microsoft.com/office/drawing/2014/main" val="3917060514"/>
                    </a:ext>
                  </a:extLst>
                </a:gridCol>
                <a:gridCol w="329184">
                  <a:extLst>
                    <a:ext uri="{9D8B030D-6E8A-4147-A177-3AD203B41FA5}">
                      <a16:colId xmlns:a16="http://schemas.microsoft.com/office/drawing/2014/main" val="2410488976"/>
                    </a:ext>
                  </a:extLst>
                </a:gridCol>
                <a:gridCol w="329184">
                  <a:extLst>
                    <a:ext uri="{9D8B030D-6E8A-4147-A177-3AD203B41FA5}">
                      <a16:colId xmlns:a16="http://schemas.microsoft.com/office/drawing/2014/main" val="2408699222"/>
                    </a:ext>
                  </a:extLst>
                </a:gridCol>
                <a:gridCol w="329184">
                  <a:extLst>
                    <a:ext uri="{9D8B030D-6E8A-4147-A177-3AD203B41FA5}">
                      <a16:colId xmlns:a16="http://schemas.microsoft.com/office/drawing/2014/main" val="3838879756"/>
                    </a:ext>
                  </a:extLst>
                </a:gridCol>
                <a:gridCol w="329184">
                  <a:extLst>
                    <a:ext uri="{9D8B030D-6E8A-4147-A177-3AD203B41FA5}">
                      <a16:colId xmlns:a16="http://schemas.microsoft.com/office/drawing/2014/main" val="4055905232"/>
                    </a:ext>
                  </a:extLst>
                </a:gridCol>
                <a:gridCol w="370332">
                  <a:extLst>
                    <a:ext uri="{9D8B030D-6E8A-4147-A177-3AD203B41FA5}">
                      <a16:colId xmlns:a16="http://schemas.microsoft.com/office/drawing/2014/main" val="1745657635"/>
                    </a:ext>
                  </a:extLst>
                </a:gridCol>
                <a:gridCol w="370332">
                  <a:extLst>
                    <a:ext uri="{9D8B030D-6E8A-4147-A177-3AD203B41FA5}">
                      <a16:colId xmlns:a16="http://schemas.microsoft.com/office/drawing/2014/main" val="4197250274"/>
                    </a:ext>
                  </a:extLst>
                </a:gridCol>
                <a:gridCol w="329184">
                  <a:extLst>
                    <a:ext uri="{9D8B030D-6E8A-4147-A177-3AD203B41FA5}">
                      <a16:colId xmlns:a16="http://schemas.microsoft.com/office/drawing/2014/main" val="275278161"/>
                    </a:ext>
                  </a:extLst>
                </a:gridCol>
                <a:gridCol w="329184">
                  <a:extLst>
                    <a:ext uri="{9D8B030D-6E8A-4147-A177-3AD203B41FA5}">
                      <a16:colId xmlns:a16="http://schemas.microsoft.com/office/drawing/2014/main" val="3100120701"/>
                    </a:ext>
                  </a:extLst>
                </a:gridCol>
                <a:gridCol w="370332">
                  <a:extLst>
                    <a:ext uri="{9D8B030D-6E8A-4147-A177-3AD203B41FA5}">
                      <a16:colId xmlns:a16="http://schemas.microsoft.com/office/drawing/2014/main" val="26264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713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- 2018-02-09 20:30:00</a:t>
                      </a:r>
                      <a:r>
                        <a:rPr kumimoji="0" lang="pt-BR" sz="1000" b="0" i="0" u="none" strike="noStrike" kern="1200" cap="none" spc="0" normalizeH="0" baseline="0" noProof="0">
                          <a:ln>
                            <a:noFill/>
                          </a:ln>
                          <a:solidFill>
                            <a:prstClr val="black"/>
                          </a:solidFill>
                          <a:effectLst/>
                          <a:uLnTx/>
                          <a:uFillTx/>
                          <a:latin typeface="+mn-lt"/>
                          <a:ea typeface="+mn-ea"/>
                          <a:cs typeface="+mn-cs"/>
                        </a:rPr>
                        <a:t>
Vai passar o carnaval em São Paulo? Conheça o Frank Bar! Comandado por Spencer Amereno, o estabelecimento entrou para a lista dos 100 melhores do mundo pelo The World´s 50 Best Bars. Aproveite o melhor da coquetelaria no nosso lobby e curta o Carnaval com bons drinques :) 
Horários de funcionamento: Sexta e sábado das 18 às 2h; Domingo e feriado (terça) das 18 à 0h e Segunda das 18 à 1h.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8543471"/>
                  </a:ext>
                </a:extLst>
              </a:tr>
            </a:tbl>
          </a:graphicData>
        </a:graphic>
      </p:graphicFrame>
      <p:sp>
        <p:nvSpPr>
          <p:cNvPr id="4" name="Text Placeholder 3">
            <a:extLst>
              <a:ext uri="{FF2B5EF4-FFF2-40B4-BE49-F238E27FC236}">
                <a16:creationId xmlns:a16="http://schemas.microsoft.com/office/drawing/2014/main" id="{0CAD061B-C33A-452A-9CFE-61826273B237}"/>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8518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86AC-4182-4296-B904-51437D85318E}"/>
              </a:ext>
            </a:extLst>
          </p:cNvPr>
          <p:cNvSpPr>
            <a:spLocks noGrp="1"/>
          </p:cNvSpPr>
          <p:nvPr>
            <p:ph type="title"/>
          </p:nvPr>
        </p:nvSpPr>
        <p:spPr/>
        <p:txBody>
          <a:bodyPr/>
          <a:lstStyle/>
          <a:p>
            <a:r>
              <a:rPr lang="en-US"/>
              <a:t>Facebook Own Posts Table - 12 of 18</a:t>
            </a:r>
          </a:p>
        </p:txBody>
      </p:sp>
      <p:graphicFrame>
        <p:nvGraphicFramePr>
          <p:cNvPr id="5" name="Table Placeholder 4">
            <a:extLst>
              <a:ext uri="{FF2B5EF4-FFF2-40B4-BE49-F238E27FC236}">
                <a16:creationId xmlns:a16="http://schemas.microsoft.com/office/drawing/2014/main" id="{27796FA0-F658-47EA-9A55-3FE1D0A6BABA}"/>
              </a:ext>
            </a:extLst>
          </p:cNvPr>
          <p:cNvGraphicFramePr>
            <a:graphicFrameLocks noGrp="1"/>
          </p:cNvGraphicFramePr>
          <p:nvPr>
            <p:ph type="tbl" sz="quarter" idx="13"/>
            <p:extLst>
              <p:ext uri="{D42A27DB-BD31-4B8C-83A1-F6EECF244321}">
                <p14:modId xmlns:p14="http://schemas.microsoft.com/office/powerpoint/2010/main" val="71343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4927968"/>
                    </a:ext>
                  </a:extLst>
                </a:gridCol>
                <a:gridCol w="370332">
                  <a:extLst>
                    <a:ext uri="{9D8B030D-6E8A-4147-A177-3AD203B41FA5}">
                      <a16:colId xmlns:a16="http://schemas.microsoft.com/office/drawing/2014/main" val="1963890536"/>
                    </a:ext>
                  </a:extLst>
                </a:gridCol>
                <a:gridCol w="370332">
                  <a:extLst>
                    <a:ext uri="{9D8B030D-6E8A-4147-A177-3AD203B41FA5}">
                      <a16:colId xmlns:a16="http://schemas.microsoft.com/office/drawing/2014/main" val="2434978300"/>
                    </a:ext>
                  </a:extLst>
                </a:gridCol>
                <a:gridCol w="370332">
                  <a:extLst>
                    <a:ext uri="{9D8B030D-6E8A-4147-A177-3AD203B41FA5}">
                      <a16:colId xmlns:a16="http://schemas.microsoft.com/office/drawing/2014/main" val="2384677139"/>
                    </a:ext>
                  </a:extLst>
                </a:gridCol>
                <a:gridCol w="329184">
                  <a:extLst>
                    <a:ext uri="{9D8B030D-6E8A-4147-A177-3AD203B41FA5}">
                      <a16:colId xmlns:a16="http://schemas.microsoft.com/office/drawing/2014/main" val="3922310886"/>
                    </a:ext>
                  </a:extLst>
                </a:gridCol>
                <a:gridCol w="329184">
                  <a:extLst>
                    <a:ext uri="{9D8B030D-6E8A-4147-A177-3AD203B41FA5}">
                      <a16:colId xmlns:a16="http://schemas.microsoft.com/office/drawing/2014/main" val="1625539104"/>
                    </a:ext>
                  </a:extLst>
                </a:gridCol>
                <a:gridCol w="329184">
                  <a:extLst>
                    <a:ext uri="{9D8B030D-6E8A-4147-A177-3AD203B41FA5}">
                      <a16:colId xmlns:a16="http://schemas.microsoft.com/office/drawing/2014/main" val="193446808"/>
                    </a:ext>
                  </a:extLst>
                </a:gridCol>
                <a:gridCol w="329184">
                  <a:extLst>
                    <a:ext uri="{9D8B030D-6E8A-4147-A177-3AD203B41FA5}">
                      <a16:colId xmlns:a16="http://schemas.microsoft.com/office/drawing/2014/main" val="669893234"/>
                    </a:ext>
                  </a:extLst>
                </a:gridCol>
                <a:gridCol w="329184">
                  <a:extLst>
                    <a:ext uri="{9D8B030D-6E8A-4147-A177-3AD203B41FA5}">
                      <a16:colId xmlns:a16="http://schemas.microsoft.com/office/drawing/2014/main" val="622929387"/>
                    </a:ext>
                  </a:extLst>
                </a:gridCol>
                <a:gridCol w="329184">
                  <a:extLst>
                    <a:ext uri="{9D8B030D-6E8A-4147-A177-3AD203B41FA5}">
                      <a16:colId xmlns:a16="http://schemas.microsoft.com/office/drawing/2014/main" val="2492206605"/>
                    </a:ext>
                  </a:extLst>
                </a:gridCol>
                <a:gridCol w="329184">
                  <a:extLst>
                    <a:ext uri="{9D8B030D-6E8A-4147-A177-3AD203B41FA5}">
                      <a16:colId xmlns:a16="http://schemas.microsoft.com/office/drawing/2014/main" val="300586428"/>
                    </a:ext>
                  </a:extLst>
                </a:gridCol>
                <a:gridCol w="329184">
                  <a:extLst>
                    <a:ext uri="{9D8B030D-6E8A-4147-A177-3AD203B41FA5}">
                      <a16:colId xmlns:a16="http://schemas.microsoft.com/office/drawing/2014/main" val="1168951631"/>
                    </a:ext>
                  </a:extLst>
                </a:gridCol>
                <a:gridCol w="329184">
                  <a:extLst>
                    <a:ext uri="{9D8B030D-6E8A-4147-A177-3AD203B41FA5}">
                      <a16:colId xmlns:a16="http://schemas.microsoft.com/office/drawing/2014/main" val="4141536050"/>
                    </a:ext>
                  </a:extLst>
                </a:gridCol>
                <a:gridCol w="370332">
                  <a:extLst>
                    <a:ext uri="{9D8B030D-6E8A-4147-A177-3AD203B41FA5}">
                      <a16:colId xmlns:a16="http://schemas.microsoft.com/office/drawing/2014/main" val="890730589"/>
                    </a:ext>
                  </a:extLst>
                </a:gridCol>
                <a:gridCol w="370332">
                  <a:extLst>
                    <a:ext uri="{9D8B030D-6E8A-4147-A177-3AD203B41FA5}">
                      <a16:colId xmlns:a16="http://schemas.microsoft.com/office/drawing/2014/main" val="2209218442"/>
                    </a:ext>
                  </a:extLst>
                </a:gridCol>
                <a:gridCol w="329184">
                  <a:extLst>
                    <a:ext uri="{9D8B030D-6E8A-4147-A177-3AD203B41FA5}">
                      <a16:colId xmlns:a16="http://schemas.microsoft.com/office/drawing/2014/main" val="1720374449"/>
                    </a:ext>
                  </a:extLst>
                </a:gridCol>
                <a:gridCol w="329184">
                  <a:extLst>
                    <a:ext uri="{9D8B030D-6E8A-4147-A177-3AD203B41FA5}">
                      <a16:colId xmlns:a16="http://schemas.microsoft.com/office/drawing/2014/main" val="1599747891"/>
                    </a:ext>
                  </a:extLst>
                </a:gridCol>
                <a:gridCol w="370332">
                  <a:extLst>
                    <a:ext uri="{9D8B030D-6E8A-4147-A177-3AD203B41FA5}">
                      <a16:colId xmlns:a16="http://schemas.microsoft.com/office/drawing/2014/main" val="288372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36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- 2018-02-08 21:00:00</a:t>
                      </a:r>
                      <a:r>
                        <a:rPr kumimoji="0" lang="pt-BR" sz="1000" b="0" i="0" u="none" strike="noStrike" kern="1200" cap="none" spc="0" normalizeH="0" baseline="0" noProof="0">
                          <a:ln>
                            <a:noFill/>
                          </a:ln>
                          <a:solidFill>
                            <a:prstClr val="black"/>
                          </a:solidFill>
                          <a:effectLst/>
                          <a:uLnTx/>
                          <a:uFillTx/>
                          <a:latin typeface="+mn-lt"/>
                          <a:ea typeface="+mn-ea"/>
                          <a:cs typeface="+mn-cs"/>
                        </a:rPr>
                        <a:t>
O ano de 2018 será muito promissor para nós, conforme mostra a matéria do Estadão de hoje! Isso nos dá mais garra e força de vontade para oferecermos cada vez mais um tratamento excepcional para todos que passam pelo Maksoud, sejam hóspedes, clientes de eventos ou visitantes que usufruem dos serviços disponíveis no hotel.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9000504"/>
                  </a:ext>
                </a:extLst>
              </a:tr>
            </a:tbl>
          </a:graphicData>
        </a:graphic>
      </p:graphicFrame>
      <p:sp>
        <p:nvSpPr>
          <p:cNvPr id="4" name="Text Placeholder 3">
            <a:extLst>
              <a:ext uri="{FF2B5EF4-FFF2-40B4-BE49-F238E27FC236}">
                <a16:creationId xmlns:a16="http://schemas.microsoft.com/office/drawing/2014/main" id="{9F31A0AD-6584-4229-96AF-5E2CD32F7717}"/>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83814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1ABA3-A043-4B13-9F63-4812AEE1F710}"/>
              </a:ext>
            </a:extLst>
          </p:cNvPr>
          <p:cNvSpPr>
            <a:spLocks noGrp="1"/>
          </p:cNvSpPr>
          <p:nvPr>
            <p:ph type="title"/>
          </p:nvPr>
        </p:nvSpPr>
        <p:spPr/>
        <p:txBody>
          <a:bodyPr/>
          <a:lstStyle/>
          <a:p>
            <a:r>
              <a:rPr lang="en-US"/>
              <a:t>Facebook Own Posts Table - 13 of 18</a:t>
            </a:r>
          </a:p>
        </p:txBody>
      </p:sp>
      <p:graphicFrame>
        <p:nvGraphicFramePr>
          <p:cNvPr id="5" name="Table Placeholder 4">
            <a:extLst>
              <a:ext uri="{FF2B5EF4-FFF2-40B4-BE49-F238E27FC236}">
                <a16:creationId xmlns:a16="http://schemas.microsoft.com/office/drawing/2014/main" id="{7F135D2A-6569-4AD1-986B-90A4712741DC}"/>
              </a:ext>
            </a:extLst>
          </p:cNvPr>
          <p:cNvGraphicFramePr>
            <a:graphicFrameLocks noGrp="1"/>
          </p:cNvGraphicFramePr>
          <p:nvPr>
            <p:ph type="tbl" sz="quarter" idx="13"/>
            <p:extLst>
              <p:ext uri="{D42A27DB-BD31-4B8C-83A1-F6EECF244321}">
                <p14:modId xmlns:p14="http://schemas.microsoft.com/office/powerpoint/2010/main" val="252493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0305093"/>
                    </a:ext>
                  </a:extLst>
                </a:gridCol>
                <a:gridCol w="370332">
                  <a:extLst>
                    <a:ext uri="{9D8B030D-6E8A-4147-A177-3AD203B41FA5}">
                      <a16:colId xmlns:a16="http://schemas.microsoft.com/office/drawing/2014/main" val="388858292"/>
                    </a:ext>
                  </a:extLst>
                </a:gridCol>
                <a:gridCol w="370332">
                  <a:extLst>
                    <a:ext uri="{9D8B030D-6E8A-4147-A177-3AD203B41FA5}">
                      <a16:colId xmlns:a16="http://schemas.microsoft.com/office/drawing/2014/main" val="3230238062"/>
                    </a:ext>
                  </a:extLst>
                </a:gridCol>
                <a:gridCol w="370332">
                  <a:extLst>
                    <a:ext uri="{9D8B030D-6E8A-4147-A177-3AD203B41FA5}">
                      <a16:colId xmlns:a16="http://schemas.microsoft.com/office/drawing/2014/main" val="3305666990"/>
                    </a:ext>
                  </a:extLst>
                </a:gridCol>
                <a:gridCol w="329184">
                  <a:extLst>
                    <a:ext uri="{9D8B030D-6E8A-4147-A177-3AD203B41FA5}">
                      <a16:colId xmlns:a16="http://schemas.microsoft.com/office/drawing/2014/main" val="4139144631"/>
                    </a:ext>
                  </a:extLst>
                </a:gridCol>
                <a:gridCol w="329184">
                  <a:extLst>
                    <a:ext uri="{9D8B030D-6E8A-4147-A177-3AD203B41FA5}">
                      <a16:colId xmlns:a16="http://schemas.microsoft.com/office/drawing/2014/main" val="972748227"/>
                    </a:ext>
                  </a:extLst>
                </a:gridCol>
                <a:gridCol w="329184">
                  <a:extLst>
                    <a:ext uri="{9D8B030D-6E8A-4147-A177-3AD203B41FA5}">
                      <a16:colId xmlns:a16="http://schemas.microsoft.com/office/drawing/2014/main" val="3581450387"/>
                    </a:ext>
                  </a:extLst>
                </a:gridCol>
                <a:gridCol w="329184">
                  <a:extLst>
                    <a:ext uri="{9D8B030D-6E8A-4147-A177-3AD203B41FA5}">
                      <a16:colId xmlns:a16="http://schemas.microsoft.com/office/drawing/2014/main" val="3195419212"/>
                    </a:ext>
                  </a:extLst>
                </a:gridCol>
                <a:gridCol w="329184">
                  <a:extLst>
                    <a:ext uri="{9D8B030D-6E8A-4147-A177-3AD203B41FA5}">
                      <a16:colId xmlns:a16="http://schemas.microsoft.com/office/drawing/2014/main" val="280167395"/>
                    </a:ext>
                  </a:extLst>
                </a:gridCol>
                <a:gridCol w="329184">
                  <a:extLst>
                    <a:ext uri="{9D8B030D-6E8A-4147-A177-3AD203B41FA5}">
                      <a16:colId xmlns:a16="http://schemas.microsoft.com/office/drawing/2014/main" val="3080951859"/>
                    </a:ext>
                  </a:extLst>
                </a:gridCol>
                <a:gridCol w="329184">
                  <a:extLst>
                    <a:ext uri="{9D8B030D-6E8A-4147-A177-3AD203B41FA5}">
                      <a16:colId xmlns:a16="http://schemas.microsoft.com/office/drawing/2014/main" val="901100709"/>
                    </a:ext>
                  </a:extLst>
                </a:gridCol>
                <a:gridCol w="329184">
                  <a:extLst>
                    <a:ext uri="{9D8B030D-6E8A-4147-A177-3AD203B41FA5}">
                      <a16:colId xmlns:a16="http://schemas.microsoft.com/office/drawing/2014/main" val="2150305219"/>
                    </a:ext>
                  </a:extLst>
                </a:gridCol>
                <a:gridCol w="329184">
                  <a:extLst>
                    <a:ext uri="{9D8B030D-6E8A-4147-A177-3AD203B41FA5}">
                      <a16:colId xmlns:a16="http://schemas.microsoft.com/office/drawing/2014/main" val="2110290543"/>
                    </a:ext>
                  </a:extLst>
                </a:gridCol>
                <a:gridCol w="370332">
                  <a:extLst>
                    <a:ext uri="{9D8B030D-6E8A-4147-A177-3AD203B41FA5}">
                      <a16:colId xmlns:a16="http://schemas.microsoft.com/office/drawing/2014/main" val="2949149481"/>
                    </a:ext>
                  </a:extLst>
                </a:gridCol>
                <a:gridCol w="370332">
                  <a:extLst>
                    <a:ext uri="{9D8B030D-6E8A-4147-A177-3AD203B41FA5}">
                      <a16:colId xmlns:a16="http://schemas.microsoft.com/office/drawing/2014/main" val="2479803718"/>
                    </a:ext>
                  </a:extLst>
                </a:gridCol>
                <a:gridCol w="329184">
                  <a:extLst>
                    <a:ext uri="{9D8B030D-6E8A-4147-A177-3AD203B41FA5}">
                      <a16:colId xmlns:a16="http://schemas.microsoft.com/office/drawing/2014/main" val="103438100"/>
                    </a:ext>
                  </a:extLst>
                </a:gridCol>
                <a:gridCol w="329184">
                  <a:extLst>
                    <a:ext uri="{9D8B030D-6E8A-4147-A177-3AD203B41FA5}">
                      <a16:colId xmlns:a16="http://schemas.microsoft.com/office/drawing/2014/main" val="2736802561"/>
                    </a:ext>
                  </a:extLst>
                </a:gridCol>
                <a:gridCol w="370332">
                  <a:extLst>
                    <a:ext uri="{9D8B030D-6E8A-4147-A177-3AD203B41FA5}">
                      <a16:colId xmlns:a16="http://schemas.microsoft.com/office/drawing/2014/main" val="50389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872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- 2018-02-07 21:35:41</a:t>
                      </a:r>
                      <a:r>
                        <a:rPr kumimoji="0" lang="pt-BR" sz="1000" b="0" i="0" u="none" strike="noStrike" kern="1200" cap="none" spc="0" normalizeH="0" baseline="0" noProof="0">
                          <a:ln>
                            <a:noFill/>
                          </a:ln>
                          <a:solidFill>
                            <a:prstClr val="black"/>
                          </a:solidFill>
                          <a:effectLst/>
                          <a:uLnTx/>
                          <a:uFillTx/>
                          <a:latin typeface="+mn-lt"/>
                          <a:ea typeface="+mn-ea"/>
                          <a:cs typeface="+mn-cs"/>
                        </a:rPr>
                        <a:t>
Quer ter mais conforto e comodidade ao se hospedar conosco? Faça o pré check-in  antes de chegar ao hotel. Assim você evita ter que cadastrar os seus dados e as suas preferências no dia de chegada. O atendimento será muito mais ágil e personalizado, ganhando mais tempo para curtir o hotel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17424"/>
                  </a:ext>
                </a:extLst>
              </a:tr>
            </a:tbl>
          </a:graphicData>
        </a:graphic>
      </p:graphicFrame>
      <p:sp>
        <p:nvSpPr>
          <p:cNvPr id="4" name="Text Placeholder 3">
            <a:extLst>
              <a:ext uri="{FF2B5EF4-FFF2-40B4-BE49-F238E27FC236}">
                <a16:creationId xmlns:a16="http://schemas.microsoft.com/office/drawing/2014/main" id="{9E006CCA-480E-4816-98D5-D002AD627986}"/>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667593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0BC2-C0DB-4AAC-A5AE-7EF648DE0EC9}"/>
              </a:ext>
            </a:extLst>
          </p:cNvPr>
          <p:cNvSpPr>
            <a:spLocks noGrp="1"/>
          </p:cNvSpPr>
          <p:nvPr>
            <p:ph type="title"/>
          </p:nvPr>
        </p:nvSpPr>
        <p:spPr/>
        <p:txBody>
          <a:bodyPr/>
          <a:lstStyle/>
          <a:p>
            <a:r>
              <a:rPr lang="en-US"/>
              <a:t>Facebook Own Posts Table - 14 of 18</a:t>
            </a:r>
          </a:p>
        </p:txBody>
      </p:sp>
      <p:graphicFrame>
        <p:nvGraphicFramePr>
          <p:cNvPr id="5" name="Table Placeholder 4">
            <a:extLst>
              <a:ext uri="{FF2B5EF4-FFF2-40B4-BE49-F238E27FC236}">
                <a16:creationId xmlns:a16="http://schemas.microsoft.com/office/drawing/2014/main" id="{EC873F55-3FE7-4957-8158-1B52A346D59E}"/>
              </a:ext>
            </a:extLst>
          </p:cNvPr>
          <p:cNvGraphicFramePr>
            <a:graphicFrameLocks noGrp="1"/>
          </p:cNvGraphicFramePr>
          <p:nvPr>
            <p:ph type="tbl" sz="quarter" idx="13"/>
            <p:extLst>
              <p:ext uri="{D42A27DB-BD31-4B8C-83A1-F6EECF244321}">
                <p14:modId xmlns:p14="http://schemas.microsoft.com/office/powerpoint/2010/main" val="2493050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7728638"/>
                    </a:ext>
                  </a:extLst>
                </a:gridCol>
                <a:gridCol w="370332">
                  <a:extLst>
                    <a:ext uri="{9D8B030D-6E8A-4147-A177-3AD203B41FA5}">
                      <a16:colId xmlns:a16="http://schemas.microsoft.com/office/drawing/2014/main" val="3236047948"/>
                    </a:ext>
                  </a:extLst>
                </a:gridCol>
                <a:gridCol w="370332">
                  <a:extLst>
                    <a:ext uri="{9D8B030D-6E8A-4147-A177-3AD203B41FA5}">
                      <a16:colId xmlns:a16="http://schemas.microsoft.com/office/drawing/2014/main" val="2273609836"/>
                    </a:ext>
                  </a:extLst>
                </a:gridCol>
                <a:gridCol w="370332">
                  <a:extLst>
                    <a:ext uri="{9D8B030D-6E8A-4147-A177-3AD203B41FA5}">
                      <a16:colId xmlns:a16="http://schemas.microsoft.com/office/drawing/2014/main" val="3875631716"/>
                    </a:ext>
                  </a:extLst>
                </a:gridCol>
                <a:gridCol w="329184">
                  <a:extLst>
                    <a:ext uri="{9D8B030D-6E8A-4147-A177-3AD203B41FA5}">
                      <a16:colId xmlns:a16="http://schemas.microsoft.com/office/drawing/2014/main" val="2075721878"/>
                    </a:ext>
                  </a:extLst>
                </a:gridCol>
                <a:gridCol w="329184">
                  <a:extLst>
                    <a:ext uri="{9D8B030D-6E8A-4147-A177-3AD203B41FA5}">
                      <a16:colId xmlns:a16="http://schemas.microsoft.com/office/drawing/2014/main" val="797877008"/>
                    </a:ext>
                  </a:extLst>
                </a:gridCol>
                <a:gridCol w="329184">
                  <a:extLst>
                    <a:ext uri="{9D8B030D-6E8A-4147-A177-3AD203B41FA5}">
                      <a16:colId xmlns:a16="http://schemas.microsoft.com/office/drawing/2014/main" val="97570581"/>
                    </a:ext>
                  </a:extLst>
                </a:gridCol>
                <a:gridCol w="329184">
                  <a:extLst>
                    <a:ext uri="{9D8B030D-6E8A-4147-A177-3AD203B41FA5}">
                      <a16:colId xmlns:a16="http://schemas.microsoft.com/office/drawing/2014/main" val="1814957069"/>
                    </a:ext>
                  </a:extLst>
                </a:gridCol>
                <a:gridCol w="329184">
                  <a:extLst>
                    <a:ext uri="{9D8B030D-6E8A-4147-A177-3AD203B41FA5}">
                      <a16:colId xmlns:a16="http://schemas.microsoft.com/office/drawing/2014/main" val="1104345769"/>
                    </a:ext>
                  </a:extLst>
                </a:gridCol>
                <a:gridCol w="329184">
                  <a:extLst>
                    <a:ext uri="{9D8B030D-6E8A-4147-A177-3AD203B41FA5}">
                      <a16:colId xmlns:a16="http://schemas.microsoft.com/office/drawing/2014/main" val="3126028945"/>
                    </a:ext>
                  </a:extLst>
                </a:gridCol>
                <a:gridCol w="329184">
                  <a:extLst>
                    <a:ext uri="{9D8B030D-6E8A-4147-A177-3AD203B41FA5}">
                      <a16:colId xmlns:a16="http://schemas.microsoft.com/office/drawing/2014/main" val="343099849"/>
                    </a:ext>
                  </a:extLst>
                </a:gridCol>
                <a:gridCol w="329184">
                  <a:extLst>
                    <a:ext uri="{9D8B030D-6E8A-4147-A177-3AD203B41FA5}">
                      <a16:colId xmlns:a16="http://schemas.microsoft.com/office/drawing/2014/main" val="1409999350"/>
                    </a:ext>
                  </a:extLst>
                </a:gridCol>
                <a:gridCol w="329184">
                  <a:extLst>
                    <a:ext uri="{9D8B030D-6E8A-4147-A177-3AD203B41FA5}">
                      <a16:colId xmlns:a16="http://schemas.microsoft.com/office/drawing/2014/main" val="3389872365"/>
                    </a:ext>
                  </a:extLst>
                </a:gridCol>
                <a:gridCol w="370332">
                  <a:extLst>
                    <a:ext uri="{9D8B030D-6E8A-4147-A177-3AD203B41FA5}">
                      <a16:colId xmlns:a16="http://schemas.microsoft.com/office/drawing/2014/main" val="2699016585"/>
                    </a:ext>
                  </a:extLst>
                </a:gridCol>
                <a:gridCol w="370332">
                  <a:extLst>
                    <a:ext uri="{9D8B030D-6E8A-4147-A177-3AD203B41FA5}">
                      <a16:colId xmlns:a16="http://schemas.microsoft.com/office/drawing/2014/main" val="2101486773"/>
                    </a:ext>
                  </a:extLst>
                </a:gridCol>
                <a:gridCol w="329184">
                  <a:extLst>
                    <a:ext uri="{9D8B030D-6E8A-4147-A177-3AD203B41FA5}">
                      <a16:colId xmlns:a16="http://schemas.microsoft.com/office/drawing/2014/main" val="2351436543"/>
                    </a:ext>
                  </a:extLst>
                </a:gridCol>
                <a:gridCol w="329184">
                  <a:extLst>
                    <a:ext uri="{9D8B030D-6E8A-4147-A177-3AD203B41FA5}">
                      <a16:colId xmlns:a16="http://schemas.microsoft.com/office/drawing/2014/main" val="2002047534"/>
                    </a:ext>
                  </a:extLst>
                </a:gridCol>
                <a:gridCol w="370332">
                  <a:extLst>
                    <a:ext uri="{9D8B030D-6E8A-4147-A177-3AD203B41FA5}">
                      <a16:colId xmlns:a16="http://schemas.microsoft.com/office/drawing/2014/main" val="361828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792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- 2018-02-06 21:00:00</a:t>
                      </a:r>
                      <a:r>
                        <a:rPr kumimoji="0" lang="pt-BR" sz="1000" b="0" i="0" u="none" strike="noStrike" kern="1200" cap="none" spc="0" normalizeH="0" baseline="0" noProof="0">
                          <a:ln>
                            <a:noFill/>
                          </a:ln>
                          <a:solidFill>
                            <a:prstClr val="black"/>
                          </a:solidFill>
                          <a:effectLst/>
                          <a:uLnTx/>
                          <a:uFillTx/>
                          <a:latin typeface="+mn-lt"/>
                          <a:ea typeface="+mn-ea"/>
                          <a:cs typeface="+mn-cs"/>
                        </a:rPr>
                        <a:t>
O Maksoud Plaza foi o primeiro hotel em São Paulo a oferecer culinária Escandinava. E um prato clássico servido no 150 Maksoud é o Vikings: uma degustação de cinco pratos frios Gravlax, Arenque marinado, Arenque ao creme, Haddock defumado e Salmão defumado servidos com pão nórdico e picles. Uma boa sugestão para sair da rotina no jantar de hoje! Venha experimentar essa delícia 😉  Foto: Sébastien Abramin Fotógrafo de arquitetura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825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- 2018-02-05 21:00:00</a:t>
                      </a:r>
                      <a:r>
                        <a:rPr kumimoji="0" lang="pt-BR" sz="1000" b="0" i="0" u="none" strike="noStrike" kern="1200" cap="none" spc="0" normalizeH="0" baseline="0" noProof="0">
                          <a:ln>
                            <a:noFill/>
                          </a:ln>
                          <a:solidFill>
                            <a:prstClr val="black"/>
                          </a:solidFill>
                          <a:effectLst/>
                          <a:uLnTx/>
                          <a:uFillTx/>
                          <a:latin typeface="+mn-lt"/>
                          <a:ea typeface="+mn-ea"/>
                          <a:cs typeface="+mn-cs"/>
                        </a:rPr>
                        <a:t>
Hóspedes, mensageiros, governança... o dia a dia aqui no Maksoud!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640359"/>
                  </a:ext>
                </a:extLst>
              </a:tr>
            </a:tbl>
          </a:graphicData>
        </a:graphic>
      </p:graphicFrame>
      <p:sp>
        <p:nvSpPr>
          <p:cNvPr id="4" name="Text Placeholder 3">
            <a:extLst>
              <a:ext uri="{FF2B5EF4-FFF2-40B4-BE49-F238E27FC236}">
                <a16:creationId xmlns:a16="http://schemas.microsoft.com/office/drawing/2014/main" id="{4E726463-0409-4DD2-BEF6-79429DC90BB4}"/>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551476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6009-22D5-40D0-8C5A-4D0F91DCEDF2}"/>
              </a:ext>
            </a:extLst>
          </p:cNvPr>
          <p:cNvSpPr>
            <a:spLocks noGrp="1"/>
          </p:cNvSpPr>
          <p:nvPr>
            <p:ph type="title"/>
          </p:nvPr>
        </p:nvSpPr>
        <p:spPr/>
        <p:txBody>
          <a:bodyPr/>
          <a:lstStyle/>
          <a:p>
            <a:r>
              <a:rPr lang="en-US"/>
              <a:t>Facebook Own Posts Table - 15 of 18</a:t>
            </a:r>
          </a:p>
        </p:txBody>
      </p:sp>
      <p:graphicFrame>
        <p:nvGraphicFramePr>
          <p:cNvPr id="5" name="Table Placeholder 4">
            <a:extLst>
              <a:ext uri="{FF2B5EF4-FFF2-40B4-BE49-F238E27FC236}">
                <a16:creationId xmlns:a16="http://schemas.microsoft.com/office/drawing/2014/main" id="{E69C23FE-8981-443C-BD7A-7AE7DD7FE128}"/>
              </a:ext>
            </a:extLst>
          </p:cNvPr>
          <p:cNvGraphicFramePr>
            <a:graphicFrameLocks noGrp="1"/>
          </p:cNvGraphicFramePr>
          <p:nvPr>
            <p:ph type="tbl" sz="quarter" idx="13"/>
            <p:extLst>
              <p:ext uri="{D42A27DB-BD31-4B8C-83A1-F6EECF244321}">
                <p14:modId xmlns:p14="http://schemas.microsoft.com/office/powerpoint/2010/main" val="360893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6978004"/>
                    </a:ext>
                  </a:extLst>
                </a:gridCol>
                <a:gridCol w="370332">
                  <a:extLst>
                    <a:ext uri="{9D8B030D-6E8A-4147-A177-3AD203B41FA5}">
                      <a16:colId xmlns:a16="http://schemas.microsoft.com/office/drawing/2014/main" val="2316815228"/>
                    </a:ext>
                  </a:extLst>
                </a:gridCol>
                <a:gridCol w="370332">
                  <a:extLst>
                    <a:ext uri="{9D8B030D-6E8A-4147-A177-3AD203B41FA5}">
                      <a16:colId xmlns:a16="http://schemas.microsoft.com/office/drawing/2014/main" val="3316318150"/>
                    </a:ext>
                  </a:extLst>
                </a:gridCol>
                <a:gridCol w="370332">
                  <a:extLst>
                    <a:ext uri="{9D8B030D-6E8A-4147-A177-3AD203B41FA5}">
                      <a16:colId xmlns:a16="http://schemas.microsoft.com/office/drawing/2014/main" val="2479104207"/>
                    </a:ext>
                  </a:extLst>
                </a:gridCol>
                <a:gridCol w="329184">
                  <a:extLst>
                    <a:ext uri="{9D8B030D-6E8A-4147-A177-3AD203B41FA5}">
                      <a16:colId xmlns:a16="http://schemas.microsoft.com/office/drawing/2014/main" val="3959631181"/>
                    </a:ext>
                  </a:extLst>
                </a:gridCol>
                <a:gridCol w="329184">
                  <a:extLst>
                    <a:ext uri="{9D8B030D-6E8A-4147-A177-3AD203B41FA5}">
                      <a16:colId xmlns:a16="http://schemas.microsoft.com/office/drawing/2014/main" val="915943955"/>
                    </a:ext>
                  </a:extLst>
                </a:gridCol>
                <a:gridCol w="329184">
                  <a:extLst>
                    <a:ext uri="{9D8B030D-6E8A-4147-A177-3AD203B41FA5}">
                      <a16:colId xmlns:a16="http://schemas.microsoft.com/office/drawing/2014/main" val="1747902748"/>
                    </a:ext>
                  </a:extLst>
                </a:gridCol>
                <a:gridCol w="329184">
                  <a:extLst>
                    <a:ext uri="{9D8B030D-6E8A-4147-A177-3AD203B41FA5}">
                      <a16:colId xmlns:a16="http://schemas.microsoft.com/office/drawing/2014/main" val="1842448395"/>
                    </a:ext>
                  </a:extLst>
                </a:gridCol>
                <a:gridCol w="329184">
                  <a:extLst>
                    <a:ext uri="{9D8B030D-6E8A-4147-A177-3AD203B41FA5}">
                      <a16:colId xmlns:a16="http://schemas.microsoft.com/office/drawing/2014/main" val="3414514654"/>
                    </a:ext>
                  </a:extLst>
                </a:gridCol>
                <a:gridCol w="329184">
                  <a:extLst>
                    <a:ext uri="{9D8B030D-6E8A-4147-A177-3AD203B41FA5}">
                      <a16:colId xmlns:a16="http://schemas.microsoft.com/office/drawing/2014/main" val="884033865"/>
                    </a:ext>
                  </a:extLst>
                </a:gridCol>
                <a:gridCol w="329184">
                  <a:extLst>
                    <a:ext uri="{9D8B030D-6E8A-4147-A177-3AD203B41FA5}">
                      <a16:colId xmlns:a16="http://schemas.microsoft.com/office/drawing/2014/main" val="3288403602"/>
                    </a:ext>
                  </a:extLst>
                </a:gridCol>
                <a:gridCol w="329184">
                  <a:extLst>
                    <a:ext uri="{9D8B030D-6E8A-4147-A177-3AD203B41FA5}">
                      <a16:colId xmlns:a16="http://schemas.microsoft.com/office/drawing/2014/main" val="1371452900"/>
                    </a:ext>
                  </a:extLst>
                </a:gridCol>
                <a:gridCol w="329184">
                  <a:extLst>
                    <a:ext uri="{9D8B030D-6E8A-4147-A177-3AD203B41FA5}">
                      <a16:colId xmlns:a16="http://schemas.microsoft.com/office/drawing/2014/main" val="916374473"/>
                    </a:ext>
                  </a:extLst>
                </a:gridCol>
                <a:gridCol w="370332">
                  <a:extLst>
                    <a:ext uri="{9D8B030D-6E8A-4147-A177-3AD203B41FA5}">
                      <a16:colId xmlns:a16="http://schemas.microsoft.com/office/drawing/2014/main" val="3205366007"/>
                    </a:ext>
                  </a:extLst>
                </a:gridCol>
                <a:gridCol w="370332">
                  <a:extLst>
                    <a:ext uri="{9D8B030D-6E8A-4147-A177-3AD203B41FA5}">
                      <a16:colId xmlns:a16="http://schemas.microsoft.com/office/drawing/2014/main" val="243510515"/>
                    </a:ext>
                  </a:extLst>
                </a:gridCol>
                <a:gridCol w="329184">
                  <a:extLst>
                    <a:ext uri="{9D8B030D-6E8A-4147-A177-3AD203B41FA5}">
                      <a16:colId xmlns:a16="http://schemas.microsoft.com/office/drawing/2014/main" val="4164518296"/>
                    </a:ext>
                  </a:extLst>
                </a:gridCol>
                <a:gridCol w="329184">
                  <a:extLst>
                    <a:ext uri="{9D8B030D-6E8A-4147-A177-3AD203B41FA5}">
                      <a16:colId xmlns:a16="http://schemas.microsoft.com/office/drawing/2014/main" val="2549797234"/>
                    </a:ext>
                  </a:extLst>
                </a:gridCol>
                <a:gridCol w="370332">
                  <a:extLst>
                    <a:ext uri="{9D8B030D-6E8A-4147-A177-3AD203B41FA5}">
                      <a16:colId xmlns:a16="http://schemas.microsoft.com/office/drawing/2014/main" val="295674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70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- 2018-02-04 13:00:00</a:t>
                      </a:r>
                      <a:r>
                        <a:rPr kumimoji="0" lang="pt-BR" sz="1000" b="0" i="0" u="none" strike="noStrike" kern="1200" cap="none" spc="0" normalizeH="0" baseline="0" noProof="0">
                          <a:ln>
                            <a:noFill/>
                          </a:ln>
                          <a:solidFill>
                            <a:prstClr val="black"/>
                          </a:solidFill>
                          <a:effectLst/>
                          <a:uLnTx/>
                          <a:uFillTx/>
                          <a:latin typeface="+mn-lt"/>
                          <a:ea typeface="+mn-ea"/>
                          <a:cs typeface="+mn-cs"/>
                        </a:rPr>
                        <a:t>
Essa é a nossa Suíte Presidencial Trianon. Marque aqui a pessoa com quem você gostaria de se hospedar nela 😁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066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- 2018-02-03 13:00:00</a:t>
                      </a:r>
                      <a:r>
                        <a:rPr kumimoji="0" lang="pt-BR" sz="1000" b="0" i="0" u="none" strike="noStrike" kern="1200" cap="none" spc="0" normalizeH="0" baseline="0" noProof="0">
                          <a:ln>
                            <a:noFill/>
                          </a:ln>
                          <a:solidFill>
                            <a:prstClr val="black"/>
                          </a:solidFill>
                          <a:effectLst/>
                          <a:uLnTx/>
                          <a:uFillTx/>
                          <a:latin typeface="+mn-lt"/>
                          <a:ea typeface="+mn-ea"/>
                          <a:cs typeface="+mn-cs"/>
                        </a:rPr>
                        <a:t>
Além de hospedagem, gastronomia e eventos, no Maksoud Plaza você também encontra as lojas Havanna Brasil Oficial, Man Lab Barbershop e basico.com que deixam o lobby ainda mais completo. Tem também o Mr. Beer Cervejas Especiais na entrada do hotel. Que tal aproveitar esse sábado para conhecer o hotel mais icônico da cidade de São Paulo? Venha nos visitar 😀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410079"/>
                  </a:ext>
                </a:extLst>
              </a:tr>
            </a:tbl>
          </a:graphicData>
        </a:graphic>
      </p:graphicFrame>
      <p:sp>
        <p:nvSpPr>
          <p:cNvPr id="4" name="Text Placeholder 3">
            <a:extLst>
              <a:ext uri="{FF2B5EF4-FFF2-40B4-BE49-F238E27FC236}">
                <a16:creationId xmlns:a16="http://schemas.microsoft.com/office/drawing/2014/main" id="{007ADD27-88AF-41F4-9F39-B2AA8D2B9C85}"/>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725312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A817B-AA9C-4CDA-9EFD-F5EC1F2D8025}"/>
              </a:ext>
            </a:extLst>
          </p:cNvPr>
          <p:cNvSpPr>
            <a:spLocks noGrp="1"/>
          </p:cNvSpPr>
          <p:nvPr>
            <p:ph type="title"/>
          </p:nvPr>
        </p:nvSpPr>
        <p:spPr/>
        <p:txBody>
          <a:bodyPr/>
          <a:lstStyle/>
          <a:p>
            <a:r>
              <a:rPr lang="en-US"/>
              <a:t>Facebook Own Posts Table - 16 of 18</a:t>
            </a:r>
          </a:p>
        </p:txBody>
      </p:sp>
      <p:graphicFrame>
        <p:nvGraphicFramePr>
          <p:cNvPr id="5" name="Table Placeholder 4">
            <a:extLst>
              <a:ext uri="{FF2B5EF4-FFF2-40B4-BE49-F238E27FC236}">
                <a16:creationId xmlns:a16="http://schemas.microsoft.com/office/drawing/2014/main" id="{9AEB8F61-6761-4E81-AE00-479D89F4850B}"/>
              </a:ext>
            </a:extLst>
          </p:cNvPr>
          <p:cNvGraphicFramePr>
            <a:graphicFrameLocks noGrp="1"/>
          </p:cNvGraphicFramePr>
          <p:nvPr>
            <p:ph type="tbl" sz="quarter" idx="13"/>
            <p:extLst>
              <p:ext uri="{D42A27DB-BD31-4B8C-83A1-F6EECF244321}">
                <p14:modId xmlns:p14="http://schemas.microsoft.com/office/powerpoint/2010/main" val="3280971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8451460"/>
                    </a:ext>
                  </a:extLst>
                </a:gridCol>
                <a:gridCol w="370332">
                  <a:extLst>
                    <a:ext uri="{9D8B030D-6E8A-4147-A177-3AD203B41FA5}">
                      <a16:colId xmlns:a16="http://schemas.microsoft.com/office/drawing/2014/main" val="1404210989"/>
                    </a:ext>
                  </a:extLst>
                </a:gridCol>
                <a:gridCol w="370332">
                  <a:extLst>
                    <a:ext uri="{9D8B030D-6E8A-4147-A177-3AD203B41FA5}">
                      <a16:colId xmlns:a16="http://schemas.microsoft.com/office/drawing/2014/main" val="4222940839"/>
                    </a:ext>
                  </a:extLst>
                </a:gridCol>
                <a:gridCol w="370332">
                  <a:extLst>
                    <a:ext uri="{9D8B030D-6E8A-4147-A177-3AD203B41FA5}">
                      <a16:colId xmlns:a16="http://schemas.microsoft.com/office/drawing/2014/main" val="1129500782"/>
                    </a:ext>
                  </a:extLst>
                </a:gridCol>
                <a:gridCol w="329184">
                  <a:extLst>
                    <a:ext uri="{9D8B030D-6E8A-4147-A177-3AD203B41FA5}">
                      <a16:colId xmlns:a16="http://schemas.microsoft.com/office/drawing/2014/main" val="522057667"/>
                    </a:ext>
                  </a:extLst>
                </a:gridCol>
                <a:gridCol w="329184">
                  <a:extLst>
                    <a:ext uri="{9D8B030D-6E8A-4147-A177-3AD203B41FA5}">
                      <a16:colId xmlns:a16="http://schemas.microsoft.com/office/drawing/2014/main" val="2236783189"/>
                    </a:ext>
                  </a:extLst>
                </a:gridCol>
                <a:gridCol w="329184">
                  <a:extLst>
                    <a:ext uri="{9D8B030D-6E8A-4147-A177-3AD203B41FA5}">
                      <a16:colId xmlns:a16="http://schemas.microsoft.com/office/drawing/2014/main" val="2866978492"/>
                    </a:ext>
                  </a:extLst>
                </a:gridCol>
                <a:gridCol w="329184">
                  <a:extLst>
                    <a:ext uri="{9D8B030D-6E8A-4147-A177-3AD203B41FA5}">
                      <a16:colId xmlns:a16="http://schemas.microsoft.com/office/drawing/2014/main" val="1952051815"/>
                    </a:ext>
                  </a:extLst>
                </a:gridCol>
                <a:gridCol w="329184">
                  <a:extLst>
                    <a:ext uri="{9D8B030D-6E8A-4147-A177-3AD203B41FA5}">
                      <a16:colId xmlns:a16="http://schemas.microsoft.com/office/drawing/2014/main" val="935729327"/>
                    </a:ext>
                  </a:extLst>
                </a:gridCol>
                <a:gridCol w="329184">
                  <a:extLst>
                    <a:ext uri="{9D8B030D-6E8A-4147-A177-3AD203B41FA5}">
                      <a16:colId xmlns:a16="http://schemas.microsoft.com/office/drawing/2014/main" val="2386721021"/>
                    </a:ext>
                  </a:extLst>
                </a:gridCol>
                <a:gridCol w="329184">
                  <a:extLst>
                    <a:ext uri="{9D8B030D-6E8A-4147-A177-3AD203B41FA5}">
                      <a16:colId xmlns:a16="http://schemas.microsoft.com/office/drawing/2014/main" val="879504745"/>
                    </a:ext>
                  </a:extLst>
                </a:gridCol>
                <a:gridCol w="329184">
                  <a:extLst>
                    <a:ext uri="{9D8B030D-6E8A-4147-A177-3AD203B41FA5}">
                      <a16:colId xmlns:a16="http://schemas.microsoft.com/office/drawing/2014/main" val="3591113455"/>
                    </a:ext>
                  </a:extLst>
                </a:gridCol>
                <a:gridCol w="329184">
                  <a:extLst>
                    <a:ext uri="{9D8B030D-6E8A-4147-A177-3AD203B41FA5}">
                      <a16:colId xmlns:a16="http://schemas.microsoft.com/office/drawing/2014/main" val="51378654"/>
                    </a:ext>
                  </a:extLst>
                </a:gridCol>
                <a:gridCol w="370332">
                  <a:extLst>
                    <a:ext uri="{9D8B030D-6E8A-4147-A177-3AD203B41FA5}">
                      <a16:colId xmlns:a16="http://schemas.microsoft.com/office/drawing/2014/main" val="1244542968"/>
                    </a:ext>
                  </a:extLst>
                </a:gridCol>
                <a:gridCol w="370332">
                  <a:extLst>
                    <a:ext uri="{9D8B030D-6E8A-4147-A177-3AD203B41FA5}">
                      <a16:colId xmlns:a16="http://schemas.microsoft.com/office/drawing/2014/main" val="523716907"/>
                    </a:ext>
                  </a:extLst>
                </a:gridCol>
                <a:gridCol w="329184">
                  <a:extLst>
                    <a:ext uri="{9D8B030D-6E8A-4147-A177-3AD203B41FA5}">
                      <a16:colId xmlns:a16="http://schemas.microsoft.com/office/drawing/2014/main" val="3485616545"/>
                    </a:ext>
                  </a:extLst>
                </a:gridCol>
                <a:gridCol w="329184">
                  <a:extLst>
                    <a:ext uri="{9D8B030D-6E8A-4147-A177-3AD203B41FA5}">
                      <a16:colId xmlns:a16="http://schemas.microsoft.com/office/drawing/2014/main" val="1368784870"/>
                    </a:ext>
                  </a:extLst>
                </a:gridCol>
                <a:gridCol w="370332">
                  <a:extLst>
                    <a:ext uri="{9D8B030D-6E8A-4147-A177-3AD203B41FA5}">
                      <a16:colId xmlns:a16="http://schemas.microsoft.com/office/drawing/2014/main" val="324311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004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- 2018-02-02 12:00:00</a:t>
                      </a:r>
                      <a:r>
                        <a:rPr kumimoji="0" lang="pt-BR" sz="1000" b="0" i="0" u="none" strike="noStrike" kern="1200" cap="none" spc="0" normalizeH="0" baseline="0" noProof="0">
                          <a:ln>
                            <a:noFill/>
                          </a:ln>
                          <a:solidFill>
                            <a:prstClr val="black"/>
                          </a:solidFill>
                          <a:effectLst/>
                          <a:uLnTx/>
                          <a:uFillTx/>
                          <a:latin typeface="+mn-lt"/>
                          <a:ea typeface="+mn-ea"/>
                          <a:cs typeface="+mn-cs"/>
                        </a:rPr>
                        <a:t>
Não tem coisa melhor do que curtir o conforto de um de nossos quartos, não é mesmo? Para você aproveitar ainda mais, nossa equipe de room service está sempre pronta para atender você 24 horas por dia. Foto: @eumayaramotti (Instagram) #maksoudexperience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97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- 2018-02-02 00:30:00</a:t>
                      </a:r>
                      <a:r>
                        <a:rPr kumimoji="0" lang="pt-BR" sz="1000" b="0" i="0" u="none" strike="noStrike" kern="1200" cap="none" spc="0" normalizeH="0" baseline="0" noProof="0">
                          <a:ln>
                            <a:noFill/>
                          </a:ln>
                          <a:solidFill>
                            <a:prstClr val="black"/>
                          </a:solidFill>
                          <a:effectLst/>
                          <a:uLnTx/>
                          <a:uFillTx/>
                          <a:latin typeface="+mn-lt"/>
                          <a:ea typeface="+mn-ea"/>
                          <a:cs typeface="+mn-cs"/>
                        </a:rPr>
                        <a:t>
Hoje o nosso heliponto foi abrilhantado com o ensaio de fotos das influencers Pamella Ferrari e @ricademarre, que estão hospedadas aqui, para o super baile da Voguebrasil.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2741866"/>
                  </a:ext>
                </a:extLst>
              </a:tr>
            </a:tbl>
          </a:graphicData>
        </a:graphic>
      </p:graphicFrame>
      <p:sp>
        <p:nvSpPr>
          <p:cNvPr id="4" name="Text Placeholder 3">
            <a:extLst>
              <a:ext uri="{FF2B5EF4-FFF2-40B4-BE49-F238E27FC236}">
                <a16:creationId xmlns:a16="http://schemas.microsoft.com/office/drawing/2014/main" id="{4A5B910E-C669-43CB-8042-DD24FFBA2A83}"/>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906527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00986-9E61-4360-8E2F-EF78E066D22B}"/>
              </a:ext>
            </a:extLst>
          </p:cNvPr>
          <p:cNvSpPr>
            <a:spLocks noGrp="1"/>
          </p:cNvSpPr>
          <p:nvPr>
            <p:ph type="title"/>
          </p:nvPr>
        </p:nvSpPr>
        <p:spPr/>
        <p:txBody>
          <a:bodyPr/>
          <a:lstStyle/>
          <a:p>
            <a:r>
              <a:rPr lang="en-US"/>
              <a:t>Facebook Own Posts Table - 17 of 18</a:t>
            </a:r>
          </a:p>
        </p:txBody>
      </p:sp>
      <p:graphicFrame>
        <p:nvGraphicFramePr>
          <p:cNvPr id="5" name="Table Placeholder 4">
            <a:extLst>
              <a:ext uri="{FF2B5EF4-FFF2-40B4-BE49-F238E27FC236}">
                <a16:creationId xmlns:a16="http://schemas.microsoft.com/office/drawing/2014/main" id="{9D25C42D-E092-4A06-A6B0-8ED507048E68}"/>
              </a:ext>
            </a:extLst>
          </p:cNvPr>
          <p:cNvGraphicFramePr>
            <a:graphicFrameLocks noGrp="1"/>
          </p:cNvGraphicFramePr>
          <p:nvPr>
            <p:ph type="tbl" sz="quarter" idx="13"/>
            <p:extLst>
              <p:ext uri="{D42A27DB-BD31-4B8C-83A1-F6EECF244321}">
                <p14:modId xmlns:p14="http://schemas.microsoft.com/office/powerpoint/2010/main" val="176110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9719508"/>
                    </a:ext>
                  </a:extLst>
                </a:gridCol>
                <a:gridCol w="370332">
                  <a:extLst>
                    <a:ext uri="{9D8B030D-6E8A-4147-A177-3AD203B41FA5}">
                      <a16:colId xmlns:a16="http://schemas.microsoft.com/office/drawing/2014/main" val="193444595"/>
                    </a:ext>
                  </a:extLst>
                </a:gridCol>
                <a:gridCol w="370332">
                  <a:extLst>
                    <a:ext uri="{9D8B030D-6E8A-4147-A177-3AD203B41FA5}">
                      <a16:colId xmlns:a16="http://schemas.microsoft.com/office/drawing/2014/main" val="800301608"/>
                    </a:ext>
                  </a:extLst>
                </a:gridCol>
                <a:gridCol w="370332">
                  <a:extLst>
                    <a:ext uri="{9D8B030D-6E8A-4147-A177-3AD203B41FA5}">
                      <a16:colId xmlns:a16="http://schemas.microsoft.com/office/drawing/2014/main" val="223691976"/>
                    </a:ext>
                  </a:extLst>
                </a:gridCol>
                <a:gridCol w="329184">
                  <a:extLst>
                    <a:ext uri="{9D8B030D-6E8A-4147-A177-3AD203B41FA5}">
                      <a16:colId xmlns:a16="http://schemas.microsoft.com/office/drawing/2014/main" val="4037914009"/>
                    </a:ext>
                  </a:extLst>
                </a:gridCol>
                <a:gridCol w="329184">
                  <a:extLst>
                    <a:ext uri="{9D8B030D-6E8A-4147-A177-3AD203B41FA5}">
                      <a16:colId xmlns:a16="http://schemas.microsoft.com/office/drawing/2014/main" val="236032268"/>
                    </a:ext>
                  </a:extLst>
                </a:gridCol>
                <a:gridCol w="329184">
                  <a:extLst>
                    <a:ext uri="{9D8B030D-6E8A-4147-A177-3AD203B41FA5}">
                      <a16:colId xmlns:a16="http://schemas.microsoft.com/office/drawing/2014/main" val="2809077456"/>
                    </a:ext>
                  </a:extLst>
                </a:gridCol>
                <a:gridCol w="329184">
                  <a:extLst>
                    <a:ext uri="{9D8B030D-6E8A-4147-A177-3AD203B41FA5}">
                      <a16:colId xmlns:a16="http://schemas.microsoft.com/office/drawing/2014/main" val="3165309861"/>
                    </a:ext>
                  </a:extLst>
                </a:gridCol>
                <a:gridCol w="329184">
                  <a:extLst>
                    <a:ext uri="{9D8B030D-6E8A-4147-A177-3AD203B41FA5}">
                      <a16:colId xmlns:a16="http://schemas.microsoft.com/office/drawing/2014/main" val="2694336845"/>
                    </a:ext>
                  </a:extLst>
                </a:gridCol>
                <a:gridCol w="329184">
                  <a:extLst>
                    <a:ext uri="{9D8B030D-6E8A-4147-A177-3AD203B41FA5}">
                      <a16:colId xmlns:a16="http://schemas.microsoft.com/office/drawing/2014/main" val="1183535911"/>
                    </a:ext>
                  </a:extLst>
                </a:gridCol>
                <a:gridCol w="329184">
                  <a:extLst>
                    <a:ext uri="{9D8B030D-6E8A-4147-A177-3AD203B41FA5}">
                      <a16:colId xmlns:a16="http://schemas.microsoft.com/office/drawing/2014/main" val="3361161295"/>
                    </a:ext>
                  </a:extLst>
                </a:gridCol>
                <a:gridCol w="329184">
                  <a:extLst>
                    <a:ext uri="{9D8B030D-6E8A-4147-A177-3AD203B41FA5}">
                      <a16:colId xmlns:a16="http://schemas.microsoft.com/office/drawing/2014/main" val="2329076072"/>
                    </a:ext>
                  </a:extLst>
                </a:gridCol>
                <a:gridCol w="329184">
                  <a:extLst>
                    <a:ext uri="{9D8B030D-6E8A-4147-A177-3AD203B41FA5}">
                      <a16:colId xmlns:a16="http://schemas.microsoft.com/office/drawing/2014/main" val="2981647142"/>
                    </a:ext>
                  </a:extLst>
                </a:gridCol>
                <a:gridCol w="370332">
                  <a:extLst>
                    <a:ext uri="{9D8B030D-6E8A-4147-A177-3AD203B41FA5}">
                      <a16:colId xmlns:a16="http://schemas.microsoft.com/office/drawing/2014/main" val="482667303"/>
                    </a:ext>
                  </a:extLst>
                </a:gridCol>
                <a:gridCol w="370332">
                  <a:extLst>
                    <a:ext uri="{9D8B030D-6E8A-4147-A177-3AD203B41FA5}">
                      <a16:colId xmlns:a16="http://schemas.microsoft.com/office/drawing/2014/main" val="2075468658"/>
                    </a:ext>
                  </a:extLst>
                </a:gridCol>
                <a:gridCol w="329184">
                  <a:extLst>
                    <a:ext uri="{9D8B030D-6E8A-4147-A177-3AD203B41FA5}">
                      <a16:colId xmlns:a16="http://schemas.microsoft.com/office/drawing/2014/main" val="2097452303"/>
                    </a:ext>
                  </a:extLst>
                </a:gridCol>
                <a:gridCol w="329184">
                  <a:extLst>
                    <a:ext uri="{9D8B030D-6E8A-4147-A177-3AD203B41FA5}">
                      <a16:colId xmlns:a16="http://schemas.microsoft.com/office/drawing/2014/main" val="244750906"/>
                    </a:ext>
                  </a:extLst>
                </a:gridCol>
                <a:gridCol w="370332">
                  <a:extLst>
                    <a:ext uri="{9D8B030D-6E8A-4147-A177-3AD203B41FA5}">
                      <a16:colId xmlns:a16="http://schemas.microsoft.com/office/drawing/2014/main" val="205994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839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- 2018-01-31 22:00:00</a:t>
                      </a:r>
                      <a:r>
                        <a:rPr kumimoji="0" lang="pt-BR" sz="1000" b="0" i="0" u="none" strike="noStrike" kern="1200" cap="none" spc="0" normalizeH="0" baseline="0" noProof="0">
                          <a:ln>
                            <a:noFill/>
                          </a:ln>
                          <a:solidFill>
                            <a:prstClr val="black"/>
                          </a:solidFill>
                          <a:effectLst/>
                          <a:uLnTx/>
                          <a:uFillTx/>
                          <a:latin typeface="+mn-lt"/>
                          <a:ea typeface="+mn-ea"/>
                          <a:cs typeface="+mn-cs"/>
                        </a:rPr>
                        <a:t>
Fechando o mês do aniversário de São Paulo com essa linda foto da cidade. WE ❤️ SP. Foto: @soudroneiro (Instagram)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3960734"/>
                  </a:ext>
                </a:extLst>
              </a:tr>
            </a:tbl>
          </a:graphicData>
        </a:graphic>
      </p:graphicFrame>
      <p:sp>
        <p:nvSpPr>
          <p:cNvPr id="4" name="Text Placeholder 3">
            <a:extLst>
              <a:ext uri="{FF2B5EF4-FFF2-40B4-BE49-F238E27FC236}">
                <a16:creationId xmlns:a16="http://schemas.microsoft.com/office/drawing/2014/main" id="{28330617-B341-4413-993E-C54626D3CD13}"/>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0972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AAE49-2987-44ED-A08C-A20847A8D2D1}"/>
              </a:ext>
            </a:extLst>
          </p:cNvPr>
          <p:cNvSpPr>
            <a:spLocks noGrp="1"/>
          </p:cNvSpPr>
          <p:nvPr>
            <p:ph type="title"/>
          </p:nvPr>
        </p:nvSpPr>
        <p:spPr/>
        <p:txBody>
          <a:bodyPr/>
          <a:lstStyle/>
          <a:p>
            <a:r>
              <a:rPr lang="en-US"/>
              <a:t>Facebook Own Posts Table - 18 of 18</a:t>
            </a:r>
          </a:p>
        </p:txBody>
      </p:sp>
      <p:graphicFrame>
        <p:nvGraphicFramePr>
          <p:cNvPr id="5" name="Table Placeholder 4">
            <a:extLst>
              <a:ext uri="{FF2B5EF4-FFF2-40B4-BE49-F238E27FC236}">
                <a16:creationId xmlns:a16="http://schemas.microsoft.com/office/drawing/2014/main" id="{CE0201BB-3DD1-4095-9E4C-93ABB0C0ACEB}"/>
              </a:ext>
            </a:extLst>
          </p:cNvPr>
          <p:cNvGraphicFramePr>
            <a:graphicFrameLocks noGrp="1"/>
          </p:cNvGraphicFramePr>
          <p:nvPr>
            <p:ph type="tbl" sz="quarter" idx="13"/>
            <p:extLst>
              <p:ext uri="{D42A27DB-BD31-4B8C-83A1-F6EECF244321}">
                <p14:modId xmlns:p14="http://schemas.microsoft.com/office/powerpoint/2010/main" val="65343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6824521"/>
                    </a:ext>
                  </a:extLst>
                </a:gridCol>
                <a:gridCol w="370332">
                  <a:extLst>
                    <a:ext uri="{9D8B030D-6E8A-4147-A177-3AD203B41FA5}">
                      <a16:colId xmlns:a16="http://schemas.microsoft.com/office/drawing/2014/main" val="757560191"/>
                    </a:ext>
                  </a:extLst>
                </a:gridCol>
                <a:gridCol w="370332">
                  <a:extLst>
                    <a:ext uri="{9D8B030D-6E8A-4147-A177-3AD203B41FA5}">
                      <a16:colId xmlns:a16="http://schemas.microsoft.com/office/drawing/2014/main" val="2574753919"/>
                    </a:ext>
                  </a:extLst>
                </a:gridCol>
                <a:gridCol w="370332">
                  <a:extLst>
                    <a:ext uri="{9D8B030D-6E8A-4147-A177-3AD203B41FA5}">
                      <a16:colId xmlns:a16="http://schemas.microsoft.com/office/drawing/2014/main" val="3992182670"/>
                    </a:ext>
                  </a:extLst>
                </a:gridCol>
                <a:gridCol w="329184">
                  <a:extLst>
                    <a:ext uri="{9D8B030D-6E8A-4147-A177-3AD203B41FA5}">
                      <a16:colId xmlns:a16="http://schemas.microsoft.com/office/drawing/2014/main" val="2959194858"/>
                    </a:ext>
                  </a:extLst>
                </a:gridCol>
                <a:gridCol w="329184">
                  <a:extLst>
                    <a:ext uri="{9D8B030D-6E8A-4147-A177-3AD203B41FA5}">
                      <a16:colId xmlns:a16="http://schemas.microsoft.com/office/drawing/2014/main" val="1171816442"/>
                    </a:ext>
                  </a:extLst>
                </a:gridCol>
                <a:gridCol w="329184">
                  <a:extLst>
                    <a:ext uri="{9D8B030D-6E8A-4147-A177-3AD203B41FA5}">
                      <a16:colId xmlns:a16="http://schemas.microsoft.com/office/drawing/2014/main" val="2020765820"/>
                    </a:ext>
                  </a:extLst>
                </a:gridCol>
                <a:gridCol w="329184">
                  <a:extLst>
                    <a:ext uri="{9D8B030D-6E8A-4147-A177-3AD203B41FA5}">
                      <a16:colId xmlns:a16="http://schemas.microsoft.com/office/drawing/2014/main" val="481749581"/>
                    </a:ext>
                  </a:extLst>
                </a:gridCol>
                <a:gridCol w="329184">
                  <a:extLst>
                    <a:ext uri="{9D8B030D-6E8A-4147-A177-3AD203B41FA5}">
                      <a16:colId xmlns:a16="http://schemas.microsoft.com/office/drawing/2014/main" val="1803807132"/>
                    </a:ext>
                  </a:extLst>
                </a:gridCol>
                <a:gridCol w="329184">
                  <a:extLst>
                    <a:ext uri="{9D8B030D-6E8A-4147-A177-3AD203B41FA5}">
                      <a16:colId xmlns:a16="http://schemas.microsoft.com/office/drawing/2014/main" val="2657611934"/>
                    </a:ext>
                  </a:extLst>
                </a:gridCol>
                <a:gridCol w="329184">
                  <a:extLst>
                    <a:ext uri="{9D8B030D-6E8A-4147-A177-3AD203B41FA5}">
                      <a16:colId xmlns:a16="http://schemas.microsoft.com/office/drawing/2014/main" val="4100048569"/>
                    </a:ext>
                  </a:extLst>
                </a:gridCol>
                <a:gridCol w="329184">
                  <a:extLst>
                    <a:ext uri="{9D8B030D-6E8A-4147-A177-3AD203B41FA5}">
                      <a16:colId xmlns:a16="http://schemas.microsoft.com/office/drawing/2014/main" val="3122705221"/>
                    </a:ext>
                  </a:extLst>
                </a:gridCol>
                <a:gridCol w="329184">
                  <a:extLst>
                    <a:ext uri="{9D8B030D-6E8A-4147-A177-3AD203B41FA5}">
                      <a16:colId xmlns:a16="http://schemas.microsoft.com/office/drawing/2014/main" val="1292314289"/>
                    </a:ext>
                  </a:extLst>
                </a:gridCol>
                <a:gridCol w="370332">
                  <a:extLst>
                    <a:ext uri="{9D8B030D-6E8A-4147-A177-3AD203B41FA5}">
                      <a16:colId xmlns:a16="http://schemas.microsoft.com/office/drawing/2014/main" val="295878056"/>
                    </a:ext>
                  </a:extLst>
                </a:gridCol>
                <a:gridCol w="370332">
                  <a:extLst>
                    <a:ext uri="{9D8B030D-6E8A-4147-A177-3AD203B41FA5}">
                      <a16:colId xmlns:a16="http://schemas.microsoft.com/office/drawing/2014/main" val="1395825817"/>
                    </a:ext>
                  </a:extLst>
                </a:gridCol>
                <a:gridCol w="329184">
                  <a:extLst>
                    <a:ext uri="{9D8B030D-6E8A-4147-A177-3AD203B41FA5}">
                      <a16:colId xmlns:a16="http://schemas.microsoft.com/office/drawing/2014/main" val="3703321396"/>
                    </a:ext>
                  </a:extLst>
                </a:gridCol>
                <a:gridCol w="329184">
                  <a:extLst>
                    <a:ext uri="{9D8B030D-6E8A-4147-A177-3AD203B41FA5}">
                      <a16:colId xmlns:a16="http://schemas.microsoft.com/office/drawing/2014/main" val="331312454"/>
                    </a:ext>
                  </a:extLst>
                </a:gridCol>
                <a:gridCol w="370332">
                  <a:extLst>
                    <a:ext uri="{9D8B030D-6E8A-4147-A177-3AD203B41FA5}">
                      <a16:colId xmlns:a16="http://schemas.microsoft.com/office/drawing/2014/main" val="34523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313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Maksoud Plaza Hotel - 2018-01-30 21:00:00</a:t>
                      </a:r>
                      <a:r>
                        <a:rPr kumimoji="0" lang="pt-BR" sz="1000" b="0" i="0" u="none" strike="noStrike" kern="1200" cap="none" spc="0" normalizeH="0" baseline="0" noProof="0">
                          <a:ln>
                            <a:noFill/>
                          </a:ln>
                          <a:solidFill>
                            <a:prstClr val="black"/>
                          </a:solidFill>
                          <a:effectLst/>
                          <a:uLnTx/>
                          <a:uFillTx/>
                          <a:latin typeface="+mn-lt"/>
                          <a:ea typeface="+mn-ea"/>
                          <a:cs typeface="+mn-cs"/>
                        </a:rPr>
                        <a:t>
Temos uma novidade para os hóspedes que desejam um serviço exclusivo: o VIP CLUB! Um charmoso espaço com atendimento diferenciado para transformar a experiência dos clientes das categorias Apartamento King Corner Premium, Suíte Paulistana, Suíte Brasiliana, Suíte Duplex ou Suíte Presidencial, em uma estada inesquecível. Os hóspedes podem realizar check-in e check-out exclusivo, assim como passar o dia todo no VIP CLUB, com direito a café, água, refrigerante e frutas. E todos os dias há um Happy Hour, das 18h às 20h, com canapés e vinhos. Que tal experimentar? Foto: Sébastien Abramin Fotógrafo de arquitetura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5106855"/>
                  </a:ext>
                </a:extLst>
              </a:tr>
            </a:tbl>
          </a:graphicData>
        </a:graphic>
      </p:graphicFrame>
      <p:sp>
        <p:nvSpPr>
          <p:cNvPr id="4" name="Text Placeholder 3">
            <a:extLst>
              <a:ext uri="{FF2B5EF4-FFF2-40B4-BE49-F238E27FC236}">
                <a16:creationId xmlns:a16="http://schemas.microsoft.com/office/drawing/2014/main" id="{85A0AC46-2DAD-4809-9E98-FBD2D2E71819}"/>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795181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1298</Words>
  <Application>Microsoft Office PowerPoint</Application>
  <PresentationFormat>On-screen Show (4:3)</PresentationFormat>
  <Paragraphs>810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Own Posts Table - 1 of 18</vt:lpstr>
      <vt:lpstr>Facebook Own Posts Table - 2 of 18</vt:lpstr>
      <vt:lpstr>Facebook Own Posts Table - 3 of 18</vt:lpstr>
      <vt:lpstr>Facebook Own Posts Table - 4 of 18</vt:lpstr>
      <vt:lpstr>Facebook Own Posts Table - 5 of 18</vt:lpstr>
      <vt:lpstr>Facebook Own Posts Table - 6 of 18</vt:lpstr>
      <vt:lpstr>Facebook Own Posts Table - 7 of 18</vt:lpstr>
      <vt:lpstr>Facebook Own Posts Table - 8 of 18</vt:lpstr>
      <vt:lpstr>Facebook Own Posts Table - 9 of 18</vt:lpstr>
      <vt:lpstr>Facebook Own Posts Table - 10 of 18</vt:lpstr>
      <vt:lpstr>Facebook Own Posts Table - 11 of 18</vt:lpstr>
      <vt:lpstr>Facebook Own Posts Table - 12 of 18</vt:lpstr>
      <vt:lpstr>Facebook Own Posts Table - 13 of 18</vt:lpstr>
      <vt:lpstr>Facebook Own Posts Table - 14 of 18</vt:lpstr>
      <vt:lpstr>Facebook Own Posts Table - 15 of 18</vt:lpstr>
      <vt:lpstr>Facebook Own Posts Table - 16 of 18</vt:lpstr>
      <vt:lpstr>Facebook Own Posts Table - 17 of 18</vt:lpstr>
      <vt:lpstr>Facebook Own Posts Table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18</dc:title>
  <dc:creator>Administrator</dc:creator>
  <cp:lastModifiedBy>Administrator</cp:lastModifiedBy>
  <cp:revision>1</cp:revision>
  <dcterms:created xsi:type="dcterms:W3CDTF">2018-02-28T02:42:22Z</dcterms:created>
  <dcterms:modified xsi:type="dcterms:W3CDTF">2018-02-28T02:51:06Z</dcterms:modified>
</cp:coreProperties>
</file>