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Paulinho da Força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69697</c:v>
                </c:pt>
                <c:pt idx="1">
                  <c:v>69703</c:v>
                </c:pt>
                <c:pt idx="2">
                  <c:v>69701</c:v>
                </c:pt>
                <c:pt idx="3">
                  <c:v>69705</c:v>
                </c:pt>
                <c:pt idx="4">
                  <c:v>69708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62-4BA8-8004-1C8402B981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Deputado Federal Vicentinho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95311</c:v>
                </c:pt>
                <c:pt idx="1">
                  <c:v>95315</c:v>
                </c:pt>
                <c:pt idx="2">
                  <c:v>95312</c:v>
                </c:pt>
                <c:pt idx="3">
                  <c:v>95313</c:v>
                </c:pt>
                <c:pt idx="4">
                  <c:v>95312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62-4BA8-8004-1C8402B981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Deputado Arnaldo Faria de Sá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53748</c:v>
                </c:pt>
                <c:pt idx="1">
                  <c:v>53747</c:v>
                </c:pt>
                <c:pt idx="2">
                  <c:v>53744</c:v>
                </c:pt>
                <c:pt idx="3">
                  <c:v>53748</c:v>
                </c:pt>
                <c:pt idx="4">
                  <c:v>53747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62-4BA8-8004-1C8402B981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Vicente Cândido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19815</c:v>
                </c:pt>
                <c:pt idx="1">
                  <c:v>19821</c:v>
                </c:pt>
                <c:pt idx="2">
                  <c:v>19825</c:v>
                </c:pt>
                <c:pt idx="3">
                  <c:v>19833</c:v>
                </c:pt>
                <c:pt idx="4">
                  <c:v>19834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62-4BA8-8004-1C8402B981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Carlos Zarattini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132548</c:v>
                </c:pt>
                <c:pt idx="1">
                  <c:v>132692</c:v>
                </c:pt>
                <c:pt idx="2">
                  <c:v>132845</c:v>
                </c:pt>
                <c:pt idx="3">
                  <c:v>133034</c:v>
                </c:pt>
                <c:pt idx="4">
                  <c:v>133103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62-4BA8-8004-1C8402B98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378432"/>
        <c:axId val="325379088"/>
      </c:lineChart>
      <c:dateAx>
        <c:axId val="325378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79088"/>
        <c:crosses val="autoZero"/>
        <c:auto val="1"/>
        <c:lblOffset val="100"/>
        <c:baseTimeUnit val="days"/>
      </c:dateAx>
      <c:valAx>
        <c:axId val="32537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7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Paulinho da Força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4.3045312365483004E-3</c:v>
                </c:pt>
                <c:pt idx="1">
                  <c:v>8.6086919092643998E-3</c:v>
                </c:pt>
                <c:pt idx="2">
                  <c:v>-2.8693169590978999E-3</c:v>
                </c:pt>
                <c:pt idx="3">
                  <c:v>5.7387985825166996E-3</c:v>
                </c:pt>
                <c:pt idx="4">
                  <c:v>4.3038519474929999E-3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17-43D7-BF9B-3F81614164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Deputado Federal Vicentinho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1">
                  <c:v>4.1967873592764996E-3</c:v>
                </c:pt>
                <c:pt idx="2">
                  <c:v>-3.1474584273199001E-3</c:v>
                </c:pt>
                <c:pt idx="3">
                  <c:v>1.0491858317945E-3</c:v>
                </c:pt>
                <c:pt idx="4">
                  <c:v>-1.0491748240009E-3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17-43D7-BF9B-3F81614164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Deputado Arnaldo Faria de Sá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1">
                  <c:v>-1.8605343454639999E-3</c:v>
                </c:pt>
                <c:pt idx="2">
                  <c:v>-5.5817068859656998E-3</c:v>
                </c:pt>
                <c:pt idx="3">
                  <c:v>7.4426912771658003E-3</c:v>
                </c:pt>
                <c:pt idx="4">
                  <c:v>-1.8605343454639999E-3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17-43D7-BF9B-3F81614164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Vicente Cândido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1">
                  <c:v>3.0280090840273E-2</c:v>
                </c:pt>
                <c:pt idx="2">
                  <c:v>2.0180616517834999E-2</c:v>
                </c:pt>
                <c:pt idx="3">
                  <c:v>4.0353089533417E-2</c:v>
                </c:pt>
                <c:pt idx="4">
                  <c:v>5.0421015479252002E-3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17-43D7-BF9B-3F81614164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Carlos Zarattini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1">
                  <c:v>0.10863988894589</c:v>
                </c:pt>
                <c:pt idx="2">
                  <c:v>0.11530461519911001</c:v>
                </c:pt>
                <c:pt idx="3">
                  <c:v>0.14227106778577001</c:v>
                </c:pt>
                <c:pt idx="4">
                  <c:v>5.1866440158155003E-2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17-43D7-BF9B-3F8161416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442560"/>
        <c:axId val="329443216"/>
      </c:lineChart>
      <c:dateAx>
        <c:axId val="32944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43216"/>
        <c:crosses val="autoZero"/>
        <c:auto val="1"/>
        <c:lblOffset val="100"/>
        <c:baseTimeUnit val="days"/>
      </c:dateAx>
      <c:valAx>
        <c:axId val="32944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4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Paulinho da Força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0.13128631896119</c:v>
                </c:pt>
                <c:pt idx="1">
                  <c:v>0.16403634624582</c:v>
                </c:pt>
                <c:pt idx="2">
                  <c:v>0.11692634357694</c:v>
                </c:pt>
                <c:pt idx="3">
                  <c:v>4.3039754386468003E-2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1A-4258-B3D6-C6ADE7AF6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Deputado Federal Vicentinho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3.1650107190694998E-2</c:v>
                </c:pt>
                <c:pt idx="2">
                  <c:v>7.8688111800068999E-3</c:v>
                </c:pt>
                <c:pt idx="3">
                  <c:v>1.2590229981534E-2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1A-4258-B3D6-C6ADE7AF6D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Deputado Arnaldo Faria de Sá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1A-4258-B3D6-C6ADE7AF6D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Vicente Cândido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8.5758966856681995E-2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1A-4258-B3D6-C6ADE7AF6D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Carlos Zarattini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43156</c:v>
                </c:pt>
                <c:pt idx="1">
                  <c:v>43157</c:v>
                </c:pt>
                <c:pt idx="2">
                  <c:v>43158</c:v>
                </c:pt>
                <c:pt idx="3">
                  <c:v>43159</c:v>
                </c:pt>
                <c:pt idx="4">
                  <c:v>43160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0.47609711958980999</c:v>
                </c:pt>
                <c:pt idx="2">
                  <c:v>0.70122318630994995</c:v>
                </c:pt>
                <c:pt idx="3">
                  <c:v>0.22667037764188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61A-4258-B3D6-C6ADE7AF6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445512"/>
        <c:axId val="329450104"/>
      </c:lineChart>
      <c:dateAx>
        <c:axId val="32944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50104"/>
        <c:crosses val="autoZero"/>
        <c:auto val="1"/>
        <c:lblOffset val="100"/>
        <c:baseTimeUnit val="days"/>
      </c:dateAx>
      <c:valAx>
        <c:axId val="32945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4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Paulinho da Força</c:v>
                </c:pt>
                <c:pt idx="1">
                  <c:v>Deputado Federal Vicentinho</c:v>
                </c:pt>
                <c:pt idx="2">
                  <c:v>Deputado Arnaldo Faria de Sá</c:v>
                </c:pt>
                <c:pt idx="3">
                  <c:v>Vicente Cândido</c:v>
                </c:pt>
                <c:pt idx="4">
                  <c:v>Carlos Zarattini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882</c:v>
                </c:pt>
                <c:pt idx="1">
                  <c:v>691</c:v>
                </c:pt>
                <c:pt idx="2">
                  <c:v>0</c:v>
                </c:pt>
                <c:pt idx="3">
                  <c:v>62</c:v>
                </c:pt>
                <c:pt idx="4">
                  <c:v>10205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93-4075-BA6F-19C32B2CB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773064"/>
        <c:axId val="363765192"/>
      </c:barChart>
      <c:catAx>
        <c:axId val="36377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65192"/>
        <c:crosses val="autoZero"/>
        <c:auto val="1"/>
        <c:lblAlgn val="ctr"/>
        <c:lblOffset val="100"/>
        <c:noMultiLvlLbl val="0"/>
      </c:catAx>
      <c:valAx>
        <c:axId val="36376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7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Paulinho da Força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52.371499999999997</c:v>
                </c:pt>
                <c:pt idx="1">
                  <c:v>62.5</c:v>
                </c:pt>
                <c:pt idx="2">
                  <c:v>8.6427999999999994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E-4ECF-9126-EB7CE36029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Deputado Federal Vicentinho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71.607699999999994</c:v>
                </c:pt>
                <c:pt idx="1">
                  <c:v>87.5</c:v>
                </c:pt>
                <c:pt idx="2">
                  <c:v>6.7712000000000003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4E-4ECF-9126-EB7CE36029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Deputado Arnaldo Faria de Sá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40.380000000000003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4E-4ECF-9126-EB7CE36029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Vicente Cândido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14.901199999999999</c:v>
                </c:pt>
                <c:pt idx="1">
                  <c:v>12.5</c:v>
                </c:pt>
                <c:pt idx="2">
                  <c:v>0.60750000000000004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4E-4ECF-9126-EB7CE36029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Carlos Zarattini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4E-4ECF-9126-EB7CE3602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6517928"/>
        <c:axId val="436509728"/>
      </c:radarChart>
      <c:catAx>
        <c:axId val="43651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09728"/>
        <c:crosses val="autoZero"/>
        <c:auto val="1"/>
        <c:lblAlgn val="ctr"/>
        <c:lblOffset val="100"/>
        <c:noMultiLvlLbl val="0"/>
      </c:catAx>
      <c:valAx>
        <c:axId val="43650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51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45DD3-53D3-4088-BE1C-B901948035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05D140-35A2-4631-937D-D028D6CD38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RG</a:t>
            </a:r>
          </a:p>
        </p:txBody>
      </p:sp>
    </p:spTree>
    <p:extLst>
      <p:ext uri="{BB962C8B-B14F-4D97-AF65-F5344CB8AC3E}">
        <p14:creationId xmlns:p14="http://schemas.microsoft.com/office/powerpoint/2010/main" val="2227501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6C20-23EB-4E2B-818E-B512E6337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6FEAB-5257-4FAC-B0A2-9A7AAFEDE8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697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73927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93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861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594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785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231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296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591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292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0017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597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965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409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15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555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181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660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597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846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15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760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024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387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524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Carlos Zarattini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36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Paulinho da Força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31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Vicente Cândido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45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Deputado Arnaldo Faria de Sá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4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Deputado Federal Vicentinho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992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03D86-1B2C-41B9-A05B-21D0CDBF3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536903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2AAB9-53C1-4A33-ACCD-8DCF7ECD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B5FDF3-ECEB-4D4E-B244-E300BD3EB3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9860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68F5C-B125-4F39-B20E-D6B811FFE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CCF99-1FA2-488C-9693-2F23EBF8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786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EB039-C440-498C-9A1B-089831D52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8661E1-0360-424C-B04F-3DDE4142F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4956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A8B1B-E44A-4C80-9CAC-7C2E02514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577FC-50B9-44EE-83FD-B1630880B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935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CCB05-61FC-4967-9895-81F93BBCA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22D2AC-4DD7-468C-A1C0-56B607C1D0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252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60ACA-801B-467A-AAAB-4B20FC907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91AE4-C392-4A3B-B7D2-9002E4EF7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191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447D1-577F-4732-A92B-95D687073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CF9F19-A922-4A8F-8E84-5383AAF9F2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8362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47BEC-0799-45AA-9AFF-6899AA3A8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CCD24-B686-4B85-A044-B17CA83EB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37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67421-CB54-416F-A11E-20ABA026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CD332-FC22-4ADE-87F4-89BC39FAEB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296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569195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9583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22024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4608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3722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852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89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082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945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35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027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151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026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8136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8610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476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062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5172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4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- 2018-02-28 10:48:00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TEMER ESTÁ SENDO RIDÍCULO AO FINGIR QUE NÃO APÓIA A VENDA DA EMBRAER PARA AMERICANOS
O governo de Michel Temer tem atitude ridícula. Diz que é contrário à venda pura e simples da Embraer para a gigante norte-americana de aviação Boeing. E depois sai a notícia no O Globo que governo exigiu que Embraer seja vendida e que Boeing fique com 51% das ações. O governo que não afirma a soberania nacional. O Brasil está se jogando nos braços dos interesses internacionais por esse governo que não tem respeito ao povo brasileiro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16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99AAA-FB2C-4A1A-9591-9D68A1DCB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867915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2C20-E694-4943-916E-E3F47BBEF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27D81-EBB7-468E-91DF-A8F00B4EE6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0801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9897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7974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5843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172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074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861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268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304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156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0987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496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742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149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06826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865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087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7121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2575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02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- 2018-02-28 03:48:29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47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- 2018-02-28 01:40:16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TEMER COLOCA BRASIL À VENDA 
Venda da Embraer para americana Boeing é criminosa.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0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- 2018-02-28 01:24:12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Assista a minha manifestação de hoje, em defesa da comunidade acadêmica e funcionários (as) da Fundação Santo André.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48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B3D1B-E1C3-472A-9AC2-119731892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14045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F4B71-97F2-474F-B736-9DB00DB9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7545F-46F0-413F-B476-040326E77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936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159604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558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01330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630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347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118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740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019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13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964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0245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030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760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1146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9326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187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627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835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5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- 2018-02-28 00:54:08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#ATENÇÃO Motoristas de aplicativos digitais como Uber, Cabify e 99 Taxis: Projeto 5587/2016 visa defender o trabalhador e não beneficiar multinacional.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69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- 2018-02-28 00:46:07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Recebo em nosso gabinete, o Prefeito de Mauá, Atila Jacomussi.Tema: Solicitação de verbas para a cidade. Eu tenho ajudado a cidade sempre. Assim continuarei, independente de partido político. É muito importante beneficiar o povo.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36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68B3E-CF43-4376-9F32-6A2E54332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237047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F6120-9820-46A4-ADF2-B5493434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6D7AF3-8FC6-4FB5-8B6C-7B5E08CAB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312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579844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59553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81277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5804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056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910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66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247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656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442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19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040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76460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27561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2936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377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979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168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142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Paulinho da Força - 2018-02-28 00:00:00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atuação dos sindicatos pelo Brasil vem garantindo ganhos para os empregados. Apenas quando os trabalhadores conseguem mostrar união que as negociações se tornam justas.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39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- 2018-02-27 23:30:51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Recebo o vereador Vanderlei Soares, da cidade de Monte Mor. Ele veio em busca de apoio para a cidade. A pedido dele eu já enviei inúmeras verbas, entre elas R$ 500.000,00 para a saúde do povo, R$ 430.000,00 para infraestrutura e R$ 400.000,00 para o esporte.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666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EAAD0-CBD1-4394-AFF7-F253726B4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1109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CD7AE-B891-493A-981A-BD4ADF229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B46FD-4912-4FE3-BC51-57FDFA9F4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729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62666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98630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32980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8424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683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845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84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438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723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323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466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301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8462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59442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6947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947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1167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9572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6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- 2018-02-27 22:12:53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#Urgente PL 5587 será votado amanhã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4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Paulinho da Força - 2018-02-27 20:00:00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Conversei com a vereadora por Ibitinga/SP e pré-candidata a deputada federal, Alliny Sartory, que solicitou uma emenda parlamentar de R$ 100 mil para a saúde e apresentou seu trabalho realizado para o progresso da cidade.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62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- 2018-02-27 19:27:25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Venha você também!
Encontro dos Movimentos Sindical e Social com o companheiro Luiz Marinho!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473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F32FE-64C0-41D3-8397-BC9629450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20208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BAE7-B324-4C39-BBBA-8356344E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C497F-899A-46A0-9312-7F45C9CBC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4243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97184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1843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9316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5554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72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0534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050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556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46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128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5936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95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9485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2755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683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419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5143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4457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66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- 2018-02-27 18:56:07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Câmara vota hoje Projeto que trata de transporte por meio de aplicativos digitais como Uber, Cabify e 99 Taxis.
Queremos dizer a todos os aplicativos e aos motoristas que trabalham cotidianamente nas ruas das cidades brasileiras: nosso objetivo não é prejudicar os motoristas. Nosso objetivo é fazer com que essas empresas multinacionais respeitem as leis e os trabalhadores brasileiros. #SimAoPL5587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552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1E3A6-F510-4AEB-B9AA-F1BF0E57B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096529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F6F54-BD57-48E8-91DE-A765C96EA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079A1-D605-42AD-8313-49EC553C9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6420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5235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1020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1187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57108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9332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553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654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96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444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31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7428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792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0630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5726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3683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812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511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972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17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Paulinho da Força - 2018-02-27 16:00:00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Durante o encontro com o ministro Interino do Trabalho, Helton Yomura, abordei os impactos da reforma trabalhista nos direitos dos trabalhadores e a necessidade de o governo rever alguns pontos. Me acompanharam na reunião, os diretores da Força Sindical, que apresentaram dados sobre a nova lei trabalhista e como vem afetando os brasileiros.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30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- 2018-02-27 14:24:03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🚕 Você sabe o que muda com o PL 5587/16, que trata da regulamentação dos aplicativos digitais como Uber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538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34CB4-0164-49BE-B2E1-F941176DE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26455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0D9C9-D163-4B4C-A85C-14F795DB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B0DFC-BAA2-4F20-9EA0-95DE04933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855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554861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8770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38841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7054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37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808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190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6371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568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973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017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759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6634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93975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4528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43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921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600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42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Paulinho da Força - 2018-02-27 12:00:00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Estive com o prefeito de Mendonça/SP, Sabiá, e com o vereador Zé Sérgio, ambos do Solidariedade. Falamos sobre a emenda parlamentar que liberou verbas para o recapeamento de ruas na cidade e ajudará o município.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60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Vicente Cândido - 2018-02-27 11:28:07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Mais bom exemplo de conquista, mais uma caminhada de sucesso conseguida com a ajuda do ProUni.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61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- 2018-02-27 10:09:20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#Emocionante A esperança do nosso povo é Lula! #LulaComPovo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721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76F5A-093B-4734-B0E1-1676263B1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841187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8263C-7AC5-4140-B5FB-7E88ECC1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B53CD3-9AA4-4F14-B42C-E03DD4ABFC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547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25054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37200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09026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1427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276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007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47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2272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55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108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160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264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9508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2776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40404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227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8119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21919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4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Paulinho da Força - 2018-02-27 00:00:00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encontrei com o vereador de Sorocaba/SP, Hudson Pessini, e com o presidente do Solidariedade de Itu, Everson Silva. Conversamos sobre formas de obter recursos para a saúde e asfalto da cidade.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15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- 2018-02-26 23:16:51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 os companheiros, Ivo (presidente da Associação de Moradores da Vila Lulaldo) e Antonio Odésio, coordenador do Núcleo dos Trabalhadores Químicos). Juntos, nós dialogamos sobre os direitos dos trabalhadores e as demandas do povo da Vila.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85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EC94A-422A-41F4-B337-65DD5E0D9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297467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30187-F02A-4C83-96B0-520FD874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586E0A-E89B-4F8A-B622-B38204DD0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662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88280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7074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9765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2421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235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51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69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506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85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125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27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143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165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49354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7084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3396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1055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9633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05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- 2018-02-26 22:50:09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LULA: A ESPERANÇA DO POVO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5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- 2018-02-26 21:14:22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 a Diretoria do Sindicato dos Professores do ABC e a Reitoria da Fundação Santo André. Todos nós, juntos em defesa dessa respeitável Instituição de Ensino.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44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Zarattini - 2018-02-26 20:27:53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Mais recursos para cidade de Vista Alegre do Alto, São Paulo.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254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FCF57-933C-444B-938F-485496C0B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838935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3992-B23C-408E-89C9-5C80AFFC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81F20-BE7C-491E-98A3-D43140798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7438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123063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8612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2395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4030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565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649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602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606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490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2350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197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570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031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1242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7090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684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336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0543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59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Paulinho da Força - 2018-02-26 20:00:00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Recebi, na sede do Solidariedade, o vereador de São José dos Campos/SP, Valdir Alvarenga. Conversamos sobre investimentos para melhoria da cidade, via emendas parlamentares. Também participou do encontro o presidente do partido em São Paulo, David Martins.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69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9E946-2AE9-4661-9C69-72C98A5AF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074201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437EE-2543-47F9-88A2-773953E2B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F4B9E-EC79-4631-A7A3-F4ED53959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644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15295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5810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9973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0413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190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520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008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828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816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933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41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9343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277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7512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42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905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571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2433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3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- 2018-02-26 19:24:38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Convite
AULA INAUGURAL 
Em Busca de Políticas para a Igualdade, o Respeito e a Liberdade Religiosa 
Dia - 03 de Março 
Sábado - 8:30h
Sindicato dos Metalúrgicos de Santo André e Mauá
Rua - Gertrudes de Lima,202
Centro - Santo André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45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FC336-4BF7-4D9A-96C9-9E28B1D6A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841889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D0623-F60F-4BD9-B0F8-E8B1325F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2AA9B0-0DB3-4A57-AA2A-BA3D50C94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148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31950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4924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97482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6795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837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039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507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163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234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127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536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768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805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03302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1982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867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081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4882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2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Deputado Federal Vicentinho - 2018-02-26 19:11:08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Recebo Mohamed Kadri (pré candidato à Deputado Estadual), Irineu Dourado e Ketu. Tema: Nossa dobrada e o apoio ao companheiro Lula, e em defesa da Democracia!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64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9D030-5ECA-4F70-A832-C7386342D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95115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9F148-E13D-4DDA-AD90-7C65DB44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BF551A-24A2-44D6-94EF-B63ABD3437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2754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866B8-F3F2-4DA5-9D4F-E66F96378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CCF81-6005-44C3-B435-7CF5533FA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30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1354</Words>
  <Application>Microsoft Office PowerPoint</Application>
  <PresentationFormat>On-screen Show (4:3)</PresentationFormat>
  <Paragraphs>873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Overview</vt:lpstr>
      <vt:lpstr>Facebook Key Metrics Table</vt:lpstr>
      <vt:lpstr>Facebook Fans Total</vt:lpstr>
      <vt:lpstr>Facebook Fans Change Rate</vt:lpstr>
      <vt:lpstr>Facebook Interaction Rate</vt:lpstr>
      <vt:lpstr>Facebook Total Interactions</vt:lpstr>
      <vt:lpstr>Facebook Own Posts Table - 1 of 13</vt:lpstr>
      <vt:lpstr>Facebook Own Posts Table - 2 of 13</vt:lpstr>
      <vt:lpstr>Facebook Own Posts Table - 3 of 13</vt:lpstr>
      <vt:lpstr>Facebook Own Posts Table - 4 of 13</vt:lpstr>
      <vt:lpstr>Facebook Own Posts Table - 5 of 13</vt:lpstr>
      <vt:lpstr>Facebook Own Posts Table - 6 of 13</vt:lpstr>
      <vt:lpstr>Facebook Own Posts Table - 7 of 13</vt:lpstr>
      <vt:lpstr>Facebook Own Posts Table - 8 of 13</vt:lpstr>
      <vt:lpstr>Facebook Own Posts Table - 9 of 13</vt:lpstr>
      <vt:lpstr>Facebook Own Posts Table - 10 of 13</vt:lpstr>
      <vt:lpstr>Facebook Own Posts Table - 11 of 13</vt:lpstr>
      <vt:lpstr>Facebook Own Posts Table - 12 of 13</vt:lpstr>
      <vt:lpstr>Facebook Own Posts Table - 13 of 13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2018-03-01T04:25:54Z</dcterms:created>
  <dcterms:modified xsi:type="dcterms:W3CDTF">2018-03-01T04:26:51Z</dcterms:modified>
</cp:coreProperties>
</file>