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AD33B-EE9F-47BC-9AE8-4F2D8F9CD1F7}"/>
              </a:ext>
            </a:extLst>
          </p:cNvPr>
          <p:cNvSpPr>
            <a:spLocks noGrp="1"/>
          </p:cNvSpPr>
          <p:nvPr>
            <p:ph type="title"/>
          </p:nvPr>
        </p:nvSpPr>
        <p:spPr/>
        <p:txBody>
          <a:bodyPr/>
          <a:lstStyle/>
          <a:p>
            <a:r>
              <a:rPr lang="en-US"/>
              <a:t>Facebook Own Posts Table - 1 of 9</a:t>
            </a:r>
          </a:p>
        </p:txBody>
      </p:sp>
      <p:graphicFrame>
        <p:nvGraphicFramePr>
          <p:cNvPr id="5" name="Table Placeholder 4">
            <a:extLst>
              <a:ext uri="{FF2B5EF4-FFF2-40B4-BE49-F238E27FC236}">
                <a16:creationId xmlns:a16="http://schemas.microsoft.com/office/drawing/2014/main" id="{1C00F919-ABE0-4F97-B3B3-CBDD92C3CB92}"/>
              </a:ext>
            </a:extLst>
          </p:cNvPr>
          <p:cNvGraphicFramePr>
            <a:graphicFrameLocks noGrp="1"/>
          </p:cNvGraphicFramePr>
          <p:nvPr>
            <p:ph type="tbl" sz="quarter" idx="13"/>
            <p:extLst>
              <p:ext uri="{D42A27DB-BD31-4B8C-83A1-F6EECF244321}">
                <p14:modId xmlns:p14="http://schemas.microsoft.com/office/powerpoint/2010/main" val="1045486074"/>
              </p:ext>
            </p:extLst>
          </p:nvPr>
        </p:nvGraphicFramePr>
        <p:xfrm>
          <a:off x="457200" y="1731963"/>
          <a:ext cx="8229600" cy="426720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48968871"/>
                    </a:ext>
                  </a:extLst>
                </a:gridCol>
                <a:gridCol w="370332">
                  <a:extLst>
                    <a:ext uri="{9D8B030D-6E8A-4147-A177-3AD203B41FA5}">
                      <a16:colId xmlns:a16="http://schemas.microsoft.com/office/drawing/2014/main" val="966655122"/>
                    </a:ext>
                  </a:extLst>
                </a:gridCol>
                <a:gridCol w="370332">
                  <a:extLst>
                    <a:ext uri="{9D8B030D-6E8A-4147-A177-3AD203B41FA5}">
                      <a16:colId xmlns:a16="http://schemas.microsoft.com/office/drawing/2014/main" val="1848499205"/>
                    </a:ext>
                  </a:extLst>
                </a:gridCol>
                <a:gridCol w="370332">
                  <a:extLst>
                    <a:ext uri="{9D8B030D-6E8A-4147-A177-3AD203B41FA5}">
                      <a16:colId xmlns:a16="http://schemas.microsoft.com/office/drawing/2014/main" val="4032435178"/>
                    </a:ext>
                  </a:extLst>
                </a:gridCol>
                <a:gridCol w="329184">
                  <a:extLst>
                    <a:ext uri="{9D8B030D-6E8A-4147-A177-3AD203B41FA5}">
                      <a16:colId xmlns:a16="http://schemas.microsoft.com/office/drawing/2014/main" val="282555299"/>
                    </a:ext>
                  </a:extLst>
                </a:gridCol>
                <a:gridCol w="329184">
                  <a:extLst>
                    <a:ext uri="{9D8B030D-6E8A-4147-A177-3AD203B41FA5}">
                      <a16:colId xmlns:a16="http://schemas.microsoft.com/office/drawing/2014/main" val="2667030623"/>
                    </a:ext>
                  </a:extLst>
                </a:gridCol>
                <a:gridCol w="329184">
                  <a:extLst>
                    <a:ext uri="{9D8B030D-6E8A-4147-A177-3AD203B41FA5}">
                      <a16:colId xmlns:a16="http://schemas.microsoft.com/office/drawing/2014/main" val="4243744327"/>
                    </a:ext>
                  </a:extLst>
                </a:gridCol>
                <a:gridCol w="329184">
                  <a:extLst>
                    <a:ext uri="{9D8B030D-6E8A-4147-A177-3AD203B41FA5}">
                      <a16:colId xmlns:a16="http://schemas.microsoft.com/office/drawing/2014/main" val="4077070391"/>
                    </a:ext>
                  </a:extLst>
                </a:gridCol>
                <a:gridCol w="329184">
                  <a:extLst>
                    <a:ext uri="{9D8B030D-6E8A-4147-A177-3AD203B41FA5}">
                      <a16:colId xmlns:a16="http://schemas.microsoft.com/office/drawing/2014/main" val="1645735212"/>
                    </a:ext>
                  </a:extLst>
                </a:gridCol>
                <a:gridCol w="329184">
                  <a:extLst>
                    <a:ext uri="{9D8B030D-6E8A-4147-A177-3AD203B41FA5}">
                      <a16:colId xmlns:a16="http://schemas.microsoft.com/office/drawing/2014/main" val="3727572173"/>
                    </a:ext>
                  </a:extLst>
                </a:gridCol>
                <a:gridCol w="329184">
                  <a:extLst>
                    <a:ext uri="{9D8B030D-6E8A-4147-A177-3AD203B41FA5}">
                      <a16:colId xmlns:a16="http://schemas.microsoft.com/office/drawing/2014/main" val="4150319529"/>
                    </a:ext>
                  </a:extLst>
                </a:gridCol>
                <a:gridCol w="329184">
                  <a:extLst>
                    <a:ext uri="{9D8B030D-6E8A-4147-A177-3AD203B41FA5}">
                      <a16:colId xmlns:a16="http://schemas.microsoft.com/office/drawing/2014/main" val="1400253202"/>
                    </a:ext>
                  </a:extLst>
                </a:gridCol>
                <a:gridCol w="329184">
                  <a:extLst>
                    <a:ext uri="{9D8B030D-6E8A-4147-A177-3AD203B41FA5}">
                      <a16:colId xmlns:a16="http://schemas.microsoft.com/office/drawing/2014/main" val="1872993630"/>
                    </a:ext>
                  </a:extLst>
                </a:gridCol>
                <a:gridCol w="370332">
                  <a:extLst>
                    <a:ext uri="{9D8B030D-6E8A-4147-A177-3AD203B41FA5}">
                      <a16:colId xmlns:a16="http://schemas.microsoft.com/office/drawing/2014/main" val="2056632049"/>
                    </a:ext>
                  </a:extLst>
                </a:gridCol>
                <a:gridCol w="370332">
                  <a:extLst>
                    <a:ext uri="{9D8B030D-6E8A-4147-A177-3AD203B41FA5}">
                      <a16:colId xmlns:a16="http://schemas.microsoft.com/office/drawing/2014/main" val="3984688292"/>
                    </a:ext>
                  </a:extLst>
                </a:gridCol>
                <a:gridCol w="329184">
                  <a:extLst>
                    <a:ext uri="{9D8B030D-6E8A-4147-A177-3AD203B41FA5}">
                      <a16:colId xmlns:a16="http://schemas.microsoft.com/office/drawing/2014/main" val="1359583634"/>
                    </a:ext>
                  </a:extLst>
                </a:gridCol>
                <a:gridCol w="329184">
                  <a:extLst>
                    <a:ext uri="{9D8B030D-6E8A-4147-A177-3AD203B41FA5}">
                      <a16:colId xmlns:a16="http://schemas.microsoft.com/office/drawing/2014/main" val="2354019602"/>
                    </a:ext>
                  </a:extLst>
                </a:gridCol>
                <a:gridCol w="370332">
                  <a:extLst>
                    <a:ext uri="{9D8B030D-6E8A-4147-A177-3AD203B41FA5}">
                      <a16:colId xmlns:a16="http://schemas.microsoft.com/office/drawing/2014/main" val="2048009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74425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Condé Nast Traveller India - 2018-01-31 18:41:00</a:t>
                      </a:r>
                      <a:r>
                        <a:rPr kumimoji="0" lang="en-US" sz="1000" b="0" i="0" u="none" strike="noStrike" kern="1200" cap="none" spc="0" normalizeH="0" baseline="0" noProof="0">
                          <a:ln>
                            <a:noFill/>
                          </a:ln>
                          <a:solidFill>
                            <a:prstClr val="black"/>
                          </a:solidFill>
                          <a:effectLst/>
                          <a:uLnTx/>
                          <a:uFillTx/>
                          <a:latin typeface="+mn-lt"/>
                          <a:ea typeface="+mn-ea"/>
                          <a:cs typeface="+mn-cs"/>
                        </a:rPr>
                        <a:t>
Is the Brazilian wax really from Brazil—and other pertinent points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5911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Condé Nast Traveller India - 2018-01-31 17:31:00</a:t>
                      </a:r>
                      <a:r>
                        <a:rPr kumimoji="0" lang="en-US" sz="1000" b="0" i="0" u="none" strike="noStrike" kern="1200" cap="none" spc="0" normalizeH="0" baseline="0" noProof="0">
                          <a:ln>
                            <a:noFill/>
                          </a:ln>
                          <a:solidFill>
                            <a:prstClr val="black"/>
                          </a:solidFill>
                          <a:effectLst/>
                          <a:uLnTx/>
                          <a:uFillTx/>
                          <a:latin typeface="+mn-lt"/>
                          <a:ea typeface="+mn-ea"/>
                          <a:cs typeface="+mn-cs"/>
                        </a:rPr>
                        <a:t>
From Malabar gold to mirrors made of metal—here’s everything you need to know about what to shop for and where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90562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Condé Nast Traveller India - 2018-01-31 16:31:01</a:t>
                      </a:r>
                      <a:r>
                        <a:rPr kumimoji="0" lang="en-US" sz="1000" b="0" i="0" u="none" strike="noStrike" kern="1200" cap="none" spc="0" normalizeH="0" baseline="0" noProof="0">
                          <a:ln>
                            <a:noFill/>
                          </a:ln>
                          <a:solidFill>
                            <a:prstClr val="black"/>
                          </a:solidFill>
                          <a:effectLst/>
                          <a:uLnTx/>
                          <a:uFillTx/>
                          <a:latin typeface="+mn-lt"/>
                          <a:ea typeface="+mn-ea"/>
                          <a:cs typeface="+mn-cs"/>
                        </a:rPr>
                        <a:t>
The man officially in charge of its nightlife tells us how to do it right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98963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Condé Nast Traveller India - 2018-01-31 15:31:00</a:t>
                      </a:r>
                      <a:r>
                        <a:rPr kumimoji="0" lang="en-US" sz="1000" b="0" i="0" u="none" strike="noStrike" kern="1200" cap="none" spc="0" normalizeH="0" baseline="0" noProof="0">
                          <a:ln>
                            <a:noFill/>
                          </a:ln>
                          <a:solidFill>
                            <a:prstClr val="black"/>
                          </a:solidFill>
                          <a:effectLst/>
                          <a:uLnTx/>
                          <a:uFillTx/>
                          <a:latin typeface="+mn-lt"/>
                          <a:ea typeface="+mn-ea"/>
                          <a:cs typeface="+mn-cs"/>
                        </a:rPr>
                        <a:t>
Rama Khandwala talks about what living a ‘full life’ means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00514617"/>
                  </a:ext>
                </a:extLst>
              </a:tr>
            </a:tbl>
          </a:graphicData>
        </a:graphic>
      </p:graphicFrame>
      <p:sp>
        <p:nvSpPr>
          <p:cNvPr id="4" name="Text Placeholder 3">
            <a:extLst>
              <a:ext uri="{FF2B5EF4-FFF2-40B4-BE49-F238E27FC236}">
                <a16:creationId xmlns:a16="http://schemas.microsoft.com/office/drawing/2014/main" id="{CDD25C42-EFCE-4660-9B43-D22D16507085}"/>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710790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D1D96-0332-4620-B545-A7A51408235A}"/>
              </a:ext>
            </a:extLst>
          </p:cNvPr>
          <p:cNvSpPr>
            <a:spLocks noGrp="1"/>
          </p:cNvSpPr>
          <p:nvPr>
            <p:ph type="title"/>
          </p:nvPr>
        </p:nvSpPr>
        <p:spPr/>
        <p:txBody>
          <a:bodyPr/>
          <a:lstStyle/>
          <a:p>
            <a:r>
              <a:rPr lang="en-US"/>
              <a:t>Facebook Own Posts Table - 2 of 9</a:t>
            </a:r>
          </a:p>
        </p:txBody>
      </p:sp>
      <p:graphicFrame>
        <p:nvGraphicFramePr>
          <p:cNvPr id="5" name="Table Placeholder 4">
            <a:extLst>
              <a:ext uri="{FF2B5EF4-FFF2-40B4-BE49-F238E27FC236}">
                <a16:creationId xmlns:a16="http://schemas.microsoft.com/office/drawing/2014/main" id="{093C233B-03E0-4B15-BD44-30C334D2E62F}"/>
              </a:ext>
            </a:extLst>
          </p:cNvPr>
          <p:cNvGraphicFramePr>
            <a:graphicFrameLocks noGrp="1"/>
          </p:cNvGraphicFramePr>
          <p:nvPr>
            <p:ph type="tbl" sz="quarter" idx="13"/>
            <p:extLst>
              <p:ext uri="{D42A27DB-BD31-4B8C-83A1-F6EECF244321}">
                <p14:modId xmlns:p14="http://schemas.microsoft.com/office/powerpoint/2010/main" val="2325735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22322589"/>
                    </a:ext>
                  </a:extLst>
                </a:gridCol>
                <a:gridCol w="370332">
                  <a:extLst>
                    <a:ext uri="{9D8B030D-6E8A-4147-A177-3AD203B41FA5}">
                      <a16:colId xmlns:a16="http://schemas.microsoft.com/office/drawing/2014/main" val="51971753"/>
                    </a:ext>
                  </a:extLst>
                </a:gridCol>
                <a:gridCol w="370332">
                  <a:extLst>
                    <a:ext uri="{9D8B030D-6E8A-4147-A177-3AD203B41FA5}">
                      <a16:colId xmlns:a16="http://schemas.microsoft.com/office/drawing/2014/main" val="3450824188"/>
                    </a:ext>
                  </a:extLst>
                </a:gridCol>
                <a:gridCol w="370332">
                  <a:extLst>
                    <a:ext uri="{9D8B030D-6E8A-4147-A177-3AD203B41FA5}">
                      <a16:colId xmlns:a16="http://schemas.microsoft.com/office/drawing/2014/main" val="574348787"/>
                    </a:ext>
                  </a:extLst>
                </a:gridCol>
                <a:gridCol w="329184">
                  <a:extLst>
                    <a:ext uri="{9D8B030D-6E8A-4147-A177-3AD203B41FA5}">
                      <a16:colId xmlns:a16="http://schemas.microsoft.com/office/drawing/2014/main" val="3529486085"/>
                    </a:ext>
                  </a:extLst>
                </a:gridCol>
                <a:gridCol w="329184">
                  <a:extLst>
                    <a:ext uri="{9D8B030D-6E8A-4147-A177-3AD203B41FA5}">
                      <a16:colId xmlns:a16="http://schemas.microsoft.com/office/drawing/2014/main" val="1471415431"/>
                    </a:ext>
                  </a:extLst>
                </a:gridCol>
                <a:gridCol w="329184">
                  <a:extLst>
                    <a:ext uri="{9D8B030D-6E8A-4147-A177-3AD203B41FA5}">
                      <a16:colId xmlns:a16="http://schemas.microsoft.com/office/drawing/2014/main" val="2689937433"/>
                    </a:ext>
                  </a:extLst>
                </a:gridCol>
                <a:gridCol w="329184">
                  <a:extLst>
                    <a:ext uri="{9D8B030D-6E8A-4147-A177-3AD203B41FA5}">
                      <a16:colId xmlns:a16="http://schemas.microsoft.com/office/drawing/2014/main" val="2321807338"/>
                    </a:ext>
                  </a:extLst>
                </a:gridCol>
                <a:gridCol w="329184">
                  <a:extLst>
                    <a:ext uri="{9D8B030D-6E8A-4147-A177-3AD203B41FA5}">
                      <a16:colId xmlns:a16="http://schemas.microsoft.com/office/drawing/2014/main" val="2248585007"/>
                    </a:ext>
                  </a:extLst>
                </a:gridCol>
                <a:gridCol w="329184">
                  <a:extLst>
                    <a:ext uri="{9D8B030D-6E8A-4147-A177-3AD203B41FA5}">
                      <a16:colId xmlns:a16="http://schemas.microsoft.com/office/drawing/2014/main" val="569382087"/>
                    </a:ext>
                  </a:extLst>
                </a:gridCol>
                <a:gridCol w="329184">
                  <a:extLst>
                    <a:ext uri="{9D8B030D-6E8A-4147-A177-3AD203B41FA5}">
                      <a16:colId xmlns:a16="http://schemas.microsoft.com/office/drawing/2014/main" val="1004705744"/>
                    </a:ext>
                  </a:extLst>
                </a:gridCol>
                <a:gridCol w="329184">
                  <a:extLst>
                    <a:ext uri="{9D8B030D-6E8A-4147-A177-3AD203B41FA5}">
                      <a16:colId xmlns:a16="http://schemas.microsoft.com/office/drawing/2014/main" val="4211260940"/>
                    </a:ext>
                  </a:extLst>
                </a:gridCol>
                <a:gridCol w="329184">
                  <a:extLst>
                    <a:ext uri="{9D8B030D-6E8A-4147-A177-3AD203B41FA5}">
                      <a16:colId xmlns:a16="http://schemas.microsoft.com/office/drawing/2014/main" val="3639457397"/>
                    </a:ext>
                  </a:extLst>
                </a:gridCol>
                <a:gridCol w="370332">
                  <a:extLst>
                    <a:ext uri="{9D8B030D-6E8A-4147-A177-3AD203B41FA5}">
                      <a16:colId xmlns:a16="http://schemas.microsoft.com/office/drawing/2014/main" val="1038300327"/>
                    </a:ext>
                  </a:extLst>
                </a:gridCol>
                <a:gridCol w="370332">
                  <a:extLst>
                    <a:ext uri="{9D8B030D-6E8A-4147-A177-3AD203B41FA5}">
                      <a16:colId xmlns:a16="http://schemas.microsoft.com/office/drawing/2014/main" val="3470791869"/>
                    </a:ext>
                  </a:extLst>
                </a:gridCol>
                <a:gridCol w="329184">
                  <a:extLst>
                    <a:ext uri="{9D8B030D-6E8A-4147-A177-3AD203B41FA5}">
                      <a16:colId xmlns:a16="http://schemas.microsoft.com/office/drawing/2014/main" val="1237498106"/>
                    </a:ext>
                  </a:extLst>
                </a:gridCol>
                <a:gridCol w="329184">
                  <a:extLst>
                    <a:ext uri="{9D8B030D-6E8A-4147-A177-3AD203B41FA5}">
                      <a16:colId xmlns:a16="http://schemas.microsoft.com/office/drawing/2014/main" val="151099621"/>
                    </a:ext>
                  </a:extLst>
                </a:gridCol>
                <a:gridCol w="370332">
                  <a:extLst>
                    <a:ext uri="{9D8B030D-6E8A-4147-A177-3AD203B41FA5}">
                      <a16:colId xmlns:a16="http://schemas.microsoft.com/office/drawing/2014/main" val="3717732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23926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Geographic Traveller India - 2018-01-31 15:30:01</a:t>
                      </a:r>
                      <a:r>
                        <a:rPr kumimoji="0" lang="en-US" sz="1000" b="0" i="0" u="none" strike="noStrike" kern="1200" cap="none" spc="0" normalizeH="0" baseline="0" noProof="0">
                          <a:ln>
                            <a:noFill/>
                          </a:ln>
                          <a:solidFill>
                            <a:prstClr val="black"/>
                          </a:solidFill>
                          <a:effectLst/>
                          <a:uLnTx/>
                          <a:uFillTx/>
                          <a:latin typeface="+mn-lt"/>
                          <a:ea typeface="+mn-ea"/>
                          <a:cs typeface="+mn-cs"/>
                        </a:rPr>
                        <a:t>
#AdventureTravel | A beer trail in Germany, cheese trails in Switzerland and Spain, and an Inca trail in Peru... see the world differently with these #DIY trails.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86651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Outlook Traveller - 2018-01-31 15:30:00</a:t>
                      </a:r>
                      <a:r>
                        <a:rPr kumimoji="0" lang="en-US" sz="1000" b="0" i="0" u="none" strike="noStrike" kern="1200" cap="none" spc="0" normalizeH="0" baseline="0" noProof="0">
                          <a:ln>
                            <a:noFill/>
                          </a:ln>
                          <a:solidFill>
                            <a:prstClr val="black"/>
                          </a:solidFill>
                          <a:effectLst/>
                          <a:uLnTx/>
                          <a:uFillTx/>
                          <a:latin typeface="+mn-lt"/>
                          <a:ea typeface="+mn-ea"/>
                          <a:cs typeface="+mn-cs"/>
                        </a:rPr>
                        <a:t>
#MPOnMyMind Concrete houses are gradually replacing these beautiful rural homes in Madhya Pradesh. Take a look at these traditional structures in this exclusive photo feature. 
#IncredibleIndia #Travel
With Madhya Pradesh Tourism
https://goo.gl/eY6q5k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85287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Condé Nast Traveller India - 2018-01-31 15:15:00</a:t>
                      </a:r>
                      <a:r>
                        <a:rPr kumimoji="0" lang="it-IT" sz="1000" b="0" i="0" u="none" strike="noStrike" kern="1200" cap="none" spc="0" normalizeH="0" baseline="0" noProof="0">
                          <a:ln>
                            <a:noFill/>
                          </a:ln>
                          <a:solidFill>
                            <a:prstClr val="black"/>
                          </a:solidFill>
                          <a:effectLst/>
                          <a:uLnTx/>
                          <a:uFillTx/>
                          <a:latin typeface="+mn-lt"/>
                          <a:ea typeface="+mn-ea"/>
                          <a:cs typeface="+mn-cs"/>
                        </a:rPr>
                        <a:t>
The rising (via GQ India)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01151388"/>
                  </a:ext>
                </a:extLst>
              </a:tr>
            </a:tbl>
          </a:graphicData>
        </a:graphic>
      </p:graphicFrame>
      <p:sp>
        <p:nvSpPr>
          <p:cNvPr id="4" name="Text Placeholder 3">
            <a:extLst>
              <a:ext uri="{FF2B5EF4-FFF2-40B4-BE49-F238E27FC236}">
                <a16:creationId xmlns:a16="http://schemas.microsoft.com/office/drawing/2014/main" id="{3AAE2CDE-C494-48AD-BBDB-37C351338620}"/>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305430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C6271-63B8-4D1D-9158-6A8C13FDC0BA}"/>
              </a:ext>
            </a:extLst>
          </p:cNvPr>
          <p:cNvSpPr>
            <a:spLocks noGrp="1"/>
          </p:cNvSpPr>
          <p:nvPr>
            <p:ph type="title"/>
          </p:nvPr>
        </p:nvSpPr>
        <p:spPr/>
        <p:txBody>
          <a:bodyPr/>
          <a:lstStyle/>
          <a:p>
            <a:r>
              <a:rPr lang="en-US"/>
              <a:t>Facebook Own Posts Table - 3 of 9</a:t>
            </a:r>
          </a:p>
        </p:txBody>
      </p:sp>
      <p:graphicFrame>
        <p:nvGraphicFramePr>
          <p:cNvPr id="5" name="Table Placeholder 4">
            <a:extLst>
              <a:ext uri="{FF2B5EF4-FFF2-40B4-BE49-F238E27FC236}">
                <a16:creationId xmlns:a16="http://schemas.microsoft.com/office/drawing/2014/main" id="{6ADA1076-CDB2-49A9-B722-2A33D7ACCCB1}"/>
              </a:ext>
            </a:extLst>
          </p:cNvPr>
          <p:cNvGraphicFramePr>
            <a:graphicFrameLocks noGrp="1"/>
          </p:cNvGraphicFramePr>
          <p:nvPr>
            <p:ph type="tbl" sz="quarter" idx="13"/>
            <p:extLst>
              <p:ext uri="{D42A27DB-BD31-4B8C-83A1-F6EECF244321}">
                <p14:modId xmlns:p14="http://schemas.microsoft.com/office/powerpoint/2010/main" val="2687324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31532263"/>
                    </a:ext>
                  </a:extLst>
                </a:gridCol>
                <a:gridCol w="370332">
                  <a:extLst>
                    <a:ext uri="{9D8B030D-6E8A-4147-A177-3AD203B41FA5}">
                      <a16:colId xmlns:a16="http://schemas.microsoft.com/office/drawing/2014/main" val="1758984042"/>
                    </a:ext>
                  </a:extLst>
                </a:gridCol>
                <a:gridCol w="370332">
                  <a:extLst>
                    <a:ext uri="{9D8B030D-6E8A-4147-A177-3AD203B41FA5}">
                      <a16:colId xmlns:a16="http://schemas.microsoft.com/office/drawing/2014/main" val="3238745231"/>
                    </a:ext>
                  </a:extLst>
                </a:gridCol>
                <a:gridCol w="370332">
                  <a:extLst>
                    <a:ext uri="{9D8B030D-6E8A-4147-A177-3AD203B41FA5}">
                      <a16:colId xmlns:a16="http://schemas.microsoft.com/office/drawing/2014/main" val="644840249"/>
                    </a:ext>
                  </a:extLst>
                </a:gridCol>
                <a:gridCol w="329184">
                  <a:extLst>
                    <a:ext uri="{9D8B030D-6E8A-4147-A177-3AD203B41FA5}">
                      <a16:colId xmlns:a16="http://schemas.microsoft.com/office/drawing/2014/main" val="796632396"/>
                    </a:ext>
                  </a:extLst>
                </a:gridCol>
                <a:gridCol w="329184">
                  <a:extLst>
                    <a:ext uri="{9D8B030D-6E8A-4147-A177-3AD203B41FA5}">
                      <a16:colId xmlns:a16="http://schemas.microsoft.com/office/drawing/2014/main" val="3673397566"/>
                    </a:ext>
                  </a:extLst>
                </a:gridCol>
                <a:gridCol w="329184">
                  <a:extLst>
                    <a:ext uri="{9D8B030D-6E8A-4147-A177-3AD203B41FA5}">
                      <a16:colId xmlns:a16="http://schemas.microsoft.com/office/drawing/2014/main" val="616860785"/>
                    </a:ext>
                  </a:extLst>
                </a:gridCol>
                <a:gridCol w="329184">
                  <a:extLst>
                    <a:ext uri="{9D8B030D-6E8A-4147-A177-3AD203B41FA5}">
                      <a16:colId xmlns:a16="http://schemas.microsoft.com/office/drawing/2014/main" val="2455817134"/>
                    </a:ext>
                  </a:extLst>
                </a:gridCol>
                <a:gridCol w="329184">
                  <a:extLst>
                    <a:ext uri="{9D8B030D-6E8A-4147-A177-3AD203B41FA5}">
                      <a16:colId xmlns:a16="http://schemas.microsoft.com/office/drawing/2014/main" val="1320496383"/>
                    </a:ext>
                  </a:extLst>
                </a:gridCol>
                <a:gridCol w="329184">
                  <a:extLst>
                    <a:ext uri="{9D8B030D-6E8A-4147-A177-3AD203B41FA5}">
                      <a16:colId xmlns:a16="http://schemas.microsoft.com/office/drawing/2014/main" val="2084805490"/>
                    </a:ext>
                  </a:extLst>
                </a:gridCol>
                <a:gridCol w="329184">
                  <a:extLst>
                    <a:ext uri="{9D8B030D-6E8A-4147-A177-3AD203B41FA5}">
                      <a16:colId xmlns:a16="http://schemas.microsoft.com/office/drawing/2014/main" val="3126095651"/>
                    </a:ext>
                  </a:extLst>
                </a:gridCol>
                <a:gridCol w="329184">
                  <a:extLst>
                    <a:ext uri="{9D8B030D-6E8A-4147-A177-3AD203B41FA5}">
                      <a16:colId xmlns:a16="http://schemas.microsoft.com/office/drawing/2014/main" val="661987751"/>
                    </a:ext>
                  </a:extLst>
                </a:gridCol>
                <a:gridCol w="329184">
                  <a:extLst>
                    <a:ext uri="{9D8B030D-6E8A-4147-A177-3AD203B41FA5}">
                      <a16:colId xmlns:a16="http://schemas.microsoft.com/office/drawing/2014/main" val="1777724771"/>
                    </a:ext>
                  </a:extLst>
                </a:gridCol>
                <a:gridCol w="370332">
                  <a:extLst>
                    <a:ext uri="{9D8B030D-6E8A-4147-A177-3AD203B41FA5}">
                      <a16:colId xmlns:a16="http://schemas.microsoft.com/office/drawing/2014/main" val="3160655335"/>
                    </a:ext>
                  </a:extLst>
                </a:gridCol>
                <a:gridCol w="370332">
                  <a:extLst>
                    <a:ext uri="{9D8B030D-6E8A-4147-A177-3AD203B41FA5}">
                      <a16:colId xmlns:a16="http://schemas.microsoft.com/office/drawing/2014/main" val="3522640950"/>
                    </a:ext>
                  </a:extLst>
                </a:gridCol>
                <a:gridCol w="329184">
                  <a:extLst>
                    <a:ext uri="{9D8B030D-6E8A-4147-A177-3AD203B41FA5}">
                      <a16:colId xmlns:a16="http://schemas.microsoft.com/office/drawing/2014/main" val="1392621171"/>
                    </a:ext>
                  </a:extLst>
                </a:gridCol>
                <a:gridCol w="329184">
                  <a:extLst>
                    <a:ext uri="{9D8B030D-6E8A-4147-A177-3AD203B41FA5}">
                      <a16:colId xmlns:a16="http://schemas.microsoft.com/office/drawing/2014/main" val="1334816221"/>
                    </a:ext>
                  </a:extLst>
                </a:gridCol>
                <a:gridCol w="370332">
                  <a:extLst>
                    <a:ext uri="{9D8B030D-6E8A-4147-A177-3AD203B41FA5}">
                      <a16:colId xmlns:a16="http://schemas.microsoft.com/office/drawing/2014/main" val="620411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59959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Condé Nast Traveller India - 2018-01-31 14:44:21</a:t>
                      </a:r>
                      <a:r>
                        <a:rPr kumimoji="0" lang="en-US" sz="1000" b="0" i="0" u="none" strike="noStrike" kern="1200" cap="none" spc="0" normalizeH="0" baseline="0" noProof="0">
                          <a:ln>
                            <a:noFill/>
                          </a:ln>
                          <a:solidFill>
                            <a:prstClr val="black"/>
                          </a:solidFill>
                          <a:effectLst/>
                          <a:uLnTx/>
                          <a:uFillTx/>
                          <a:latin typeface="+mn-lt"/>
                          <a:ea typeface="+mn-ea"/>
                          <a:cs typeface="+mn-cs"/>
                        </a:rPr>
                        <a:t>
Government reverses decision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39654260"/>
                  </a:ext>
                </a:extLst>
              </a:tr>
            </a:tbl>
          </a:graphicData>
        </a:graphic>
      </p:graphicFrame>
      <p:sp>
        <p:nvSpPr>
          <p:cNvPr id="4" name="Text Placeholder 3">
            <a:extLst>
              <a:ext uri="{FF2B5EF4-FFF2-40B4-BE49-F238E27FC236}">
                <a16:creationId xmlns:a16="http://schemas.microsoft.com/office/drawing/2014/main" id="{AA800907-0F9F-48CC-9037-A30380CE4530}"/>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882722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68A4F-D56C-47F2-B103-F1D905A00432}"/>
              </a:ext>
            </a:extLst>
          </p:cNvPr>
          <p:cNvSpPr>
            <a:spLocks noGrp="1"/>
          </p:cNvSpPr>
          <p:nvPr>
            <p:ph type="title"/>
          </p:nvPr>
        </p:nvSpPr>
        <p:spPr/>
        <p:txBody>
          <a:bodyPr/>
          <a:lstStyle/>
          <a:p>
            <a:r>
              <a:rPr lang="en-US"/>
              <a:t>Facebook Own Posts Table - 4 of 9</a:t>
            </a:r>
          </a:p>
        </p:txBody>
      </p:sp>
      <p:graphicFrame>
        <p:nvGraphicFramePr>
          <p:cNvPr id="5" name="Table Placeholder 4">
            <a:extLst>
              <a:ext uri="{FF2B5EF4-FFF2-40B4-BE49-F238E27FC236}">
                <a16:creationId xmlns:a16="http://schemas.microsoft.com/office/drawing/2014/main" id="{7A79E0B5-741E-46DF-A0C0-9141C9CD0AE0}"/>
              </a:ext>
            </a:extLst>
          </p:cNvPr>
          <p:cNvGraphicFramePr>
            <a:graphicFrameLocks noGrp="1"/>
          </p:cNvGraphicFramePr>
          <p:nvPr>
            <p:ph type="tbl" sz="quarter" idx="13"/>
            <p:extLst>
              <p:ext uri="{D42A27DB-BD31-4B8C-83A1-F6EECF244321}">
                <p14:modId xmlns:p14="http://schemas.microsoft.com/office/powerpoint/2010/main" val="364087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35867321"/>
                    </a:ext>
                  </a:extLst>
                </a:gridCol>
                <a:gridCol w="370332">
                  <a:extLst>
                    <a:ext uri="{9D8B030D-6E8A-4147-A177-3AD203B41FA5}">
                      <a16:colId xmlns:a16="http://schemas.microsoft.com/office/drawing/2014/main" val="3587556504"/>
                    </a:ext>
                  </a:extLst>
                </a:gridCol>
                <a:gridCol w="370332">
                  <a:extLst>
                    <a:ext uri="{9D8B030D-6E8A-4147-A177-3AD203B41FA5}">
                      <a16:colId xmlns:a16="http://schemas.microsoft.com/office/drawing/2014/main" val="99443418"/>
                    </a:ext>
                  </a:extLst>
                </a:gridCol>
                <a:gridCol w="370332">
                  <a:extLst>
                    <a:ext uri="{9D8B030D-6E8A-4147-A177-3AD203B41FA5}">
                      <a16:colId xmlns:a16="http://schemas.microsoft.com/office/drawing/2014/main" val="2246593103"/>
                    </a:ext>
                  </a:extLst>
                </a:gridCol>
                <a:gridCol w="329184">
                  <a:extLst>
                    <a:ext uri="{9D8B030D-6E8A-4147-A177-3AD203B41FA5}">
                      <a16:colId xmlns:a16="http://schemas.microsoft.com/office/drawing/2014/main" val="4093364673"/>
                    </a:ext>
                  </a:extLst>
                </a:gridCol>
                <a:gridCol w="329184">
                  <a:extLst>
                    <a:ext uri="{9D8B030D-6E8A-4147-A177-3AD203B41FA5}">
                      <a16:colId xmlns:a16="http://schemas.microsoft.com/office/drawing/2014/main" val="1840287833"/>
                    </a:ext>
                  </a:extLst>
                </a:gridCol>
                <a:gridCol w="329184">
                  <a:extLst>
                    <a:ext uri="{9D8B030D-6E8A-4147-A177-3AD203B41FA5}">
                      <a16:colId xmlns:a16="http://schemas.microsoft.com/office/drawing/2014/main" val="3588863347"/>
                    </a:ext>
                  </a:extLst>
                </a:gridCol>
                <a:gridCol w="329184">
                  <a:extLst>
                    <a:ext uri="{9D8B030D-6E8A-4147-A177-3AD203B41FA5}">
                      <a16:colId xmlns:a16="http://schemas.microsoft.com/office/drawing/2014/main" val="1340505102"/>
                    </a:ext>
                  </a:extLst>
                </a:gridCol>
                <a:gridCol w="329184">
                  <a:extLst>
                    <a:ext uri="{9D8B030D-6E8A-4147-A177-3AD203B41FA5}">
                      <a16:colId xmlns:a16="http://schemas.microsoft.com/office/drawing/2014/main" val="780763306"/>
                    </a:ext>
                  </a:extLst>
                </a:gridCol>
                <a:gridCol w="329184">
                  <a:extLst>
                    <a:ext uri="{9D8B030D-6E8A-4147-A177-3AD203B41FA5}">
                      <a16:colId xmlns:a16="http://schemas.microsoft.com/office/drawing/2014/main" val="796273930"/>
                    </a:ext>
                  </a:extLst>
                </a:gridCol>
                <a:gridCol w="329184">
                  <a:extLst>
                    <a:ext uri="{9D8B030D-6E8A-4147-A177-3AD203B41FA5}">
                      <a16:colId xmlns:a16="http://schemas.microsoft.com/office/drawing/2014/main" val="3973740369"/>
                    </a:ext>
                  </a:extLst>
                </a:gridCol>
                <a:gridCol w="329184">
                  <a:extLst>
                    <a:ext uri="{9D8B030D-6E8A-4147-A177-3AD203B41FA5}">
                      <a16:colId xmlns:a16="http://schemas.microsoft.com/office/drawing/2014/main" val="797326700"/>
                    </a:ext>
                  </a:extLst>
                </a:gridCol>
                <a:gridCol w="329184">
                  <a:extLst>
                    <a:ext uri="{9D8B030D-6E8A-4147-A177-3AD203B41FA5}">
                      <a16:colId xmlns:a16="http://schemas.microsoft.com/office/drawing/2014/main" val="1390315035"/>
                    </a:ext>
                  </a:extLst>
                </a:gridCol>
                <a:gridCol w="370332">
                  <a:extLst>
                    <a:ext uri="{9D8B030D-6E8A-4147-A177-3AD203B41FA5}">
                      <a16:colId xmlns:a16="http://schemas.microsoft.com/office/drawing/2014/main" val="315974556"/>
                    </a:ext>
                  </a:extLst>
                </a:gridCol>
                <a:gridCol w="370332">
                  <a:extLst>
                    <a:ext uri="{9D8B030D-6E8A-4147-A177-3AD203B41FA5}">
                      <a16:colId xmlns:a16="http://schemas.microsoft.com/office/drawing/2014/main" val="1542135959"/>
                    </a:ext>
                  </a:extLst>
                </a:gridCol>
                <a:gridCol w="329184">
                  <a:extLst>
                    <a:ext uri="{9D8B030D-6E8A-4147-A177-3AD203B41FA5}">
                      <a16:colId xmlns:a16="http://schemas.microsoft.com/office/drawing/2014/main" val="528325803"/>
                    </a:ext>
                  </a:extLst>
                </a:gridCol>
                <a:gridCol w="329184">
                  <a:extLst>
                    <a:ext uri="{9D8B030D-6E8A-4147-A177-3AD203B41FA5}">
                      <a16:colId xmlns:a16="http://schemas.microsoft.com/office/drawing/2014/main" val="57967399"/>
                    </a:ext>
                  </a:extLst>
                </a:gridCol>
                <a:gridCol w="370332">
                  <a:extLst>
                    <a:ext uri="{9D8B030D-6E8A-4147-A177-3AD203B41FA5}">
                      <a16:colId xmlns:a16="http://schemas.microsoft.com/office/drawing/2014/main" val="3600650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84528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Condé Nast Traveller India - 2018-01-31 14:42:49</a:t>
                      </a:r>
                      <a:r>
                        <a:rPr kumimoji="0" lang="en-US" sz="1000" b="0" i="0" u="none" strike="noStrike" kern="1200" cap="none" spc="0" normalizeH="0" baseline="0" noProof="0">
                          <a:ln>
                            <a:noFill/>
                          </a:ln>
                          <a:solidFill>
                            <a:prstClr val="black"/>
                          </a:solidFill>
                          <a:effectLst/>
                          <a:uLnTx/>
                          <a:uFillTx/>
                          <a:latin typeface="+mn-lt"/>
                          <a:ea typeface="+mn-ea"/>
                          <a:cs typeface="+mn-cs"/>
                        </a:rPr>
                        <a:t>
Discovery With A Purpose.
All set! We’re about to drive in Land Rover’s All-New Discovery up into the hills and forests of Arunachal Pradesh, and then along the mighty Brahmaputra into Assam. The purpose? To find out about the state of wildlife in India’s northeast. Follow #ShareYourDiscovery for raw and real moments from the journey. And if you have any tips and suggestions for the road, leave them in the comments below.
.
.
#LandRover #Discovery #ShareYourDiscovery #MyLand 
#Roadtrip #India #IncredibleIndia #travel #northeastIndia #wildlife #photography #driving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67673109"/>
                  </a:ext>
                </a:extLst>
              </a:tr>
            </a:tbl>
          </a:graphicData>
        </a:graphic>
      </p:graphicFrame>
      <p:sp>
        <p:nvSpPr>
          <p:cNvPr id="4" name="Text Placeholder 3">
            <a:extLst>
              <a:ext uri="{FF2B5EF4-FFF2-40B4-BE49-F238E27FC236}">
                <a16:creationId xmlns:a16="http://schemas.microsoft.com/office/drawing/2014/main" id="{5AD91DEC-A09D-4E5E-BEC8-6DF9B24373A4}"/>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5885061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8F864-FFC1-401D-956C-647276C81907}"/>
              </a:ext>
            </a:extLst>
          </p:cNvPr>
          <p:cNvSpPr>
            <a:spLocks noGrp="1"/>
          </p:cNvSpPr>
          <p:nvPr>
            <p:ph type="title"/>
          </p:nvPr>
        </p:nvSpPr>
        <p:spPr/>
        <p:txBody>
          <a:bodyPr/>
          <a:lstStyle/>
          <a:p>
            <a:r>
              <a:rPr lang="en-US"/>
              <a:t>Facebook Own Posts Table - 5 of 9</a:t>
            </a:r>
          </a:p>
        </p:txBody>
      </p:sp>
      <p:graphicFrame>
        <p:nvGraphicFramePr>
          <p:cNvPr id="5" name="Table Placeholder 4">
            <a:extLst>
              <a:ext uri="{FF2B5EF4-FFF2-40B4-BE49-F238E27FC236}">
                <a16:creationId xmlns:a16="http://schemas.microsoft.com/office/drawing/2014/main" id="{51E06602-0C39-41B0-A993-6311700AE8E2}"/>
              </a:ext>
            </a:extLst>
          </p:cNvPr>
          <p:cNvGraphicFramePr>
            <a:graphicFrameLocks noGrp="1"/>
          </p:cNvGraphicFramePr>
          <p:nvPr>
            <p:ph type="tbl" sz="quarter" idx="13"/>
            <p:extLst>
              <p:ext uri="{D42A27DB-BD31-4B8C-83A1-F6EECF244321}">
                <p14:modId xmlns:p14="http://schemas.microsoft.com/office/powerpoint/2010/main" val="1925794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20134141"/>
                    </a:ext>
                  </a:extLst>
                </a:gridCol>
                <a:gridCol w="370332">
                  <a:extLst>
                    <a:ext uri="{9D8B030D-6E8A-4147-A177-3AD203B41FA5}">
                      <a16:colId xmlns:a16="http://schemas.microsoft.com/office/drawing/2014/main" val="2092710979"/>
                    </a:ext>
                  </a:extLst>
                </a:gridCol>
                <a:gridCol w="370332">
                  <a:extLst>
                    <a:ext uri="{9D8B030D-6E8A-4147-A177-3AD203B41FA5}">
                      <a16:colId xmlns:a16="http://schemas.microsoft.com/office/drawing/2014/main" val="3399025538"/>
                    </a:ext>
                  </a:extLst>
                </a:gridCol>
                <a:gridCol w="370332">
                  <a:extLst>
                    <a:ext uri="{9D8B030D-6E8A-4147-A177-3AD203B41FA5}">
                      <a16:colId xmlns:a16="http://schemas.microsoft.com/office/drawing/2014/main" val="2225834410"/>
                    </a:ext>
                  </a:extLst>
                </a:gridCol>
                <a:gridCol w="329184">
                  <a:extLst>
                    <a:ext uri="{9D8B030D-6E8A-4147-A177-3AD203B41FA5}">
                      <a16:colId xmlns:a16="http://schemas.microsoft.com/office/drawing/2014/main" val="1769899945"/>
                    </a:ext>
                  </a:extLst>
                </a:gridCol>
                <a:gridCol w="329184">
                  <a:extLst>
                    <a:ext uri="{9D8B030D-6E8A-4147-A177-3AD203B41FA5}">
                      <a16:colId xmlns:a16="http://schemas.microsoft.com/office/drawing/2014/main" val="353704171"/>
                    </a:ext>
                  </a:extLst>
                </a:gridCol>
                <a:gridCol w="329184">
                  <a:extLst>
                    <a:ext uri="{9D8B030D-6E8A-4147-A177-3AD203B41FA5}">
                      <a16:colId xmlns:a16="http://schemas.microsoft.com/office/drawing/2014/main" val="1804177952"/>
                    </a:ext>
                  </a:extLst>
                </a:gridCol>
                <a:gridCol w="329184">
                  <a:extLst>
                    <a:ext uri="{9D8B030D-6E8A-4147-A177-3AD203B41FA5}">
                      <a16:colId xmlns:a16="http://schemas.microsoft.com/office/drawing/2014/main" val="996326088"/>
                    </a:ext>
                  </a:extLst>
                </a:gridCol>
                <a:gridCol w="329184">
                  <a:extLst>
                    <a:ext uri="{9D8B030D-6E8A-4147-A177-3AD203B41FA5}">
                      <a16:colId xmlns:a16="http://schemas.microsoft.com/office/drawing/2014/main" val="1811982062"/>
                    </a:ext>
                  </a:extLst>
                </a:gridCol>
                <a:gridCol w="329184">
                  <a:extLst>
                    <a:ext uri="{9D8B030D-6E8A-4147-A177-3AD203B41FA5}">
                      <a16:colId xmlns:a16="http://schemas.microsoft.com/office/drawing/2014/main" val="3190617920"/>
                    </a:ext>
                  </a:extLst>
                </a:gridCol>
                <a:gridCol w="329184">
                  <a:extLst>
                    <a:ext uri="{9D8B030D-6E8A-4147-A177-3AD203B41FA5}">
                      <a16:colId xmlns:a16="http://schemas.microsoft.com/office/drawing/2014/main" val="4143822067"/>
                    </a:ext>
                  </a:extLst>
                </a:gridCol>
                <a:gridCol w="329184">
                  <a:extLst>
                    <a:ext uri="{9D8B030D-6E8A-4147-A177-3AD203B41FA5}">
                      <a16:colId xmlns:a16="http://schemas.microsoft.com/office/drawing/2014/main" val="413042240"/>
                    </a:ext>
                  </a:extLst>
                </a:gridCol>
                <a:gridCol w="329184">
                  <a:extLst>
                    <a:ext uri="{9D8B030D-6E8A-4147-A177-3AD203B41FA5}">
                      <a16:colId xmlns:a16="http://schemas.microsoft.com/office/drawing/2014/main" val="753224554"/>
                    </a:ext>
                  </a:extLst>
                </a:gridCol>
                <a:gridCol w="370332">
                  <a:extLst>
                    <a:ext uri="{9D8B030D-6E8A-4147-A177-3AD203B41FA5}">
                      <a16:colId xmlns:a16="http://schemas.microsoft.com/office/drawing/2014/main" val="966601319"/>
                    </a:ext>
                  </a:extLst>
                </a:gridCol>
                <a:gridCol w="370332">
                  <a:extLst>
                    <a:ext uri="{9D8B030D-6E8A-4147-A177-3AD203B41FA5}">
                      <a16:colId xmlns:a16="http://schemas.microsoft.com/office/drawing/2014/main" val="3078222606"/>
                    </a:ext>
                  </a:extLst>
                </a:gridCol>
                <a:gridCol w="329184">
                  <a:extLst>
                    <a:ext uri="{9D8B030D-6E8A-4147-A177-3AD203B41FA5}">
                      <a16:colId xmlns:a16="http://schemas.microsoft.com/office/drawing/2014/main" val="2954435341"/>
                    </a:ext>
                  </a:extLst>
                </a:gridCol>
                <a:gridCol w="329184">
                  <a:extLst>
                    <a:ext uri="{9D8B030D-6E8A-4147-A177-3AD203B41FA5}">
                      <a16:colId xmlns:a16="http://schemas.microsoft.com/office/drawing/2014/main" val="282300996"/>
                    </a:ext>
                  </a:extLst>
                </a:gridCol>
                <a:gridCol w="370332">
                  <a:extLst>
                    <a:ext uri="{9D8B030D-6E8A-4147-A177-3AD203B41FA5}">
                      <a16:colId xmlns:a16="http://schemas.microsoft.com/office/drawing/2014/main" val="2496651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33776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Condé Nast Traveller India - 2018-01-31 14:34:29</a:t>
                      </a:r>
                      <a:r>
                        <a:rPr kumimoji="0" lang="fr-FR" sz="1000" b="0" i="0" u="none" strike="noStrike" kern="1200" cap="none" spc="0" normalizeH="0" baseline="0" noProof="0">
                          <a:ln>
                            <a:noFill/>
                          </a:ln>
                          <a:solidFill>
                            <a:prstClr val="black"/>
                          </a:solidFill>
                          <a:effectLst/>
                          <a:uLnTx/>
                          <a:uFillTx/>
                          <a:latin typeface="+mn-lt"/>
                          <a:ea typeface="+mn-ea"/>
                          <a:cs typeface="+mn-cs"/>
                        </a:rPr>
                        <a:t>
You guys!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32098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Condé Nast Traveller India - 2018-01-31 14:31:00</a:t>
                      </a:r>
                      <a:r>
                        <a:rPr kumimoji="0" lang="en-US" sz="1000" b="0" i="0" u="none" strike="noStrike" kern="1200" cap="none" spc="0" normalizeH="0" baseline="0" noProof="0">
                          <a:ln>
                            <a:noFill/>
                          </a:ln>
                          <a:solidFill>
                            <a:prstClr val="black"/>
                          </a:solidFill>
                          <a:effectLst/>
                          <a:uLnTx/>
                          <a:uFillTx/>
                          <a:latin typeface="+mn-lt"/>
                          <a:ea typeface="+mn-ea"/>
                          <a:cs typeface="+mn-cs"/>
                        </a:rPr>
                        <a:t>
The forty seater will serve more than bare essentials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19839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Condé Nast Traveller India - 2018-01-31 13:31:00</a:t>
                      </a:r>
                      <a:r>
                        <a:rPr kumimoji="0" lang="en-US" sz="1000" b="0" i="0" u="none" strike="noStrike" kern="1200" cap="none" spc="0" normalizeH="0" baseline="0" noProof="0">
                          <a:ln>
                            <a:noFill/>
                          </a:ln>
                          <a:solidFill>
                            <a:prstClr val="black"/>
                          </a:solidFill>
                          <a:effectLst/>
                          <a:uLnTx/>
                          <a:uFillTx/>
                          <a:latin typeface="+mn-lt"/>
                          <a:ea typeface="+mn-ea"/>
                          <a:cs typeface="+mn-cs"/>
                        </a:rPr>
                        <a:t>
We know you dol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87954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Condé Nast Traveller India - 2018-01-31 12:31:01</a:t>
                      </a:r>
                      <a:r>
                        <a:rPr kumimoji="0" lang="en-US" sz="1000" b="0" i="0" u="none" strike="noStrike" kern="1200" cap="none" spc="0" normalizeH="0" baseline="0" noProof="0">
                          <a:ln>
                            <a:noFill/>
                          </a:ln>
                          <a:solidFill>
                            <a:prstClr val="black"/>
                          </a:solidFill>
                          <a:effectLst/>
                          <a:uLnTx/>
                          <a:uFillTx/>
                          <a:latin typeface="+mn-lt"/>
                          <a:ea typeface="+mn-ea"/>
                          <a:cs typeface="+mn-cs"/>
                        </a:rPr>
                        <a:t>
The service aggregates 800 vehicles with vetted drivers across 65 towns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68574767"/>
                  </a:ext>
                </a:extLst>
              </a:tr>
            </a:tbl>
          </a:graphicData>
        </a:graphic>
      </p:graphicFrame>
      <p:sp>
        <p:nvSpPr>
          <p:cNvPr id="4" name="Text Placeholder 3">
            <a:extLst>
              <a:ext uri="{FF2B5EF4-FFF2-40B4-BE49-F238E27FC236}">
                <a16:creationId xmlns:a16="http://schemas.microsoft.com/office/drawing/2014/main" id="{8C84CE4F-E86E-40F1-9A2A-417A84D0881E}"/>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41542677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17B59-D082-4BC6-A9B3-D1BFD975ED47}"/>
              </a:ext>
            </a:extLst>
          </p:cNvPr>
          <p:cNvSpPr>
            <a:spLocks noGrp="1"/>
          </p:cNvSpPr>
          <p:nvPr>
            <p:ph type="title"/>
          </p:nvPr>
        </p:nvSpPr>
        <p:spPr/>
        <p:txBody>
          <a:bodyPr/>
          <a:lstStyle/>
          <a:p>
            <a:r>
              <a:rPr lang="en-US"/>
              <a:t>Facebook Own Posts Table - 6 of 9</a:t>
            </a:r>
          </a:p>
        </p:txBody>
      </p:sp>
      <p:graphicFrame>
        <p:nvGraphicFramePr>
          <p:cNvPr id="5" name="Table Placeholder 4">
            <a:extLst>
              <a:ext uri="{FF2B5EF4-FFF2-40B4-BE49-F238E27FC236}">
                <a16:creationId xmlns:a16="http://schemas.microsoft.com/office/drawing/2014/main" id="{46DC2AD4-1226-4247-9C1C-259F1FA235E2}"/>
              </a:ext>
            </a:extLst>
          </p:cNvPr>
          <p:cNvGraphicFramePr>
            <a:graphicFrameLocks noGrp="1"/>
          </p:cNvGraphicFramePr>
          <p:nvPr>
            <p:ph type="tbl" sz="quarter" idx="13"/>
            <p:extLst>
              <p:ext uri="{D42A27DB-BD31-4B8C-83A1-F6EECF244321}">
                <p14:modId xmlns:p14="http://schemas.microsoft.com/office/powerpoint/2010/main" val="2069490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19650121"/>
                    </a:ext>
                  </a:extLst>
                </a:gridCol>
                <a:gridCol w="370332">
                  <a:extLst>
                    <a:ext uri="{9D8B030D-6E8A-4147-A177-3AD203B41FA5}">
                      <a16:colId xmlns:a16="http://schemas.microsoft.com/office/drawing/2014/main" val="3469618681"/>
                    </a:ext>
                  </a:extLst>
                </a:gridCol>
                <a:gridCol w="370332">
                  <a:extLst>
                    <a:ext uri="{9D8B030D-6E8A-4147-A177-3AD203B41FA5}">
                      <a16:colId xmlns:a16="http://schemas.microsoft.com/office/drawing/2014/main" val="67987021"/>
                    </a:ext>
                  </a:extLst>
                </a:gridCol>
                <a:gridCol w="370332">
                  <a:extLst>
                    <a:ext uri="{9D8B030D-6E8A-4147-A177-3AD203B41FA5}">
                      <a16:colId xmlns:a16="http://schemas.microsoft.com/office/drawing/2014/main" val="2044073597"/>
                    </a:ext>
                  </a:extLst>
                </a:gridCol>
                <a:gridCol w="329184">
                  <a:extLst>
                    <a:ext uri="{9D8B030D-6E8A-4147-A177-3AD203B41FA5}">
                      <a16:colId xmlns:a16="http://schemas.microsoft.com/office/drawing/2014/main" val="3387348680"/>
                    </a:ext>
                  </a:extLst>
                </a:gridCol>
                <a:gridCol w="329184">
                  <a:extLst>
                    <a:ext uri="{9D8B030D-6E8A-4147-A177-3AD203B41FA5}">
                      <a16:colId xmlns:a16="http://schemas.microsoft.com/office/drawing/2014/main" val="2897413"/>
                    </a:ext>
                  </a:extLst>
                </a:gridCol>
                <a:gridCol w="329184">
                  <a:extLst>
                    <a:ext uri="{9D8B030D-6E8A-4147-A177-3AD203B41FA5}">
                      <a16:colId xmlns:a16="http://schemas.microsoft.com/office/drawing/2014/main" val="1901085028"/>
                    </a:ext>
                  </a:extLst>
                </a:gridCol>
                <a:gridCol w="329184">
                  <a:extLst>
                    <a:ext uri="{9D8B030D-6E8A-4147-A177-3AD203B41FA5}">
                      <a16:colId xmlns:a16="http://schemas.microsoft.com/office/drawing/2014/main" val="1041124296"/>
                    </a:ext>
                  </a:extLst>
                </a:gridCol>
                <a:gridCol w="329184">
                  <a:extLst>
                    <a:ext uri="{9D8B030D-6E8A-4147-A177-3AD203B41FA5}">
                      <a16:colId xmlns:a16="http://schemas.microsoft.com/office/drawing/2014/main" val="1319769955"/>
                    </a:ext>
                  </a:extLst>
                </a:gridCol>
                <a:gridCol w="329184">
                  <a:extLst>
                    <a:ext uri="{9D8B030D-6E8A-4147-A177-3AD203B41FA5}">
                      <a16:colId xmlns:a16="http://schemas.microsoft.com/office/drawing/2014/main" val="91366636"/>
                    </a:ext>
                  </a:extLst>
                </a:gridCol>
                <a:gridCol w="329184">
                  <a:extLst>
                    <a:ext uri="{9D8B030D-6E8A-4147-A177-3AD203B41FA5}">
                      <a16:colId xmlns:a16="http://schemas.microsoft.com/office/drawing/2014/main" val="1168764194"/>
                    </a:ext>
                  </a:extLst>
                </a:gridCol>
                <a:gridCol w="329184">
                  <a:extLst>
                    <a:ext uri="{9D8B030D-6E8A-4147-A177-3AD203B41FA5}">
                      <a16:colId xmlns:a16="http://schemas.microsoft.com/office/drawing/2014/main" val="3845387489"/>
                    </a:ext>
                  </a:extLst>
                </a:gridCol>
                <a:gridCol w="329184">
                  <a:extLst>
                    <a:ext uri="{9D8B030D-6E8A-4147-A177-3AD203B41FA5}">
                      <a16:colId xmlns:a16="http://schemas.microsoft.com/office/drawing/2014/main" val="2808051437"/>
                    </a:ext>
                  </a:extLst>
                </a:gridCol>
                <a:gridCol w="370332">
                  <a:extLst>
                    <a:ext uri="{9D8B030D-6E8A-4147-A177-3AD203B41FA5}">
                      <a16:colId xmlns:a16="http://schemas.microsoft.com/office/drawing/2014/main" val="1725776344"/>
                    </a:ext>
                  </a:extLst>
                </a:gridCol>
                <a:gridCol w="370332">
                  <a:extLst>
                    <a:ext uri="{9D8B030D-6E8A-4147-A177-3AD203B41FA5}">
                      <a16:colId xmlns:a16="http://schemas.microsoft.com/office/drawing/2014/main" val="2959772127"/>
                    </a:ext>
                  </a:extLst>
                </a:gridCol>
                <a:gridCol w="329184">
                  <a:extLst>
                    <a:ext uri="{9D8B030D-6E8A-4147-A177-3AD203B41FA5}">
                      <a16:colId xmlns:a16="http://schemas.microsoft.com/office/drawing/2014/main" val="689391436"/>
                    </a:ext>
                  </a:extLst>
                </a:gridCol>
                <a:gridCol w="329184">
                  <a:extLst>
                    <a:ext uri="{9D8B030D-6E8A-4147-A177-3AD203B41FA5}">
                      <a16:colId xmlns:a16="http://schemas.microsoft.com/office/drawing/2014/main" val="2574809511"/>
                    </a:ext>
                  </a:extLst>
                </a:gridCol>
                <a:gridCol w="370332">
                  <a:extLst>
                    <a:ext uri="{9D8B030D-6E8A-4147-A177-3AD203B41FA5}">
                      <a16:colId xmlns:a16="http://schemas.microsoft.com/office/drawing/2014/main" val="385974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10401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Condé Nast Traveller India - 2018-01-31 12:25:20</a:t>
                      </a:r>
                      <a:r>
                        <a:rPr kumimoji="0" lang="en-US" sz="1000" b="0" i="0" u="none" strike="noStrike" kern="1200" cap="none" spc="0" normalizeH="0" baseline="0" noProof="0">
                          <a:ln>
                            <a:noFill/>
                          </a:ln>
                          <a:solidFill>
                            <a:prstClr val="black"/>
                          </a:solidFill>
                          <a:effectLst/>
                          <a:uLnTx/>
                          <a:uFillTx/>
                          <a:latin typeface="+mn-lt"/>
                          <a:ea typeface="+mn-ea"/>
                          <a:cs typeface="+mn-cs"/>
                        </a:rPr>
                        <a:t>
London, Paris, Madrid likely to be added to IndiGo’s roster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53190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Geographic Traveller India - 2018-01-31 12:12:04</a:t>
                      </a:r>
                      <a:r>
                        <a:rPr kumimoji="0" lang="en-US" sz="1000" b="0" i="0" u="none" strike="noStrike" kern="1200" cap="none" spc="0" normalizeH="0" baseline="0" noProof="0">
                          <a:ln>
                            <a:noFill/>
                          </a:ln>
                          <a:solidFill>
                            <a:prstClr val="black"/>
                          </a:solidFill>
                          <a:effectLst/>
                          <a:uLnTx/>
                          <a:uFillTx/>
                          <a:latin typeface="+mn-lt"/>
                          <a:ea typeface="+mn-ea"/>
                          <a:cs typeface="+mn-cs"/>
                        </a:rPr>
                        <a:t>
Keep your eyes peeled on the sky between 5:18 PM and 7:37 PM IST. And don't forget to keep a pair of binoculars handy. #supermoon
P.S.: NASA - National Aeronautics and Space Administration will be live-streaming the eclipse.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91232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Condé Nast Traveller India - 2018-01-31 11:31:01</a:t>
                      </a:r>
                      <a:r>
                        <a:rPr kumimoji="0" lang="en-US" sz="1000" b="0" i="0" u="none" strike="noStrike" kern="1200" cap="none" spc="0" normalizeH="0" baseline="0" noProof="0">
                          <a:ln>
                            <a:noFill/>
                          </a:ln>
                          <a:solidFill>
                            <a:prstClr val="black"/>
                          </a:solidFill>
                          <a:effectLst/>
                          <a:uLnTx/>
                          <a:uFillTx/>
                          <a:latin typeface="+mn-lt"/>
                          <a:ea typeface="+mn-ea"/>
                          <a:cs typeface="+mn-cs"/>
                        </a:rPr>
                        <a:t>
These 14 pictures will take you back to a time when flying was truly luxurious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87940423"/>
                  </a:ext>
                </a:extLst>
              </a:tr>
            </a:tbl>
          </a:graphicData>
        </a:graphic>
      </p:graphicFrame>
      <p:sp>
        <p:nvSpPr>
          <p:cNvPr id="4" name="Text Placeholder 3">
            <a:extLst>
              <a:ext uri="{FF2B5EF4-FFF2-40B4-BE49-F238E27FC236}">
                <a16:creationId xmlns:a16="http://schemas.microsoft.com/office/drawing/2014/main" id="{C82664DE-3A29-45FE-8F7B-88EE3CD6DFE5}"/>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6790069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5F102-AA91-4584-9EB9-9A980F195B7D}"/>
              </a:ext>
            </a:extLst>
          </p:cNvPr>
          <p:cNvSpPr>
            <a:spLocks noGrp="1"/>
          </p:cNvSpPr>
          <p:nvPr>
            <p:ph type="title"/>
          </p:nvPr>
        </p:nvSpPr>
        <p:spPr/>
        <p:txBody>
          <a:bodyPr/>
          <a:lstStyle/>
          <a:p>
            <a:r>
              <a:rPr lang="en-US"/>
              <a:t>Facebook Own Posts Table - 7 of 9</a:t>
            </a:r>
          </a:p>
        </p:txBody>
      </p:sp>
      <p:graphicFrame>
        <p:nvGraphicFramePr>
          <p:cNvPr id="5" name="Table Placeholder 4">
            <a:extLst>
              <a:ext uri="{FF2B5EF4-FFF2-40B4-BE49-F238E27FC236}">
                <a16:creationId xmlns:a16="http://schemas.microsoft.com/office/drawing/2014/main" id="{527E6091-14BC-42EB-A8A9-72EC573A3B6E}"/>
              </a:ext>
            </a:extLst>
          </p:cNvPr>
          <p:cNvGraphicFramePr>
            <a:graphicFrameLocks noGrp="1"/>
          </p:cNvGraphicFramePr>
          <p:nvPr>
            <p:ph type="tbl" sz="quarter" idx="13"/>
            <p:extLst>
              <p:ext uri="{D42A27DB-BD31-4B8C-83A1-F6EECF244321}">
                <p14:modId xmlns:p14="http://schemas.microsoft.com/office/powerpoint/2010/main" val="1253406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7467916"/>
                    </a:ext>
                  </a:extLst>
                </a:gridCol>
                <a:gridCol w="370332">
                  <a:extLst>
                    <a:ext uri="{9D8B030D-6E8A-4147-A177-3AD203B41FA5}">
                      <a16:colId xmlns:a16="http://schemas.microsoft.com/office/drawing/2014/main" val="1176801212"/>
                    </a:ext>
                  </a:extLst>
                </a:gridCol>
                <a:gridCol w="370332">
                  <a:extLst>
                    <a:ext uri="{9D8B030D-6E8A-4147-A177-3AD203B41FA5}">
                      <a16:colId xmlns:a16="http://schemas.microsoft.com/office/drawing/2014/main" val="4017828946"/>
                    </a:ext>
                  </a:extLst>
                </a:gridCol>
                <a:gridCol w="370332">
                  <a:extLst>
                    <a:ext uri="{9D8B030D-6E8A-4147-A177-3AD203B41FA5}">
                      <a16:colId xmlns:a16="http://schemas.microsoft.com/office/drawing/2014/main" val="2984482776"/>
                    </a:ext>
                  </a:extLst>
                </a:gridCol>
                <a:gridCol w="329184">
                  <a:extLst>
                    <a:ext uri="{9D8B030D-6E8A-4147-A177-3AD203B41FA5}">
                      <a16:colId xmlns:a16="http://schemas.microsoft.com/office/drawing/2014/main" val="898222863"/>
                    </a:ext>
                  </a:extLst>
                </a:gridCol>
                <a:gridCol w="329184">
                  <a:extLst>
                    <a:ext uri="{9D8B030D-6E8A-4147-A177-3AD203B41FA5}">
                      <a16:colId xmlns:a16="http://schemas.microsoft.com/office/drawing/2014/main" val="4112931360"/>
                    </a:ext>
                  </a:extLst>
                </a:gridCol>
                <a:gridCol w="329184">
                  <a:extLst>
                    <a:ext uri="{9D8B030D-6E8A-4147-A177-3AD203B41FA5}">
                      <a16:colId xmlns:a16="http://schemas.microsoft.com/office/drawing/2014/main" val="253088976"/>
                    </a:ext>
                  </a:extLst>
                </a:gridCol>
                <a:gridCol w="329184">
                  <a:extLst>
                    <a:ext uri="{9D8B030D-6E8A-4147-A177-3AD203B41FA5}">
                      <a16:colId xmlns:a16="http://schemas.microsoft.com/office/drawing/2014/main" val="2646876937"/>
                    </a:ext>
                  </a:extLst>
                </a:gridCol>
                <a:gridCol w="329184">
                  <a:extLst>
                    <a:ext uri="{9D8B030D-6E8A-4147-A177-3AD203B41FA5}">
                      <a16:colId xmlns:a16="http://schemas.microsoft.com/office/drawing/2014/main" val="2796127480"/>
                    </a:ext>
                  </a:extLst>
                </a:gridCol>
                <a:gridCol w="329184">
                  <a:extLst>
                    <a:ext uri="{9D8B030D-6E8A-4147-A177-3AD203B41FA5}">
                      <a16:colId xmlns:a16="http://schemas.microsoft.com/office/drawing/2014/main" val="4076867566"/>
                    </a:ext>
                  </a:extLst>
                </a:gridCol>
                <a:gridCol w="329184">
                  <a:extLst>
                    <a:ext uri="{9D8B030D-6E8A-4147-A177-3AD203B41FA5}">
                      <a16:colId xmlns:a16="http://schemas.microsoft.com/office/drawing/2014/main" val="2354764031"/>
                    </a:ext>
                  </a:extLst>
                </a:gridCol>
                <a:gridCol w="329184">
                  <a:extLst>
                    <a:ext uri="{9D8B030D-6E8A-4147-A177-3AD203B41FA5}">
                      <a16:colId xmlns:a16="http://schemas.microsoft.com/office/drawing/2014/main" val="9094094"/>
                    </a:ext>
                  </a:extLst>
                </a:gridCol>
                <a:gridCol w="329184">
                  <a:extLst>
                    <a:ext uri="{9D8B030D-6E8A-4147-A177-3AD203B41FA5}">
                      <a16:colId xmlns:a16="http://schemas.microsoft.com/office/drawing/2014/main" val="488625331"/>
                    </a:ext>
                  </a:extLst>
                </a:gridCol>
                <a:gridCol w="370332">
                  <a:extLst>
                    <a:ext uri="{9D8B030D-6E8A-4147-A177-3AD203B41FA5}">
                      <a16:colId xmlns:a16="http://schemas.microsoft.com/office/drawing/2014/main" val="1955960007"/>
                    </a:ext>
                  </a:extLst>
                </a:gridCol>
                <a:gridCol w="370332">
                  <a:extLst>
                    <a:ext uri="{9D8B030D-6E8A-4147-A177-3AD203B41FA5}">
                      <a16:colId xmlns:a16="http://schemas.microsoft.com/office/drawing/2014/main" val="1857473232"/>
                    </a:ext>
                  </a:extLst>
                </a:gridCol>
                <a:gridCol w="329184">
                  <a:extLst>
                    <a:ext uri="{9D8B030D-6E8A-4147-A177-3AD203B41FA5}">
                      <a16:colId xmlns:a16="http://schemas.microsoft.com/office/drawing/2014/main" val="788309565"/>
                    </a:ext>
                  </a:extLst>
                </a:gridCol>
                <a:gridCol w="329184">
                  <a:extLst>
                    <a:ext uri="{9D8B030D-6E8A-4147-A177-3AD203B41FA5}">
                      <a16:colId xmlns:a16="http://schemas.microsoft.com/office/drawing/2014/main" val="3060328832"/>
                    </a:ext>
                  </a:extLst>
                </a:gridCol>
                <a:gridCol w="370332">
                  <a:extLst>
                    <a:ext uri="{9D8B030D-6E8A-4147-A177-3AD203B41FA5}">
                      <a16:colId xmlns:a16="http://schemas.microsoft.com/office/drawing/2014/main" val="2351481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03595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Lonely Planet India - 2018-01-31 10:51:38</a:t>
                      </a:r>
                      <a:r>
                        <a:rPr kumimoji="0" lang="en-US" sz="1000" b="0" i="0" u="none" strike="noStrike" kern="1200" cap="none" spc="0" normalizeH="0" baseline="0" noProof="0">
                          <a:ln>
                            <a:noFill/>
                          </a:ln>
                          <a:solidFill>
                            <a:prstClr val="black"/>
                          </a:solidFill>
                          <a:effectLst/>
                          <a:uLnTx/>
                          <a:uFillTx/>
                          <a:latin typeface="+mn-lt"/>
                          <a:ea typeface="+mn-ea"/>
                          <a:cs typeface="+mn-cs"/>
                        </a:rPr>
                        <a:t>
Let wooing your partner become a special memory. Set your dream proposal at these ideal places to get the most beautiful ‘Yes’.
Image by: ©Fabiano Mesquita/Getty Images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42182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Condé Nast Traveller India - 2018-01-31 10:41:00</a:t>
                      </a:r>
                      <a:r>
                        <a:rPr kumimoji="0" lang="en-US" sz="1000" b="0" i="0" u="none" strike="noStrike" kern="1200" cap="none" spc="0" normalizeH="0" baseline="0" noProof="0">
                          <a:ln>
                            <a:noFill/>
                          </a:ln>
                          <a:solidFill>
                            <a:prstClr val="black"/>
                          </a:solidFill>
                          <a:effectLst/>
                          <a:uLnTx/>
                          <a:uFillTx/>
                          <a:latin typeface="+mn-lt"/>
                          <a:ea typeface="+mn-ea"/>
                          <a:cs typeface="+mn-cs"/>
                        </a:rPr>
                        <a:t>
And a cool eco retreat to boot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82798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Condé Nast Traveller India - 2018-01-31 10:31:01</a:t>
                      </a:r>
                      <a:r>
                        <a:rPr kumimoji="0" lang="en-US" sz="1000" b="0" i="0" u="none" strike="noStrike" kern="1200" cap="none" spc="0" normalizeH="0" baseline="0" noProof="0">
                          <a:ln>
                            <a:noFill/>
                          </a:ln>
                          <a:solidFill>
                            <a:prstClr val="black"/>
                          </a:solidFill>
                          <a:effectLst/>
                          <a:uLnTx/>
                          <a:uFillTx/>
                          <a:latin typeface="+mn-lt"/>
                          <a:ea typeface="+mn-ea"/>
                          <a:cs typeface="+mn-cs"/>
                        </a:rPr>
                        <a:t>
The vineyards are alive with the sound of music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67700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Condé Nast Traveller India - 2018-01-31 10:30:00</a:t>
                      </a:r>
                      <a:r>
                        <a:rPr kumimoji="0" lang="en-US" sz="1000" b="0" i="0" u="none" strike="noStrike" kern="1200" cap="none" spc="0" normalizeH="0" baseline="0" noProof="0">
                          <a:ln>
                            <a:noFill/>
                          </a:ln>
                          <a:solidFill>
                            <a:prstClr val="black"/>
                          </a:solidFill>
                          <a:effectLst/>
                          <a:uLnTx/>
                          <a:uFillTx/>
                          <a:latin typeface="+mn-lt"/>
                          <a:ea typeface="+mn-ea"/>
                          <a:cs typeface="+mn-cs"/>
                        </a:rPr>
                        <a:t>
One app can do wonders (Promotion)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43895820"/>
                  </a:ext>
                </a:extLst>
              </a:tr>
            </a:tbl>
          </a:graphicData>
        </a:graphic>
      </p:graphicFrame>
      <p:sp>
        <p:nvSpPr>
          <p:cNvPr id="4" name="Text Placeholder 3">
            <a:extLst>
              <a:ext uri="{FF2B5EF4-FFF2-40B4-BE49-F238E27FC236}">
                <a16:creationId xmlns:a16="http://schemas.microsoft.com/office/drawing/2014/main" id="{5E4D2ED4-9D4A-4E5F-86E0-D9B265E7654B}"/>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9401591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A64A1-386F-428C-A74F-EA9228F151C8}"/>
              </a:ext>
            </a:extLst>
          </p:cNvPr>
          <p:cNvSpPr>
            <a:spLocks noGrp="1"/>
          </p:cNvSpPr>
          <p:nvPr>
            <p:ph type="title"/>
          </p:nvPr>
        </p:nvSpPr>
        <p:spPr/>
        <p:txBody>
          <a:bodyPr/>
          <a:lstStyle/>
          <a:p>
            <a:r>
              <a:rPr lang="en-US"/>
              <a:t>Facebook Own Posts Table - 8 of 9</a:t>
            </a:r>
          </a:p>
        </p:txBody>
      </p:sp>
      <p:graphicFrame>
        <p:nvGraphicFramePr>
          <p:cNvPr id="5" name="Table Placeholder 4">
            <a:extLst>
              <a:ext uri="{FF2B5EF4-FFF2-40B4-BE49-F238E27FC236}">
                <a16:creationId xmlns:a16="http://schemas.microsoft.com/office/drawing/2014/main" id="{4AF7A2F7-2B50-42AC-BB99-17F203456224}"/>
              </a:ext>
            </a:extLst>
          </p:cNvPr>
          <p:cNvGraphicFramePr>
            <a:graphicFrameLocks noGrp="1"/>
          </p:cNvGraphicFramePr>
          <p:nvPr>
            <p:ph type="tbl" sz="quarter" idx="13"/>
            <p:extLst>
              <p:ext uri="{D42A27DB-BD31-4B8C-83A1-F6EECF244321}">
                <p14:modId xmlns:p14="http://schemas.microsoft.com/office/powerpoint/2010/main" val="1264667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28307305"/>
                    </a:ext>
                  </a:extLst>
                </a:gridCol>
                <a:gridCol w="370332">
                  <a:extLst>
                    <a:ext uri="{9D8B030D-6E8A-4147-A177-3AD203B41FA5}">
                      <a16:colId xmlns:a16="http://schemas.microsoft.com/office/drawing/2014/main" val="2217804250"/>
                    </a:ext>
                  </a:extLst>
                </a:gridCol>
                <a:gridCol w="370332">
                  <a:extLst>
                    <a:ext uri="{9D8B030D-6E8A-4147-A177-3AD203B41FA5}">
                      <a16:colId xmlns:a16="http://schemas.microsoft.com/office/drawing/2014/main" val="3729470113"/>
                    </a:ext>
                  </a:extLst>
                </a:gridCol>
                <a:gridCol w="370332">
                  <a:extLst>
                    <a:ext uri="{9D8B030D-6E8A-4147-A177-3AD203B41FA5}">
                      <a16:colId xmlns:a16="http://schemas.microsoft.com/office/drawing/2014/main" val="1981045318"/>
                    </a:ext>
                  </a:extLst>
                </a:gridCol>
                <a:gridCol w="329184">
                  <a:extLst>
                    <a:ext uri="{9D8B030D-6E8A-4147-A177-3AD203B41FA5}">
                      <a16:colId xmlns:a16="http://schemas.microsoft.com/office/drawing/2014/main" val="252621655"/>
                    </a:ext>
                  </a:extLst>
                </a:gridCol>
                <a:gridCol w="329184">
                  <a:extLst>
                    <a:ext uri="{9D8B030D-6E8A-4147-A177-3AD203B41FA5}">
                      <a16:colId xmlns:a16="http://schemas.microsoft.com/office/drawing/2014/main" val="409898178"/>
                    </a:ext>
                  </a:extLst>
                </a:gridCol>
                <a:gridCol w="329184">
                  <a:extLst>
                    <a:ext uri="{9D8B030D-6E8A-4147-A177-3AD203B41FA5}">
                      <a16:colId xmlns:a16="http://schemas.microsoft.com/office/drawing/2014/main" val="2966969099"/>
                    </a:ext>
                  </a:extLst>
                </a:gridCol>
                <a:gridCol w="329184">
                  <a:extLst>
                    <a:ext uri="{9D8B030D-6E8A-4147-A177-3AD203B41FA5}">
                      <a16:colId xmlns:a16="http://schemas.microsoft.com/office/drawing/2014/main" val="3321358867"/>
                    </a:ext>
                  </a:extLst>
                </a:gridCol>
                <a:gridCol w="329184">
                  <a:extLst>
                    <a:ext uri="{9D8B030D-6E8A-4147-A177-3AD203B41FA5}">
                      <a16:colId xmlns:a16="http://schemas.microsoft.com/office/drawing/2014/main" val="3215814166"/>
                    </a:ext>
                  </a:extLst>
                </a:gridCol>
                <a:gridCol w="329184">
                  <a:extLst>
                    <a:ext uri="{9D8B030D-6E8A-4147-A177-3AD203B41FA5}">
                      <a16:colId xmlns:a16="http://schemas.microsoft.com/office/drawing/2014/main" val="572580848"/>
                    </a:ext>
                  </a:extLst>
                </a:gridCol>
                <a:gridCol w="329184">
                  <a:extLst>
                    <a:ext uri="{9D8B030D-6E8A-4147-A177-3AD203B41FA5}">
                      <a16:colId xmlns:a16="http://schemas.microsoft.com/office/drawing/2014/main" val="3717571579"/>
                    </a:ext>
                  </a:extLst>
                </a:gridCol>
                <a:gridCol w="329184">
                  <a:extLst>
                    <a:ext uri="{9D8B030D-6E8A-4147-A177-3AD203B41FA5}">
                      <a16:colId xmlns:a16="http://schemas.microsoft.com/office/drawing/2014/main" val="2812127811"/>
                    </a:ext>
                  </a:extLst>
                </a:gridCol>
                <a:gridCol w="329184">
                  <a:extLst>
                    <a:ext uri="{9D8B030D-6E8A-4147-A177-3AD203B41FA5}">
                      <a16:colId xmlns:a16="http://schemas.microsoft.com/office/drawing/2014/main" val="1838457759"/>
                    </a:ext>
                  </a:extLst>
                </a:gridCol>
                <a:gridCol w="370332">
                  <a:extLst>
                    <a:ext uri="{9D8B030D-6E8A-4147-A177-3AD203B41FA5}">
                      <a16:colId xmlns:a16="http://schemas.microsoft.com/office/drawing/2014/main" val="3334039124"/>
                    </a:ext>
                  </a:extLst>
                </a:gridCol>
                <a:gridCol w="370332">
                  <a:extLst>
                    <a:ext uri="{9D8B030D-6E8A-4147-A177-3AD203B41FA5}">
                      <a16:colId xmlns:a16="http://schemas.microsoft.com/office/drawing/2014/main" val="2977422521"/>
                    </a:ext>
                  </a:extLst>
                </a:gridCol>
                <a:gridCol w="329184">
                  <a:extLst>
                    <a:ext uri="{9D8B030D-6E8A-4147-A177-3AD203B41FA5}">
                      <a16:colId xmlns:a16="http://schemas.microsoft.com/office/drawing/2014/main" val="2142973370"/>
                    </a:ext>
                  </a:extLst>
                </a:gridCol>
                <a:gridCol w="329184">
                  <a:extLst>
                    <a:ext uri="{9D8B030D-6E8A-4147-A177-3AD203B41FA5}">
                      <a16:colId xmlns:a16="http://schemas.microsoft.com/office/drawing/2014/main" val="1871907266"/>
                    </a:ext>
                  </a:extLst>
                </a:gridCol>
                <a:gridCol w="370332">
                  <a:extLst>
                    <a:ext uri="{9D8B030D-6E8A-4147-A177-3AD203B41FA5}">
                      <a16:colId xmlns:a16="http://schemas.microsoft.com/office/drawing/2014/main" val="3954571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00618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Condé Nast Traveller India - 2018-01-31 09:52:00</a:t>
                      </a:r>
                      <a:r>
                        <a:rPr kumimoji="0" lang="en-US" sz="1000" b="0" i="0" u="none" strike="noStrike" kern="1200" cap="none" spc="0" normalizeH="0" baseline="0" noProof="0">
                          <a:ln>
                            <a:noFill/>
                          </a:ln>
                          <a:solidFill>
                            <a:prstClr val="black"/>
                          </a:solidFill>
                          <a:effectLst/>
                          <a:uLnTx/>
                          <a:uFillTx/>
                          <a:latin typeface="+mn-lt"/>
                          <a:ea typeface="+mn-ea"/>
                          <a:cs typeface="+mn-cs"/>
                        </a:rPr>
                        <a:t>
Sula Vineyards' second resort in Nashik is walking distance from its very popular tasting room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48879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Condé Nast Traveller India - 2018-01-31 09:41:00</a:t>
                      </a:r>
                      <a:r>
                        <a:rPr kumimoji="0" lang="en-US" sz="1000" b="0" i="0" u="none" strike="noStrike" kern="1200" cap="none" spc="0" normalizeH="0" baseline="0" noProof="0">
                          <a:ln>
                            <a:noFill/>
                          </a:ln>
                          <a:solidFill>
                            <a:prstClr val="black"/>
                          </a:solidFill>
                          <a:effectLst/>
                          <a:uLnTx/>
                          <a:uFillTx/>
                          <a:latin typeface="+mn-lt"/>
                          <a:ea typeface="+mn-ea"/>
                          <a:cs typeface="+mn-cs"/>
                        </a:rPr>
                        <a:t>
Remember that little thing?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77474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Condé Nast Traveller India - 2018-01-31 08:50:00</a:t>
                      </a:r>
                      <a:r>
                        <a:rPr kumimoji="0" lang="en-US" sz="1000" b="0" i="0" u="none" strike="noStrike" kern="1200" cap="none" spc="0" normalizeH="0" baseline="0" noProof="0">
                          <a:ln>
                            <a:noFill/>
                          </a:ln>
                          <a:solidFill>
                            <a:prstClr val="black"/>
                          </a:solidFill>
                          <a:effectLst/>
                          <a:uLnTx/>
                          <a:uFillTx/>
                          <a:latin typeface="+mn-lt"/>
                          <a:ea typeface="+mn-ea"/>
                          <a:cs typeface="+mn-cs"/>
                        </a:rPr>
                        <a:t>
You’re spending a fortune to travel to see some of the world’s most beautiful structures. Will your pictures do justice to these works?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83032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Condé Nast Traveller India - 2018-01-31 07:04:52</a:t>
                      </a:r>
                      <a:r>
                        <a:rPr kumimoji="0" lang="en-US" sz="1000" b="0" i="0" u="none" strike="noStrike" kern="1200" cap="none" spc="0" normalizeH="0" baseline="0" noProof="0">
                          <a:ln>
                            <a:noFill/>
                          </a:ln>
                          <a:solidFill>
                            <a:prstClr val="black"/>
                          </a:solidFill>
                          <a:effectLst/>
                          <a:uLnTx/>
                          <a:uFillTx/>
                          <a:latin typeface="+mn-lt"/>
                          <a:ea typeface="+mn-ea"/>
                          <a:cs typeface="+mn-cs"/>
                        </a:rPr>
                        <a:t>
The Mumbai Maiden cruise will let you see the city like never before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47236068"/>
                  </a:ext>
                </a:extLst>
              </a:tr>
            </a:tbl>
          </a:graphicData>
        </a:graphic>
      </p:graphicFrame>
      <p:sp>
        <p:nvSpPr>
          <p:cNvPr id="4" name="Text Placeholder 3">
            <a:extLst>
              <a:ext uri="{FF2B5EF4-FFF2-40B4-BE49-F238E27FC236}">
                <a16:creationId xmlns:a16="http://schemas.microsoft.com/office/drawing/2014/main" id="{F44E2F3C-16B3-451F-9B8E-A81C7DA2F6BA}"/>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4432048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B2241-66C0-4555-B125-282259842974}"/>
              </a:ext>
            </a:extLst>
          </p:cNvPr>
          <p:cNvSpPr>
            <a:spLocks noGrp="1"/>
          </p:cNvSpPr>
          <p:nvPr>
            <p:ph type="title"/>
          </p:nvPr>
        </p:nvSpPr>
        <p:spPr/>
        <p:txBody>
          <a:bodyPr/>
          <a:lstStyle/>
          <a:p>
            <a:r>
              <a:rPr lang="en-US"/>
              <a:t>Facebook Own Posts Table - 9 of 9</a:t>
            </a:r>
          </a:p>
        </p:txBody>
      </p:sp>
      <p:graphicFrame>
        <p:nvGraphicFramePr>
          <p:cNvPr id="5" name="Table Placeholder 4">
            <a:extLst>
              <a:ext uri="{FF2B5EF4-FFF2-40B4-BE49-F238E27FC236}">
                <a16:creationId xmlns:a16="http://schemas.microsoft.com/office/drawing/2014/main" id="{57F8B495-A7FF-4EE3-96FA-192544E07251}"/>
              </a:ext>
            </a:extLst>
          </p:cNvPr>
          <p:cNvGraphicFramePr>
            <a:graphicFrameLocks noGrp="1"/>
          </p:cNvGraphicFramePr>
          <p:nvPr>
            <p:ph type="tbl" sz="quarter" idx="13"/>
            <p:extLst>
              <p:ext uri="{D42A27DB-BD31-4B8C-83A1-F6EECF244321}">
                <p14:modId xmlns:p14="http://schemas.microsoft.com/office/powerpoint/2010/main" val="3548709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8727435"/>
                    </a:ext>
                  </a:extLst>
                </a:gridCol>
                <a:gridCol w="370332">
                  <a:extLst>
                    <a:ext uri="{9D8B030D-6E8A-4147-A177-3AD203B41FA5}">
                      <a16:colId xmlns:a16="http://schemas.microsoft.com/office/drawing/2014/main" val="4068230338"/>
                    </a:ext>
                  </a:extLst>
                </a:gridCol>
                <a:gridCol w="370332">
                  <a:extLst>
                    <a:ext uri="{9D8B030D-6E8A-4147-A177-3AD203B41FA5}">
                      <a16:colId xmlns:a16="http://schemas.microsoft.com/office/drawing/2014/main" val="99219745"/>
                    </a:ext>
                  </a:extLst>
                </a:gridCol>
                <a:gridCol w="370332">
                  <a:extLst>
                    <a:ext uri="{9D8B030D-6E8A-4147-A177-3AD203B41FA5}">
                      <a16:colId xmlns:a16="http://schemas.microsoft.com/office/drawing/2014/main" val="2918023449"/>
                    </a:ext>
                  </a:extLst>
                </a:gridCol>
                <a:gridCol w="329184">
                  <a:extLst>
                    <a:ext uri="{9D8B030D-6E8A-4147-A177-3AD203B41FA5}">
                      <a16:colId xmlns:a16="http://schemas.microsoft.com/office/drawing/2014/main" val="1873620812"/>
                    </a:ext>
                  </a:extLst>
                </a:gridCol>
                <a:gridCol w="329184">
                  <a:extLst>
                    <a:ext uri="{9D8B030D-6E8A-4147-A177-3AD203B41FA5}">
                      <a16:colId xmlns:a16="http://schemas.microsoft.com/office/drawing/2014/main" val="3092531068"/>
                    </a:ext>
                  </a:extLst>
                </a:gridCol>
                <a:gridCol w="329184">
                  <a:extLst>
                    <a:ext uri="{9D8B030D-6E8A-4147-A177-3AD203B41FA5}">
                      <a16:colId xmlns:a16="http://schemas.microsoft.com/office/drawing/2014/main" val="1276881622"/>
                    </a:ext>
                  </a:extLst>
                </a:gridCol>
                <a:gridCol w="329184">
                  <a:extLst>
                    <a:ext uri="{9D8B030D-6E8A-4147-A177-3AD203B41FA5}">
                      <a16:colId xmlns:a16="http://schemas.microsoft.com/office/drawing/2014/main" val="3865396608"/>
                    </a:ext>
                  </a:extLst>
                </a:gridCol>
                <a:gridCol w="329184">
                  <a:extLst>
                    <a:ext uri="{9D8B030D-6E8A-4147-A177-3AD203B41FA5}">
                      <a16:colId xmlns:a16="http://schemas.microsoft.com/office/drawing/2014/main" val="4061027772"/>
                    </a:ext>
                  </a:extLst>
                </a:gridCol>
                <a:gridCol w="329184">
                  <a:extLst>
                    <a:ext uri="{9D8B030D-6E8A-4147-A177-3AD203B41FA5}">
                      <a16:colId xmlns:a16="http://schemas.microsoft.com/office/drawing/2014/main" val="903849971"/>
                    </a:ext>
                  </a:extLst>
                </a:gridCol>
                <a:gridCol w="329184">
                  <a:extLst>
                    <a:ext uri="{9D8B030D-6E8A-4147-A177-3AD203B41FA5}">
                      <a16:colId xmlns:a16="http://schemas.microsoft.com/office/drawing/2014/main" val="822005375"/>
                    </a:ext>
                  </a:extLst>
                </a:gridCol>
                <a:gridCol w="329184">
                  <a:extLst>
                    <a:ext uri="{9D8B030D-6E8A-4147-A177-3AD203B41FA5}">
                      <a16:colId xmlns:a16="http://schemas.microsoft.com/office/drawing/2014/main" val="1460343140"/>
                    </a:ext>
                  </a:extLst>
                </a:gridCol>
                <a:gridCol w="329184">
                  <a:extLst>
                    <a:ext uri="{9D8B030D-6E8A-4147-A177-3AD203B41FA5}">
                      <a16:colId xmlns:a16="http://schemas.microsoft.com/office/drawing/2014/main" val="3774714287"/>
                    </a:ext>
                  </a:extLst>
                </a:gridCol>
                <a:gridCol w="370332">
                  <a:extLst>
                    <a:ext uri="{9D8B030D-6E8A-4147-A177-3AD203B41FA5}">
                      <a16:colId xmlns:a16="http://schemas.microsoft.com/office/drawing/2014/main" val="3304317435"/>
                    </a:ext>
                  </a:extLst>
                </a:gridCol>
                <a:gridCol w="370332">
                  <a:extLst>
                    <a:ext uri="{9D8B030D-6E8A-4147-A177-3AD203B41FA5}">
                      <a16:colId xmlns:a16="http://schemas.microsoft.com/office/drawing/2014/main" val="1864584237"/>
                    </a:ext>
                  </a:extLst>
                </a:gridCol>
                <a:gridCol w="329184">
                  <a:extLst>
                    <a:ext uri="{9D8B030D-6E8A-4147-A177-3AD203B41FA5}">
                      <a16:colId xmlns:a16="http://schemas.microsoft.com/office/drawing/2014/main" val="2095860325"/>
                    </a:ext>
                  </a:extLst>
                </a:gridCol>
                <a:gridCol w="329184">
                  <a:extLst>
                    <a:ext uri="{9D8B030D-6E8A-4147-A177-3AD203B41FA5}">
                      <a16:colId xmlns:a16="http://schemas.microsoft.com/office/drawing/2014/main" val="3602688007"/>
                    </a:ext>
                  </a:extLst>
                </a:gridCol>
                <a:gridCol w="370332">
                  <a:extLst>
                    <a:ext uri="{9D8B030D-6E8A-4147-A177-3AD203B41FA5}">
                      <a16:colId xmlns:a16="http://schemas.microsoft.com/office/drawing/2014/main" val="402026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28715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Geographic Traveller India - 2018-01-30 16:30:00</a:t>
                      </a:r>
                      <a:r>
                        <a:rPr kumimoji="0" lang="en-US" sz="1000" b="0" i="0" u="none" strike="noStrike" kern="1200" cap="none" spc="0" normalizeH="0" baseline="0" noProof="0">
                          <a:ln>
                            <a:noFill/>
                          </a:ln>
                          <a:solidFill>
                            <a:prstClr val="black"/>
                          </a:solidFill>
                          <a:effectLst/>
                          <a:uLnTx/>
                          <a:uFillTx/>
                          <a:latin typeface="+mn-lt"/>
                          <a:ea typeface="+mn-ea"/>
                          <a:cs typeface="+mn-cs"/>
                        </a:rPr>
                        <a:t>
Madhya Pradesh should be on top of your 2018 travel list. Stroll through the remains of historical towns, religious sights and medieval architecture. All this and more in the heart of India. #MagnificientMP
http://www.natgeotraveller.in/in-photos-madhya-pradesh-the-home-of-heritage/
In partnership with Madhya Pradesh Tourism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9007617"/>
                  </a:ext>
                </a:extLst>
              </a:tr>
            </a:tbl>
          </a:graphicData>
        </a:graphic>
      </p:graphicFrame>
      <p:sp>
        <p:nvSpPr>
          <p:cNvPr id="4" name="Text Placeholder 3">
            <a:extLst>
              <a:ext uri="{FF2B5EF4-FFF2-40B4-BE49-F238E27FC236}">
                <a16:creationId xmlns:a16="http://schemas.microsoft.com/office/drawing/2014/main" id="{DB2533C9-8B4D-4ADB-90F0-ACF98B626A78}"/>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48626769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8</TotalTime>
  <Words>996</Words>
  <Application>Microsoft Office PowerPoint</Application>
  <PresentationFormat>On-screen Show (4:3)</PresentationFormat>
  <Paragraphs>630</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quintly_template</vt:lpstr>
      <vt:lpstr>Facebook Own Posts Table - 1 of 9</vt:lpstr>
      <vt:lpstr>Facebook Own Posts Table - 2 of 9</vt:lpstr>
      <vt:lpstr>Facebook Own Posts Table - 3 of 9</vt:lpstr>
      <vt:lpstr>Facebook Own Posts Table - 4 of 9</vt:lpstr>
      <vt:lpstr>Facebook Own Posts Table - 5 of 9</vt:lpstr>
      <vt:lpstr>Facebook Own Posts Table - 6 of 9</vt:lpstr>
      <vt:lpstr>Facebook Own Posts Table - 7 of 9</vt:lpstr>
      <vt:lpstr>Facebook Own Posts Table - 8 of 9</vt:lpstr>
      <vt:lpstr>Facebook Own Posts Table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- 1 of 9</dc:title>
  <dc:creator>Administrator</dc:creator>
  <cp:lastModifiedBy>Administrator</cp:lastModifiedBy>
  <cp:revision>1</cp:revision>
  <dcterms:created xsi:type="dcterms:W3CDTF">2018-02-23T09:52:23Z</dcterms:created>
  <dcterms:modified xsi:type="dcterms:W3CDTF">2018-02-23T10:01:09Z</dcterms:modified>
</cp:coreProperties>
</file>