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015F1-7922-4170-8954-A61099B7A238}"/>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95ECB0AB-0DA6-4EBB-A6D5-CBB022798A1E}"/>
              </a:ext>
            </a:extLst>
          </p:cNvPr>
          <p:cNvGraphicFramePr>
            <a:graphicFrameLocks noGrp="1"/>
          </p:cNvGraphicFramePr>
          <p:nvPr>
            <p:ph type="tbl" sz="quarter" idx="13"/>
            <p:extLst>
              <p:ext uri="{D42A27DB-BD31-4B8C-83A1-F6EECF244321}">
                <p14:modId xmlns:p14="http://schemas.microsoft.com/office/powerpoint/2010/main" val="2172848324"/>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00258169"/>
                    </a:ext>
                  </a:extLst>
                </a:gridCol>
                <a:gridCol w="370332">
                  <a:extLst>
                    <a:ext uri="{9D8B030D-6E8A-4147-A177-3AD203B41FA5}">
                      <a16:colId xmlns:a16="http://schemas.microsoft.com/office/drawing/2014/main" val="1312229512"/>
                    </a:ext>
                  </a:extLst>
                </a:gridCol>
                <a:gridCol w="370332">
                  <a:extLst>
                    <a:ext uri="{9D8B030D-6E8A-4147-A177-3AD203B41FA5}">
                      <a16:colId xmlns:a16="http://schemas.microsoft.com/office/drawing/2014/main" val="3888699697"/>
                    </a:ext>
                  </a:extLst>
                </a:gridCol>
                <a:gridCol w="370332">
                  <a:extLst>
                    <a:ext uri="{9D8B030D-6E8A-4147-A177-3AD203B41FA5}">
                      <a16:colId xmlns:a16="http://schemas.microsoft.com/office/drawing/2014/main" val="1434744126"/>
                    </a:ext>
                  </a:extLst>
                </a:gridCol>
                <a:gridCol w="329184">
                  <a:extLst>
                    <a:ext uri="{9D8B030D-6E8A-4147-A177-3AD203B41FA5}">
                      <a16:colId xmlns:a16="http://schemas.microsoft.com/office/drawing/2014/main" val="1596542092"/>
                    </a:ext>
                  </a:extLst>
                </a:gridCol>
                <a:gridCol w="329184">
                  <a:extLst>
                    <a:ext uri="{9D8B030D-6E8A-4147-A177-3AD203B41FA5}">
                      <a16:colId xmlns:a16="http://schemas.microsoft.com/office/drawing/2014/main" val="4027638901"/>
                    </a:ext>
                  </a:extLst>
                </a:gridCol>
                <a:gridCol w="329184">
                  <a:extLst>
                    <a:ext uri="{9D8B030D-6E8A-4147-A177-3AD203B41FA5}">
                      <a16:colId xmlns:a16="http://schemas.microsoft.com/office/drawing/2014/main" val="4089390260"/>
                    </a:ext>
                  </a:extLst>
                </a:gridCol>
                <a:gridCol w="329184">
                  <a:extLst>
                    <a:ext uri="{9D8B030D-6E8A-4147-A177-3AD203B41FA5}">
                      <a16:colId xmlns:a16="http://schemas.microsoft.com/office/drawing/2014/main" val="3318276526"/>
                    </a:ext>
                  </a:extLst>
                </a:gridCol>
                <a:gridCol w="329184">
                  <a:extLst>
                    <a:ext uri="{9D8B030D-6E8A-4147-A177-3AD203B41FA5}">
                      <a16:colId xmlns:a16="http://schemas.microsoft.com/office/drawing/2014/main" val="1510425381"/>
                    </a:ext>
                  </a:extLst>
                </a:gridCol>
                <a:gridCol w="329184">
                  <a:extLst>
                    <a:ext uri="{9D8B030D-6E8A-4147-A177-3AD203B41FA5}">
                      <a16:colId xmlns:a16="http://schemas.microsoft.com/office/drawing/2014/main" val="2104198971"/>
                    </a:ext>
                  </a:extLst>
                </a:gridCol>
                <a:gridCol w="329184">
                  <a:extLst>
                    <a:ext uri="{9D8B030D-6E8A-4147-A177-3AD203B41FA5}">
                      <a16:colId xmlns:a16="http://schemas.microsoft.com/office/drawing/2014/main" val="1648218072"/>
                    </a:ext>
                  </a:extLst>
                </a:gridCol>
                <a:gridCol w="329184">
                  <a:extLst>
                    <a:ext uri="{9D8B030D-6E8A-4147-A177-3AD203B41FA5}">
                      <a16:colId xmlns:a16="http://schemas.microsoft.com/office/drawing/2014/main" val="4274965490"/>
                    </a:ext>
                  </a:extLst>
                </a:gridCol>
                <a:gridCol w="329184">
                  <a:extLst>
                    <a:ext uri="{9D8B030D-6E8A-4147-A177-3AD203B41FA5}">
                      <a16:colId xmlns:a16="http://schemas.microsoft.com/office/drawing/2014/main" val="22579297"/>
                    </a:ext>
                  </a:extLst>
                </a:gridCol>
                <a:gridCol w="370332">
                  <a:extLst>
                    <a:ext uri="{9D8B030D-6E8A-4147-A177-3AD203B41FA5}">
                      <a16:colId xmlns:a16="http://schemas.microsoft.com/office/drawing/2014/main" val="4195634419"/>
                    </a:ext>
                  </a:extLst>
                </a:gridCol>
                <a:gridCol w="370332">
                  <a:extLst>
                    <a:ext uri="{9D8B030D-6E8A-4147-A177-3AD203B41FA5}">
                      <a16:colId xmlns:a16="http://schemas.microsoft.com/office/drawing/2014/main" val="3499121663"/>
                    </a:ext>
                  </a:extLst>
                </a:gridCol>
                <a:gridCol w="329184">
                  <a:extLst>
                    <a:ext uri="{9D8B030D-6E8A-4147-A177-3AD203B41FA5}">
                      <a16:colId xmlns:a16="http://schemas.microsoft.com/office/drawing/2014/main" val="15157386"/>
                    </a:ext>
                  </a:extLst>
                </a:gridCol>
                <a:gridCol w="329184">
                  <a:extLst>
                    <a:ext uri="{9D8B030D-6E8A-4147-A177-3AD203B41FA5}">
                      <a16:colId xmlns:a16="http://schemas.microsoft.com/office/drawing/2014/main" val="3148644390"/>
                    </a:ext>
                  </a:extLst>
                </a:gridCol>
                <a:gridCol w="370332">
                  <a:extLst>
                    <a:ext uri="{9D8B030D-6E8A-4147-A177-3AD203B41FA5}">
                      <a16:colId xmlns:a16="http://schemas.microsoft.com/office/drawing/2014/main" val="88792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289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- 2018-02-26 03:17:21</a:t>
                      </a:r>
                      <a:r>
                        <a:rPr kumimoji="0" lang="en-US" sz="1000" b="0" i="0" u="none" strike="noStrike" kern="1200" cap="none" spc="0" normalizeH="0" baseline="0" noProof="0">
                          <a:ln>
                            <a:noFill/>
                          </a:ln>
                          <a:solidFill>
                            <a:prstClr val="black"/>
                          </a:solidFill>
                          <a:effectLst/>
                          <a:uLnTx/>
                          <a:uFillTx/>
                          <a:latin typeface="+mn-lt"/>
                          <a:ea typeface="+mn-ea"/>
                          <a:cs typeface="+mn-cs"/>
                        </a:rPr>
                        <a:t>
Have you signed up for your free mammogram screening yet? Registration is required and slots are limited on a first-come-first-served basis.
When: 8 Mar 2018 on International Women's Day, 9am to 12pm
Where: Bukit Timah Community Club
How: Call 6466 2912 to register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144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- 2018-02-25 16:31:16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0289851"/>
                  </a:ext>
                </a:extLst>
              </a:tr>
            </a:tbl>
          </a:graphicData>
        </a:graphic>
      </p:graphicFrame>
      <p:sp>
        <p:nvSpPr>
          <p:cNvPr id="4" name="Text Placeholder 3">
            <a:extLst>
              <a:ext uri="{FF2B5EF4-FFF2-40B4-BE49-F238E27FC236}">
                <a16:creationId xmlns:a16="http://schemas.microsoft.com/office/drawing/2014/main" id="{6EFF2371-903A-4477-BC2D-AEC3A6700809}"/>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2119310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CEF6F-25E8-4D51-8C76-4676FB234D69}"/>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D9929890-7C1B-4037-8D30-A16C4515B65F}"/>
              </a:ext>
            </a:extLst>
          </p:cNvPr>
          <p:cNvGraphicFramePr>
            <a:graphicFrameLocks noGrp="1"/>
          </p:cNvGraphicFramePr>
          <p:nvPr>
            <p:ph type="tbl" sz="quarter" idx="13"/>
            <p:extLst>
              <p:ext uri="{D42A27DB-BD31-4B8C-83A1-F6EECF244321}">
                <p14:modId xmlns:p14="http://schemas.microsoft.com/office/powerpoint/2010/main" val="368397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9102693"/>
                    </a:ext>
                  </a:extLst>
                </a:gridCol>
                <a:gridCol w="370332">
                  <a:extLst>
                    <a:ext uri="{9D8B030D-6E8A-4147-A177-3AD203B41FA5}">
                      <a16:colId xmlns:a16="http://schemas.microsoft.com/office/drawing/2014/main" val="1262023875"/>
                    </a:ext>
                  </a:extLst>
                </a:gridCol>
                <a:gridCol w="370332">
                  <a:extLst>
                    <a:ext uri="{9D8B030D-6E8A-4147-A177-3AD203B41FA5}">
                      <a16:colId xmlns:a16="http://schemas.microsoft.com/office/drawing/2014/main" val="2796701315"/>
                    </a:ext>
                  </a:extLst>
                </a:gridCol>
                <a:gridCol w="370332">
                  <a:extLst>
                    <a:ext uri="{9D8B030D-6E8A-4147-A177-3AD203B41FA5}">
                      <a16:colId xmlns:a16="http://schemas.microsoft.com/office/drawing/2014/main" val="2124153167"/>
                    </a:ext>
                  </a:extLst>
                </a:gridCol>
                <a:gridCol w="329184">
                  <a:extLst>
                    <a:ext uri="{9D8B030D-6E8A-4147-A177-3AD203B41FA5}">
                      <a16:colId xmlns:a16="http://schemas.microsoft.com/office/drawing/2014/main" val="1056568523"/>
                    </a:ext>
                  </a:extLst>
                </a:gridCol>
                <a:gridCol w="329184">
                  <a:extLst>
                    <a:ext uri="{9D8B030D-6E8A-4147-A177-3AD203B41FA5}">
                      <a16:colId xmlns:a16="http://schemas.microsoft.com/office/drawing/2014/main" val="1615912391"/>
                    </a:ext>
                  </a:extLst>
                </a:gridCol>
                <a:gridCol w="329184">
                  <a:extLst>
                    <a:ext uri="{9D8B030D-6E8A-4147-A177-3AD203B41FA5}">
                      <a16:colId xmlns:a16="http://schemas.microsoft.com/office/drawing/2014/main" val="1838020310"/>
                    </a:ext>
                  </a:extLst>
                </a:gridCol>
                <a:gridCol w="329184">
                  <a:extLst>
                    <a:ext uri="{9D8B030D-6E8A-4147-A177-3AD203B41FA5}">
                      <a16:colId xmlns:a16="http://schemas.microsoft.com/office/drawing/2014/main" val="3772212208"/>
                    </a:ext>
                  </a:extLst>
                </a:gridCol>
                <a:gridCol w="329184">
                  <a:extLst>
                    <a:ext uri="{9D8B030D-6E8A-4147-A177-3AD203B41FA5}">
                      <a16:colId xmlns:a16="http://schemas.microsoft.com/office/drawing/2014/main" val="2029693799"/>
                    </a:ext>
                  </a:extLst>
                </a:gridCol>
                <a:gridCol w="329184">
                  <a:extLst>
                    <a:ext uri="{9D8B030D-6E8A-4147-A177-3AD203B41FA5}">
                      <a16:colId xmlns:a16="http://schemas.microsoft.com/office/drawing/2014/main" val="2684502482"/>
                    </a:ext>
                  </a:extLst>
                </a:gridCol>
                <a:gridCol w="329184">
                  <a:extLst>
                    <a:ext uri="{9D8B030D-6E8A-4147-A177-3AD203B41FA5}">
                      <a16:colId xmlns:a16="http://schemas.microsoft.com/office/drawing/2014/main" val="289403254"/>
                    </a:ext>
                  </a:extLst>
                </a:gridCol>
                <a:gridCol w="329184">
                  <a:extLst>
                    <a:ext uri="{9D8B030D-6E8A-4147-A177-3AD203B41FA5}">
                      <a16:colId xmlns:a16="http://schemas.microsoft.com/office/drawing/2014/main" val="1058116563"/>
                    </a:ext>
                  </a:extLst>
                </a:gridCol>
                <a:gridCol w="329184">
                  <a:extLst>
                    <a:ext uri="{9D8B030D-6E8A-4147-A177-3AD203B41FA5}">
                      <a16:colId xmlns:a16="http://schemas.microsoft.com/office/drawing/2014/main" val="2443235752"/>
                    </a:ext>
                  </a:extLst>
                </a:gridCol>
                <a:gridCol w="370332">
                  <a:extLst>
                    <a:ext uri="{9D8B030D-6E8A-4147-A177-3AD203B41FA5}">
                      <a16:colId xmlns:a16="http://schemas.microsoft.com/office/drawing/2014/main" val="3830793965"/>
                    </a:ext>
                  </a:extLst>
                </a:gridCol>
                <a:gridCol w="370332">
                  <a:extLst>
                    <a:ext uri="{9D8B030D-6E8A-4147-A177-3AD203B41FA5}">
                      <a16:colId xmlns:a16="http://schemas.microsoft.com/office/drawing/2014/main" val="3575481075"/>
                    </a:ext>
                  </a:extLst>
                </a:gridCol>
                <a:gridCol w="329184">
                  <a:extLst>
                    <a:ext uri="{9D8B030D-6E8A-4147-A177-3AD203B41FA5}">
                      <a16:colId xmlns:a16="http://schemas.microsoft.com/office/drawing/2014/main" val="3430787083"/>
                    </a:ext>
                  </a:extLst>
                </a:gridCol>
                <a:gridCol w="329184">
                  <a:extLst>
                    <a:ext uri="{9D8B030D-6E8A-4147-A177-3AD203B41FA5}">
                      <a16:colId xmlns:a16="http://schemas.microsoft.com/office/drawing/2014/main" val="684981024"/>
                    </a:ext>
                  </a:extLst>
                </a:gridCol>
                <a:gridCol w="370332">
                  <a:extLst>
                    <a:ext uri="{9D8B030D-6E8A-4147-A177-3AD203B41FA5}">
                      <a16:colId xmlns:a16="http://schemas.microsoft.com/office/drawing/2014/main" val="86387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941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- 2018-02-23 11:53:31</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an awesome Lunar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769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- 2018-02-23 11:14:24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45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- 2018-02-23 11:08:57</a:t>
                      </a:r>
                      <a:r>
                        <a:rPr kumimoji="0" lang="en-US" sz="1000" b="0" i="0" u="none" strike="noStrike" kern="1200" cap="none" spc="0" normalizeH="0" baseline="0" noProof="0">
                          <a:ln>
                            <a:noFill/>
                          </a:ln>
                          <a:solidFill>
                            <a:prstClr val="black"/>
                          </a:solidFill>
                          <a:effectLst/>
                          <a:uLnTx/>
                          <a:uFillTx/>
                          <a:latin typeface="+mn-lt"/>
                          <a:ea typeface="+mn-ea"/>
                          <a:cs typeface="+mn-cs"/>
                        </a:rPr>
                        <a:t>
We are starting our annual CNY Lohei event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895329"/>
                  </a:ext>
                </a:extLst>
              </a:tr>
            </a:tbl>
          </a:graphicData>
        </a:graphic>
      </p:graphicFrame>
      <p:sp>
        <p:nvSpPr>
          <p:cNvPr id="4" name="Text Placeholder 3">
            <a:extLst>
              <a:ext uri="{FF2B5EF4-FFF2-40B4-BE49-F238E27FC236}">
                <a16:creationId xmlns:a16="http://schemas.microsoft.com/office/drawing/2014/main" id="{163AB913-1627-499F-B8D5-5EBFFC887F28}"/>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2883914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E455B-945C-423E-AF28-ABBBC6C2CBD7}"/>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2F02AD0F-6EF7-44DC-A872-581C2F7A1C88}"/>
              </a:ext>
            </a:extLst>
          </p:cNvPr>
          <p:cNvGraphicFramePr>
            <a:graphicFrameLocks noGrp="1"/>
          </p:cNvGraphicFramePr>
          <p:nvPr>
            <p:ph type="tbl" sz="quarter" idx="13"/>
            <p:extLst>
              <p:ext uri="{D42A27DB-BD31-4B8C-83A1-F6EECF244321}">
                <p14:modId xmlns:p14="http://schemas.microsoft.com/office/powerpoint/2010/main" val="7315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5084152"/>
                    </a:ext>
                  </a:extLst>
                </a:gridCol>
                <a:gridCol w="370332">
                  <a:extLst>
                    <a:ext uri="{9D8B030D-6E8A-4147-A177-3AD203B41FA5}">
                      <a16:colId xmlns:a16="http://schemas.microsoft.com/office/drawing/2014/main" val="2625825414"/>
                    </a:ext>
                  </a:extLst>
                </a:gridCol>
                <a:gridCol w="370332">
                  <a:extLst>
                    <a:ext uri="{9D8B030D-6E8A-4147-A177-3AD203B41FA5}">
                      <a16:colId xmlns:a16="http://schemas.microsoft.com/office/drawing/2014/main" val="1925118807"/>
                    </a:ext>
                  </a:extLst>
                </a:gridCol>
                <a:gridCol w="370332">
                  <a:extLst>
                    <a:ext uri="{9D8B030D-6E8A-4147-A177-3AD203B41FA5}">
                      <a16:colId xmlns:a16="http://schemas.microsoft.com/office/drawing/2014/main" val="2229736551"/>
                    </a:ext>
                  </a:extLst>
                </a:gridCol>
                <a:gridCol w="329184">
                  <a:extLst>
                    <a:ext uri="{9D8B030D-6E8A-4147-A177-3AD203B41FA5}">
                      <a16:colId xmlns:a16="http://schemas.microsoft.com/office/drawing/2014/main" val="3203338498"/>
                    </a:ext>
                  </a:extLst>
                </a:gridCol>
                <a:gridCol w="329184">
                  <a:extLst>
                    <a:ext uri="{9D8B030D-6E8A-4147-A177-3AD203B41FA5}">
                      <a16:colId xmlns:a16="http://schemas.microsoft.com/office/drawing/2014/main" val="1594866255"/>
                    </a:ext>
                  </a:extLst>
                </a:gridCol>
                <a:gridCol w="329184">
                  <a:extLst>
                    <a:ext uri="{9D8B030D-6E8A-4147-A177-3AD203B41FA5}">
                      <a16:colId xmlns:a16="http://schemas.microsoft.com/office/drawing/2014/main" val="4154493685"/>
                    </a:ext>
                  </a:extLst>
                </a:gridCol>
                <a:gridCol w="329184">
                  <a:extLst>
                    <a:ext uri="{9D8B030D-6E8A-4147-A177-3AD203B41FA5}">
                      <a16:colId xmlns:a16="http://schemas.microsoft.com/office/drawing/2014/main" val="1099228073"/>
                    </a:ext>
                  </a:extLst>
                </a:gridCol>
                <a:gridCol w="329184">
                  <a:extLst>
                    <a:ext uri="{9D8B030D-6E8A-4147-A177-3AD203B41FA5}">
                      <a16:colId xmlns:a16="http://schemas.microsoft.com/office/drawing/2014/main" val="2446652715"/>
                    </a:ext>
                  </a:extLst>
                </a:gridCol>
                <a:gridCol w="329184">
                  <a:extLst>
                    <a:ext uri="{9D8B030D-6E8A-4147-A177-3AD203B41FA5}">
                      <a16:colId xmlns:a16="http://schemas.microsoft.com/office/drawing/2014/main" val="1187290447"/>
                    </a:ext>
                  </a:extLst>
                </a:gridCol>
                <a:gridCol w="329184">
                  <a:extLst>
                    <a:ext uri="{9D8B030D-6E8A-4147-A177-3AD203B41FA5}">
                      <a16:colId xmlns:a16="http://schemas.microsoft.com/office/drawing/2014/main" val="2676835392"/>
                    </a:ext>
                  </a:extLst>
                </a:gridCol>
                <a:gridCol w="329184">
                  <a:extLst>
                    <a:ext uri="{9D8B030D-6E8A-4147-A177-3AD203B41FA5}">
                      <a16:colId xmlns:a16="http://schemas.microsoft.com/office/drawing/2014/main" val="1281925099"/>
                    </a:ext>
                  </a:extLst>
                </a:gridCol>
                <a:gridCol w="329184">
                  <a:extLst>
                    <a:ext uri="{9D8B030D-6E8A-4147-A177-3AD203B41FA5}">
                      <a16:colId xmlns:a16="http://schemas.microsoft.com/office/drawing/2014/main" val="1916286583"/>
                    </a:ext>
                  </a:extLst>
                </a:gridCol>
                <a:gridCol w="370332">
                  <a:extLst>
                    <a:ext uri="{9D8B030D-6E8A-4147-A177-3AD203B41FA5}">
                      <a16:colId xmlns:a16="http://schemas.microsoft.com/office/drawing/2014/main" val="1041519525"/>
                    </a:ext>
                  </a:extLst>
                </a:gridCol>
                <a:gridCol w="370332">
                  <a:extLst>
                    <a:ext uri="{9D8B030D-6E8A-4147-A177-3AD203B41FA5}">
                      <a16:colId xmlns:a16="http://schemas.microsoft.com/office/drawing/2014/main" val="2695581774"/>
                    </a:ext>
                  </a:extLst>
                </a:gridCol>
                <a:gridCol w="329184">
                  <a:extLst>
                    <a:ext uri="{9D8B030D-6E8A-4147-A177-3AD203B41FA5}">
                      <a16:colId xmlns:a16="http://schemas.microsoft.com/office/drawing/2014/main" val="1029310233"/>
                    </a:ext>
                  </a:extLst>
                </a:gridCol>
                <a:gridCol w="329184">
                  <a:extLst>
                    <a:ext uri="{9D8B030D-6E8A-4147-A177-3AD203B41FA5}">
                      <a16:colId xmlns:a16="http://schemas.microsoft.com/office/drawing/2014/main" val="928280744"/>
                    </a:ext>
                  </a:extLst>
                </a:gridCol>
                <a:gridCol w="370332">
                  <a:extLst>
                    <a:ext uri="{9D8B030D-6E8A-4147-A177-3AD203B41FA5}">
                      <a16:colId xmlns:a16="http://schemas.microsoft.com/office/drawing/2014/main" val="366027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169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- 2018-02-22 05:00:00</a:t>
                      </a:r>
                      <a:r>
                        <a:rPr kumimoji="0" lang="en-US" sz="1000" b="0" i="0" u="none" strike="noStrike" kern="1200" cap="none" spc="0" normalizeH="0" baseline="0" noProof="0">
                          <a:ln>
                            <a:noFill/>
                          </a:ln>
                          <a:solidFill>
                            <a:prstClr val="black"/>
                          </a:solidFill>
                          <a:effectLst/>
                          <a:uLnTx/>
                          <a:uFillTx/>
                          <a:latin typeface="+mn-lt"/>
                          <a:ea typeface="+mn-ea"/>
                          <a:cs typeface="+mn-cs"/>
                        </a:rPr>
                        <a:t>
Having a balanced diet is an important part of maintaining a healthy weight and protecting yourself against breast cancer.
Share this post with your friends and family to encourage them to join you in maintaining a balanced diet together!
#ThinkPinkThursdays #BCFSG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742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- 2018-02-15 14:15:07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261007"/>
                  </a:ext>
                </a:extLst>
              </a:tr>
            </a:tbl>
          </a:graphicData>
        </a:graphic>
      </p:graphicFrame>
      <p:sp>
        <p:nvSpPr>
          <p:cNvPr id="4" name="Text Placeholder 3">
            <a:extLst>
              <a:ext uri="{FF2B5EF4-FFF2-40B4-BE49-F238E27FC236}">
                <a16:creationId xmlns:a16="http://schemas.microsoft.com/office/drawing/2014/main" id="{958224A2-F90A-482F-B601-95B49D6C949F}"/>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522386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C9D26-42FB-4485-9D09-E65DAA4DAC32}"/>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16C6CB2F-30FF-41D9-9E8A-0D67E556595E}"/>
              </a:ext>
            </a:extLst>
          </p:cNvPr>
          <p:cNvGraphicFramePr>
            <a:graphicFrameLocks noGrp="1"/>
          </p:cNvGraphicFramePr>
          <p:nvPr>
            <p:ph type="tbl" sz="quarter" idx="13"/>
            <p:extLst>
              <p:ext uri="{D42A27DB-BD31-4B8C-83A1-F6EECF244321}">
                <p14:modId xmlns:p14="http://schemas.microsoft.com/office/powerpoint/2010/main" val="411986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9889452"/>
                    </a:ext>
                  </a:extLst>
                </a:gridCol>
                <a:gridCol w="370332">
                  <a:extLst>
                    <a:ext uri="{9D8B030D-6E8A-4147-A177-3AD203B41FA5}">
                      <a16:colId xmlns:a16="http://schemas.microsoft.com/office/drawing/2014/main" val="1749047912"/>
                    </a:ext>
                  </a:extLst>
                </a:gridCol>
                <a:gridCol w="370332">
                  <a:extLst>
                    <a:ext uri="{9D8B030D-6E8A-4147-A177-3AD203B41FA5}">
                      <a16:colId xmlns:a16="http://schemas.microsoft.com/office/drawing/2014/main" val="3848177767"/>
                    </a:ext>
                  </a:extLst>
                </a:gridCol>
                <a:gridCol w="370332">
                  <a:extLst>
                    <a:ext uri="{9D8B030D-6E8A-4147-A177-3AD203B41FA5}">
                      <a16:colId xmlns:a16="http://schemas.microsoft.com/office/drawing/2014/main" val="3176457234"/>
                    </a:ext>
                  </a:extLst>
                </a:gridCol>
                <a:gridCol w="329184">
                  <a:extLst>
                    <a:ext uri="{9D8B030D-6E8A-4147-A177-3AD203B41FA5}">
                      <a16:colId xmlns:a16="http://schemas.microsoft.com/office/drawing/2014/main" val="162253513"/>
                    </a:ext>
                  </a:extLst>
                </a:gridCol>
                <a:gridCol w="329184">
                  <a:extLst>
                    <a:ext uri="{9D8B030D-6E8A-4147-A177-3AD203B41FA5}">
                      <a16:colId xmlns:a16="http://schemas.microsoft.com/office/drawing/2014/main" val="356070654"/>
                    </a:ext>
                  </a:extLst>
                </a:gridCol>
                <a:gridCol w="329184">
                  <a:extLst>
                    <a:ext uri="{9D8B030D-6E8A-4147-A177-3AD203B41FA5}">
                      <a16:colId xmlns:a16="http://schemas.microsoft.com/office/drawing/2014/main" val="3759648125"/>
                    </a:ext>
                  </a:extLst>
                </a:gridCol>
                <a:gridCol w="329184">
                  <a:extLst>
                    <a:ext uri="{9D8B030D-6E8A-4147-A177-3AD203B41FA5}">
                      <a16:colId xmlns:a16="http://schemas.microsoft.com/office/drawing/2014/main" val="1597400725"/>
                    </a:ext>
                  </a:extLst>
                </a:gridCol>
                <a:gridCol w="329184">
                  <a:extLst>
                    <a:ext uri="{9D8B030D-6E8A-4147-A177-3AD203B41FA5}">
                      <a16:colId xmlns:a16="http://schemas.microsoft.com/office/drawing/2014/main" val="3708830747"/>
                    </a:ext>
                  </a:extLst>
                </a:gridCol>
                <a:gridCol w="329184">
                  <a:extLst>
                    <a:ext uri="{9D8B030D-6E8A-4147-A177-3AD203B41FA5}">
                      <a16:colId xmlns:a16="http://schemas.microsoft.com/office/drawing/2014/main" val="4063035566"/>
                    </a:ext>
                  </a:extLst>
                </a:gridCol>
                <a:gridCol w="329184">
                  <a:extLst>
                    <a:ext uri="{9D8B030D-6E8A-4147-A177-3AD203B41FA5}">
                      <a16:colId xmlns:a16="http://schemas.microsoft.com/office/drawing/2014/main" val="4265202811"/>
                    </a:ext>
                  </a:extLst>
                </a:gridCol>
                <a:gridCol w="329184">
                  <a:extLst>
                    <a:ext uri="{9D8B030D-6E8A-4147-A177-3AD203B41FA5}">
                      <a16:colId xmlns:a16="http://schemas.microsoft.com/office/drawing/2014/main" val="3125634126"/>
                    </a:ext>
                  </a:extLst>
                </a:gridCol>
                <a:gridCol w="329184">
                  <a:extLst>
                    <a:ext uri="{9D8B030D-6E8A-4147-A177-3AD203B41FA5}">
                      <a16:colId xmlns:a16="http://schemas.microsoft.com/office/drawing/2014/main" val="306603107"/>
                    </a:ext>
                  </a:extLst>
                </a:gridCol>
                <a:gridCol w="370332">
                  <a:extLst>
                    <a:ext uri="{9D8B030D-6E8A-4147-A177-3AD203B41FA5}">
                      <a16:colId xmlns:a16="http://schemas.microsoft.com/office/drawing/2014/main" val="190000632"/>
                    </a:ext>
                  </a:extLst>
                </a:gridCol>
                <a:gridCol w="370332">
                  <a:extLst>
                    <a:ext uri="{9D8B030D-6E8A-4147-A177-3AD203B41FA5}">
                      <a16:colId xmlns:a16="http://schemas.microsoft.com/office/drawing/2014/main" val="2824364905"/>
                    </a:ext>
                  </a:extLst>
                </a:gridCol>
                <a:gridCol w="329184">
                  <a:extLst>
                    <a:ext uri="{9D8B030D-6E8A-4147-A177-3AD203B41FA5}">
                      <a16:colId xmlns:a16="http://schemas.microsoft.com/office/drawing/2014/main" val="4011112336"/>
                    </a:ext>
                  </a:extLst>
                </a:gridCol>
                <a:gridCol w="329184">
                  <a:extLst>
                    <a:ext uri="{9D8B030D-6E8A-4147-A177-3AD203B41FA5}">
                      <a16:colId xmlns:a16="http://schemas.microsoft.com/office/drawing/2014/main" val="1080977948"/>
                    </a:ext>
                  </a:extLst>
                </a:gridCol>
                <a:gridCol w="370332">
                  <a:extLst>
                    <a:ext uri="{9D8B030D-6E8A-4147-A177-3AD203B41FA5}">
                      <a16:colId xmlns:a16="http://schemas.microsoft.com/office/drawing/2014/main" val="336328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86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- 2018-02-13 01:00:00</a:t>
                      </a:r>
                      <a:r>
                        <a:rPr kumimoji="0" lang="en-US" sz="1000" b="0" i="0" u="none" strike="noStrike" kern="1200" cap="none" spc="0" normalizeH="0" baseline="0" noProof="0">
                          <a:ln>
                            <a:noFill/>
                          </a:ln>
                          <a:solidFill>
                            <a:prstClr val="black"/>
                          </a:solidFill>
                          <a:effectLst/>
                          <a:uLnTx/>
                          <a:uFillTx/>
                          <a:latin typeface="+mn-lt"/>
                          <a:ea typeface="+mn-ea"/>
                          <a:cs typeface="+mn-cs"/>
                        </a:rPr>
                        <a:t>
Happy Chinese New Year to all our friends and supporters!
Please be advised that our office will be closed from Thursday, 15 Feb (1pm onwards) in view of the public holiday and we will be back on Monday, 19 Feb.
Gong Xi Fa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025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- 2018-02-12 13:42:43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9120224"/>
                  </a:ext>
                </a:extLst>
              </a:tr>
            </a:tbl>
          </a:graphicData>
        </a:graphic>
      </p:graphicFrame>
      <p:sp>
        <p:nvSpPr>
          <p:cNvPr id="4" name="Text Placeholder 3">
            <a:extLst>
              <a:ext uri="{FF2B5EF4-FFF2-40B4-BE49-F238E27FC236}">
                <a16:creationId xmlns:a16="http://schemas.microsoft.com/office/drawing/2014/main" id="{577D6EED-518D-4CF5-A53D-C0DFE1302187}"/>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614491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B431-0FD2-4F8C-9652-C1FCEA2E315D}"/>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146D744B-58A0-4C32-8729-84FAE56FDF1D}"/>
              </a:ext>
            </a:extLst>
          </p:cNvPr>
          <p:cNvGraphicFramePr>
            <a:graphicFrameLocks noGrp="1"/>
          </p:cNvGraphicFramePr>
          <p:nvPr>
            <p:ph type="tbl" sz="quarter" idx="13"/>
            <p:extLst>
              <p:ext uri="{D42A27DB-BD31-4B8C-83A1-F6EECF244321}">
                <p14:modId xmlns:p14="http://schemas.microsoft.com/office/powerpoint/2010/main" val="167467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9189633"/>
                    </a:ext>
                  </a:extLst>
                </a:gridCol>
                <a:gridCol w="370332">
                  <a:extLst>
                    <a:ext uri="{9D8B030D-6E8A-4147-A177-3AD203B41FA5}">
                      <a16:colId xmlns:a16="http://schemas.microsoft.com/office/drawing/2014/main" val="1579760151"/>
                    </a:ext>
                  </a:extLst>
                </a:gridCol>
                <a:gridCol w="370332">
                  <a:extLst>
                    <a:ext uri="{9D8B030D-6E8A-4147-A177-3AD203B41FA5}">
                      <a16:colId xmlns:a16="http://schemas.microsoft.com/office/drawing/2014/main" val="3706274526"/>
                    </a:ext>
                  </a:extLst>
                </a:gridCol>
                <a:gridCol w="370332">
                  <a:extLst>
                    <a:ext uri="{9D8B030D-6E8A-4147-A177-3AD203B41FA5}">
                      <a16:colId xmlns:a16="http://schemas.microsoft.com/office/drawing/2014/main" val="1197980294"/>
                    </a:ext>
                  </a:extLst>
                </a:gridCol>
                <a:gridCol w="329184">
                  <a:extLst>
                    <a:ext uri="{9D8B030D-6E8A-4147-A177-3AD203B41FA5}">
                      <a16:colId xmlns:a16="http://schemas.microsoft.com/office/drawing/2014/main" val="729468833"/>
                    </a:ext>
                  </a:extLst>
                </a:gridCol>
                <a:gridCol w="329184">
                  <a:extLst>
                    <a:ext uri="{9D8B030D-6E8A-4147-A177-3AD203B41FA5}">
                      <a16:colId xmlns:a16="http://schemas.microsoft.com/office/drawing/2014/main" val="422309719"/>
                    </a:ext>
                  </a:extLst>
                </a:gridCol>
                <a:gridCol w="329184">
                  <a:extLst>
                    <a:ext uri="{9D8B030D-6E8A-4147-A177-3AD203B41FA5}">
                      <a16:colId xmlns:a16="http://schemas.microsoft.com/office/drawing/2014/main" val="747974717"/>
                    </a:ext>
                  </a:extLst>
                </a:gridCol>
                <a:gridCol w="329184">
                  <a:extLst>
                    <a:ext uri="{9D8B030D-6E8A-4147-A177-3AD203B41FA5}">
                      <a16:colId xmlns:a16="http://schemas.microsoft.com/office/drawing/2014/main" val="27762525"/>
                    </a:ext>
                  </a:extLst>
                </a:gridCol>
                <a:gridCol w="329184">
                  <a:extLst>
                    <a:ext uri="{9D8B030D-6E8A-4147-A177-3AD203B41FA5}">
                      <a16:colId xmlns:a16="http://schemas.microsoft.com/office/drawing/2014/main" val="3884693675"/>
                    </a:ext>
                  </a:extLst>
                </a:gridCol>
                <a:gridCol w="329184">
                  <a:extLst>
                    <a:ext uri="{9D8B030D-6E8A-4147-A177-3AD203B41FA5}">
                      <a16:colId xmlns:a16="http://schemas.microsoft.com/office/drawing/2014/main" val="349472587"/>
                    </a:ext>
                  </a:extLst>
                </a:gridCol>
                <a:gridCol w="329184">
                  <a:extLst>
                    <a:ext uri="{9D8B030D-6E8A-4147-A177-3AD203B41FA5}">
                      <a16:colId xmlns:a16="http://schemas.microsoft.com/office/drawing/2014/main" val="4179119736"/>
                    </a:ext>
                  </a:extLst>
                </a:gridCol>
                <a:gridCol w="329184">
                  <a:extLst>
                    <a:ext uri="{9D8B030D-6E8A-4147-A177-3AD203B41FA5}">
                      <a16:colId xmlns:a16="http://schemas.microsoft.com/office/drawing/2014/main" val="2502926997"/>
                    </a:ext>
                  </a:extLst>
                </a:gridCol>
                <a:gridCol w="329184">
                  <a:extLst>
                    <a:ext uri="{9D8B030D-6E8A-4147-A177-3AD203B41FA5}">
                      <a16:colId xmlns:a16="http://schemas.microsoft.com/office/drawing/2014/main" val="119703309"/>
                    </a:ext>
                  </a:extLst>
                </a:gridCol>
                <a:gridCol w="370332">
                  <a:extLst>
                    <a:ext uri="{9D8B030D-6E8A-4147-A177-3AD203B41FA5}">
                      <a16:colId xmlns:a16="http://schemas.microsoft.com/office/drawing/2014/main" val="583890764"/>
                    </a:ext>
                  </a:extLst>
                </a:gridCol>
                <a:gridCol w="370332">
                  <a:extLst>
                    <a:ext uri="{9D8B030D-6E8A-4147-A177-3AD203B41FA5}">
                      <a16:colId xmlns:a16="http://schemas.microsoft.com/office/drawing/2014/main" val="4294121651"/>
                    </a:ext>
                  </a:extLst>
                </a:gridCol>
                <a:gridCol w="329184">
                  <a:extLst>
                    <a:ext uri="{9D8B030D-6E8A-4147-A177-3AD203B41FA5}">
                      <a16:colId xmlns:a16="http://schemas.microsoft.com/office/drawing/2014/main" val="115159371"/>
                    </a:ext>
                  </a:extLst>
                </a:gridCol>
                <a:gridCol w="329184">
                  <a:extLst>
                    <a:ext uri="{9D8B030D-6E8A-4147-A177-3AD203B41FA5}">
                      <a16:colId xmlns:a16="http://schemas.microsoft.com/office/drawing/2014/main" val="173370742"/>
                    </a:ext>
                  </a:extLst>
                </a:gridCol>
                <a:gridCol w="370332">
                  <a:extLst>
                    <a:ext uri="{9D8B030D-6E8A-4147-A177-3AD203B41FA5}">
                      <a16:colId xmlns:a16="http://schemas.microsoft.com/office/drawing/2014/main" val="290053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116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- 2018-02-12 10:35:06</a:t>
                      </a:r>
                      <a:r>
                        <a:rPr kumimoji="0" lang="en-US" sz="1000" b="0" i="0" u="none" strike="noStrike" kern="1200" cap="none" spc="0" normalizeH="0" baseline="0" noProof="0">
                          <a:ln>
                            <a:noFill/>
                          </a:ln>
                          <a:solidFill>
                            <a:prstClr val="black"/>
                          </a:solidFill>
                          <a:effectLst/>
                          <a:uLnTx/>
                          <a:uFillTx/>
                          <a:latin typeface="+mn-lt"/>
                          <a:ea typeface="+mn-ea"/>
                          <a:cs typeface="+mn-cs"/>
                        </a:rPr>
                        <a:t>
Edit: Timing has been revised to 9am - 12pm.
We are bringing the Community Mammobus Programme to YOUR DOORSTEPS on International Women's Day! Visit Bukit Timah Community Club on 8 March from 9am to 12pm for a quick mammogram screening on board a Mammobus. Be one of the FIRSTS among your peers to take charge of your lady health! Screening is FREE for first timers (T&amp;Cs apply). For more information, please visit https://goo.gl/FjRrbQ. #BCFSG #CommunityMammobusProgramme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1123895"/>
                  </a:ext>
                </a:extLst>
              </a:tr>
            </a:tbl>
          </a:graphicData>
        </a:graphic>
      </p:graphicFrame>
      <p:sp>
        <p:nvSpPr>
          <p:cNvPr id="4" name="Text Placeholder 3">
            <a:extLst>
              <a:ext uri="{FF2B5EF4-FFF2-40B4-BE49-F238E27FC236}">
                <a16:creationId xmlns:a16="http://schemas.microsoft.com/office/drawing/2014/main" id="{17024FAA-B2AC-48E7-B3DE-F1DAF50E8740}"/>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3375497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A1C26-AC89-42D8-A7E9-C61C373B2646}"/>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01E414E8-47B1-4D7C-8F42-E95171A463AA}"/>
              </a:ext>
            </a:extLst>
          </p:cNvPr>
          <p:cNvGraphicFramePr>
            <a:graphicFrameLocks noGrp="1"/>
          </p:cNvGraphicFramePr>
          <p:nvPr>
            <p:ph type="tbl" sz="quarter" idx="13"/>
            <p:extLst>
              <p:ext uri="{D42A27DB-BD31-4B8C-83A1-F6EECF244321}">
                <p14:modId xmlns:p14="http://schemas.microsoft.com/office/powerpoint/2010/main" val="1641932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61592649"/>
                    </a:ext>
                  </a:extLst>
                </a:gridCol>
                <a:gridCol w="370332">
                  <a:extLst>
                    <a:ext uri="{9D8B030D-6E8A-4147-A177-3AD203B41FA5}">
                      <a16:colId xmlns:a16="http://schemas.microsoft.com/office/drawing/2014/main" val="604708811"/>
                    </a:ext>
                  </a:extLst>
                </a:gridCol>
                <a:gridCol w="370332">
                  <a:extLst>
                    <a:ext uri="{9D8B030D-6E8A-4147-A177-3AD203B41FA5}">
                      <a16:colId xmlns:a16="http://schemas.microsoft.com/office/drawing/2014/main" val="1138639342"/>
                    </a:ext>
                  </a:extLst>
                </a:gridCol>
                <a:gridCol w="370332">
                  <a:extLst>
                    <a:ext uri="{9D8B030D-6E8A-4147-A177-3AD203B41FA5}">
                      <a16:colId xmlns:a16="http://schemas.microsoft.com/office/drawing/2014/main" val="2119249265"/>
                    </a:ext>
                  </a:extLst>
                </a:gridCol>
                <a:gridCol w="329184">
                  <a:extLst>
                    <a:ext uri="{9D8B030D-6E8A-4147-A177-3AD203B41FA5}">
                      <a16:colId xmlns:a16="http://schemas.microsoft.com/office/drawing/2014/main" val="2911538341"/>
                    </a:ext>
                  </a:extLst>
                </a:gridCol>
                <a:gridCol w="329184">
                  <a:extLst>
                    <a:ext uri="{9D8B030D-6E8A-4147-A177-3AD203B41FA5}">
                      <a16:colId xmlns:a16="http://schemas.microsoft.com/office/drawing/2014/main" val="310807769"/>
                    </a:ext>
                  </a:extLst>
                </a:gridCol>
                <a:gridCol w="329184">
                  <a:extLst>
                    <a:ext uri="{9D8B030D-6E8A-4147-A177-3AD203B41FA5}">
                      <a16:colId xmlns:a16="http://schemas.microsoft.com/office/drawing/2014/main" val="2604886171"/>
                    </a:ext>
                  </a:extLst>
                </a:gridCol>
                <a:gridCol w="329184">
                  <a:extLst>
                    <a:ext uri="{9D8B030D-6E8A-4147-A177-3AD203B41FA5}">
                      <a16:colId xmlns:a16="http://schemas.microsoft.com/office/drawing/2014/main" val="464020404"/>
                    </a:ext>
                  </a:extLst>
                </a:gridCol>
                <a:gridCol w="329184">
                  <a:extLst>
                    <a:ext uri="{9D8B030D-6E8A-4147-A177-3AD203B41FA5}">
                      <a16:colId xmlns:a16="http://schemas.microsoft.com/office/drawing/2014/main" val="2623591913"/>
                    </a:ext>
                  </a:extLst>
                </a:gridCol>
                <a:gridCol w="329184">
                  <a:extLst>
                    <a:ext uri="{9D8B030D-6E8A-4147-A177-3AD203B41FA5}">
                      <a16:colId xmlns:a16="http://schemas.microsoft.com/office/drawing/2014/main" val="3610604198"/>
                    </a:ext>
                  </a:extLst>
                </a:gridCol>
                <a:gridCol w="329184">
                  <a:extLst>
                    <a:ext uri="{9D8B030D-6E8A-4147-A177-3AD203B41FA5}">
                      <a16:colId xmlns:a16="http://schemas.microsoft.com/office/drawing/2014/main" val="1472134899"/>
                    </a:ext>
                  </a:extLst>
                </a:gridCol>
                <a:gridCol w="329184">
                  <a:extLst>
                    <a:ext uri="{9D8B030D-6E8A-4147-A177-3AD203B41FA5}">
                      <a16:colId xmlns:a16="http://schemas.microsoft.com/office/drawing/2014/main" val="1989973929"/>
                    </a:ext>
                  </a:extLst>
                </a:gridCol>
                <a:gridCol w="329184">
                  <a:extLst>
                    <a:ext uri="{9D8B030D-6E8A-4147-A177-3AD203B41FA5}">
                      <a16:colId xmlns:a16="http://schemas.microsoft.com/office/drawing/2014/main" val="1789528681"/>
                    </a:ext>
                  </a:extLst>
                </a:gridCol>
                <a:gridCol w="370332">
                  <a:extLst>
                    <a:ext uri="{9D8B030D-6E8A-4147-A177-3AD203B41FA5}">
                      <a16:colId xmlns:a16="http://schemas.microsoft.com/office/drawing/2014/main" val="4225143950"/>
                    </a:ext>
                  </a:extLst>
                </a:gridCol>
                <a:gridCol w="370332">
                  <a:extLst>
                    <a:ext uri="{9D8B030D-6E8A-4147-A177-3AD203B41FA5}">
                      <a16:colId xmlns:a16="http://schemas.microsoft.com/office/drawing/2014/main" val="4217625610"/>
                    </a:ext>
                  </a:extLst>
                </a:gridCol>
                <a:gridCol w="329184">
                  <a:extLst>
                    <a:ext uri="{9D8B030D-6E8A-4147-A177-3AD203B41FA5}">
                      <a16:colId xmlns:a16="http://schemas.microsoft.com/office/drawing/2014/main" val="659868268"/>
                    </a:ext>
                  </a:extLst>
                </a:gridCol>
                <a:gridCol w="329184">
                  <a:extLst>
                    <a:ext uri="{9D8B030D-6E8A-4147-A177-3AD203B41FA5}">
                      <a16:colId xmlns:a16="http://schemas.microsoft.com/office/drawing/2014/main" val="258509346"/>
                    </a:ext>
                  </a:extLst>
                </a:gridCol>
                <a:gridCol w="370332">
                  <a:extLst>
                    <a:ext uri="{9D8B030D-6E8A-4147-A177-3AD203B41FA5}">
                      <a16:colId xmlns:a16="http://schemas.microsoft.com/office/drawing/2014/main" val="268796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86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- 2018-02-09 08:02:49</a:t>
                      </a:r>
                      <a:r>
                        <a:rPr kumimoji="0" lang="en-US" sz="1000" b="0" i="0" u="none" strike="noStrike" kern="1200" cap="none" spc="0" normalizeH="0" baseline="0" noProof="0">
                          <a:ln>
                            <a:noFill/>
                          </a:ln>
                          <a:solidFill>
                            <a:prstClr val="black"/>
                          </a:solidFill>
                          <a:effectLst/>
                          <a:uLnTx/>
                          <a:uFillTx/>
                          <a:latin typeface="+mn-lt"/>
                          <a:ea typeface="+mn-ea"/>
                          <a:cs typeface="+mn-cs"/>
                        </a:rPr>
                        <a:t>
Nothing beats the privileges of a strong and healthy body to enjoy what life has to offer! This Valentine's Day, empower the woman in your life by reminding her to take charge of her health and conduct regular breast checks. Remember, early detection saves lives, saves breasts. #BCFSG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508142"/>
                  </a:ext>
                </a:extLst>
              </a:tr>
            </a:tbl>
          </a:graphicData>
        </a:graphic>
      </p:graphicFrame>
      <p:sp>
        <p:nvSpPr>
          <p:cNvPr id="4" name="Text Placeholder 3">
            <a:extLst>
              <a:ext uri="{FF2B5EF4-FFF2-40B4-BE49-F238E27FC236}">
                <a16:creationId xmlns:a16="http://schemas.microsoft.com/office/drawing/2014/main" id="{3DE72D8E-3D85-4159-ABC6-A862508318E9}"/>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2154919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B084-A38F-44B2-A65D-5DFB3A063DA7}"/>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0C3E85E1-EE76-4BF9-BB3A-886C108B29CC}"/>
              </a:ext>
            </a:extLst>
          </p:cNvPr>
          <p:cNvGraphicFramePr>
            <a:graphicFrameLocks noGrp="1"/>
          </p:cNvGraphicFramePr>
          <p:nvPr>
            <p:ph type="tbl" sz="quarter" idx="13"/>
            <p:extLst>
              <p:ext uri="{D42A27DB-BD31-4B8C-83A1-F6EECF244321}">
                <p14:modId xmlns:p14="http://schemas.microsoft.com/office/powerpoint/2010/main" val="44260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4215104"/>
                    </a:ext>
                  </a:extLst>
                </a:gridCol>
                <a:gridCol w="370332">
                  <a:extLst>
                    <a:ext uri="{9D8B030D-6E8A-4147-A177-3AD203B41FA5}">
                      <a16:colId xmlns:a16="http://schemas.microsoft.com/office/drawing/2014/main" val="2273941452"/>
                    </a:ext>
                  </a:extLst>
                </a:gridCol>
                <a:gridCol w="370332">
                  <a:extLst>
                    <a:ext uri="{9D8B030D-6E8A-4147-A177-3AD203B41FA5}">
                      <a16:colId xmlns:a16="http://schemas.microsoft.com/office/drawing/2014/main" val="1274012469"/>
                    </a:ext>
                  </a:extLst>
                </a:gridCol>
                <a:gridCol w="370332">
                  <a:extLst>
                    <a:ext uri="{9D8B030D-6E8A-4147-A177-3AD203B41FA5}">
                      <a16:colId xmlns:a16="http://schemas.microsoft.com/office/drawing/2014/main" val="1875567241"/>
                    </a:ext>
                  </a:extLst>
                </a:gridCol>
                <a:gridCol w="329184">
                  <a:extLst>
                    <a:ext uri="{9D8B030D-6E8A-4147-A177-3AD203B41FA5}">
                      <a16:colId xmlns:a16="http://schemas.microsoft.com/office/drawing/2014/main" val="484436525"/>
                    </a:ext>
                  </a:extLst>
                </a:gridCol>
                <a:gridCol w="329184">
                  <a:extLst>
                    <a:ext uri="{9D8B030D-6E8A-4147-A177-3AD203B41FA5}">
                      <a16:colId xmlns:a16="http://schemas.microsoft.com/office/drawing/2014/main" val="1785182518"/>
                    </a:ext>
                  </a:extLst>
                </a:gridCol>
                <a:gridCol w="329184">
                  <a:extLst>
                    <a:ext uri="{9D8B030D-6E8A-4147-A177-3AD203B41FA5}">
                      <a16:colId xmlns:a16="http://schemas.microsoft.com/office/drawing/2014/main" val="4174586342"/>
                    </a:ext>
                  </a:extLst>
                </a:gridCol>
                <a:gridCol w="329184">
                  <a:extLst>
                    <a:ext uri="{9D8B030D-6E8A-4147-A177-3AD203B41FA5}">
                      <a16:colId xmlns:a16="http://schemas.microsoft.com/office/drawing/2014/main" val="868061333"/>
                    </a:ext>
                  </a:extLst>
                </a:gridCol>
                <a:gridCol w="329184">
                  <a:extLst>
                    <a:ext uri="{9D8B030D-6E8A-4147-A177-3AD203B41FA5}">
                      <a16:colId xmlns:a16="http://schemas.microsoft.com/office/drawing/2014/main" val="4101499047"/>
                    </a:ext>
                  </a:extLst>
                </a:gridCol>
                <a:gridCol w="329184">
                  <a:extLst>
                    <a:ext uri="{9D8B030D-6E8A-4147-A177-3AD203B41FA5}">
                      <a16:colId xmlns:a16="http://schemas.microsoft.com/office/drawing/2014/main" val="708358035"/>
                    </a:ext>
                  </a:extLst>
                </a:gridCol>
                <a:gridCol w="329184">
                  <a:extLst>
                    <a:ext uri="{9D8B030D-6E8A-4147-A177-3AD203B41FA5}">
                      <a16:colId xmlns:a16="http://schemas.microsoft.com/office/drawing/2014/main" val="3346628235"/>
                    </a:ext>
                  </a:extLst>
                </a:gridCol>
                <a:gridCol w="329184">
                  <a:extLst>
                    <a:ext uri="{9D8B030D-6E8A-4147-A177-3AD203B41FA5}">
                      <a16:colId xmlns:a16="http://schemas.microsoft.com/office/drawing/2014/main" val="1114337713"/>
                    </a:ext>
                  </a:extLst>
                </a:gridCol>
                <a:gridCol w="329184">
                  <a:extLst>
                    <a:ext uri="{9D8B030D-6E8A-4147-A177-3AD203B41FA5}">
                      <a16:colId xmlns:a16="http://schemas.microsoft.com/office/drawing/2014/main" val="3946002178"/>
                    </a:ext>
                  </a:extLst>
                </a:gridCol>
                <a:gridCol w="370332">
                  <a:extLst>
                    <a:ext uri="{9D8B030D-6E8A-4147-A177-3AD203B41FA5}">
                      <a16:colId xmlns:a16="http://schemas.microsoft.com/office/drawing/2014/main" val="2466056759"/>
                    </a:ext>
                  </a:extLst>
                </a:gridCol>
                <a:gridCol w="370332">
                  <a:extLst>
                    <a:ext uri="{9D8B030D-6E8A-4147-A177-3AD203B41FA5}">
                      <a16:colId xmlns:a16="http://schemas.microsoft.com/office/drawing/2014/main" val="1100226449"/>
                    </a:ext>
                  </a:extLst>
                </a:gridCol>
                <a:gridCol w="329184">
                  <a:extLst>
                    <a:ext uri="{9D8B030D-6E8A-4147-A177-3AD203B41FA5}">
                      <a16:colId xmlns:a16="http://schemas.microsoft.com/office/drawing/2014/main" val="4206026616"/>
                    </a:ext>
                  </a:extLst>
                </a:gridCol>
                <a:gridCol w="329184">
                  <a:extLst>
                    <a:ext uri="{9D8B030D-6E8A-4147-A177-3AD203B41FA5}">
                      <a16:colId xmlns:a16="http://schemas.microsoft.com/office/drawing/2014/main" val="4225758093"/>
                    </a:ext>
                  </a:extLst>
                </a:gridCol>
                <a:gridCol w="370332">
                  <a:extLst>
                    <a:ext uri="{9D8B030D-6E8A-4147-A177-3AD203B41FA5}">
                      <a16:colId xmlns:a16="http://schemas.microsoft.com/office/drawing/2014/main" val="19008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552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- 2018-02-04 01:00:00</a:t>
                      </a:r>
                      <a:r>
                        <a:rPr kumimoji="0" lang="en-US" sz="1000" b="0" i="0" u="none" strike="noStrike" kern="1200" cap="none" spc="0" normalizeH="0" baseline="0" noProof="0">
                          <a:ln>
                            <a:noFill/>
                          </a:ln>
                          <a:solidFill>
                            <a:prstClr val="black"/>
                          </a:solidFill>
                          <a:effectLst/>
                          <a:uLnTx/>
                          <a:uFillTx/>
                          <a:latin typeface="+mn-lt"/>
                          <a:ea typeface="+mn-ea"/>
                          <a:cs typeface="+mn-cs"/>
                        </a:rPr>
                        <a:t>
Breast cancer is the most common cancer among women in Singapore where 1 in 14 will develop the condition before the age of 75. Learn more about the services and activities we provide for women and caregivers affected by breast cancer and how you can help today at www.bcf.org.sg. #BCFSg #WorldCancerDay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661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- 2018-02-03 17:05:10</a:t>
                      </a:r>
                      <a:r>
                        <a:rPr kumimoji="0" lang="en-US" sz="1000" b="0" i="0" u="none" strike="noStrike" kern="1200" cap="none" spc="0" normalizeH="0" baseline="0" noProof="0">
                          <a:ln>
                            <a:noFill/>
                          </a:ln>
                          <a:solidFill>
                            <a:prstClr val="black"/>
                          </a:solidFill>
                          <a:effectLst/>
                          <a:uLnTx/>
                          <a:uFillTx/>
                          <a:latin typeface="+mn-lt"/>
                          <a:ea typeface="+mn-ea"/>
                          <a:cs typeface="+mn-cs"/>
                        </a:rPr>
                        <a:t>
What a pleasant surprise for our ladies in Pink yesterday!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3518315"/>
                  </a:ext>
                </a:extLst>
              </a:tr>
            </a:tbl>
          </a:graphicData>
        </a:graphic>
      </p:graphicFrame>
      <p:sp>
        <p:nvSpPr>
          <p:cNvPr id="4" name="Text Placeholder 3">
            <a:extLst>
              <a:ext uri="{FF2B5EF4-FFF2-40B4-BE49-F238E27FC236}">
                <a16:creationId xmlns:a16="http://schemas.microsoft.com/office/drawing/2014/main" id="{AD65A718-1B9B-4152-9EE4-6839A476CFAF}"/>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508435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DD3E-8755-42E7-B43B-B3EFDA3718BF}"/>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21FFD4F1-9D28-4F71-BB6E-DD4309F26D88}"/>
              </a:ext>
            </a:extLst>
          </p:cNvPr>
          <p:cNvGraphicFramePr>
            <a:graphicFrameLocks noGrp="1"/>
          </p:cNvGraphicFramePr>
          <p:nvPr>
            <p:ph type="tbl" sz="quarter" idx="13"/>
            <p:extLst>
              <p:ext uri="{D42A27DB-BD31-4B8C-83A1-F6EECF244321}">
                <p14:modId xmlns:p14="http://schemas.microsoft.com/office/powerpoint/2010/main" val="296486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4806937"/>
                    </a:ext>
                  </a:extLst>
                </a:gridCol>
                <a:gridCol w="370332">
                  <a:extLst>
                    <a:ext uri="{9D8B030D-6E8A-4147-A177-3AD203B41FA5}">
                      <a16:colId xmlns:a16="http://schemas.microsoft.com/office/drawing/2014/main" val="17398868"/>
                    </a:ext>
                  </a:extLst>
                </a:gridCol>
                <a:gridCol w="370332">
                  <a:extLst>
                    <a:ext uri="{9D8B030D-6E8A-4147-A177-3AD203B41FA5}">
                      <a16:colId xmlns:a16="http://schemas.microsoft.com/office/drawing/2014/main" val="2223531707"/>
                    </a:ext>
                  </a:extLst>
                </a:gridCol>
                <a:gridCol w="370332">
                  <a:extLst>
                    <a:ext uri="{9D8B030D-6E8A-4147-A177-3AD203B41FA5}">
                      <a16:colId xmlns:a16="http://schemas.microsoft.com/office/drawing/2014/main" val="3468533085"/>
                    </a:ext>
                  </a:extLst>
                </a:gridCol>
                <a:gridCol w="329184">
                  <a:extLst>
                    <a:ext uri="{9D8B030D-6E8A-4147-A177-3AD203B41FA5}">
                      <a16:colId xmlns:a16="http://schemas.microsoft.com/office/drawing/2014/main" val="1480388716"/>
                    </a:ext>
                  </a:extLst>
                </a:gridCol>
                <a:gridCol w="329184">
                  <a:extLst>
                    <a:ext uri="{9D8B030D-6E8A-4147-A177-3AD203B41FA5}">
                      <a16:colId xmlns:a16="http://schemas.microsoft.com/office/drawing/2014/main" val="597644989"/>
                    </a:ext>
                  </a:extLst>
                </a:gridCol>
                <a:gridCol w="329184">
                  <a:extLst>
                    <a:ext uri="{9D8B030D-6E8A-4147-A177-3AD203B41FA5}">
                      <a16:colId xmlns:a16="http://schemas.microsoft.com/office/drawing/2014/main" val="1383314983"/>
                    </a:ext>
                  </a:extLst>
                </a:gridCol>
                <a:gridCol w="329184">
                  <a:extLst>
                    <a:ext uri="{9D8B030D-6E8A-4147-A177-3AD203B41FA5}">
                      <a16:colId xmlns:a16="http://schemas.microsoft.com/office/drawing/2014/main" val="4110299147"/>
                    </a:ext>
                  </a:extLst>
                </a:gridCol>
                <a:gridCol w="329184">
                  <a:extLst>
                    <a:ext uri="{9D8B030D-6E8A-4147-A177-3AD203B41FA5}">
                      <a16:colId xmlns:a16="http://schemas.microsoft.com/office/drawing/2014/main" val="579626270"/>
                    </a:ext>
                  </a:extLst>
                </a:gridCol>
                <a:gridCol w="329184">
                  <a:extLst>
                    <a:ext uri="{9D8B030D-6E8A-4147-A177-3AD203B41FA5}">
                      <a16:colId xmlns:a16="http://schemas.microsoft.com/office/drawing/2014/main" val="3988010265"/>
                    </a:ext>
                  </a:extLst>
                </a:gridCol>
                <a:gridCol w="329184">
                  <a:extLst>
                    <a:ext uri="{9D8B030D-6E8A-4147-A177-3AD203B41FA5}">
                      <a16:colId xmlns:a16="http://schemas.microsoft.com/office/drawing/2014/main" val="3503509630"/>
                    </a:ext>
                  </a:extLst>
                </a:gridCol>
                <a:gridCol w="329184">
                  <a:extLst>
                    <a:ext uri="{9D8B030D-6E8A-4147-A177-3AD203B41FA5}">
                      <a16:colId xmlns:a16="http://schemas.microsoft.com/office/drawing/2014/main" val="1368500550"/>
                    </a:ext>
                  </a:extLst>
                </a:gridCol>
                <a:gridCol w="329184">
                  <a:extLst>
                    <a:ext uri="{9D8B030D-6E8A-4147-A177-3AD203B41FA5}">
                      <a16:colId xmlns:a16="http://schemas.microsoft.com/office/drawing/2014/main" val="2764750656"/>
                    </a:ext>
                  </a:extLst>
                </a:gridCol>
                <a:gridCol w="370332">
                  <a:extLst>
                    <a:ext uri="{9D8B030D-6E8A-4147-A177-3AD203B41FA5}">
                      <a16:colId xmlns:a16="http://schemas.microsoft.com/office/drawing/2014/main" val="3408529676"/>
                    </a:ext>
                  </a:extLst>
                </a:gridCol>
                <a:gridCol w="370332">
                  <a:extLst>
                    <a:ext uri="{9D8B030D-6E8A-4147-A177-3AD203B41FA5}">
                      <a16:colId xmlns:a16="http://schemas.microsoft.com/office/drawing/2014/main" val="4055606635"/>
                    </a:ext>
                  </a:extLst>
                </a:gridCol>
                <a:gridCol w="329184">
                  <a:extLst>
                    <a:ext uri="{9D8B030D-6E8A-4147-A177-3AD203B41FA5}">
                      <a16:colId xmlns:a16="http://schemas.microsoft.com/office/drawing/2014/main" val="1361919189"/>
                    </a:ext>
                  </a:extLst>
                </a:gridCol>
                <a:gridCol w="329184">
                  <a:extLst>
                    <a:ext uri="{9D8B030D-6E8A-4147-A177-3AD203B41FA5}">
                      <a16:colId xmlns:a16="http://schemas.microsoft.com/office/drawing/2014/main" val="4139271937"/>
                    </a:ext>
                  </a:extLst>
                </a:gridCol>
                <a:gridCol w="370332">
                  <a:extLst>
                    <a:ext uri="{9D8B030D-6E8A-4147-A177-3AD203B41FA5}">
                      <a16:colId xmlns:a16="http://schemas.microsoft.com/office/drawing/2014/main" val="1072702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041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- 2018-02-02 04:37:11</a:t>
                      </a:r>
                      <a:r>
                        <a:rPr kumimoji="0" lang="en-US" sz="1000" b="0" i="0" u="none" strike="noStrike" kern="1200" cap="none" spc="0" normalizeH="0" baseline="0" noProof="0">
                          <a:ln>
                            <a:noFill/>
                          </a:ln>
                          <a:solidFill>
                            <a:prstClr val="black"/>
                          </a:solidFill>
                          <a:effectLst/>
                          <a:uLnTx/>
                          <a:uFillTx/>
                          <a:latin typeface="+mn-lt"/>
                          <a:ea typeface="+mn-ea"/>
                          <a:cs typeface="+mn-cs"/>
                        </a:rPr>
                        <a:t>
SCS, BCF &amp; NHGD jointly launched a ‘Community Mammobus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700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- 2018-02-02 04:26:56</a:t>
                      </a:r>
                      <a:r>
                        <a:rPr kumimoji="0" lang="en-US" sz="1000" b="0" i="0" u="none" strike="noStrike" kern="1200" cap="none" spc="0" normalizeH="0" baseline="0" noProof="0">
                          <a:ln>
                            <a:noFill/>
                          </a:ln>
                          <a:solidFill>
                            <a:prstClr val="black"/>
                          </a:solidFill>
                          <a:effectLst/>
                          <a:uLnTx/>
                          <a:uFillTx/>
                          <a:latin typeface="+mn-lt"/>
                          <a:ea typeface="+mn-ea"/>
                          <a:cs typeface="+mn-cs"/>
                        </a:rPr>
                        <a:t>
Singapore Cancer Society, Breast Cancer Foundation &amp; National Healthcare Group Diagnostics jointly launched a ‘Community Mammobus Programme’ on 1 February 2018 to encourage more women to go for mammogram screening. Under this new initiative, financial assistance will be provided through the tripartite partnership to make screening more affordable for first-time screeners amongst other eligible 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6763149"/>
                  </a:ext>
                </a:extLst>
              </a:tr>
            </a:tbl>
          </a:graphicData>
        </a:graphic>
      </p:graphicFrame>
      <p:sp>
        <p:nvSpPr>
          <p:cNvPr id="4" name="Text Placeholder 3">
            <a:extLst>
              <a:ext uri="{FF2B5EF4-FFF2-40B4-BE49-F238E27FC236}">
                <a16:creationId xmlns:a16="http://schemas.microsoft.com/office/drawing/2014/main" id="{3F4279BC-3B58-4C0D-ABA4-783AA9BD0536}"/>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417774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D979A-BE27-4B23-8000-97B5A09CC0B0}"/>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42C2CC23-E83A-44D2-A5B0-BB58A7456A06}"/>
              </a:ext>
            </a:extLst>
          </p:cNvPr>
          <p:cNvGraphicFramePr>
            <a:graphicFrameLocks noGrp="1"/>
          </p:cNvGraphicFramePr>
          <p:nvPr>
            <p:ph type="tbl" sz="quarter" idx="13"/>
            <p:extLst>
              <p:ext uri="{D42A27DB-BD31-4B8C-83A1-F6EECF244321}">
                <p14:modId xmlns:p14="http://schemas.microsoft.com/office/powerpoint/2010/main" val="3282135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1293842"/>
                    </a:ext>
                  </a:extLst>
                </a:gridCol>
                <a:gridCol w="370332">
                  <a:extLst>
                    <a:ext uri="{9D8B030D-6E8A-4147-A177-3AD203B41FA5}">
                      <a16:colId xmlns:a16="http://schemas.microsoft.com/office/drawing/2014/main" val="1048981063"/>
                    </a:ext>
                  </a:extLst>
                </a:gridCol>
                <a:gridCol w="370332">
                  <a:extLst>
                    <a:ext uri="{9D8B030D-6E8A-4147-A177-3AD203B41FA5}">
                      <a16:colId xmlns:a16="http://schemas.microsoft.com/office/drawing/2014/main" val="4226275902"/>
                    </a:ext>
                  </a:extLst>
                </a:gridCol>
                <a:gridCol w="370332">
                  <a:extLst>
                    <a:ext uri="{9D8B030D-6E8A-4147-A177-3AD203B41FA5}">
                      <a16:colId xmlns:a16="http://schemas.microsoft.com/office/drawing/2014/main" val="8823822"/>
                    </a:ext>
                  </a:extLst>
                </a:gridCol>
                <a:gridCol w="329184">
                  <a:extLst>
                    <a:ext uri="{9D8B030D-6E8A-4147-A177-3AD203B41FA5}">
                      <a16:colId xmlns:a16="http://schemas.microsoft.com/office/drawing/2014/main" val="2788441910"/>
                    </a:ext>
                  </a:extLst>
                </a:gridCol>
                <a:gridCol w="329184">
                  <a:extLst>
                    <a:ext uri="{9D8B030D-6E8A-4147-A177-3AD203B41FA5}">
                      <a16:colId xmlns:a16="http://schemas.microsoft.com/office/drawing/2014/main" val="208766205"/>
                    </a:ext>
                  </a:extLst>
                </a:gridCol>
                <a:gridCol w="329184">
                  <a:extLst>
                    <a:ext uri="{9D8B030D-6E8A-4147-A177-3AD203B41FA5}">
                      <a16:colId xmlns:a16="http://schemas.microsoft.com/office/drawing/2014/main" val="690632458"/>
                    </a:ext>
                  </a:extLst>
                </a:gridCol>
                <a:gridCol w="329184">
                  <a:extLst>
                    <a:ext uri="{9D8B030D-6E8A-4147-A177-3AD203B41FA5}">
                      <a16:colId xmlns:a16="http://schemas.microsoft.com/office/drawing/2014/main" val="2329701719"/>
                    </a:ext>
                  </a:extLst>
                </a:gridCol>
                <a:gridCol w="329184">
                  <a:extLst>
                    <a:ext uri="{9D8B030D-6E8A-4147-A177-3AD203B41FA5}">
                      <a16:colId xmlns:a16="http://schemas.microsoft.com/office/drawing/2014/main" val="3456735817"/>
                    </a:ext>
                  </a:extLst>
                </a:gridCol>
                <a:gridCol w="329184">
                  <a:extLst>
                    <a:ext uri="{9D8B030D-6E8A-4147-A177-3AD203B41FA5}">
                      <a16:colId xmlns:a16="http://schemas.microsoft.com/office/drawing/2014/main" val="4098570917"/>
                    </a:ext>
                  </a:extLst>
                </a:gridCol>
                <a:gridCol w="329184">
                  <a:extLst>
                    <a:ext uri="{9D8B030D-6E8A-4147-A177-3AD203B41FA5}">
                      <a16:colId xmlns:a16="http://schemas.microsoft.com/office/drawing/2014/main" val="1549444511"/>
                    </a:ext>
                  </a:extLst>
                </a:gridCol>
                <a:gridCol w="329184">
                  <a:extLst>
                    <a:ext uri="{9D8B030D-6E8A-4147-A177-3AD203B41FA5}">
                      <a16:colId xmlns:a16="http://schemas.microsoft.com/office/drawing/2014/main" val="873597263"/>
                    </a:ext>
                  </a:extLst>
                </a:gridCol>
                <a:gridCol w="329184">
                  <a:extLst>
                    <a:ext uri="{9D8B030D-6E8A-4147-A177-3AD203B41FA5}">
                      <a16:colId xmlns:a16="http://schemas.microsoft.com/office/drawing/2014/main" val="1026161976"/>
                    </a:ext>
                  </a:extLst>
                </a:gridCol>
                <a:gridCol w="370332">
                  <a:extLst>
                    <a:ext uri="{9D8B030D-6E8A-4147-A177-3AD203B41FA5}">
                      <a16:colId xmlns:a16="http://schemas.microsoft.com/office/drawing/2014/main" val="2258026396"/>
                    </a:ext>
                  </a:extLst>
                </a:gridCol>
                <a:gridCol w="370332">
                  <a:extLst>
                    <a:ext uri="{9D8B030D-6E8A-4147-A177-3AD203B41FA5}">
                      <a16:colId xmlns:a16="http://schemas.microsoft.com/office/drawing/2014/main" val="2092855710"/>
                    </a:ext>
                  </a:extLst>
                </a:gridCol>
                <a:gridCol w="329184">
                  <a:extLst>
                    <a:ext uri="{9D8B030D-6E8A-4147-A177-3AD203B41FA5}">
                      <a16:colId xmlns:a16="http://schemas.microsoft.com/office/drawing/2014/main" val="602357714"/>
                    </a:ext>
                  </a:extLst>
                </a:gridCol>
                <a:gridCol w="329184">
                  <a:extLst>
                    <a:ext uri="{9D8B030D-6E8A-4147-A177-3AD203B41FA5}">
                      <a16:colId xmlns:a16="http://schemas.microsoft.com/office/drawing/2014/main" val="3612786058"/>
                    </a:ext>
                  </a:extLst>
                </a:gridCol>
                <a:gridCol w="370332">
                  <a:extLst>
                    <a:ext uri="{9D8B030D-6E8A-4147-A177-3AD203B41FA5}">
                      <a16:colId xmlns:a16="http://schemas.microsoft.com/office/drawing/2014/main" val="169443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571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- 2018-02-01 07:00:00</a:t>
                      </a:r>
                      <a:r>
                        <a:rPr kumimoji="0" lang="en-US" sz="1000" b="0" i="0" u="none" strike="noStrike" kern="1200" cap="none" spc="0" normalizeH="0" baseline="0" noProof="0">
                          <a:ln>
                            <a:noFill/>
                          </a:ln>
                          <a:solidFill>
                            <a:prstClr val="black"/>
                          </a:solidFill>
                          <a:effectLst/>
                          <a:uLnTx/>
                          <a:uFillTx/>
                          <a:latin typeface="+mn-lt"/>
                          <a:ea typeface="+mn-ea"/>
                          <a:cs typeface="+mn-cs"/>
                        </a:rPr>
                        <a:t>
#DidYouKnow: The emotional health of breast cancer survivors is determined by their self-esteem and self-worth. Social and psychological support as well as a sense of control can also affect their well-being.
Caregivers can offer support by understanding what their loved ones might be feeling at each stage of their journey!
For more information on the psycho-emotional needs of survivors and tips for caregivers, please visit https://goo.gl/hLY69v 
#BCFSG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007201"/>
                  </a:ext>
                </a:extLst>
              </a:tr>
            </a:tbl>
          </a:graphicData>
        </a:graphic>
      </p:graphicFrame>
      <p:sp>
        <p:nvSpPr>
          <p:cNvPr id="4" name="Text Placeholder 3">
            <a:extLst>
              <a:ext uri="{FF2B5EF4-FFF2-40B4-BE49-F238E27FC236}">
                <a16:creationId xmlns:a16="http://schemas.microsoft.com/office/drawing/2014/main" id="{D54459EF-443D-480C-A2EE-59134BE75FE2}"/>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3037147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8CA7-311E-44A1-A039-CCE22B091B92}"/>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DC4F59CE-47DB-4F67-9856-803A641AF46D}"/>
              </a:ext>
            </a:extLst>
          </p:cNvPr>
          <p:cNvGraphicFramePr>
            <a:graphicFrameLocks noGrp="1"/>
          </p:cNvGraphicFramePr>
          <p:nvPr>
            <p:ph type="tbl" sz="quarter" idx="13"/>
            <p:extLst>
              <p:ext uri="{D42A27DB-BD31-4B8C-83A1-F6EECF244321}">
                <p14:modId xmlns:p14="http://schemas.microsoft.com/office/powerpoint/2010/main" val="175463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0320434"/>
                    </a:ext>
                  </a:extLst>
                </a:gridCol>
                <a:gridCol w="370332">
                  <a:extLst>
                    <a:ext uri="{9D8B030D-6E8A-4147-A177-3AD203B41FA5}">
                      <a16:colId xmlns:a16="http://schemas.microsoft.com/office/drawing/2014/main" val="3481914296"/>
                    </a:ext>
                  </a:extLst>
                </a:gridCol>
                <a:gridCol w="370332">
                  <a:extLst>
                    <a:ext uri="{9D8B030D-6E8A-4147-A177-3AD203B41FA5}">
                      <a16:colId xmlns:a16="http://schemas.microsoft.com/office/drawing/2014/main" val="1631537592"/>
                    </a:ext>
                  </a:extLst>
                </a:gridCol>
                <a:gridCol w="370332">
                  <a:extLst>
                    <a:ext uri="{9D8B030D-6E8A-4147-A177-3AD203B41FA5}">
                      <a16:colId xmlns:a16="http://schemas.microsoft.com/office/drawing/2014/main" val="2464488656"/>
                    </a:ext>
                  </a:extLst>
                </a:gridCol>
                <a:gridCol w="329184">
                  <a:extLst>
                    <a:ext uri="{9D8B030D-6E8A-4147-A177-3AD203B41FA5}">
                      <a16:colId xmlns:a16="http://schemas.microsoft.com/office/drawing/2014/main" val="2866489739"/>
                    </a:ext>
                  </a:extLst>
                </a:gridCol>
                <a:gridCol w="329184">
                  <a:extLst>
                    <a:ext uri="{9D8B030D-6E8A-4147-A177-3AD203B41FA5}">
                      <a16:colId xmlns:a16="http://schemas.microsoft.com/office/drawing/2014/main" val="458387590"/>
                    </a:ext>
                  </a:extLst>
                </a:gridCol>
                <a:gridCol w="329184">
                  <a:extLst>
                    <a:ext uri="{9D8B030D-6E8A-4147-A177-3AD203B41FA5}">
                      <a16:colId xmlns:a16="http://schemas.microsoft.com/office/drawing/2014/main" val="4215793271"/>
                    </a:ext>
                  </a:extLst>
                </a:gridCol>
                <a:gridCol w="329184">
                  <a:extLst>
                    <a:ext uri="{9D8B030D-6E8A-4147-A177-3AD203B41FA5}">
                      <a16:colId xmlns:a16="http://schemas.microsoft.com/office/drawing/2014/main" val="1010655502"/>
                    </a:ext>
                  </a:extLst>
                </a:gridCol>
                <a:gridCol w="329184">
                  <a:extLst>
                    <a:ext uri="{9D8B030D-6E8A-4147-A177-3AD203B41FA5}">
                      <a16:colId xmlns:a16="http://schemas.microsoft.com/office/drawing/2014/main" val="80861128"/>
                    </a:ext>
                  </a:extLst>
                </a:gridCol>
                <a:gridCol w="329184">
                  <a:extLst>
                    <a:ext uri="{9D8B030D-6E8A-4147-A177-3AD203B41FA5}">
                      <a16:colId xmlns:a16="http://schemas.microsoft.com/office/drawing/2014/main" val="101862837"/>
                    </a:ext>
                  </a:extLst>
                </a:gridCol>
                <a:gridCol w="329184">
                  <a:extLst>
                    <a:ext uri="{9D8B030D-6E8A-4147-A177-3AD203B41FA5}">
                      <a16:colId xmlns:a16="http://schemas.microsoft.com/office/drawing/2014/main" val="3436511680"/>
                    </a:ext>
                  </a:extLst>
                </a:gridCol>
                <a:gridCol w="329184">
                  <a:extLst>
                    <a:ext uri="{9D8B030D-6E8A-4147-A177-3AD203B41FA5}">
                      <a16:colId xmlns:a16="http://schemas.microsoft.com/office/drawing/2014/main" val="3785108938"/>
                    </a:ext>
                  </a:extLst>
                </a:gridCol>
                <a:gridCol w="329184">
                  <a:extLst>
                    <a:ext uri="{9D8B030D-6E8A-4147-A177-3AD203B41FA5}">
                      <a16:colId xmlns:a16="http://schemas.microsoft.com/office/drawing/2014/main" val="1802673630"/>
                    </a:ext>
                  </a:extLst>
                </a:gridCol>
                <a:gridCol w="370332">
                  <a:extLst>
                    <a:ext uri="{9D8B030D-6E8A-4147-A177-3AD203B41FA5}">
                      <a16:colId xmlns:a16="http://schemas.microsoft.com/office/drawing/2014/main" val="3079658505"/>
                    </a:ext>
                  </a:extLst>
                </a:gridCol>
                <a:gridCol w="370332">
                  <a:extLst>
                    <a:ext uri="{9D8B030D-6E8A-4147-A177-3AD203B41FA5}">
                      <a16:colId xmlns:a16="http://schemas.microsoft.com/office/drawing/2014/main" val="4043886886"/>
                    </a:ext>
                  </a:extLst>
                </a:gridCol>
                <a:gridCol w="329184">
                  <a:extLst>
                    <a:ext uri="{9D8B030D-6E8A-4147-A177-3AD203B41FA5}">
                      <a16:colId xmlns:a16="http://schemas.microsoft.com/office/drawing/2014/main" val="2219401839"/>
                    </a:ext>
                  </a:extLst>
                </a:gridCol>
                <a:gridCol w="329184">
                  <a:extLst>
                    <a:ext uri="{9D8B030D-6E8A-4147-A177-3AD203B41FA5}">
                      <a16:colId xmlns:a16="http://schemas.microsoft.com/office/drawing/2014/main" val="2258066939"/>
                    </a:ext>
                  </a:extLst>
                </a:gridCol>
                <a:gridCol w="370332">
                  <a:extLst>
                    <a:ext uri="{9D8B030D-6E8A-4147-A177-3AD203B41FA5}">
                      <a16:colId xmlns:a16="http://schemas.microsoft.com/office/drawing/2014/main" val="1342666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9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Breast Cancer Foundation - 2018-02-01 04:12:11</a:t>
                      </a:r>
                      <a:r>
                        <a:rPr kumimoji="0" lang="en-US" sz="1000" b="0" i="0" u="none" strike="noStrike" kern="1200" cap="none" spc="0" normalizeH="0" baseline="0" noProof="0">
                          <a:ln>
                            <a:noFill/>
                          </a:ln>
                          <a:solidFill>
                            <a:prstClr val="black"/>
                          </a:solidFill>
                          <a:effectLst/>
                          <a:uLnTx/>
                          <a:uFillTx/>
                          <a:latin typeface="+mn-lt"/>
                          <a:ea typeface="+mn-ea"/>
                          <a:cs typeface="+mn-cs"/>
                        </a:rPr>
                        <a:t>
Coinciding with #WorldCancerDay2018, we are collaborating with Singapore Cancer Society and National Healthcare Group Diagnostics to launch the ‘Community Mammobus Programme’ to encourage more women to go for mammogram screening through funding assistance starting from today! 
The Mammobus will be deployed islandwide for the rest of the year. So stay tuned to our Facebook page and website at www.bcf.org.sg for more information! 🚎🎉 #BCFSg #CommunityMammobusProgramme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445920"/>
                  </a:ext>
                </a:extLst>
              </a:tr>
            </a:tbl>
          </a:graphicData>
        </a:graphic>
      </p:graphicFrame>
      <p:sp>
        <p:nvSpPr>
          <p:cNvPr id="4" name="Text Placeholder 3">
            <a:extLst>
              <a:ext uri="{FF2B5EF4-FFF2-40B4-BE49-F238E27FC236}">
                <a16:creationId xmlns:a16="http://schemas.microsoft.com/office/drawing/2014/main" id="{EE4EA313-DBCC-4845-8F66-EBAD3687CF7B}"/>
              </a:ext>
            </a:extLst>
          </p:cNvPr>
          <p:cNvSpPr>
            <a:spLocks noGrp="1"/>
          </p:cNvSpPr>
          <p:nvPr>
            <p:ph type="body" sz="quarter" idx="14"/>
          </p:nvPr>
        </p:nvSpPr>
        <p:spPr/>
        <p:txBody>
          <a:bodyPr/>
          <a:lstStyle/>
          <a:p>
            <a:r>
              <a:rPr lang="en-US"/>
              <a:t>01/30/2018 - 03/01/2018</a:t>
            </a:r>
          </a:p>
        </p:txBody>
      </p:sp>
    </p:spTree>
    <p:extLst>
      <p:ext uri="{BB962C8B-B14F-4D97-AF65-F5344CB8AC3E}">
        <p14:creationId xmlns:p14="http://schemas.microsoft.com/office/powerpoint/2010/main" val="41764910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805</Words>
  <Application>Microsoft Office PowerPoint</Application>
  <PresentationFormat>On-screen Show (4:3)</PresentationFormat>
  <Paragraphs>506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10</dc:title>
  <dc:creator>Administrator</dc:creator>
  <cp:lastModifiedBy>Administrator</cp:lastModifiedBy>
  <cp:revision>1</cp:revision>
  <dcterms:created xsi:type="dcterms:W3CDTF">2018-03-02T07:43:57Z</dcterms:created>
  <dcterms:modified xsi:type="dcterms:W3CDTF">2018-03-02T07:48:13Z</dcterms:modified>
</cp:coreProperties>
</file>