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Pet Lovers Centre Singapore PLC SG</c:v>
                </c:pt>
              </c:strCache>
            </c:strRef>
          </c:tx>
          <c:spPr>
            <a:ln w="28575" cap="rnd">
              <a:solidFill>
                <a:schemeClr val="accent1"/>
              </a:solidFill>
              <a:round/>
            </a:ln>
            <a:effectLst/>
          </c:spPr>
          <c:marker>
            <c:symbol val="none"/>
          </c:marker>
          <c:cat>
            <c:numRef>
              <c:f>Sheet1!$A$2:$A$32</c:f>
              <c:numCache>
                <c:formatCode>m/d/yyyy</c:formatCode>
                <c:ptCount val="31"/>
                <c:pt idx="0">
                  <c:v>43127</c:v>
                </c:pt>
                <c:pt idx="1">
                  <c:v>43128</c:v>
                </c:pt>
                <c:pt idx="2">
                  <c:v>43129</c:v>
                </c:pt>
                <c:pt idx="3">
                  <c:v>43130</c:v>
                </c:pt>
                <c:pt idx="4">
                  <c:v>43131</c:v>
                </c:pt>
                <c:pt idx="5">
                  <c:v>43132</c:v>
                </c:pt>
                <c:pt idx="6">
                  <c:v>43133</c:v>
                </c:pt>
                <c:pt idx="7">
                  <c:v>43134</c:v>
                </c:pt>
                <c:pt idx="8">
                  <c:v>43135</c:v>
                </c:pt>
                <c:pt idx="9">
                  <c:v>43136</c:v>
                </c:pt>
                <c:pt idx="10">
                  <c:v>43137</c:v>
                </c:pt>
                <c:pt idx="11">
                  <c:v>43138</c:v>
                </c:pt>
                <c:pt idx="12">
                  <c:v>43139</c:v>
                </c:pt>
                <c:pt idx="13">
                  <c:v>43140</c:v>
                </c:pt>
                <c:pt idx="14">
                  <c:v>43141</c:v>
                </c:pt>
                <c:pt idx="15">
                  <c:v>43142</c:v>
                </c:pt>
                <c:pt idx="16">
                  <c:v>43143</c:v>
                </c:pt>
                <c:pt idx="17">
                  <c:v>43144</c:v>
                </c:pt>
                <c:pt idx="18">
                  <c:v>43145</c:v>
                </c:pt>
                <c:pt idx="19">
                  <c:v>43146</c:v>
                </c:pt>
                <c:pt idx="20">
                  <c:v>43147</c:v>
                </c:pt>
                <c:pt idx="21">
                  <c:v>43148</c:v>
                </c:pt>
                <c:pt idx="22">
                  <c:v>43149</c:v>
                </c:pt>
                <c:pt idx="23">
                  <c:v>43150</c:v>
                </c:pt>
                <c:pt idx="24">
                  <c:v>43151</c:v>
                </c:pt>
                <c:pt idx="25">
                  <c:v>43152</c:v>
                </c:pt>
                <c:pt idx="26">
                  <c:v>43153</c:v>
                </c:pt>
                <c:pt idx="27">
                  <c:v>43154</c:v>
                </c:pt>
                <c:pt idx="28">
                  <c:v>43155</c:v>
                </c:pt>
                <c:pt idx="29">
                  <c:v>43156</c:v>
                </c:pt>
                <c:pt idx="30">
                  <c:v>43157</c:v>
                </c:pt>
              </c:numCache>
            </c:numRef>
          </c:cat>
          <c:val>
            <c:numRef>
              <c:f>Sheet1!$B$2:$B$32</c:f>
              <c:numCache>
                <c:formatCode>General</c:formatCode>
                <c:ptCount val="31"/>
                <c:pt idx="0">
                  <c:v>101339</c:v>
                </c:pt>
                <c:pt idx="1">
                  <c:v>101353</c:v>
                </c:pt>
                <c:pt idx="2">
                  <c:v>101367</c:v>
                </c:pt>
                <c:pt idx="3">
                  <c:v>101383</c:v>
                </c:pt>
                <c:pt idx="4">
                  <c:v>101388</c:v>
                </c:pt>
                <c:pt idx="5">
                  <c:v>101383</c:v>
                </c:pt>
                <c:pt idx="6">
                  <c:v>101383</c:v>
                </c:pt>
                <c:pt idx="7">
                  <c:v>101379</c:v>
                </c:pt>
                <c:pt idx="8">
                  <c:v>101368</c:v>
                </c:pt>
                <c:pt idx="9">
                  <c:v>101366</c:v>
                </c:pt>
                <c:pt idx="10">
                  <c:v>101357</c:v>
                </c:pt>
                <c:pt idx="11">
                  <c:v>101358</c:v>
                </c:pt>
                <c:pt idx="12">
                  <c:v>101353</c:v>
                </c:pt>
                <c:pt idx="13">
                  <c:v>101341</c:v>
                </c:pt>
                <c:pt idx="14">
                  <c:v>101344</c:v>
                </c:pt>
                <c:pt idx="15">
                  <c:v>101347</c:v>
                </c:pt>
                <c:pt idx="16">
                  <c:v>101339</c:v>
                </c:pt>
                <c:pt idx="17">
                  <c:v>101337</c:v>
                </c:pt>
                <c:pt idx="18">
                  <c:v>101345</c:v>
                </c:pt>
                <c:pt idx="19">
                  <c:v>101344</c:v>
                </c:pt>
                <c:pt idx="20">
                  <c:v>101329</c:v>
                </c:pt>
                <c:pt idx="21">
                  <c:v>101323</c:v>
                </c:pt>
                <c:pt idx="22">
                  <c:v>101331</c:v>
                </c:pt>
                <c:pt idx="23">
                  <c:v>101334</c:v>
                </c:pt>
                <c:pt idx="24">
                  <c:v>101330</c:v>
                </c:pt>
                <c:pt idx="25">
                  <c:v>101335</c:v>
                </c:pt>
                <c:pt idx="26">
                  <c:v>101337</c:v>
                </c:pt>
                <c:pt idx="27">
                  <c:v>101337</c:v>
                </c:pt>
                <c:pt idx="28">
                  <c:v>101332</c:v>
                </c:pt>
                <c:pt idx="29">
                  <c:v>101331</c:v>
                </c:pt>
                <c:pt idx="30">
                  <c:v>101332</c:v>
                </c:pt>
              </c:numCache>
            </c:numRef>
          </c:val>
          <c:smooth val="0"/>
          <c:extLst>
            <c:ext xmlns:c16="http://schemas.microsoft.com/office/drawing/2014/chart" uri="{C3380CC4-5D6E-409C-BE32-E72D297353CC}">
              <c16:uniqueId val="{00000000-CB85-441B-B065-D8EF2C7E1C38}"/>
            </c:ext>
          </c:extLst>
        </c:ser>
        <c:dLbls>
          <c:showLegendKey val="0"/>
          <c:showVal val="0"/>
          <c:showCatName val="0"/>
          <c:showSerName val="0"/>
          <c:showPercent val="0"/>
          <c:showBubbleSize val="0"/>
        </c:dLbls>
        <c:smooth val="0"/>
        <c:axId val="242124248"/>
        <c:axId val="239375384"/>
      </c:lineChart>
      <c:dateAx>
        <c:axId val="242124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375384"/>
        <c:crosses val="autoZero"/>
        <c:auto val="1"/>
        <c:lblOffset val="100"/>
        <c:baseTimeUnit val="days"/>
      </c:dateAx>
      <c:valAx>
        <c:axId val="239375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12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Pet Lovers Centre Singapore PLC SG</c:v>
                </c:pt>
              </c:strCache>
            </c:strRef>
          </c:tx>
          <c:spPr>
            <a:ln w="28575" cap="rnd">
              <a:solidFill>
                <a:schemeClr val="accent1"/>
              </a:solidFill>
              <a:round/>
            </a:ln>
            <a:effectLst/>
          </c:spPr>
          <c:marker>
            <c:symbol val="none"/>
          </c:marker>
          <c:cat>
            <c:numRef>
              <c:f>Sheet1!$A$2:$A$32</c:f>
              <c:numCache>
                <c:formatCode>m/d/yyyy</c:formatCode>
                <c:ptCount val="31"/>
                <c:pt idx="0">
                  <c:v>43127</c:v>
                </c:pt>
                <c:pt idx="1">
                  <c:v>43128</c:v>
                </c:pt>
                <c:pt idx="2">
                  <c:v>43129</c:v>
                </c:pt>
                <c:pt idx="3">
                  <c:v>43130</c:v>
                </c:pt>
                <c:pt idx="4">
                  <c:v>43131</c:v>
                </c:pt>
                <c:pt idx="5">
                  <c:v>43132</c:v>
                </c:pt>
                <c:pt idx="6">
                  <c:v>43133</c:v>
                </c:pt>
                <c:pt idx="7">
                  <c:v>43134</c:v>
                </c:pt>
                <c:pt idx="8">
                  <c:v>43135</c:v>
                </c:pt>
                <c:pt idx="9">
                  <c:v>43136</c:v>
                </c:pt>
                <c:pt idx="10">
                  <c:v>43137</c:v>
                </c:pt>
                <c:pt idx="11">
                  <c:v>43138</c:v>
                </c:pt>
                <c:pt idx="12">
                  <c:v>43139</c:v>
                </c:pt>
                <c:pt idx="13">
                  <c:v>43140</c:v>
                </c:pt>
                <c:pt idx="14">
                  <c:v>43141</c:v>
                </c:pt>
                <c:pt idx="15">
                  <c:v>43142</c:v>
                </c:pt>
                <c:pt idx="16">
                  <c:v>43143</c:v>
                </c:pt>
                <c:pt idx="17">
                  <c:v>43144</c:v>
                </c:pt>
                <c:pt idx="18">
                  <c:v>43145</c:v>
                </c:pt>
                <c:pt idx="19">
                  <c:v>43146</c:v>
                </c:pt>
                <c:pt idx="20">
                  <c:v>43147</c:v>
                </c:pt>
                <c:pt idx="21">
                  <c:v>43148</c:v>
                </c:pt>
                <c:pt idx="22">
                  <c:v>43149</c:v>
                </c:pt>
                <c:pt idx="23">
                  <c:v>43150</c:v>
                </c:pt>
                <c:pt idx="24">
                  <c:v>43151</c:v>
                </c:pt>
                <c:pt idx="25">
                  <c:v>43152</c:v>
                </c:pt>
                <c:pt idx="26">
                  <c:v>43153</c:v>
                </c:pt>
                <c:pt idx="27">
                  <c:v>43154</c:v>
                </c:pt>
                <c:pt idx="28">
                  <c:v>43155</c:v>
                </c:pt>
                <c:pt idx="29">
                  <c:v>43156</c:v>
                </c:pt>
                <c:pt idx="30">
                  <c:v>43157</c:v>
                </c:pt>
              </c:numCache>
            </c:numRef>
          </c:cat>
          <c:val>
            <c:numRef>
              <c:f>Sheet1!$B$2:$B$32</c:f>
              <c:numCache>
                <c:formatCode>General</c:formatCode>
                <c:ptCount val="31"/>
                <c:pt idx="0">
                  <c:v>2946</c:v>
                </c:pt>
                <c:pt idx="1">
                  <c:v>3221</c:v>
                </c:pt>
                <c:pt idx="2">
                  <c:v>4180</c:v>
                </c:pt>
                <c:pt idx="3">
                  <c:v>7560</c:v>
                </c:pt>
                <c:pt idx="4">
                  <c:v>3471</c:v>
                </c:pt>
                <c:pt idx="5">
                  <c:v>1933</c:v>
                </c:pt>
                <c:pt idx="6">
                  <c:v>3783</c:v>
                </c:pt>
                <c:pt idx="7">
                  <c:v>3197</c:v>
                </c:pt>
                <c:pt idx="8">
                  <c:v>3145</c:v>
                </c:pt>
                <c:pt idx="9">
                  <c:v>1148</c:v>
                </c:pt>
                <c:pt idx="10">
                  <c:v>1556</c:v>
                </c:pt>
                <c:pt idx="11">
                  <c:v>8762</c:v>
                </c:pt>
                <c:pt idx="12">
                  <c:v>25453</c:v>
                </c:pt>
                <c:pt idx="13">
                  <c:v>3455</c:v>
                </c:pt>
                <c:pt idx="14">
                  <c:v>3289</c:v>
                </c:pt>
                <c:pt idx="15">
                  <c:v>2831</c:v>
                </c:pt>
                <c:pt idx="16">
                  <c:v>2800</c:v>
                </c:pt>
                <c:pt idx="17">
                  <c:v>2501</c:v>
                </c:pt>
                <c:pt idx="18">
                  <c:v>3187</c:v>
                </c:pt>
                <c:pt idx="19">
                  <c:v>2252</c:v>
                </c:pt>
                <c:pt idx="20">
                  <c:v>3154</c:v>
                </c:pt>
                <c:pt idx="21">
                  <c:v>3776</c:v>
                </c:pt>
                <c:pt idx="22">
                  <c:v>2030</c:v>
                </c:pt>
                <c:pt idx="23">
                  <c:v>1485</c:v>
                </c:pt>
                <c:pt idx="24">
                  <c:v>2831</c:v>
                </c:pt>
                <c:pt idx="25">
                  <c:v>3860</c:v>
                </c:pt>
                <c:pt idx="26">
                  <c:v>2369</c:v>
                </c:pt>
                <c:pt idx="27">
                  <c:v>2917</c:v>
                </c:pt>
                <c:pt idx="28">
                  <c:v>2711</c:v>
                </c:pt>
                <c:pt idx="29">
                  <c:v>5290</c:v>
                </c:pt>
                <c:pt idx="30">
                  <c:v>1746</c:v>
                </c:pt>
              </c:numCache>
            </c:numRef>
          </c:val>
          <c:smooth val="0"/>
          <c:extLst>
            <c:ext xmlns:c16="http://schemas.microsoft.com/office/drawing/2014/chart" uri="{C3380CC4-5D6E-409C-BE32-E72D297353CC}">
              <c16:uniqueId val="{00000000-E7CB-4BC9-A12E-DC93B448DE2C}"/>
            </c:ext>
          </c:extLst>
        </c:ser>
        <c:dLbls>
          <c:showLegendKey val="0"/>
          <c:showVal val="0"/>
          <c:showCatName val="0"/>
          <c:showSerName val="0"/>
          <c:showPercent val="0"/>
          <c:showBubbleSize val="0"/>
        </c:dLbls>
        <c:smooth val="0"/>
        <c:axId val="242387456"/>
        <c:axId val="242386800"/>
      </c:lineChart>
      <c:dateAx>
        <c:axId val="242387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386800"/>
        <c:crosses val="autoZero"/>
        <c:auto val="1"/>
        <c:lblOffset val="100"/>
        <c:baseTimeUnit val="days"/>
      </c:dateAx>
      <c:valAx>
        <c:axId val="24238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38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c:f>
              <c:strCache>
                <c:ptCount val="1"/>
                <c:pt idx="0">
                  <c:v>Pet Lovers Centre Singapore PLC SG</c:v>
                </c:pt>
              </c:strCache>
            </c:strRef>
          </c:cat>
          <c:val>
            <c:numRef>
              <c:f>Sheet1!$B$2</c:f>
              <c:numCache>
                <c:formatCode>General</c:formatCode>
                <c:ptCount val="1"/>
                <c:pt idx="0">
                  <c:v>1</c:v>
                </c:pt>
              </c:numCache>
            </c:numRef>
          </c:val>
          <c:extLst>
            <c:ext xmlns:c16="http://schemas.microsoft.com/office/drawing/2014/chart" uri="{C3380CC4-5D6E-409C-BE32-E72D297353CC}">
              <c16:uniqueId val="{00000000-B2D3-42F5-920F-F94033367EDD}"/>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Pet Lovers Centre Singapore PLC SG</c:v>
                </c:pt>
              </c:strCache>
            </c:strRef>
          </c:cat>
          <c:val>
            <c:numRef>
              <c:f>Sheet1!$C$2</c:f>
              <c:numCache>
                <c:formatCode>General</c:formatCode>
                <c:ptCount val="1"/>
                <c:pt idx="0">
                  <c:v>27</c:v>
                </c:pt>
              </c:numCache>
            </c:numRef>
          </c:val>
          <c:extLst>
            <c:ext xmlns:c16="http://schemas.microsoft.com/office/drawing/2014/chart" uri="{C3380CC4-5D6E-409C-BE32-E72D297353CC}">
              <c16:uniqueId val="{00000001-B2D3-42F5-920F-F94033367EDD}"/>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Pet Lovers Centre Singapore PLC SG</c:v>
                </c:pt>
              </c:strCache>
            </c:strRef>
          </c:cat>
          <c:val>
            <c:numRef>
              <c:f>Sheet1!$D$2</c:f>
              <c:numCache>
                <c:formatCode>General</c:formatCode>
                <c:ptCount val="1"/>
                <c:pt idx="0">
                  <c:v>4</c:v>
                </c:pt>
              </c:numCache>
            </c:numRef>
          </c:val>
          <c:extLst>
            <c:ext xmlns:c16="http://schemas.microsoft.com/office/drawing/2014/chart" uri="{C3380CC4-5D6E-409C-BE32-E72D297353CC}">
              <c16:uniqueId val="{00000002-B2D3-42F5-920F-F94033367EDD}"/>
            </c:ext>
          </c:extLst>
        </c:ser>
        <c:dLbls>
          <c:showLegendKey val="0"/>
          <c:showVal val="0"/>
          <c:showCatName val="0"/>
          <c:showSerName val="0"/>
          <c:showPercent val="0"/>
          <c:showBubbleSize val="0"/>
        </c:dLbls>
        <c:gapWidth val="150"/>
        <c:overlap val="100"/>
        <c:axId val="241138344"/>
        <c:axId val="241135720"/>
      </c:barChart>
      <c:catAx>
        <c:axId val="24113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135720"/>
        <c:crosses val="autoZero"/>
        <c:auto val="1"/>
        <c:lblAlgn val="ctr"/>
        <c:lblOffset val="100"/>
        <c:noMultiLvlLbl val="0"/>
      </c:catAx>
      <c:valAx>
        <c:axId val="241135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13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Pet Lovers Centre Singapore PLC SG</c:v>
                </c:pt>
              </c:strCache>
            </c:strRef>
          </c:tx>
          <c:spPr>
            <a:solidFill>
              <a:schemeClr val="accent1"/>
            </a:solidFill>
            <a:ln>
              <a:noFill/>
            </a:ln>
            <a:effectLst/>
          </c:spPr>
          <c:invertIfNegative val="0"/>
          <c:cat>
            <c:numRef>
              <c:f>Sheet1!$A$2:$A$32</c:f>
              <c:numCache>
                <c:formatCode>m/d/yyyy</c:formatCode>
                <c:ptCount val="31"/>
                <c:pt idx="0">
                  <c:v>43127</c:v>
                </c:pt>
                <c:pt idx="1">
                  <c:v>43128</c:v>
                </c:pt>
                <c:pt idx="2">
                  <c:v>43129</c:v>
                </c:pt>
                <c:pt idx="3">
                  <c:v>43130</c:v>
                </c:pt>
                <c:pt idx="4">
                  <c:v>43131</c:v>
                </c:pt>
                <c:pt idx="5">
                  <c:v>43132</c:v>
                </c:pt>
                <c:pt idx="6">
                  <c:v>43133</c:v>
                </c:pt>
                <c:pt idx="7">
                  <c:v>43134</c:v>
                </c:pt>
                <c:pt idx="8">
                  <c:v>43135</c:v>
                </c:pt>
                <c:pt idx="9">
                  <c:v>43136</c:v>
                </c:pt>
                <c:pt idx="10">
                  <c:v>43137</c:v>
                </c:pt>
                <c:pt idx="11">
                  <c:v>43138</c:v>
                </c:pt>
                <c:pt idx="12">
                  <c:v>43139</c:v>
                </c:pt>
                <c:pt idx="13">
                  <c:v>43140</c:v>
                </c:pt>
                <c:pt idx="14">
                  <c:v>43141</c:v>
                </c:pt>
                <c:pt idx="15">
                  <c:v>43142</c:v>
                </c:pt>
                <c:pt idx="16">
                  <c:v>43143</c:v>
                </c:pt>
                <c:pt idx="17">
                  <c:v>43144</c:v>
                </c:pt>
                <c:pt idx="18">
                  <c:v>43145</c:v>
                </c:pt>
                <c:pt idx="19">
                  <c:v>43146</c:v>
                </c:pt>
                <c:pt idx="20">
                  <c:v>43147</c:v>
                </c:pt>
                <c:pt idx="21">
                  <c:v>43148</c:v>
                </c:pt>
                <c:pt idx="22">
                  <c:v>43149</c:v>
                </c:pt>
                <c:pt idx="23">
                  <c:v>43150</c:v>
                </c:pt>
                <c:pt idx="24">
                  <c:v>43151</c:v>
                </c:pt>
                <c:pt idx="25">
                  <c:v>43152</c:v>
                </c:pt>
                <c:pt idx="26">
                  <c:v>43153</c:v>
                </c:pt>
                <c:pt idx="27">
                  <c:v>43154</c:v>
                </c:pt>
                <c:pt idx="28">
                  <c:v>43155</c:v>
                </c:pt>
                <c:pt idx="29">
                  <c:v>43156</c:v>
                </c:pt>
                <c:pt idx="30">
                  <c:v>43157</c:v>
                </c:pt>
              </c:numCache>
            </c:numRef>
          </c:cat>
          <c:val>
            <c:numRef>
              <c:f>Sheet1!$B$2:$B$32</c:f>
              <c:numCache>
                <c:formatCode>General</c:formatCode>
                <c:ptCount val="31"/>
                <c:pt idx="0">
                  <c:v>69</c:v>
                </c:pt>
                <c:pt idx="1">
                  <c:v>104</c:v>
                </c:pt>
                <c:pt idx="2">
                  <c:v>225</c:v>
                </c:pt>
                <c:pt idx="3">
                  <c:v>389</c:v>
                </c:pt>
                <c:pt idx="4">
                  <c:v>113</c:v>
                </c:pt>
                <c:pt idx="5">
                  <c:v>66</c:v>
                </c:pt>
                <c:pt idx="6">
                  <c:v>140</c:v>
                </c:pt>
                <c:pt idx="7">
                  <c:v>109</c:v>
                </c:pt>
                <c:pt idx="8">
                  <c:v>90</c:v>
                </c:pt>
                <c:pt idx="9">
                  <c:v>38</c:v>
                </c:pt>
                <c:pt idx="10">
                  <c:v>40</c:v>
                </c:pt>
                <c:pt idx="11">
                  <c:v>361</c:v>
                </c:pt>
                <c:pt idx="12">
                  <c:v>1677</c:v>
                </c:pt>
                <c:pt idx="13">
                  <c:v>186</c:v>
                </c:pt>
                <c:pt idx="14">
                  <c:v>127</c:v>
                </c:pt>
                <c:pt idx="15">
                  <c:v>95</c:v>
                </c:pt>
                <c:pt idx="16">
                  <c:v>67</c:v>
                </c:pt>
                <c:pt idx="17">
                  <c:v>78</c:v>
                </c:pt>
                <c:pt idx="18">
                  <c:v>87</c:v>
                </c:pt>
                <c:pt idx="19">
                  <c:v>90</c:v>
                </c:pt>
                <c:pt idx="20">
                  <c:v>101</c:v>
                </c:pt>
                <c:pt idx="21">
                  <c:v>120</c:v>
                </c:pt>
                <c:pt idx="22">
                  <c:v>66</c:v>
                </c:pt>
                <c:pt idx="23">
                  <c:v>67</c:v>
                </c:pt>
                <c:pt idx="24">
                  <c:v>146</c:v>
                </c:pt>
                <c:pt idx="25">
                  <c:v>213</c:v>
                </c:pt>
                <c:pt idx="26">
                  <c:v>144</c:v>
                </c:pt>
                <c:pt idx="27">
                  <c:v>109</c:v>
                </c:pt>
                <c:pt idx="28">
                  <c:v>164</c:v>
                </c:pt>
                <c:pt idx="29">
                  <c:v>415</c:v>
                </c:pt>
                <c:pt idx="30">
                  <c:v>86</c:v>
                </c:pt>
              </c:numCache>
            </c:numRef>
          </c:val>
          <c:extLst>
            <c:ext xmlns:c16="http://schemas.microsoft.com/office/drawing/2014/chart" uri="{C3380CC4-5D6E-409C-BE32-E72D297353CC}">
              <c16:uniqueId val="{00000000-0621-47AA-8D27-E99C4BB5C7D3}"/>
            </c:ext>
          </c:extLst>
        </c:ser>
        <c:dLbls>
          <c:showLegendKey val="0"/>
          <c:showVal val="0"/>
          <c:showCatName val="0"/>
          <c:showSerName val="0"/>
          <c:showPercent val="0"/>
          <c:showBubbleSize val="0"/>
        </c:dLbls>
        <c:gapWidth val="219"/>
        <c:overlap val="-27"/>
        <c:axId val="241139984"/>
        <c:axId val="241140312"/>
      </c:barChart>
      <c:dateAx>
        <c:axId val="241139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140312"/>
        <c:crosses val="autoZero"/>
        <c:auto val="1"/>
        <c:lblOffset val="100"/>
        <c:baseTimeUnit val="days"/>
      </c:dateAx>
      <c:valAx>
        <c:axId val="241140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13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Fans Change</c:v>
                </c:pt>
              </c:strCache>
            </c:strRef>
          </c:tx>
          <c:spPr>
            <a:ln w="28575" cap="rnd">
              <a:solidFill>
                <a:schemeClr val="accent1"/>
              </a:solidFill>
              <a:round/>
            </a:ln>
            <a:effectLst/>
          </c:spPr>
          <c:marker>
            <c:symbol val="none"/>
          </c:marker>
          <c:cat>
            <c:strRef>
              <c:f>Sheet1!$A$2:$A$19</c:f>
              <c:strCache>
                <c:ptCount val="18"/>
                <c:pt idx="0">
                  <c:v>feed_chaining_contextual_recommendations</c:v>
                </c:pt>
                <c:pt idx="1">
                  <c:v>feed_story</c:v>
                </c:pt>
                <c:pt idx="2">
                  <c:v>page_finch_related_pages</c:v>
                </c:pt>
                <c:pt idx="3">
                  <c:v>timeline_collection</c:v>
                </c:pt>
                <c:pt idx="4">
                  <c:v>feed_chaining</c:v>
                </c:pt>
                <c:pt idx="5">
                  <c:v>feed_all_category_pyml</c:v>
                </c:pt>
                <c:pt idx="6">
                  <c:v>mobile</c:v>
                </c:pt>
                <c:pt idx="7">
                  <c:v>timeline_like_chaining</c:v>
                </c:pt>
                <c:pt idx="8">
                  <c:v>banhammer</c:v>
                </c:pt>
                <c:pt idx="9">
                  <c:v>feed_pyml</c:v>
                </c:pt>
                <c:pt idx="10">
                  <c:v>ads</c:v>
                </c:pt>
                <c:pt idx="11">
                  <c:v>search</c:v>
                </c:pt>
                <c:pt idx="12">
                  <c:v>pagelike_adder_for_reactivated_users</c:v>
                </c:pt>
                <c:pt idx="13">
                  <c:v>page_profile</c:v>
                </c:pt>
                <c:pt idx="14">
                  <c:v>deactivated_fan_removal</c:v>
                </c:pt>
                <c:pt idx="15">
                  <c:v>si_system</c:v>
                </c:pt>
                <c:pt idx="16">
                  <c:v>pagelike_deleter_for_deactivated_users</c:v>
                </c:pt>
                <c:pt idx="17">
                  <c:v>normal_unfan</c:v>
                </c:pt>
              </c:strCache>
            </c:strRef>
          </c:cat>
          <c:val>
            <c:numRef>
              <c:f>Sheet1!$B$2:$B$19</c:f>
              <c:numCache>
                <c:formatCode>General</c:formatCode>
                <c:ptCount val="18"/>
                <c:pt idx="0">
                  <c:v>1</c:v>
                </c:pt>
                <c:pt idx="1">
                  <c:v>1</c:v>
                </c:pt>
                <c:pt idx="2">
                  <c:v>1</c:v>
                </c:pt>
                <c:pt idx="3">
                  <c:v>1</c:v>
                </c:pt>
                <c:pt idx="4">
                  <c:v>3</c:v>
                </c:pt>
                <c:pt idx="5">
                  <c:v>5</c:v>
                </c:pt>
                <c:pt idx="6">
                  <c:v>8</c:v>
                </c:pt>
                <c:pt idx="7">
                  <c:v>20</c:v>
                </c:pt>
                <c:pt idx="8">
                  <c:v>23</c:v>
                </c:pt>
                <c:pt idx="9">
                  <c:v>23</c:v>
                </c:pt>
                <c:pt idx="10">
                  <c:v>37</c:v>
                </c:pt>
                <c:pt idx="11">
                  <c:v>47</c:v>
                </c:pt>
                <c:pt idx="12">
                  <c:v>71</c:v>
                </c:pt>
                <c:pt idx="13">
                  <c:v>96</c:v>
                </c:pt>
                <c:pt idx="14">
                  <c:v>-1</c:v>
                </c:pt>
                <c:pt idx="15">
                  <c:v>-107</c:v>
                </c:pt>
                <c:pt idx="16">
                  <c:v>-137</c:v>
                </c:pt>
                <c:pt idx="17">
                  <c:v>-35</c:v>
                </c:pt>
              </c:numCache>
            </c:numRef>
          </c:val>
          <c:smooth val="0"/>
          <c:extLst>
            <c:ext xmlns:c16="http://schemas.microsoft.com/office/drawing/2014/chart" uri="{C3380CC4-5D6E-409C-BE32-E72D297353CC}">
              <c16:uniqueId val="{00000000-2F9C-4567-AF21-70F9DE45AAA7}"/>
            </c:ext>
          </c:extLst>
        </c:ser>
        <c:dLbls>
          <c:showLegendKey val="0"/>
          <c:showVal val="0"/>
          <c:showCatName val="0"/>
          <c:showSerName val="0"/>
          <c:showPercent val="0"/>
          <c:showBubbleSize val="0"/>
        </c:dLbls>
        <c:smooth val="0"/>
        <c:axId val="241136048"/>
        <c:axId val="241136376"/>
      </c:lineChart>
      <c:catAx>
        <c:axId val="241136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136376"/>
        <c:crosses val="autoZero"/>
        <c:auto val="1"/>
        <c:lblAlgn val="ctr"/>
        <c:lblOffset val="100"/>
        <c:noMultiLvlLbl val="0"/>
      </c:catAx>
      <c:valAx>
        <c:axId val="241136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136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Pet Lovers Centre Singapore PLC SG</c:v>
                </c:pt>
              </c:strCache>
            </c:strRef>
          </c:tx>
          <c:spPr>
            <a:ln w="28575" cap="rnd">
              <a:solidFill>
                <a:schemeClr val="accent1"/>
              </a:solidFill>
              <a:round/>
            </a:ln>
            <a:effectLst/>
          </c:spPr>
          <c:marker>
            <c:symbol val="none"/>
          </c:marker>
          <c:cat>
            <c:numRef>
              <c:f>Sheet1!$A$2:$A$32</c:f>
              <c:numCache>
                <c:formatCode>m/d/yyyy</c:formatCode>
                <c:ptCount val="31"/>
                <c:pt idx="0">
                  <c:v>43127</c:v>
                </c:pt>
                <c:pt idx="1">
                  <c:v>43128</c:v>
                </c:pt>
                <c:pt idx="2">
                  <c:v>43129</c:v>
                </c:pt>
                <c:pt idx="3">
                  <c:v>43130</c:v>
                </c:pt>
                <c:pt idx="4">
                  <c:v>43131</c:v>
                </c:pt>
                <c:pt idx="5">
                  <c:v>43132</c:v>
                </c:pt>
                <c:pt idx="6">
                  <c:v>43133</c:v>
                </c:pt>
                <c:pt idx="7">
                  <c:v>43134</c:v>
                </c:pt>
                <c:pt idx="8">
                  <c:v>43135</c:v>
                </c:pt>
                <c:pt idx="9">
                  <c:v>43136</c:v>
                </c:pt>
                <c:pt idx="10">
                  <c:v>43137</c:v>
                </c:pt>
                <c:pt idx="11">
                  <c:v>43138</c:v>
                </c:pt>
                <c:pt idx="12">
                  <c:v>43139</c:v>
                </c:pt>
                <c:pt idx="13">
                  <c:v>43140</c:v>
                </c:pt>
                <c:pt idx="14">
                  <c:v>43141</c:v>
                </c:pt>
                <c:pt idx="15">
                  <c:v>43142</c:v>
                </c:pt>
                <c:pt idx="16">
                  <c:v>43143</c:v>
                </c:pt>
                <c:pt idx="17">
                  <c:v>43144</c:v>
                </c:pt>
                <c:pt idx="18">
                  <c:v>43145</c:v>
                </c:pt>
                <c:pt idx="19">
                  <c:v>43146</c:v>
                </c:pt>
                <c:pt idx="20">
                  <c:v>43147</c:v>
                </c:pt>
                <c:pt idx="21">
                  <c:v>43148</c:v>
                </c:pt>
                <c:pt idx="22">
                  <c:v>43149</c:v>
                </c:pt>
                <c:pt idx="23">
                  <c:v>43150</c:v>
                </c:pt>
                <c:pt idx="24">
                  <c:v>43151</c:v>
                </c:pt>
                <c:pt idx="25">
                  <c:v>43152</c:v>
                </c:pt>
                <c:pt idx="26">
                  <c:v>43153</c:v>
                </c:pt>
                <c:pt idx="27">
                  <c:v>43154</c:v>
                </c:pt>
                <c:pt idx="28">
                  <c:v>43155</c:v>
                </c:pt>
                <c:pt idx="29">
                  <c:v>43156</c:v>
                </c:pt>
                <c:pt idx="30">
                  <c:v>43157</c:v>
                </c:pt>
              </c:numCache>
            </c:numRef>
          </c:cat>
          <c:val>
            <c:numRef>
              <c:f>Sheet1!$B$2:$B$32</c:f>
              <c:numCache>
                <c:formatCode>General</c:formatCode>
                <c:ptCount val="31"/>
                <c:pt idx="0">
                  <c:v>18</c:v>
                </c:pt>
                <c:pt idx="1">
                  <c:v>12</c:v>
                </c:pt>
                <c:pt idx="2">
                  <c:v>14</c:v>
                </c:pt>
                <c:pt idx="3">
                  <c:v>11</c:v>
                </c:pt>
                <c:pt idx="4">
                  <c:v>49</c:v>
                </c:pt>
                <c:pt idx="5">
                  <c:v>9</c:v>
                </c:pt>
                <c:pt idx="6">
                  <c:v>327</c:v>
                </c:pt>
                <c:pt idx="7">
                  <c:v>269</c:v>
                </c:pt>
                <c:pt idx="8">
                  <c:v>93</c:v>
                </c:pt>
                <c:pt idx="9">
                  <c:v>49</c:v>
                </c:pt>
                <c:pt idx="10">
                  <c:v>35</c:v>
                </c:pt>
                <c:pt idx="11">
                  <c:v>1269</c:v>
                </c:pt>
                <c:pt idx="12">
                  <c:v>6863</c:v>
                </c:pt>
                <c:pt idx="13">
                  <c:v>625</c:v>
                </c:pt>
                <c:pt idx="14">
                  <c:v>188</c:v>
                </c:pt>
                <c:pt idx="15">
                  <c:v>248</c:v>
                </c:pt>
                <c:pt idx="16">
                  <c:v>101</c:v>
                </c:pt>
                <c:pt idx="17">
                  <c:v>26</c:v>
                </c:pt>
                <c:pt idx="18">
                  <c:v>14</c:v>
                </c:pt>
                <c:pt idx="19">
                  <c:v>44</c:v>
                </c:pt>
                <c:pt idx="20">
                  <c:v>43</c:v>
                </c:pt>
                <c:pt idx="21">
                  <c:v>40</c:v>
                </c:pt>
                <c:pt idx="22">
                  <c:v>29</c:v>
                </c:pt>
                <c:pt idx="23">
                  <c:v>12</c:v>
                </c:pt>
                <c:pt idx="24">
                  <c:v>14</c:v>
                </c:pt>
                <c:pt idx="25">
                  <c:v>6</c:v>
                </c:pt>
                <c:pt idx="26">
                  <c:v>16</c:v>
                </c:pt>
                <c:pt idx="27">
                  <c:v>6</c:v>
                </c:pt>
                <c:pt idx="28">
                  <c:v>5</c:v>
                </c:pt>
                <c:pt idx="29">
                  <c:v>6</c:v>
                </c:pt>
                <c:pt idx="30">
                  <c:v>11</c:v>
                </c:pt>
              </c:numCache>
            </c:numRef>
          </c:val>
          <c:smooth val="0"/>
          <c:extLst>
            <c:ext xmlns:c16="http://schemas.microsoft.com/office/drawing/2014/chart" uri="{C3380CC4-5D6E-409C-BE32-E72D297353CC}">
              <c16:uniqueId val="{00000000-5B23-4B56-AD15-CE966D770F36}"/>
            </c:ext>
          </c:extLst>
        </c:ser>
        <c:dLbls>
          <c:showLegendKey val="0"/>
          <c:showVal val="0"/>
          <c:showCatName val="0"/>
          <c:showSerName val="0"/>
          <c:showPercent val="0"/>
          <c:showBubbleSize val="0"/>
        </c:dLbls>
        <c:smooth val="0"/>
        <c:axId val="291511576"/>
        <c:axId val="291513216"/>
      </c:lineChart>
      <c:dateAx>
        <c:axId val="291511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513216"/>
        <c:crosses val="autoZero"/>
        <c:auto val="1"/>
        <c:lblOffset val="100"/>
        <c:baseTimeUnit val="days"/>
      </c:dateAx>
      <c:valAx>
        <c:axId val="291513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511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DDDF7-C77E-4044-A063-4686E48021AB}"/>
              </a:ext>
            </a:extLst>
          </p:cNvPr>
          <p:cNvSpPr>
            <a:spLocks noGrp="1"/>
          </p:cNvSpPr>
          <p:nvPr>
            <p:ph type="ctrTitle"/>
          </p:nvPr>
        </p:nvSpPr>
        <p:spPr/>
        <p:txBody>
          <a:bodyPr/>
          <a:lstStyle/>
          <a:p>
            <a:r>
              <a:rPr lang="en-US"/>
              <a:t>Social Reporting Template - Facebook</a:t>
            </a:r>
          </a:p>
        </p:txBody>
      </p:sp>
      <p:sp>
        <p:nvSpPr>
          <p:cNvPr id="3" name="Subtitle 2">
            <a:extLst>
              <a:ext uri="{FF2B5EF4-FFF2-40B4-BE49-F238E27FC236}">
                <a16:creationId xmlns:a16="http://schemas.microsoft.com/office/drawing/2014/main" id="{9F226A7D-6EC6-43E8-ADC4-E036179CEB99}"/>
              </a:ext>
            </a:extLst>
          </p:cNvPr>
          <p:cNvSpPr>
            <a:spLocks noGrp="1"/>
          </p:cNvSpPr>
          <p:nvPr>
            <p:ph type="subTitle" idx="1"/>
          </p:nvPr>
        </p:nvSpPr>
        <p:spPr/>
        <p:txBody>
          <a:bodyPr/>
          <a:lstStyle/>
          <a:p>
            <a:r>
              <a:rPr lang="en-US"/>
              <a:t>DEX Ventures</a:t>
            </a:r>
          </a:p>
        </p:txBody>
      </p:sp>
    </p:spTree>
    <p:extLst>
      <p:ext uri="{BB962C8B-B14F-4D97-AF65-F5344CB8AC3E}">
        <p14:creationId xmlns:p14="http://schemas.microsoft.com/office/powerpoint/2010/main" val="1021933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98AE3-56B7-44F4-8D15-AB9D14C2B820}"/>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E54F1C49-74E5-4F90-9F06-F3DA94A8DC4F}"/>
              </a:ext>
            </a:extLst>
          </p:cNvPr>
          <p:cNvGraphicFramePr>
            <a:graphicFrameLocks noGrp="1"/>
          </p:cNvGraphicFramePr>
          <p:nvPr>
            <p:ph type="chart" sz="quarter" idx="13"/>
            <p:extLst>
              <p:ext uri="{D42A27DB-BD31-4B8C-83A1-F6EECF244321}">
                <p14:modId xmlns:p14="http://schemas.microsoft.com/office/powerpoint/2010/main" val="4235347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E32A13-A4C7-4F6D-B495-32BA74EEDFF0}"/>
              </a:ext>
            </a:extLst>
          </p:cNvPr>
          <p:cNvSpPr>
            <a:spLocks noGrp="1"/>
          </p:cNvSpPr>
          <p:nvPr>
            <p:ph type="body" sz="quarter" idx="14"/>
          </p:nvPr>
        </p:nvSpPr>
        <p:spPr/>
        <p:txBody>
          <a:bodyPr/>
          <a:lstStyle/>
          <a:p>
            <a:r>
              <a:rPr lang="en-US"/>
              <a:t>01/27/2018 - 02/26/2018</a:t>
            </a:r>
          </a:p>
        </p:txBody>
      </p:sp>
      <p:sp>
        <p:nvSpPr>
          <p:cNvPr id="5" name="Footer Placeholder 4">
            <a:extLst>
              <a:ext uri="{FF2B5EF4-FFF2-40B4-BE49-F238E27FC236}">
                <a16:creationId xmlns:a16="http://schemas.microsoft.com/office/drawing/2014/main" id="{8A5EAED5-57DC-4989-94FD-D3B73D51FF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4753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EF9B7-5710-4F05-800C-903549FFB97D}"/>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29636BF5-C1E5-4F8B-97BE-432E61C8C980}"/>
              </a:ext>
            </a:extLst>
          </p:cNvPr>
          <p:cNvGraphicFramePr>
            <a:graphicFrameLocks noGrp="1"/>
          </p:cNvGraphicFramePr>
          <p:nvPr>
            <p:ph type="chart" sz="quarter" idx="13"/>
            <p:extLst>
              <p:ext uri="{D42A27DB-BD31-4B8C-83A1-F6EECF244321}">
                <p14:modId xmlns:p14="http://schemas.microsoft.com/office/powerpoint/2010/main" val="1757097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BBCC92-FF85-4EA6-8A88-2679ACC95CB0}"/>
              </a:ext>
            </a:extLst>
          </p:cNvPr>
          <p:cNvSpPr>
            <a:spLocks noGrp="1"/>
          </p:cNvSpPr>
          <p:nvPr>
            <p:ph type="body" sz="quarter" idx="14"/>
          </p:nvPr>
        </p:nvSpPr>
        <p:spPr/>
        <p:txBody>
          <a:bodyPr/>
          <a:lstStyle/>
          <a:p>
            <a:r>
              <a:rPr lang="en-US"/>
              <a:t>01/27/2018 - 02/26/2018</a:t>
            </a:r>
          </a:p>
        </p:txBody>
      </p:sp>
      <p:sp>
        <p:nvSpPr>
          <p:cNvPr id="5" name="Footer Placeholder 4">
            <a:extLst>
              <a:ext uri="{FF2B5EF4-FFF2-40B4-BE49-F238E27FC236}">
                <a16:creationId xmlns:a16="http://schemas.microsoft.com/office/drawing/2014/main" id="{A6F1709E-AEFC-4823-A4D0-CC0D1A99AE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6822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E25C6-C4EC-45A5-A5F4-8A9DDDF92E0A}"/>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FA8A0D3F-8762-42C4-87B2-B98251BA7CD1}"/>
              </a:ext>
            </a:extLst>
          </p:cNvPr>
          <p:cNvGraphicFramePr>
            <a:graphicFrameLocks noGrp="1"/>
          </p:cNvGraphicFramePr>
          <p:nvPr>
            <p:ph type="tbl" sz="quarter" idx="13"/>
            <p:extLst>
              <p:ext uri="{D42A27DB-BD31-4B8C-83A1-F6EECF244321}">
                <p14:modId xmlns:p14="http://schemas.microsoft.com/office/powerpoint/2010/main" val="1179598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69025748"/>
                    </a:ext>
                  </a:extLst>
                </a:gridCol>
                <a:gridCol w="1234440">
                  <a:extLst>
                    <a:ext uri="{9D8B030D-6E8A-4147-A177-3AD203B41FA5}">
                      <a16:colId xmlns:a16="http://schemas.microsoft.com/office/drawing/2014/main" val="4189757423"/>
                    </a:ext>
                  </a:extLst>
                </a:gridCol>
                <a:gridCol w="822960">
                  <a:extLst>
                    <a:ext uri="{9D8B030D-6E8A-4147-A177-3AD203B41FA5}">
                      <a16:colId xmlns:a16="http://schemas.microsoft.com/office/drawing/2014/main" val="4118481017"/>
                    </a:ext>
                  </a:extLst>
                </a:gridCol>
                <a:gridCol w="822960">
                  <a:extLst>
                    <a:ext uri="{9D8B030D-6E8A-4147-A177-3AD203B41FA5}">
                      <a16:colId xmlns:a16="http://schemas.microsoft.com/office/drawing/2014/main" val="2157655328"/>
                    </a:ext>
                  </a:extLst>
                </a:gridCol>
                <a:gridCol w="822960">
                  <a:extLst>
                    <a:ext uri="{9D8B030D-6E8A-4147-A177-3AD203B41FA5}">
                      <a16:colId xmlns:a16="http://schemas.microsoft.com/office/drawing/2014/main" val="3391472934"/>
                    </a:ext>
                  </a:extLst>
                </a:gridCol>
                <a:gridCol w="822960">
                  <a:extLst>
                    <a:ext uri="{9D8B030D-6E8A-4147-A177-3AD203B41FA5}">
                      <a16:colId xmlns:a16="http://schemas.microsoft.com/office/drawing/2014/main" val="1427177920"/>
                    </a:ext>
                  </a:extLst>
                </a:gridCol>
                <a:gridCol w="822960">
                  <a:extLst>
                    <a:ext uri="{9D8B030D-6E8A-4147-A177-3AD203B41FA5}">
                      <a16:colId xmlns:a16="http://schemas.microsoft.com/office/drawing/2014/main" val="3810311713"/>
                    </a:ext>
                  </a:extLst>
                </a:gridCol>
                <a:gridCol w="822960">
                  <a:extLst>
                    <a:ext uri="{9D8B030D-6E8A-4147-A177-3AD203B41FA5}">
                      <a16:colId xmlns:a16="http://schemas.microsoft.com/office/drawing/2014/main" val="178598383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733441574"/>
                  </a:ext>
                </a:extLst>
              </a:tr>
              <a:tr h="370840">
                <a:tc>
                  <a:txBody>
                    <a:bodyPr/>
                    <a:lstStyle/>
                    <a:p>
                      <a:r>
                        <a:rPr lang="en-US" sz="1000"/>
                        <a:t>Pet Lovers Centre Singapore PLC SG</a:t>
                      </a:r>
                    </a:p>
                  </a:txBody>
                  <a:tcPr/>
                </a:tc>
                <a:tc>
                  <a:txBody>
                    <a:bodyPr/>
                    <a:lstStyle/>
                    <a:p>
                      <a:r>
                        <a:rPr lang="en-US" sz="1000"/>
                        <a:t>101325</a:t>
                      </a:r>
                    </a:p>
                  </a:txBody>
                  <a:tcPr/>
                </a:tc>
                <a:tc>
                  <a:txBody>
                    <a:bodyPr/>
                    <a:lstStyle/>
                    <a:p>
                      <a:r>
                        <a:rPr lang="en-US" sz="1000"/>
                        <a:t>-17</a:t>
                      </a:r>
                    </a:p>
                  </a:txBody>
                  <a:tcPr/>
                </a:tc>
                <a:tc>
                  <a:txBody>
                    <a:bodyPr/>
                    <a:lstStyle/>
                    <a:p>
                      <a:r>
                        <a:rPr lang="en-US" sz="1000"/>
                        <a:t>-0.0%</a:t>
                      </a:r>
                    </a:p>
                  </a:txBody>
                  <a:tcPr/>
                </a:tc>
                <a:tc>
                  <a:txBody>
                    <a:bodyPr/>
                    <a:lstStyle/>
                    <a:p>
                      <a:r>
                        <a:rPr lang="en-US" sz="1000"/>
                        <a:t>-16</a:t>
                      </a:r>
                    </a:p>
                  </a:txBody>
                  <a:tcPr/>
                </a:tc>
                <a:tc>
                  <a:txBody>
                    <a:bodyPr/>
                    <a:lstStyle/>
                    <a:p>
                      <a:r>
                        <a:rPr lang="en-US" sz="1000"/>
                        <a:t>-0.0%</a:t>
                      </a:r>
                    </a:p>
                  </a:txBody>
                  <a:tcPr/>
                </a:tc>
                <a:tc>
                  <a:txBody>
                    <a:bodyPr/>
                    <a:lstStyle/>
                    <a:p>
                      <a:r>
                        <a:rPr lang="en-US" sz="1000"/>
                        <a:t>-16</a:t>
                      </a:r>
                    </a:p>
                  </a:txBody>
                  <a:tcPr/>
                </a:tc>
                <a:tc>
                  <a:txBody>
                    <a:bodyPr/>
                    <a:lstStyle/>
                    <a:p>
                      <a:r>
                        <a:rPr lang="en-US" sz="1000"/>
                        <a:t>-0.0%</a:t>
                      </a:r>
                    </a:p>
                  </a:txBody>
                  <a:tcPr/>
                </a:tc>
                <a:extLst>
                  <a:ext uri="{0D108BD9-81ED-4DB2-BD59-A6C34878D82A}">
                    <a16:rowId xmlns:a16="http://schemas.microsoft.com/office/drawing/2014/main" val="405077300"/>
                  </a:ext>
                </a:extLst>
              </a:tr>
            </a:tbl>
          </a:graphicData>
        </a:graphic>
      </p:graphicFrame>
      <p:sp>
        <p:nvSpPr>
          <p:cNvPr id="4" name="Text Placeholder 3">
            <a:extLst>
              <a:ext uri="{FF2B5EF4-FFF2-40B4-BE49-F238E27FC236}">
                <a16:creationId xmlns:a16="http://schemas.microsoft.com/office/drawing/2014/main" id="{DB3FB158-EE05-4172-98EB-666B0FE1C84E}"/>
              </a:ext>
            </a:extLst>
          </p:cNvPr>
          <p:cNvSpPr>
            <a:spLocks noGrp="1"/>
          </p:cNvSpPr>
          <p:nvPr>
            <p:ph type="body" sz="quarter" idx="14"/>
          </p:nvPr>
        </p:nvSpPr>
        <p:spPr/>
        <p:txBody>
          <a:bodyPr/>
          <a:lstStyle/>
          <a:p>
            <a:r>
              <a:rPr lang="en-US"/>
              <a:t>01/27/2018 - 02/26/2018</a:t>
            </a:r>
          </a:p>
        </p:txBody>
      </p:sp>
    </p:spTree>
    <p:extLst>
      <p:ext uri="{BB962C8B-B14F-4D97-AF65-F5344CB8AC3E}">
        <p14:creationId xmlns:p14="http://schemas.microsoft.com/office/powerpoint/2010/main" val="3769936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465A8-0C6F-4B9E-B6ED-DD6527157F23}"/>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53A2255F-CD62-44F4-A639-C89EAA3DBC81}"/>
              </a:ext>
            </a:extLst>
          </p:cNvPr>
          <p:cNvGraphicFramePr>
            <a:graphicFrameLocks noGrp="1"/>
          </p:cNvGraphicFramePr>
          <p:nvPr>
            <p:ph type="chart" sz="quarter" idx="13"/>
            <p:extLst>
              <p:ext uri="{D42A27DB-BD31-4B8C-83A1-F6EECF244321}">
                <p14:modId xmlns:p14="http://schemas.microsoft.com/office/powerpoint/2010/main" val="3104220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3CD6C4-9299-41D9-858A-3E21122B09A9}"/>
              </a:ext>
            </a:extLst>
          </p:cNvPr>
          <p:cNvSpPr>
            <a:spLocks noGrp="1"/>
          </p:cNvSpPr>
          <p:nvPr>
            <p:ph type="body" sz="quarter" idx="14"/>
          </p:nvPr>
        </p:nvSpPr>
        <p:spPr/>
        <p:txBody>
          <a:bodyPr/>
          <a:lstStyle/>
          <a:p>
            <a:r>
              <a:rPr lang="en-US"/>
              <a:t>01/27/2018 - 02/26/2018</a:t>
            </a:r>
          </a:p>
        </p:txBody>
      </p:sp>
      <p:sp>
        <p:nvSpPr>
          <p:cNvPr id="5" name="Footer Placeholder 4">
            <a:extLst>
              <a:ext uri="{FF2B5EF4-FFF2-40B4-BE49-F238E27FC236}">
                <a16:creationId xmlns:a16="http://schemas.microsoft.com/office/drawing/2014/main" id="{F9C3F0B8-843A-4F26-8534-B5E54DF7A9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5931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7A657-F54A-418A-AB32-9E651CBB2732}"/>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564DD1BA-1667-4A36-BA97-0AD3A11709B8}"/>
              </a:ext>
            </a:extLst>
          </p:cNvPr>
          <p:cNvGraphicFramePr>
            <a:graphicFrameLocks noGrp="1"/>
          </p:cNvGraphicFramePr>
          <p:nvPr>
            <p:ph type="chart" sz="quarter" idx="13"/>
            <p:extLst>
              <p:ext uri="{D42A27DB-BD31-4B8C-83A1-F6EECF244321}">
                <p14:modId xmlns:p14="http://schemas.microsoft.com/office/powerpoint/2010/main" val="2392974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25F38D-7522-42FC-B539-B19DE1C51FF0}"/>
              </a:ext>
            </a:extLst>
          </p:cNvPr>
          <p:cNvSpPr>
            <a:spLocks noGrp="1"/>
          </p:cNvSpPr>
          <p:nvPr>
            <p:ph type="body" sz="quarter" idx="14"/>
          </p:nvPr>
        </p:nvSpPr>
        <p:spPr/>
        <p:txBody>
          <a:bodyPr/>
          <a:lstStyle/>
          <a:p>
            <a:r>
              <a:rPr lang="en-US"/>
              <a:t>01/27/2018 - 02/26/2018</a:t>
            </a:r>
          </a:p>
        </p:txBody>
      </p:sp>
      <p:sp>
        <p:nvSpPr>
          <p:cNvPr id="5" name="Footer Placeholder 4">
            <a:extLst>
              <a:ext uri="{FF2B5EF4-FFF2-40B4-BE49-F238E27FC236}">
                <a16:creationId xmlns:a16="http://schemas.microsoft.com/office/drawing/2014/main" id="{423E17A6-218A-4113-82B7-625AD4DD0A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0894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88C62-42B8-4EC9-8F15-379E3153394D}"/>
              </a:ext>
            </a:extLst>
          </p:cNvPr>
          <p:cNvSpPr>
            <a:spLocks noGrp="1"/>
          </p:cNvSpPr>
          <p:nvPr>
            <p:ph type="title"/>
          </p:nvPr>
        </p:nvSpPr>
        <p:spPr/>
        <p:txBody>
          <a:bodyPr/>
          <a:lstStyle/>
          <a:p>
            <a:r>
              <a:rPr lang="en-US"/>
              <a:t>Facebook Fans Change by Like/Unlike Source</a:t>
            </a:r>
          </a:p>
        </p:txBody>
      </p:sp>
      <p:graphicFrame>
        <p:nvGraphicFramePr>
          <p:cNvPr id="6" name="Chart Placeholder 5">
            <a:extLst>
              <a:ext uri="{FF2B5EF4-FFF2-40B4-BE49-F238E27FC236}">
                <a16:creationId xmlns:a16="http://schemas.microsoft.com/office/drawing/2014/main" id="{CE335C2C-AA1F-43C3-818B-D3B6EE5A4358}"/>
              </a:ext>
            </a:extLst>
          </p:cNvPr>
          <p:cNvGraphicFramePr>
            <a:graphicFrameLocks noGrp="1"/>
          </p:cNvGraphicFramePr>
          <p:nvPr>
            <p:ph type="chart" sz="quarter" idx="13"/>
            <p:extLst>
              <p:ext uri="{D42A27DB-BD31-4B8C-83A1-F6EECF244321}">
                <p14:modId xmlns:p14="http://schemas.microsoft.com/office/powerpoint/2010/main" val="3553420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71D89A-EECF-4BD3-BD4D-BB1E69035106}"/>
              </a:ext>
            </a:extLst>
          </p:cNvPr>
          <p:cNvSpPr>
            <a:spLocks noGrp="1"/>
          </p:cNvSpPr>
          <p:nvPr>
            <p:ph type="body" sz="quarter" idx="14"/>
          </p:nvPr>
        </p:nvSpPr>
        <p:spPr/>
        <p:txBody>
          <a:bodyPr/>
          <a:lstStyle/>
          <a:p>
            <a:r>
              <a:rPr lang="en-US"/>
              <a:t>01/27/2018 - 02/26/2018</a:t>
            </a:r>
          </a:p>
        </p:txBody>
      </p:sp>
      <p:sp>
        <p:nvSpPr>
          <p:cNvPr id="5" name="Footer Placeholder 4">
            <a:extLst>
              <a:ext uri="{FF2B5EF4-FFF2-40B4-BE49-F238E27FC236}">
                <a16:creationId xmlns:a16="http://schemas.microsoft.com/office/drawing/2014/main" id="{4F296074-80D1-4E50-B854-F9F9FFAF76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8556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491B3-FB52-438E-AD6E-03A89133D103}"/>
              </a:ext>
            </a:extLst>
          </p:cNvPr>
          <p:cNvSpPr>
            <a:spLocks noGrp="1"/>
          </p:cNvSpPr>
          <p:nvPr>
            <p:ph type="title"/>
          </p:nvPr>
        </p:nvSpPr>
        <p:spPr/>
        <p:txBody>
          <a:bodyPr/>
          <a:lstStyle/>
          <a:p>
            <a:r>
              <a:rPr lang="en-US"/>
              <a:t>Facebook Video Views</a:t>
            </a:r>
          </a:p>
        </p:txBody>
      </p:sp>
      <p:graphicFrame>
        <p:nvGraphicFramePr>
          <p:cNvPr id="6" name="Chart Placeholder 5">
            <a:extLst>
              <a:ext uri="{FF2B5EF4-FFF2-40B4-BE49-F238E27FC236}">
                <a16:creationId xmlns:a16="http://schemas.microsoft.com/office/drawing/2014/main" id="{AAB1F913-A5F3-4353-AEFF-869B0CF6611A}"/>
              </a:ext>
            </a:extLst>
          </p:cNvPr>
          <p:cNvGraphicFramePr>
            <a:graphicFrameLocks noGrp="1"/>
          </p:cNvGraphicFramePr>
          <p:nvPr>
            <p:ph type="chart" sz="quarter" idx="13"/>
            <p:extLst>
              <p:ext uri="{D42A27DB-BD31-4B8C-83A1-F6EECF244321}">
                <p14:modId xmlns:p14="http://schemas.microsoft.com/office/powerpoint/2010/main" val="144005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723C8C-43FF-4847-9131-EB8F1B854FC7}"/>
              </a:ext>
            </a:extLst>
          </p:cNvPr>
          <p:cNvSpPr>
            <a:spLocks noGrp="1"/>
          </p:cNvSpPr>
          <p:nvPr>
            <p:ph type="body" sz="quarter" idx="14"/>
          </p:nvPr>
        </p:nvSpPr>
        <p:spPr/>
        <p:txBody>
          <a:bodyPr/>
          <a:lstStyle/>
          <a:p>
            <a:r>
              <a:rPr lang="en-US"/>
              <a:t>01/27/2018 - 02/26/2018</a:t>
            </a:r>
          </a:p>
        </p:txBody>
      </p:sp>
      <p:sp>
        <p:nvSpPr>
          <p:cNvPr id="5" name="Footer Placeholder 4">
            <a:extLst>
              <a:ext uri="{FF2B5EF4-FFF2-40B4-BE49-F238E27FC236}">
                <a16:creationId xmlns:a16="http://schemas.microsoft.com/office/drawing/2014/main" id="{25F52986-27A4-483D-9021-B2595348A4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3122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F164A-3A1E-4134-B00B-70F439F417E8}"/>
              </a:ext>
            </a:extLst>
          </p:cNvPr>
          <p:cNvSpPr>
            <a:spLocks noGrp="1"/>
          </p:cNvSpPr>
          <p:nvPr>
            <p:ph type="title"/>
          </p:nvPr>
        </p:nvSpPr>
        <p:spPr/>
        <p:txBody>
          <a:bodyPr/>
          <a:lstStyle/>
          <a:p>
            <a:r>
              <a:rPr lang="en-US"/>
              <a:t>Facebook Own Posts Table - 1 of 16</a:t>
            </a:r>
          </a:p>
        </p:txBody>
      </p:sp>
      <p:graphicFrame>
        <p:nvGraphicFramePr>
          <p:cNvPr id="5" name="Table Placeholder 4">
            <a:extLst>
              <a:ext uri="{FF2B5EF4-FFF2-40B4-BE49-F238E27FC236}">
                <a16:creationId xmlns:a16="http://schemas.microsoft.com/office/drawing/2014/main" id="{ECEB6514-A7FA-4B6E-8A39-4653226FE9C7}"/>
              </a:ext>
            </a:extLst>
          </p:cNvPr>
          <p:cNvGraphicFramePr>
            <a:graphicFrameLocks noGrp="1"/>
          </p:cNvGraphicFramePr>
          <p:nvPr>
            <p:ph type="tbl" sz="quarter" idx="13"/>
            <p:extLst>
              <p:ext uri="{D42A27DB-BD31-4B8C-83A1-F6EECF244321}">
                <p14:modId xmlns:p14="http://schemas.microsoft.com/office/powerpoint/2010/main" val="298266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82643659"/>
                    </a:ext>
                  </a:extLst>
                </a:gridCol>
                <a:gridCol w="370332">
                  <a:extLst>
                    <a:ext uri="{9D8B030D-6E8A-4147-A177-3AD203B41FA5}">
                      <a16:colId xmlns:a16="http://schemas.microsoft.com/office/drawing/2014/main" val="1508607800"/>
                    </a:ext>
                  </a:extLst>
                </a:gridCol>
                <a:gridCol w="370332">
                  <a:extLst>
                    <a:ext uri="{9D8B030D-6E8A-4147-A177-3AD203B41FA5}">
                      <a16:colId xmlns:a16="http://schemas.microsoft.com/office/drawing/2014/main" val="1888690656"/>
                    </a:ext>
                  </a:extLst>
                </a:gridCol>
                <a:gridCol w="370332">
                  <a:extLst>
                    <a:ext uri="{9D8B030D-6E8A-4147-A177-3AD203B41FA5}">
                      <a16:colId xmlns:a16="http://schemas.microsoft.com/office/drawing/2014/main" val="2313337905"/>
                    </a:ext>
                  </a:extLst>
                </a:gridCol>
                <a:gridCol w="329184">
                  <a:extLst>
                    <a:ext uri="{9D8B030D-6E8A-4147-A177-3AD203B41FA5}">
                      <a16:colId xmlns:a16="http://schemas.microsoft.com/office/drawing/2014/main" val="1997518193"/>
                    </a:ext>
                  </a:extLst>
                </a:gridCol>
                <a:gridCol w="329184">
                  <a:extLst>
                    <a:ext uri="{9D8B030D-6E8A-4147-A177-3AD203B41FA5}">
                      <a16:colId xmlns:a16="http://schemas.microsoft.com/office/drawing/2014/main" val="2661191373"/>
                    </a:ext>
                  </a:extLst>
                </a:gridCol>
                <a:gridCol w="329184">
                  <a:extLst>
                    <a:ext uri="{9D8B030D-6E8A-4147-A177-3AD203B41FA5}">
                      <a16:colId xmlns:a16="http://schemas.microsoft.com/office/drawing/2014/main" val="2064289559"/>
                    </a:ext>
                  </a:extLst>
                </a:gridCol>
                <a:gridCol w="329184">
                  <a:extLst>
                    <a:ext uri="{9D8B030D-6E8A-4147-A177-3AD203B41FA5}">
                      <a16:colId xmlns:a16="http://schemas.microsoft.com/office/drawing/2014/main" val="3369696129"/>
                    </a:ext>
                  </a:extLst>
                </a:gridCol>
                <a:gridCol w="329184">
                  <a:extLst>
                    <a:ext uri="{9D8B030D-6E8A-4147-A177-3AD203B41FA5}">
                      <a16:colId xmlns:a16="http://schemas.microsoft.com/office/drawing/2014/main" val="3403099197"/>
                    </a:ext>
                  </a:extLst>
                </a:gridCol>
                <a:gridCol w="329184">
                  <a:extLst>
                    <a:ext uri="{9D8B030D-6E8A-4147-A177-3AD203B41FA5}">
                      <a16:colId xmlns:a16="http://schemas.microsoft.com/office/drawing/2014/main" val="2772780137"/>
                    </a:ext>
                  </a:extLst>
                </a:gridCol>
                <a:gridCol w="329184">
                  <a:extLst>
                    <a:ext uri="{9D8B030D-6E8A-4147-A177-3AD203B41FA5}">
                      <a16:colId xmlns:a16="http://schemas.microsoft.com/office/drawing/2014/main" val="1596257864"/>
                    </a:ext>
                  </a:extLst>
                </a:gridCol>
                <a:gridCol w="329184">
                  <a:extLst>
                    <a:ext uri="{9D8B030D-6E8A-4147-A177-3AD203B41FA5}">
                      <a16:colId xmlns:a16="http://schemas.microsoft.com/office/drawing/2014/main" val="200561075"/>
                    </a:ext>
                  </a:extLst>
                </a:gridCol>
                <a:gridCol w="329184">
                  <a:extLst>
                    <a:ext uri="{9D8B030D-6E8A-4147-A177-3AD203B41FA5}">
                      <a16:colId xmlns:a16="http://schemas.microsoft.com/office/drawing/2014/main" val="748666843"/>
                    </a:ext>
                  </a:extLst>
                </a:gridCol>
                <a:gridCol w="370332">
                  <a:extLst>
                    <a:ext uri="{9D8B030D-6E8A-4147-A177-3AD203B41FA5}">
                      <a16:colId xmlns:a16="http://schemas.microsoft.com/office/drawing/2014/main" val="1024454506"/>
                    </a:ext>
                  </a:extLst>
                </a:gridCol>
                <a:gridCol w="370332">
                  <a:extLst>
                    <a:ext uri="{9D8B030D-6E8A-4147-A177-3AD203B41FA5}">
                      <a16:colId xmlns:a16="http://schemas.microsoft.com/office/drawing/2014/main" val="2843109614"/>
                    </a:ext>
                  </a:extLst>
                </a:gridCol>
                <a:gridCol w="329184">
                  <a:extLst>
                    <a:ext uri="{9D8B030D-6E8A-4147-A177-3AD203B41FA5}">
                      <a16:colId xmlns:a16="http://schemas.microsoft.com/office/drawing/2014/main" val="1898128767"/>
                    </a:ext>
                  </a:extLst>
                </a:gridCol>
                <a:gridCol w="329184">
                  <a:extLst>
                    <a:ext uri="{9D8B030D-6E8A-4147-A177-3AD203B41FA5}">
                      <a16:colId xmlns:a16="http://schemas.microsoft.com/office/drawing/2014/main" val="1907087096"/>
                    </a:ext>
                  </a:extLst>
                </a:gridCol>
                <a:gridCol w="370332">
                  <a:extLst>
                    <a:ext uri="{9D8B030D-6E8A-4147-A177-3AD203B41FA5}">
                      <a16:colId xmlns:a16="http://schemas.microsoft.com/office/drawing/2014/main" val="1335340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722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- 2018-02-24 15:22:51</a:t>
                      </a:r>
                      <a:r>
                        <a:rPr kumimoji="0" lang="en-US" sz="1000" b="0" i="0" u="none" strike="noStrike" kern="1200" cap="none" spc="0" normalizeH="0" baseline="0" noProof="0">
                          <a:ln>
                            <a:noFill/>
                          </a:ln>
                          <a:solidFill>
                            <a:prstClr val="black"/>
                          </a:solidFill>
                          <a:effectLst/>
                          <a:uLnTx/>
                          <a:uFillTx/>
                          <a:latin typeface="+mn-lt"/>
                          <a:ea typeface="+mn-ea"/>
                          <a:cs typeface="+mn-cs"/>
                        </a:rPr>
                        <a:t>
Some snaps from todays Lunar Pets Fiesta! We had a great time today, and gave away goodie bags and exclusive deals for our VIP members! with Lunar Pets Fiesta
#lunarpetsfiesta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3022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- 2018-02-23 21:00:00</a:t>
                      </a:r>
                      <a:r>
                        <a:rPr kumimoji="0" lang="en-US" sz="1000" b="0" i="0" u="none" strike="noStrike" kern="1200" cap="none" spc="0" normalizeH="0" baseline="0" noProof="0">
                          <a:ln>
                            <a:noFill/>
                          </a:ln>
                          <a:solidFill>
                            <a:prstClr val="black"/>
                          </a:solidFill>
                          <a:effectLst/>
                          <a:uLnTx/>
                          <a:uFillTx/>
                          <a:latin typeface="+mn-lt"/>
                          <a:ea typeface="+mn-ea"/>
                          <a:cs typeface="+mn-cs"/>
                        </a:rPr>
                        <a:t>
TGIF to all our amazing PLC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1447537"/>
                  </a:ext>
                </a:extLst>
              </a:tr>
            </a:tbl>
          </a:graphicData>
        </a:graphic>
      </p:graphicFrame>
      <p:sp>
        <p:nvSpPr>
          <p:cNvPr id="4" name="Text Placeholder 3">
            <a:extLst>
              <a:ext uri="{FF2B5EF4-FFF2-40B4-BE49-F238E27FC236}">
                <a16:creationId xmlns:a16="http://schemas.microsoft.com/office/drawing/2014/main" id="{05783DD1-1E84-4706-AB13-DD58B5AA5B2E}"/>
              </a:ext>
            </a:extLst>
          </p:cNvPr>
          <p:cNvSpPr>
            <a:spLocks noGrp="1"/>
          </p:cNvSpPr>
          <p:nvPr>
            <p:ph type="body" sz="quarter" idx="14"/>
          </p:nvPr>
        </p:nvSpPr>
        <p:spPr/>
        <p:txBody>
          <a:bodyPr/>
          <a:lstStyle/>
          <a:p>
            <a:r>
              <a:rPr lang="en-US"/>
              <a:t>01/27/2018 - 02/26/2018</a:t>
            </a:r>
          </a:p>
        </p:txBody>
      </p:sp>
    </p:spTree>
    <p:extLst>
      <p:ext uri="{BB962C8B-B14F-4D97-AF65-F5344CB8AC3E}">
        <p14:creationId xmlns:p14="http://schemas.microsoft.com/office/powerpoint/2010/main" val="861544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06F65-0F43-4503-B414-1A1506ECEAFA}"/>
              </a:ext>
            </a:extLst>
          </p:cNvPr>
          <p:cNvSpPr>
            <a:spLocks noGrp="1"/>
          </p:cNvSpPr>
          <p:nvPr>
            <p:ph type="title"/>
          </p:nvPr>
        </p:nvSpPr>
        <p:spPr/>
        <p:txBody>
          <a:bodyPr/>
          <a:lstStyle/>
          <a:p>
            <a:r>
              <a:rPr lang="en-US"/>
              <a:t>Facebook Own Posts Table - 2 of 16</a:t>
            </a:r>
          </a:p>
        </p:txBody>
      </p:sp>
      <p:graphicFrame>
        <p:nvGraphicFramePr>
          <p:cNvPr id="5" name="Table Placeholder 4">
            <a:extLst>
              <a:ext uri="{FF2B5EF4-FFF2-40B4-BE49-F238E27FC236}">
                <a16:creationId xmlns:a16="http://schemas.microsoft.com/office/drawing/2014/main" id="{1CAAF923-68C5-45DF-9AB6-A551D5C911AB}"/>
              </a:ext>
            </a:extLst>
          </p:cNvPr>
          <p:cNvGraphicFramePr>
            <a:graphicFrameLocks noGrp="1"/>
          </p:cNvGraphicFramePr>
          <p:nvPr>
            <p:ph type="tbl" sz="quarter" idx="13"/>
            <p:extLst>
              <p:ext uri="{D42A27DB-BD31-4B8C-83A1-F6EECF244321}">
                <p14:modId xmlns:p14="http://schemas.microsoft.com/office/powerpoint/2010/main" val="2384565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65037523"/>
                    </a:ext>
                  </a:extLst>
                </a:gridCol>
                <a:gridCol w="370332">
                  <a:extLst>
                    <a:ext uri="{9D8B030D-6E8A-4147-A177-3AD203B41FA5}">
                      <a16:colId xmlns:a16="http://schemas.microsoft.com/office/drawing/2014/main" val="3164976292"/>
                    </a:ext>
                  </a:extLst>
                </a:gridCol>
                <a:gridCol w="370332">
                  <a:extLst>
                    <a:ext uri="{9D8B030D-6E8A-4147-A177-3AD203B41FA5}">
                      <a16:colId xmlns:a16="http://schemas.microsoft.com/office/drawing/2014/main" val="1282627367"/>
                    </a:ext>
                  </a:extLst>
                </a:gridCol>
                <a:gridCol w="370332">
                  <a:extLst>
                    <a:ext uri="{9D8B030D-6E8A-4147-A177-3AD203B41FA5}">
                      <a16:colId xmlns:a16="http://schemas.microsoft.com/office/drawing/2014/main" val="2706339857"/>
                    </a:ext>
                  </a:extLst>
                </a:gridCol>
                <a:gridCol w="329184">
                  <a:extLst>
                    <a:ext uri="{9D8B030D-6E8A-4147-A177-3AD203B41FA5}">
                      <a16:colId xmlns:a16="http://schemas.microsoft.com/office/drawing/2014/main" val="1199673853"/>
                    </a:ext>
                  </a:extLst>
                </a:gridCol>
                <a:gridCol w="329184">
                  <a:extLst>
                    <a:ext uri="{9D8B030D-6E8A-4147-A177-3AD203B41FA5}">
                      <a16:colId xmlns:a16="http://schemas.microsoft.com/office/drawing/2014/main" val="1470303435"/>
                    </a:ext>
                  </a:extLst>
                </a:gridCol>
                <a:gridCol w="329184">
                  <a:extLst>
                    <a:ext uri="{9D8B030D-6E8A-4147-A177-3AD203B41FA5}">
                      <a16:colId xmlns:a16="http://schemas.microsoft.com/office/drawing/2014/main" val="4203390372"/>
                    </a:ext>
                  </a:extLst>
                </a:gridCol>
                <a:gridCol w="329184">
                  <a:extLst>
                    <a:ext uri="{9D8B030D-6E8A-4147-A177-3AD203B41FA5}">
                      <a16:colId xmlns:a16="http://schemas.microsoft.com/office/drawing/2014/main" val="2289719416"/>
                    </a:ext>
                  </a:extLst>
                </a:gridCol>
                <a:gridCol w="329184">
                  <a:extLst>
                    <a:ext uri="{9D8B030D-6E8A-4147-A177-3AD203B41FA5}">
                      <a16:colId xmlns:a16="http://schemas.microsoft.com/office/drawing/2014/main" val="2533982132"/>
                    </a:ext>
                  </a:extLst>
                </a:gridCol>
                <a:gridCol w="329184">
                  <a:extLst>
                    <a:ext uri="{9D8B030D-6E8A-4147-A177-3AD203B41FA5}">
                      <a16:colId xmlns:a16="http://schemas.microsoft.com/office/drawing/2014/main" val="874242114"/>
                    </a:ext>
                  </a:extLst>
                </a:gridCol>
                <a:gridCol w="329184">
                  <a:extLst>
                    <a:ext uri="{9D8B030D-6E8A-4147-A177-3AD203B41FA5}">
                      <a16:colId xmlns:a16="http://schemas.microsoft.com/office/drawing/2014/main" val="1082300002"/>
                    </a:ext>
                  </a:extLst>
                </a:gridCol>
                <a:gridCol w="329184">
                  <a:extLst>
                    <a:ext uri="{9D8B030D-6E8A-4147-A177-3AD203B41FA5}">
                      <a16:colId xmlns:a16="http://schemas.microsoft.com/office/drawing/2014/main" val="2762658128"/>
                    </a:ext>
                  </a:extLst>
                </a:gridCol>
                <a:gridCol w="329184">
                  <a:extLst>
                    <a:ext uri="{9D8B030D-6E8A-4147-A177-3AD203B41FA5}">
                      <a16:colId xmlns:a16="http://schemas.microsoft.com/office/drawing/2014/main" val="4155660360"/>
                    </a:ext>
                  </a:extLst>
                </a:gridCol>
                <a:gridCol w="370332">
                  <a:extLst>
                    <a:ext uri="{9D8B030D-6E8A-4147-A177-3AD203B41FA5}">
                      <a16:colId xmlns:a16="http://schemas.microsoft.com/office/drawing/2014/main" val="1540760033"/>
                    </a:ext>
                  </a:extLst>
                </a:gridCol>
                <a:gridCol w="370332">
                  <a:extLst>
                    <a:ext uri="{9D8B030D-6E8A-4147-A177-3AD203B41FA5}">
                      <a16:colId xmlns:a16="http://schemas.microsoft.com/office/drawing/2014/main" val="2995281153"/>
                    </a:ext>
                  </a:extLst>
                </a:gridCol>
                <a:gridCol w="329184">
                  <a:extLst>
                    <a:ext uri="{9D8B030D-6E8A-4147-A177-3AD203B41FA5}">
                      <a16:colId xmlns:a16="http://schemas.microsoft.com/office/drawing/2014/main" val="6782054"/>
                    </a:ext>
                  </a:extLst>
                </a:gridCol>
                <a:gridCol w="329184">
                  <a:extLst>
                    <a:ext uri="{9D8B030D-6E8A-4147-A177-3AD203B41FA5}">
                      <a16:colId xmlns:a16="http://schemas.microsoft.com/office/drawing/2014/main" val="2236963714"/>
                    </a:ext>
                  </a:extLst>
                </a:gridCol>
                <a:gridCol w="370332">
                  <a:extLst>
                    <a:ext uri="{9D8B030D-6E8A-4147-A177-3AD203B41FA5}">
                      <a16:colId xmlns:a16="http://schemas.microsoft.com/office/drawing/2014/main" val="658888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9794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- 2018-02-22 21:00:00</a:t>
                      </a:r>
                      <a:r>
                        <a:rPr kumimoji="0" lang="en-US" sz="1000" b="0" i="0" u="none" strike="noStrike" kern="1200" cap="none" spc="0" normalizeH="0" baseline="0" noProof="0">
                          <a:ln>
                            <a:noFill/>
                          </a:ln>
                          <a:solidFill>
                            <a:prstClr val="black"/>
                          </a:solidFill>
                          <a:effectLst/>
                          <a:uLnTx/>
                          <a:uFillTx/>
                          <a:latin typeface="+mn-lt"/>
                          <a:ea typeface="+mn-ea"/>
                          <a:cs typeface="+mn-cs"/>
                        </a:rPr>
                        <a:t>
A healthy, sumptuous, alternative to Rawhide - SmartBones are made with REAL CHICKEN and wholesome vegetables for a treat your doggy won't resist!
Now in drool-worthy Holistic Chicken + Bacon &amp; Cheese flavours! 
smarturl.it/smartboneschicken
smarturl.it/smartbonesbacon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5838137"/>
                  </a:ext>
                </a:extLst>
              </a:tr>
            </a:tbl>
          </a:graphicData>
        </a:graphic>
      </p:graphicFrame>
      <p:sp>
        <p:nvSpPr>
          <p:cNvPr id="4" name="Text Placeholder 3">
            <a:extLst>
              <a:ext uri="{FF2B5EF4-FFF2-40B4-BE49-F238E27FC236}">
                <a16:creationId xmlns:a16="http://schemas.microsoft.com/office/drawing/2014/main" id="{8C23C30C-004A-4C6A-AA44-8615F108A1F0}"/>
              </a:ext>
            </a:extLst>
          </p:cNvPr>
          <p:cNvSpPr>
            <a:spLocks noGrp="1"/>
          </p:cNvSpPr>
          <p:nvPr>
            <p:ph type="body" sz="quarter" idx="14"/>
          </p:nvPr>
        </p:nvSpPr>
        <p:spPr/>
        <p:txBody>
          <a:bodyPr/>
          <a:lstStyle/>
          <a:p>
            <a:r>
              <a:rPr lang="en-US"/>
              <a:t>01/27/2018 - 02/26/2018</a:t>
            </a:r>
          </a:p>
        </p:txBody>
      </p:sp>
    </p:spTree>
    <p:extLst>
      <p:ext uri="{BB962C8B-B14F-4D97-AF65-F5344CB8AC3E}">
        <p14:creationId xmlns:p14="http://schemas.microsoft.com/office/powerpoint/2010/main" val="44254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5DD90-AED5-46C6-927E-E984A527A0BA}"/>
              </a:ext>
            </a:extLst>
          </p:cNvPr>
          <p:cNvSpPr>
            <a:spLocks noGrp="1"/>
          </p:cNvSpPr>
          <p:nvPr>
            <p:ph type="title"/>
          </p:nvPr>
        </p:nvSpPr>
        <p:spPr/>
        <p:txBody>
          <a:bodyPr/>
          <a:lstStyle/>
          <a:p>
            <a:r>
              <a:rPr lang="en-US"/>
              <a:t>Facebook Own Posts Table - 3 of 16</a:t>
            </a:r>
          </a:p>
        </p:txBody>
      </p:sp>
      <p:graphicFrame>
        <p:nvGraphicFramePr>
          <p:cNvPr id="5" name="Table Placeholder 4">
            <a:extLst>
              <a:ext uri="{FF2B5EF4-FFF2-40B4-BE49-F238E27FC236}">
                <a16:creationId xmlns:a16="http://schemas.microsoft.com/office/drawing/2014/main" id="{C01FBA70-9485-4842-990A-020E49D75BFB}"/>
              </a:ext>
            </a:extLst>
          </p:cNvPr>
          <p:cNvGraphicFramePr>
            <a:graphicFrameLocks noGrp="1"/>
          </p:cNvGraphicFramePr>
          <p:nvPr>
            <p:ph type="tbl" sz="quarter" idx="13"/>
            <p:extLst>
              <p:ext uri="{D42A27DB-BD31-4B8C-83A1-F6EECF244321}">
                <p14:modId xmlns:p14="http://schemas.microsoft.com/office/powerpoint/2010/main" val="1445017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53203770"/>
                    </a:ext>
                  </a:extLst>
                </a:gridCol>
                <a:gridCol w="370332">
                  <a:extLst>
                    <a:ext uri="{9D8B030D-6E8A-4147-A177-3AD203B41FA5}">
                      <a16:colId xmlns:a16="http://schemas.microsoft.com/office/drawing/2014/main" val="1891554309"/>
                    </a:ext>
                  </a:extLst>
                </a:gridCol>
                <a:gridCol w="370332">
                  <a:extLst>
                    <a:ext uri="{9D8B030D-6E8A-4147-A177-3AD203B41FA5}">
                      <a16:colId xmlns:a16="http://schemas.microsoft.com/office/drawing/2014/main" val="3587871261"/>
                    </a:ext>
                  </a:extLst>
                </a:gridCol>
                <a:gridCol w="370332">
                  <a:extLst>
                    <a:ext uri="{9D8B030D-6E8A-4147-A177-3AD203B41FA5}">
                      <a16:colId xmlns:a16="http://schemas.microsoft.com/office/drawing/2014/main" val="1729742643"/>
                    </a:ext>
                  </a:extLst>
                </a:gridCol>
                <a:gridCol w="329184">
                  <a:extLst>
                    <a:ext uri="{9D8B030D-6E8A-4147-A177-3AD203B41FA5}">
                      <a16:colId xmlns:a16="http://schemas.microsoft.com/office/drawing/2014/main" val="1586233758"/>
                    </a:ext>
                  </a:extLst>
                </a:gridCol>
                <a:gridCol w="329184">
                  <a:extLst>
                    <a:ext uri="{9D8B030D-6E8A-4147-A177-3AD203B41FA5}">
                      <a16:colId xmlns:a16="http://schemas.microsoft.com/office/drawing/2014/main" val="3168582802"/>
                    </a:ext>
                  </a:extLst>
                </a:gridCol>
                <a:gridCol w="329184">
                  <a:extLst>
                    <a:ext uri="{9D8B030D-6E8A-4147-A177-3AD203B41FA5}">
                      <a16:colId xmlns:a16="http://schemas.microsoft.com/office/drawing/2014/main" val="1817416285"/>
                    </a:ext>
                  </a:extLst>
                </a:gridCol>
                <a:gridCol w="329184">
                  <a:extLst>
                    <a:ext uri="{9D8B030D-6E8A-4147-A177-3AD203B41FA5}">
                      <a16:colId xmlns:a16="http://schemas.microsoft.com/office/drawing/2014/main" val="2952606245"/>
                    </a:ext>
                  </a:extLst>
                </a:gridCol>
                <a:gridCol w="329184">
                  <a:extLst>
                    <a:ext uri="{9D8B030D-6E8A-4147-A177-3AD203B41FA5}">
                      <a16:colId xmlns:a16="http://schemas.microsoft.com/office/drawing/2014/main" val="798483187"/>
                    </a:ext>
                  </a:extLst>
                </a:gridCol>
                <a:gridCol w="329184">
                  <a:extLst>
                    <a:ext uri="{9D8B030D-6E8A-4147-A177-3AD203B41FA5}">
                      <a16:colId xmlns:a16="http://schemas.microsoft.com/office/drawing/2014/main" val="391079392"/>
                    </a:ext>
                  </a:extLst>
                </a:gridCol>
                <a:gridCol w="329184">
                  <a:extLst>
                    <a:ext uri="{9D8B030D-6E8A-4147-A177-3AD203B41FA5}">
                      <a16:colId xmlns:a16="http://schemas.microsoft.com/office/drawing/2014/main" val="2555619109"/>
                    </a:ext>
                  </a:extLst>
                </a:gridCol>
                <a:gridCol w="329184">
                  <a:extLst>
                    <a:ext uri="{9D8B030D-6E8A-4147-A177-3AD203B41FA5}">
                      <a16:colId xmlns:a16="http://schemas.microsoft.com/office/drawing/2014/main" val="1222191499"/>
                    </a:ext>
                  </a:extLst>
                </a:gridCol>
                <a:gridCol w="329184">
                  <a:extLst>
                    <a:ext uri="{9D8B030D-6E8A-4147-A177-3AD203B41FA5}">
                      <a16:colId xmlns:a16="http://schemas.microsoft.com/office/drawing/2014/main" val="135827231"/>
                    </a:ext>
                  </a:extLst>
                </a:gridCol>
                <a:gridCol w="370332">
                  <a:extLst>
                    <a:ext uri="{9D8B030D-6E8A-4147-A177-3AD203B41FA5}">
                      <a16:colId xmlns:a16="http://schemas.microsoft.com/office/drawing/2014/main" val="2214351890"/>
                    </a:ext>
                  </a:extLst>
                </a:gridCol>
                <a:gridCol w="370332">
                  <a:extLst>
                    <a:ext uri="{9D8B030D-6E8A-4147-A177-3AD203B41FA5}">
                      <a16:colId xmlns:a16="http://schemas.microsoft.com/office/drawing/2014/main" val="3400220709"/>
                    </a:ext>
                  </a:extLst>
                </a:gridCol>
                <a:gridCol w="329184">
                  <a:extLst>
                    <a:ext uri="{9D8B030D-6E8A-4147-A177-3AD203B41FA5}">
                      <a16:colId xmlns:a16="http://schemas.microsoft.com/office/drawing/2014/main" val="1577704832"/>
                    </a:ext>
                  </a:extLst>
                </a:gridCol>
                <a:gridCol w="329184">
                  <a:extLst>
                    <a:ext uri="{9D8B030D-6E8A-4147-A177-3AD203B41FA5}">
                      <a16:colId xmlns:a16="http://schemas.microsoft.com/office/drawing/2014/main" val="4220793944"/>
                    </a:ext>
                  </a:extLst>
                </a:gridCol>
                <a:gridCol w="370332">
                  <a:extLst>
                    <a:ext uri="{9D8B030D-6E8A-4147-A177-3AD203B41FA5}">
                      <a16:colId xmlns:a16="http://schemas.microsoft.com/office/drawing/2014/main" val="1944430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91690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- 2018-02-21 21:00:01</a:t>
                      </a:r>
                      <a:r>
                        <a:rPr kumimoji="0" lang="en-US" sz="1000" b="0" i="0" u="none" strike="noStrike" kern="1200" cap="none" spc="0" normalizeH="0" baseline="0" noProof="0">
                          <a:ln>
                            <a:noFill/>
                          </a:ln>
                          <a:solidFill>
                            <a:prstClr val="black"/>
                          </a:solidFill>
                          <a:effectLst/>
                          <a:uLnTx/>
                          <a:uFillTx/>
                          <a:latin typeface="+mn-lt"/>
                          <a:ea typeface="+mn-ea"/>
                          <a:cs typeface="+mn-cs"/>
                        </a:rPr>
                        <a:t>
Does your furry friend have its own social page? Pretty kitty? Talented doggy?
Hashtag the posts with #PLCPetAmbassador and LIKE + SHARE + COMMENT with their URLs for a chance to snag a customised #PLCCarePack for you and your social furballs!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0839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- 2018-02-20 21:00:00</a:t>
                      </a:r>
                      <a:r>
                        <a:rPr kumimoji="0" lang="en-US" sz="1000" b="0" i="0" u="none" strike="noStrike" kern="1200" cap="none" spc="0" normalizeH="0" baseline="0" noProof="0">
                          <a:ln>
                            <a:noFill/>
                          </a:ln>
                          <a:solidFill>
                            <a:prstClr val="black"/>
                          </a:solidFill>
                          <a:effectLst/>
                          <a:uLnTx/>
                          <a:uFillTx/>
                          <a:latin typeface="+mn-lt"/>
                          <a:ea typeface="+mn-ea"/>
                          <a:cs typeface="+mn-cs"/>
                        </a:rPr>
                        <a:t>
Asia’s largest night marathon OSIM Sundown Marathon 2018 is back! Exclusive 10% off Current Rates for VIP Members. More details at http://bit.ly/plc-vip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9075621"/>
                  </a:ext>
                </a:extLst>
              </a:tr>
            </a:tbl>
          </a:graphicData>
        </a:graphic>
      </p:graphicFrame>
      <p:sp>
        <p:nvSpPr>
          <p:cNvPr id="4" name="Text Placeholder 3">
            <a:extLst>
              <a:ext uri="{FF2B5EF4-FFF2-40B4-BE49-F238E27FC236}">
                <a16:creationId xmlns:a16="http://schemas.microsoft.com/office/drawing/2014/main" id="{0299D0AE-7D2A-46CD-A0AD-51E0150634EF}"/>
              </a:ext>
            </a:extLst>
          </p:cNvPr>
          <p:cNvSpPr>
            <a:spLocks noGrp="1"/>
          </p:cNvSpPr>
          <p:nvPr>
            <p:ph type="body" sz="quarter" idx="14"/>
          </p:nvPr>
        </p:nvSpPr>
        <p:spPr/>
        <p:txBody>
          <a:bodyPr/>
          <a:lstStyle/>
          <a:p>
            <a:r>
              <a:rPr lang="en-US"/>
              <a:t>01/27/2018 - 02/26/2018</a:t>
            </a:r>
          </a:p>
        </p:txBody>
      </p:sp>
    </p:spTree>
    <p:extLst>
      <p:ext uri="{BB962C8B-B14F-4D97-AF65-F5344CB8AC3E}">
        <p14:creationId xmlns:p14="http://schemas.microsoft.com/office/powerpoint/2010/main" val="4293775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E25D1-9CB2-48B3-924D-AC1170DB04D7}"/>
              </a:ext>
            </a:extLst>
          </p:cNvPr>
          <p:cNvSpPr>
            <a:spLocks noGrp="1"/>
          </p:cNvSpPr>
          <p:nvPr>
            <p:ph type="title"/>
          </p:nvPr>
        </p:nvSpPr>
        <p:spPr/>
        <p:txBody>
          <a:bodyPr/>
          <a:lstStyle/>
          <a:p>
            <a:r>
              <a:rPr lang="en-US"/>
              <a:t>Facebook Own Posts Table - 4 of 16</a:t>
            </a:r>
          </a:p>
        </p:txBody>
      </p:sp>
      <p:graphicFrame>
        <p:nvGraphicFramePr>
          <p:cNvPr id="5" name="Table Placeholder 4">
            <a:extLst>
              <a:ext uri="{FF2B5EF4-FFF2-40B4-BE49-F238E27FC236}">
                <a16:creationId xmlns:a16="http://schemas.microsoft.com/office/drawing/2014/main" id="{970172E1-C1E7-4D68-8241-10295376A6CE}"/>
              </a:ext>
            </a:extLst>
          </p:cNvPr>
          <p:cNvGraphicFramePr>
            <a:graphicFrameLocks noGrp="1"/>
          </p:cNvGraphicFramePr>
          <p:nvPr>
            <p:ph type="tbl" sz="quarter" idx="13"/>
            <p:extLst>
              <p:ext uri="{D42A27DB-BD31-4B8C-83A1-F6EECF244321}">
                <p14:modId xmlns:p14="http://schemas.microsoft.com/office/powerpoint/2010/main" val="3290575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58986361"/>
                    </a:ext>
                  </a:extLst>
                </a:gridCol>
                <a:gridCol w="370332">
                  <a:extLst>
                    <a:ext uri="{9D8B030D-6E8A-4147-A177-3AD203B41FA5}">
                      <a16:colId xmlns:a16="http://schemas.microsoft.com/office/drawing/2014/main" val="1506758117"/>
                    </a:ext>
                  </a:extLst>
                </a:gridCol>
                <a:gridCol w="370332">
                  <a:extLst>
                    <a:ext uri="{9D8B030D-6E8A-4147-A177-3AD203B41FA5}">
                      <a16:colId xmlns:a16="http://schemas.microsoft.com/office/drawing/2014/main" val="1645892462"/>
                    </a:ext>
                  </a:extLst>
                </a:gridCol>
                <a:gridCol w="370332">
                  <a:extLst>
                    <a:ext uri="{9D8B030D-6E8A-4147-A177-3AD203B41FA5}">
                      <a16:colId xmlns:a16="http://schemas.microsoft.com/office/drawing/2014/main" val="581147799"/>
                    </a:ext>
                  </a:extLst>
                </a:gridCol>
                <a:gridCol w="329184">
                  <a:extLst>
                    <a:ext uri="{9D8B030D-6E8A-4147-A177-3AD203B41FA5}">
                      <a16:colId xmlns:a16="http://schemas.microsoft.com/office/drawing/2014/main" val="2321313716"/>
                    </a:ext>
                  </a:extLst>
                </a:gridCol>
                <a:gridCol w="329184">
                  <a:extLst>
                    <a:ext uri="{9D8B030D-6E8A-4147-A177-3AD203B41FA5}">
                      <a16:colId xmlns:a16="http://schemas.microsoft.com/office/drawing/2014/main" val="2665550790"/>
                    </a:ext>
                  </a:extLst>
                </a:gridCol>
                <a:gridCol w="329184">
                  <a:extLst>
                    <a:ext uri="{9D8B030D-6E8A-4147-A177-3AD203B41FA5}">
                      <a16:colId xmlns:a16="http://schemas.microsoft.com/office/drawing/2014/main" val="1060464168"/>
                    </a:ext>
                  </a:extLst>
                </a:gridCol>
                <a:gridCol w="329184">
                  <a:extLst>
                    <a:ext uri="{9D8B030D-6E8A-4147-A177-3AD203B41FA5}">
                      <a16:colId xmlns:a16="http://schemas.microsoft.com/office/drawing/2014/main" val="4260442276"/>
                    </a:ext>
                  </a:extLst>
                </a:gridCol>
                <a:gridCol w="329184">
                  <a:extLst>
                    <a:ext uri="{9D8B030D-6E8A-4147-A177-3AD203B41FA5}">
                      <a16:colId xmlns:a16="http://schemas.microsoft.com/office/drawing/2014/main" val="1324202026"/>
                    </a:ext>
                  </a:extLst>
                </a:gridCol>
                <a:gridCol w="329184">
                  <a:extLst>
                    <a:ext uri="{9D8B030D-6E8A-4147-A177-3AD203B41FA5}">
                      <a16:colId xmlns:a16="http://schemas.microsoft.com/office/drawing/2014/main" val="3378526712"/>
                    </a:ext>
                  </a:extLst>
                </a:gridCol>
                <a:gridCol w="329184">
                  <a:extLst>
                    <a:ext uri="{9D8B030D-6E8A-4147-A177-3AD203B41FA5}">
                      <a16:colId xmlns:a16="http://schemas.microsoft.com/office/drawing/2014/main" val="1842867976"/>
                    </a:ext>
                  </a:extLst>
                </a:gridCol>
                <a:gridCol w="329184">
                  <a:extLst>
                    <a:ext uri="{9D8B030D-6E8A-4147-A177-3AD203B41FA5}">
                      <a16:colId xmlns:a16="http://schemas.microsoft.com/office/drawing/2014/main" val="3318321584"/>
                    </a:ext>
                  </a:extLst>
                </a:gridCol>
                <a:gridCol w="329184">
                  <a:extLst>
                    <a:ext uri="{9D8B030D-6E8A-4147-A177-3AD203B41FA5}">
                      <a16:colId xmlns:a16="http://schemas.microsoft.com/office/drawing/2014/main" val="3713873909"/>
                    </a:ext>
                  </a:extLst>
                </a:gridCol>
                <a:gridCol w="370332">
                  <a:extLst>
                    <a:ext uri="{9D8B030D-6E8A-4147-A177-3AD203B41FA5}">
                      <a16:colId xmlns:a16="http://schemas.microsoft.com/office/drawing/2014/main" val="2942931244"/>
                    </a:ext>
                  </a:extLst>
                </a:gridCol>
                <a:gridCol w="370332">
                  <a:extLst>
                    <a:ext uri="{9D8B030D-6E8A-4147-A177-3AD203B41FA5}">
                      <a16:colId xmlns:a16="http://schemas.microsoft.com/office/drawing/2014/main" val="729187888"/>
                    </a:ext>
                  </a:extLst>
                </a:gridCol>
                <a:gridCol w="329184">
                  <a:extLst>
                    <a:ext uri="{9D8B030D-6E8A-4147-A177-3AD203B41FA5}">
                      <a16:colId xmlns:a16="http://schemas.microsoft.com/office/drawing/2014/main" val="2260525261"/>
                    </a:ext>
                  </a:extLst>
                </a:gridCol>
                <a:gridCol w="329184">
                  <a:extLst>
                    <a:ext uri="{9D8B030D-6E8A-4147-A177-3AD203B41FA5}">
                      <a16:colId xmlns:a16="http://schemas.microsoft.com/office/drawing/2014/main" val="1585947892"/>
                    </a:ext>
                  </a:extLst>
                </a:gridCol>
                <a:gridCol w="370332">
                  <a:extLst>
                    <a:ext uri="{9D8B030D-6E8A-4147-A177-3AD203B41FA5}">
                      <a16:colId xmlns:a16="http://schemas.microsoft.com/office/drawing/2014/main" val="1215284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43304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- 2018-02-20 19:00:01</a:t>
                      </a:r>
                      <a:r>
                        <a:rPr kumimoji="0" lang="en-US" sz="1000" b="0" i="0" u="none" strike="noStrike" kern="1200" cap="none" spc="0" normalizeH="0" baseline="0" noProof="0">
                          <a:ln>
                            <a:noFill/>
                          </a:ln>
                          <a:solidFill>
                            <a:prstClr val="black"/>
                          </a:solidFill>
                          <a:effectLst/>
                          <a:uLnTx/>
                          <a:uFillTx/>
                          <a:latin typeface="+mn-lt"/>
                          <a:ea typeface="+mn-ea"/>
                          <a:cs typeface="+mn-cs"/>
                        </a:rPr>
                        <a:t>
NEW! Canine Caviar Alkaline Dog Dry Food uses herbs and ingredients along with a unique processing procedure to create an alkaline diet. Carefully formulated to change the pH to 7.1 to 7.4 for the optimum maintenance of cellular regeneration and reducing anaerobic activity (ageing).
2kg to 11kg now from $45 - $170.51. [U.P. $56.25 - $213.13]
smarturl.it/CanineCaviar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64956583"/>
                  </a:ext>
                </a:extLst>
              </a:tr>
            </a:tbl>
          </a:graphicData>
        </a:graphic>
      </p:graphicFrame>
      <p:sp>
        <p:nvSpPr>
          <p:cNvPr id="4" name="Text Placeholder 3">
            <a:extLst>
              <a:ext uri="{FF2B5EF4-FFF2-40B4-BE49-F238E27FC236}">
                <a16:creationId xmlns:a16="http://schemas.microsoft.com/office/drawing/2014/main" id="{ED958B75-192E-4109-8288-AC5CF40BE7C5}"/>
              </a:ext>
            </a:extLst>
          </p:cNvPr>
          <p:cNvSpPr>
            <a:spLocks noGrp="1"/>
          </p:cNvSpPr>
          <p:nvPr>
            <p:ph type="body" sz="quarter" idx="14"/>
          </p:nvPr>
        </p:nvSpPr>
        <p:spPr/>
        <p:txBody>
          <a:bodyPr/>
          <a:lstStyle/>
          <a:p>
            <a:r>
              <a:rPr lang="en-US"/>
              <a:t>01/27/2018 - 02/26/2018</a:t>
            </a:r>
          </a:p>
        </p:txBody>
      </p:sp>
    </p:spTree>
    <p:extLst>
      <p:ext uri="{BB962C8B-B14F-4D97-AF65-F5344CB8AC3E}">
        <p14:creationId xmlns:p14="http://schemas.microsoft.com/office/powerpoint/2010/main" val="1037647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3D3C6-5A86-45D4-9BC2-16C9CC395E6B}"/>
              </a:ext>
            </a:extLst>
          </p:cNvPr>
          <p:cNvSpPr>
            <a:spLocks noGrp="1"/>
          </p:cNvSpPr>
          <p:nvPr>
            <p:ph type="title"/>
          </p:nvPr>
        </p:nvSpPr>
        <p:spPr/>
        <p:txBody>
          <a:bodyPr/>
          <a:lstStyle/>
          <a:p>
            <a:r>
              <a:rPr lang="en-US"/>
              <a:t>Facebook Own Posts Table - 5 of 16</a:t>
            </a:r>
          </a:p>
        </p:txBody>
      </p:sp>
      <p:graphicFrame>
        <p:nvGraphicFramePr>
          <p:cNvPr id="5" name="Table Placeholder 4">
            <a:extLst>
              <a:ext uri="{FF2B5EF4-FFF2-40B4-BE49-F238E27FC236}">
                <a16:creationId xmlns:a16="http://schemas.microsoft.com/office/drawing/2014/main" id="{2DB5A983-4EDB-425D-84A1-AD9B3EE62AD8}"/>
              </a:ext>
            </a:extLst>
          </p:cNvPr>
          <p:cNvGraphicFramePr>
            <a:graphicFrameLocks noGrp="1"/>
          </p:cNvGraphicFramePr>
          <p:nvPr>
            <p:ph type="tbl" sz="quarter" idx="13"/>
            <p:extLst>
              <p:ext uri="{D42A27DB-BD31-4B8C-83A1-F6EECF244321}">
                <p14:modId xmlns:p14="http://schemas.microsoft.com/office/powerpoint/2010/main" val="3757371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50927823"/>
                    </a:ext>
                  </a:extLst>
                </a:gridCol>
                <a:gridCol w="370332">
                  <a:extLst>
                    <a:ext uri="{9D8B030D-6E8A-4147-A177-3AD203B41FA5}">
                      <a16:colId xmlns:a16="http://schemas.microsoft.com/office/drawing/2014/main" val="2250098332"/>
                    </a:ext>
                  </a:extLst>
                </a:gridCol>
                <a:gridCol w="370332">
                  <a:extLst>
                    <a:ext uri="{9D8B030D-6E8A-4147-A177-3AD203B41FA5}">
                      <a16:colId xmlns:a16="http://schemas.microsoft.com/office/drawing/2014/main" val="1218308385"/>
                    </a:ext>
                  </a:extLst>
                </a:gridCol>
                <a:gridCol w="370332">
                  <a:extLst>
                    <a:ext uri="{9D8B030D-6E8A-4147-A177-3AD203B41FA5}">
                      <a16:colId xmlns:a16="http://schemas.microsoft.com/office/drawing/2014/main" val="395545392"/>
                    </a:ext>
                  </a:extLst>
                </a:gridCol>
                <a:gridCol w="329184">
                  <a:extLst>
                    <a:ext uri="{9D8B030D-6E8A-4147-A177-3AD203B41FA5}">
                      <a16:colId xmlns:a16="http://schemas.microsoft.com/office/drawing/2014/main" val="2807356820"/>
                    </a:ext>
                  </a:extLst>
                </a:gridCol>
                <a:gridCol w="329184">
                  <a:extLst>
                    <a:ext uri="{9D8B030D-6E8A-4147-A177-3AD203B41FA5}">
                      <a16:colId xmlns:a16="http://schemas.microsoft.com/office/drawing/2014/main" val="2391276682"/>
                    </a:ext>
                  </a:extLst>
                </a:gridCol>
                <a:gridCol w="329184">
                  <a:extLst>
                    <a:ext uri="{9D8B030D-6E8A-4147-A177-3AD203B41FA5}">
                      <a16:colId xmlns:a16="http://schemas.microsoft.com/office/drawing/2014/main" val="2909798966"/>
                    </a:ext>
                  </a:extLst>
                </a:gridCol>
                <a:gridCol w="329184">
                  <a:extLst>
                    <a:ext uri="{9D8B030D-6E8A-4147-A177-3AD203B41FA5}">
                      <a16:colId xmlns:a16="http://schemas.microsoft.com/office/drawing/2014/main" val="877236054"/>
                    </a:ext>
                  </a:extLst>
                </a:gridCol>
                <a:gridCol w="329184">
                  <a:extLst>
                    <a:ext uri="{9D8B030D-6E8A-4147-A177-3AD203B41FA5}">
                      <a16:colId xmlns:a16="http://schemas.microsoft.com/office/drawing/2014/main" val="1470136420"/>
                    </a:ext>
                  </a:extLst>
                </a:gridCol>
                <a:gridCol w="329184">
                  <a:extLst>
                    <a:ext uri="{9D8B030D-6E8A-4147-A177-3AD203B41FA5}">
                      <a16:colId xmlns:a16="http://schemas.microsoft.com/office/drawing/2014/main" val="256610133"/>
                    </a:ext>
                  </a:extLst>
                </a:gridCol>
                <a:gridCol w="329184">
                  <a:extLst>
                    <a:ext uri="{9D8B030D-6E8A-4147-A177-3AD203B41FA5}">
                      <a16:colId xmlns:a16="http://schemas.microsoft.com/office/drawing/2014/main" val="3488273303"/>
                    </a:ext>
                  </a:extLst>
                </a:gridCol>
                <a:gridCol w="329184">
                  <a:extLst>
                    <a:ext uri="{9D8B030D-6E8A-4147-A177-3AD203B41FA5}">
                      <a16:colId xmlns:a16="http://schemas.microsoft.com/office/drawing/2014/main" val="2866731371"/>
                    </a:ext>
                  </a:extLst>
                </a:gridCol>
                <a:gridCol w="329184">
                  <a:extLst>
                    <a:ext uri="{9D8B030D-6E8A-4147-A177-3AD203B41FA5}">
                      <a16:colId xmlns:a16="http://schemas.microsoft.com/office/drawing/2014/main" val="3584356884"/>
                    </a:ext>
                  </a:extLst>
                </a:gridCol>
                <a:gridCol w="370332">
                  <a:extLst>
                    <a:ext uri="{9D8B030D-6E8A-4147-A177-3AD203B41FA5}">
                      <a16:colId xmlns:a16="http://schemas.microsoft.com/office/drawing/2014/main" val="1466436715"/>
                    </a:ext>
                  </a:extLst>
                </a:gridCol>
                <a:gridCol w="370332">
                  <a:extLst>
                    <a:ext uri="{9D8B030D-6E8A-4147-A177-3AD203B41FA5}">
                      <a16:colId xmlns:a16="http://schemas.microsoft.com/office/drawing/2014/main" val="2795974650"/>
                    </a:ext>
                  </a:extLst>
                </a:gridCol>
                <a:gridCol w="329184">
                  <a:extLst>
                    <a:ext uri="{9D8B030D-6E8A-4147-A177-3AD203B41FA5}">
                      <a16:colId xmlns:a16="http://schemas.microsoft.com/office/drawing/2014/main" val="2253206000"/>
                    </a:ext>
                  </a:extLst>
                </a:gridCol>
                <a:gridCol w="329184">
                  <a:extLst>
                    <a:ext uri="{9D8B030D-6E8A-4147-A177-3AD203B41FA5}">
                      <a16:colId xmlns:a16="http://schemas.microsoft.com/office/drawing/2014/main" val="1988166202"/>
                    </a:ext>
                  </a:extLst>
                </a:gridCol>
                <a:gridCol w="370332">
                  <a:extLst>
                    <a:ext uri="{9D8B030D-6E8A-4147-A177-3AD203B41FA5}">
                      <a16:colId xmlns:a16="http://schemas.microsoft.com/office/drawing/2014/main" val="900702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2674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- 2018-02-20 10:49:58</a:t>
                      </a:r>
                      <a:r>
                        <a:rPr kumimoji="0" lang="en-US" sz="1000" b="0" i="0" u="none" strike="noStrike" kern="1200" cap="none" spc="0" normalizeH="0" baseline="0" noProof="0">
                          <a:ln>
                            <a:noFill/>
                          </a:ln>
                          <a:solidFill>
                            <a:prstClr val="black"/>
                          </a:solidFill>
                          <a:effectLst/>
                          <a:uLnTx/>
                          <a:uFillTx/>
                          <a:latin typeface="+mn-lt"/>
                          <a:ea typeface="+mn-ea"/>
                          <a:cs typeface="+mn-cs"/>
                        </a:rPr>
                        <a:t>
Woof! Woof! Join us to usher in this coming new Lunar Year of the Dog at Lunar Pets Fiesta! We will be at Booth 88 on 24 Feb 18 from 9am – 3pm. What’s more, we are having exclusive online deals for our VIP members. smarturl.it/LPFonlinedeals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7828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- 2018-02-19 21:00:01</a:t>
                      </a:r>
                      <a:r>
                        <a:rPr kumimoji="0" lang="en-US" sz="1000" b="0" i="0" u="none" strike="noStrike" kern="1200" cap="none" spc="0" normalizeH="0" baseline="0" noProof="0">
                          <a:ln>
                            <a:noFill/>
                          </a:ln>
                          <a:solidFill>
                            <a:prstClr val="black"/>
                          </a:solidFill>
                          <a:effectLst/>
                          <a:uLnTx/>
                          <a:uFillTx/>
                          <a:latin typeface="+mn-lt"/>
                          <a:ea typeface="+mn-ea"/>
                          <a:cs typeface="+mn-cs"/>
                        </a:rPr>
                        <a:t>
Made in France, paraben and phthalate free, and 98% natural, 5 LUCKY WINNERS will stand to WIN a litre of Biogance Nutri Repair Dog Shampoo each!  [U.P. $80]
Simply leave a comment and a photo below and tell us why YOUR doggy is More Precious Than Diamonds :)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1827651"/>
                  </a:ext>
                </a:extLst>
              </a:tr>
            </a:tbl>
          </a:graphicData>
        </a:graphic>
      </p:graphicFrame>
      <p:sp>
        <p:nvSpPr>
          <p:cNvPr id="4" name="Text Placeholder 3">
            <a:extLst>
              <a:ext uri="{FF2B5EF4-FFF2-40B4-BE49-F238E27FC236}">
                <a16:creationId xmlns:a16="http://schemas.microsoft.com/office/drawing/2014/main" id="{34359195-C05B-4BD0-8E07-9005B851B6A2}"/>
              </a:ext>
            </a:extLst>
          </p:cNvPr>
          <p:cNvSpPr>
            <a:spLocks noGrp="1"/>
          </p:cNvSpPr>
          <p:nvPr>
            <p:ph type="body" sz="quarter" idx="14"/>
          </p:nvPr>
        </p:nvSpPr>
        <p:spPr/>
        <p:txBody>
          <a:bodyPr/>
          <a:lstStyle/>
          <a:p>
            <a:r>
              <a:rPr lang="en-US"/>
              <a:t>01/27/2018 - 02/26/2018</a:t>
            </a:r>
          </a:p>
        </p:txBody>
      </p:sp>
    </p:spTree>
    <p:extLst>
      <p:ext uri="{BB962C8B-B14F-4D97-AF65-F5344CB8AC3E}">
        <p14:creationId xmlns:p14="http://schemas.microsoft.com/office/powerpoint/2010/main" val="2863282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5795-2C5F-4935-9C5B-AE369A193DFF}"/>
              </a:ext>
            </a:extLst>
          </p:cNvPr>
          <p:cNvSpPr>
            <a:spLocks noGrp="1"/>
          </p:cNvSpPr>
          <p:nvPr>
            <p:ph type="title"/>
          </p:nvPr>
        </p:nvSpPr>
        <p:spPr/>
        <p:txBody>
          <a:bodyPr/>
          <a:lstStyle/>
          <a:p>
            <a:r>
              <a:rPr lang="en-US"/>
              <a:t>Facebook Own Posts Table - 6 of 16</a:t>
            </a:r>
          </a:p>
        </p:txBody>
      </p:sp>
      <p:graphicFrame>
        <p:nvGraphicFramePr>
          <p:cNvPr id="5" name="Table Placeholder 4">
            <a:extLst>
              <a:ext uri="{FF2B5EF4-FFF2-40B4-BE49-F238E27FC236}">
                <a16:creationId xmlns:a16="http://schemas.microsoft.com/office/drawing/2014/main" id="{D04196C3-3CC1-4A64-881C-B63E13E15D77}"/>
              </a:ext>
            </a:extLst>
          </p:cNvPr>
          <p:cNvGraphicFramePr>
            <a:graphicFrameLocks noGrp="1"/>
          </p:cNvGraphicFramePr>
          <p:nvPr>
            <p:ph type="tbl" sz="quarter" idx="13"/>
            <p:extLst>
              <p:ext uri="{D42A27DB-BD31-4B8C-83A1-F6EECF244321}">
                <p14:modId xmlns:p14="http://schemas.microsoft.com/office/powerpoint/2010/main" val="4124785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69141964"/>
                    </a:ext>
                  </a:extLst>
                </a:gridCol>
                <a:gridCol w="370332">
                  <a:extLst>
                    <a:ext uri="{9D8B030D-6E8A-4147-A177-3AD203B41FA5}">
                      <a16:colId xmlns:a16="http://schemas.microsoft.com/office/drawing/2014/main" val="1575958289"/>
                    </a:ext>
                  </a:extLst>
                </a:gridCol>
                <a:gridCol w="370332">
                  <a:extLst>
                    <a:ext uri="{9D8B030D-6E8A-4147-A177-3AD203B41FA5}">
                      <a16:colId xmlns:a16="http://schemas.microsoft.com/office/drawing/2014/main" val="2505486928"/>
                    </a:ext>
                  </a:extLst>
                </a:gridCol>
                <a:gridCol w="370332">
                  <a:extLst>
                    <a:ext uri="{9D8B030D-6E8A-4147-A177-3AD203B41FA5}">
                      <a16:colId xmlns:a16="http://schemas.microsoft.com/office/drawing/2014/main" val="3414832137"/>
                    </a:ext>
                  </a:extLst>
                </a:gridCol>
                <a:gridCol w="329184">
                  <a:extLst>
                    <a:ext uri="{9D8B030D-6E8A-4147-A177-3AD203B41FA5}">
                      <a16:colId xmlns:a16="http://schemas.microsoft.com/office/drawing/2014/main" val="2028761040"/>
                    </a:ext>
                  </a:extLst>
                </a:gridCol>
                <a:gridCol w="329184">
                  <a:extLst>
                    <a:ext uri="{9D8B030D-6E8A-4147-A177-3AD203B41FA5}">
                      <a16:colId xmlns:a16="http://schemas.microsoft.com/office/drawing/2014/main" val="1183073442"/>
                    </a:ext>
                  </a:extLst>
                </a:gridCol>
                <a:gridCol w="329184">
                  <a:extLst>
                    <a:ext uri="{9D8B030D-6E8A-4147-A177-3AD203B41FA5}">
                      <a16:colId xmlns:a16="http://schemas.microsoft.com/office/drawing/2014/main" val="1274900905"/>
                    </a:ext>
                  </a:extLst>
                </a:gridCol>
                <a:gridCol w="329184">
                  <a:extLst>
                    <a:ext uri="{9D8B030D-6E8A-4147-A177-3AD203B41FA5}">
                      <a16:colId xmlns:a16="http://schemas.microsoft.com/office/drawing/2014/main" val="936708122"/>
                    </a:ext>
                  </a:extLst>
                </a:gridCol>
                <a:gridCol w="329184">
                  <a:extLst>
                    <a:ext uri="{9D8B030D-6E8A-4147-A177-3AD203B41FA5}">
                      <a16:colId xmlns:a16="http://schemas.microsoft.com/office/drawing/2014/main" val="3182548176"/>
                    </a:ext>
                  </a:extLst>
                </a:gridCol>
                <a:gridCol w="329184">
                  <a:extLst>
                    <a:ext uri="{9D8B030D-6E8A-4147-A177-3AD203B41FA5}">
                      <a16:colId xmlns:a16="http://schemas.microsoft.com/office/drawing/2014/main" val="2930286886"/>
                    </a:ext>
                  </a:extLst>
                </a:gridCol>
                <a:gridCol w="329184">
                  <a:extLst>
                    <a:ext uri="{9D8B030D-6E8A-4147-A177-3AD203B41FA5}">
                      <a16:colId xmlns:a16="http://schemas.microsoft.com/office/drawing/2014/main" val="4186906562"/>
                    </a:ext>
                  </a:extLst>
                </a:gridCol>
                <a:gridCol w="329184">
                  <a:extLst>
                    <a:ext uri="{9D8B030D-6E8A-4147-A177-3AD203B41FA5}">
                      <a16:colId xmlns:a16="http://schemas.microsoft.com/office/drawing/2014/main" val="1362091165"/>
                    </a:ext>
                  </a:extLst>
                </a:gridCol>
                <a:gridCol w="329184">
                  <a:extLst>
                    <a:ext uri="{9D8B030D-6E8A-4147-A177-3AD203B41FA5}">
                      <a16:colId xmlns:a16="http://schemas.microsoft.com/office/drawing/2014/main" val="152376424"/>
                    </a:ext>
                  </a:extLst>
                </a:gridCol>
                <a:gridCol w="370332">
                  <a:extLst>
                    <a:ext uri="{9D8B030D-6E8A-4147-A177-3AD203B41FA5}">
                      <a16:colId xmlns:a16="http://schemas.microsoft.com/office/drawing/2014/main" val="3373820904"/>
                    </a:ext>
                  </a:extLst>
                </a:gridCol>
                <a:gridCol w="370332">
                  <a:extLst>
                    <a:ext uri="{9D8B030D-6E8A-4147-A177-3AD203B41FA5}">
                      <a16:colId xmlns:a16="http://schemas.microsoft.com/office/drawing/2014/main" val="368952951"/>
                    </a:ext>
                  </a:extLst>
                </a:gridCol>
                <a:gridCol w="329184">
                  <a:extLst>
                    <a:ext uri="{9D8B030D-6E8A-4147-A177-3AD203B41FA5}">
                      <a16:colId xmlns:a16="http://schemas.microsoft.com/office/drawing/2014/main" val="166346259"/>
                    </a:ext>
                  </a:extLst>
                </a:gridCol>
                <a:gridCol w="329184">
                  <a:extLst>
                    <a:ext uri="{9D8B030D-6E8A-4147-A177-3AD203B41FA5}">
                      <a16:colId xmlns:a16="http://schemas.microsoft.com/office/drawing/2014/main" val="3591661733"/>
                    </a:ext>
                  </a:extLst>
                </a:gridCol>
                <a:gridCol w="370332">
                  <a:extLst>
                    <a:ext uri="{9D8B030D-6E8A-4147-A177-3AD203B41FA5}">
                      <a16:colId xmlns:a16="http://schemas.microsoft.com/office/drawing/2014/main" val="3053229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8231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- 2018-02-16 21:00:00</a:t>
                      </a:r>
                      <a:r>
                        <a:rPr kumimoji="0" lang="en-US" sz="1000" b="0" i="0" u="none" strike="noStrike" kern="1200" cap="none" spc="0" normalizeH="0" baseline="0" noProof="0">
                          <a:ln>
                            <a:noFill/>
                          </a:ln>
                          <a:solidFill>
                            <a:prstClr val="black"/>
                          </a:solidFill>
                          <a:effectLst/>
                          <a:uLnTx/>
                          <a:uFillTx/>
                          <a:latin typeface="+mn-lt"/>
                          <a:ea typeface="+mn-ea"/>
                          <a:cs typeface="+mn-cs"/>
                        </a:rPr>
                        <a:t>
Here’s wishing our fellow Pet Lovers an auspicious, family, food, and pet-filled Chinese New Year! 
(Psst! Just remember to treat your pets with the right nibbles!!)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6564444"/>
                  </a:ext>
                </a:extLst>
              </a:tr>
            </a:tbl>
          </a:graphicData>
        </a:graphic>
      </p:graphicFrame>
      <p:sp>
        <p:nvSpPr>
          <p:cNvPr id="4" name="Text Placeholder 3">
            <a:extLst>
              <a:ext uri="{FF2B5EF4-FFF2-40B4-BE49-F238E27FC236}">
                <a16:creationId xmlns:a16="http://schemas.microsoft.com/office/drawing/2014/main" id="{2E64D37C-D542-40B7-8419-DD65F20120DD}"/>
              </a:ext>
            </a:extLst>
          </p:cNvPr>
          <p:cNvSpPr>
            <a:spLocks noGrp="1"/>
          </p:cNvSpPr>
          <p:nvPr>
            <p:ph type="body" sz="quarter" idx="14"/>
          </p:nvPr>
        </p:nvSpPr>
        <p:spPr/>
        <p:txBody>
          <a:bodyPr/>
          <a:lstStyle/>
          <a:p>
            <a:r>
              <a:rPr lang="en-US"/>
              <a:t>01/27/2018 - 02/26/2018</a:t>
            </a:r>
          </a:p>
        </p:txBody>
      </p:sp>
    </p:spTree>
    <p:extLst>
      <p:ext uri="{BB962C8B-B14F-4D97-AF65-F5344CB8AC3E}">
        <p14:creationId xmlns:p14="http://schemas.microsoft.com/office/powerpoint/2010/main" val="2645082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79B18-87A4-4FBD-9D07-7ECB895180B2}"/>
              </a:ext>
            </a:extLst>
          </p:cNvPr>
          <p:cNvSpPr>
            <a:spLocks noGrp="1"/>
          </p:cNvSpPr>
          <p:nvPr>
            <p:ph type="title"/>
          </p:nvPr>
        </p:nvSpPr>
        <p:spPr/>
        <p:txBody>
          <a:bodyPr/>
          <a:lstStyle/>
          <a:p>
            <a:r>
              <a:rPr lang="en-US"/>
              <a:t>Facebook Own Posts Table - 7 of 16</a:t>
            </a:r>
          </a:p>
        </p:txBody>
      </p:sp>
      <p:graphicFrame>
        <p:nvGraphicFramePr>
          <p:cNvPr id="5" name="Table Placeholder 4">
            <a:extLst>
              <a:ext uri="{FF2B5EF4-FFF2-40B4-BE49-F238E27FC236}">
                <a16:creationId xmlns:a16="http://schemas.microsoft.com/office/drawing/2014/main" id="{05CEFD5F-6D28-4C29-BB8E-71E88985348C}"/>
              </a:ext>
            </a:extLst>
          </p:cNvPr>
          <p:cNvGraphicFramePr>
            <a:graphicFrameLocks noGrp="1"/>
          </p:cNvGraphicFramePr>
          <p:nvPr>
            <p:ph type="tbl" sz="quarter" idx="13"/>
            <p:extLst>
              <p:ext uri="{D42A27DB-BD31-4B8C-83A1-F6EECF244321}">
                <p14:modId xmlns:p14="http://schemas.microsoft.com/office/powerpoint/2010/main" val="3950167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10068020"/>
                    </a:ext>
                  </a:extLst>
                </a:gridCol>
                <a:gridCol w="370332">
                  <a:extLst>
                    <a:ext uri="{9D8B030D-6E8A-4147-A177-3AD203B41FA5}">
                      <a16:colId xmlns:a16="http://schemas.microsoft.com/office/drawing/2014/main" val="1981979156"/>
                    </a:ext>
                  </a:extLst>
                </a:gridCol>
                <a:gridCol w="370332">
                  <a:extLst>
                    <a:ext uri="{9D8B030D-6E8A-4147-A177-3AD203B41FA5}">
                      <a16:colId xmlns:a16="http://schemas.microsoft.com/office/drawing/2014/main" val="2700558190"/>
                    </a:ext>
                  </a:extLst>
                </a:gridCol>
                <a:gridCol w="370332">
                  <a:extLst>
                    <a:ext uri="{9D8B030D-6E8A-4147-A177-3AD203B41FA5}">
                      <a16:colId xmlns:a16="http://schemas.microsoft.com/office/drawing/2014/main" val="2969510999"/>
                    </a:ext>
                  </a:extLst>
                </a:gridCol>
                <a:gridCol w="329184">
                  <a:extLst>
                    <a:ext uri="{9D8B030D-6E8A-4147-A177-3AD203B41FA5}">
                      <a16:colId xmlns:a16="http://schemas.microsoft.com/office/drawing/2014/main" val="3983366370"/>
                    </a:ext>
                  </a:extLst>
                </a:gridCol>
                <a:gridCol w="329184">
                  <a:extLst>
                    <a:ext uri="{9D8B030D-6E8A-4147-A177-3AD203B41FA5}">
                      <a16:colId xmlns:a16="http://schemas.microsoft.com/office/drawing/2014/main" val="2383095717"/>
                    </a:ext>
                  </a:extLst>
                </a:gridCol>
                <a:gridCol w="329184">
                  <a:extLst>
                    <a:ext uri="{9D8B030D-6E8A-4147-A177-3AD203B41FA5}">
                      <a16:colId xmlns:a16="http://schemas.microsoft.com/office/drawing/2014/main" val="1287061750"/>
                    </a:ext>
                  </a:extLst>
                </a:gridCol>
                <a:gridCol w="329184">
                  <a:extLst>
                    <a:ext uri="{9D8B030D-6E8A-4147-A177-3AD203B41FA5}">
                      <a16:colId xmlns:a16="http://schemas.microsoft.com/office/drawing/2014/main" val="1229406245"/>
                    </a:ext>
                  </a:extLst>
                </a:gridCol>
                <a:gridCol w="329184">
                  <a:extLst>
                    <a:ext uri="{9D8B030D-6E8A-4147-A177-3AD203B41FA5}">
                      <a16:colId xmlns:a16="http://schemas.microsoft.com/office/drawing/2014/main" val="4266807436"/>
                    </a:ext>
                  </a:extLst>
                </a:gridCol>
                <a:gridCol w="329184">
                  <a:extLst>
                    <a:ext uri="{9D8B030D-6E8A-4147-A177-3AD203B41FA5}">
                      <a16:colId xmlns:a16="http://schemas.microsoft.com/office/drawing/2014/main" val="4277654230"/>
                    </a:ext>
                  </a:extLst>
                </a:gridCol>
                <a:gridCol w="329184">
                  <a:extLst>
                    <a:ext uri="{9D8B030D-6E8A-4147-A177-3AD203B41FA5}">
                      <a16:colId xmlns:a16="http://schemas.microsoft.com/office/drawing/2014/main" val="1153630327"/>
                    </a:ext>
                  </a:extLst>
                </a:gridCol>
                <a:gridCol w="329184">
                  <a:extLst>
                    <a:ext uri="{9D8B030D-6E8A-4147-A177-3AD203B41FA5}">
                      <a16:colId xmlns:a16="http://schemas.microsoft.com/office/drawing/2014/main" val="2991020355"/>
                    </a:ext>
                  </a:extLst>
                </a:gridCol>
                <a:gridCol w="329184">
                  <a:extLst>
                    <a:ext uri="{9D8B030D-6E8A-4147-A177-3AD203B41FA5}">
                      <a16:colId xmlns:a16="http://schemas.microsoft.com/office/drawing/2014/main" val="644782458"/>
                    </a:ext>
                  </a:extLst>
                </a:gridCol>
                <a:gridCol w="370332">
                  <a:extLst>
                    <a:ext uri="{9D8B030D-6E8A-4147-A177-3AD203B41FA5}">
                      <a16:colId xmlns:a16="http://schemas.microsoft.com/office/drawing/2014/main" val="2972118508"/>
                    </a:ext>
                  </a:extLst>
                </a:gridCol>
                <a:gridCol w="370332">
                  <a:extLst>
                    <a:ext uri="{9D8B030D-6E8A-4147-A177-3AD203B41FA5}">
                      <a16:colId xmlns:a16="http://schemas.microsoft.com/office/drawing/2014/main" val="3287804268"/>
                    </a:ext>
                  </a:extLst>
                </a:gridCol>
                <a:gridCol w="329184">
                  <a:extLst>
                    <a:ext uri="{9D8B030D-6E8A-4147-A177-3AD203B41FA5}">
                      <a16:colId xmlns:a16="http://schemas.microsoft.com/office/drawing/2014/main" val="1902695294"/>
                    </a:ext>
                  </a:extLst>
                </a:gridCol>
                <a:gridCol w="329184">
                  <a:extLst>
                    <a:ext uri="{9D8B030D-6E8A-4147-A177-3AD203B41FA5}">
                      <a16:colId xmlns:a16="http://schemas.microsoft.com/office/drawing/2014/main" val="50308218"/>
                    </a:ext>
                  </a:extLst>
                </a:gridCol>
                <a:gridCol w="370332">
                  <a:extLst>
                    <a:ext uri="{9D8B030D-6E8A-4147-A177-3AD203B41FA5}">
                      <a16:colId xmlns:a16="http://schemas.microsoft.com/office/drawing/2014/main" val="1989636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2531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- 2018-02-15 21:00:00</a:t>
                      </a:r>
                      <a:r>
                        <a:rPr kumimoji="0" lang="en-US" sz="1000" b="0" i="0" u="none" strike="noStrike" kern="1200" cap="none" spc="0" normalizeH="0" baseline="0" noProof="0">
                          <a:ln>
                            <a:noFill/>
                          </a:ln>
                          <a:solidFill>
                            <a:prstClr val="black"/>
                          </a:solidFill>
                          <a:effectLst/>
                          <a:uLnTx/>
                          <a:uFillTx/>
                          <a:latin typeface="+mn-lt"/>
                          <a:ea typeface="+mn-ea"/>
                          <a:cs typeface="+mn-cs"/>
                        </a:rPr>
                        <a:t>
Exclusively for PLC VIP members, purchase ANY 24 pouches of Royal Canin Wet Food for your doggies and kitties - and get $10 off! :) 
Dog: smarturl.it/RoyalCaninDog
Cat: http://petloverscentre.com/Forms/Products.aspx?DepartmentID=2&amp;by=&amp;DeptCategoryID=30&amp;DeptCategoryDetailID=131&amp;brand=ROYAL%20CANIN&amp;keyword=&amp;keyword2=&amp;keyword3=]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6571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- 2018-02-15 13:30:04</a:t>
                      </a:r>
                      <a:r>
                        <a:rPr kumimoji="0" lang="en-US" sz="1000" b="0" i="0" u="none" strike="noStrike" kern="1200" cap="none" spc="0" normalizeH="0" baseline="0" noProof="0">
                          <a:ln>
                            <a:noFill/>
                          </a:ln>
                          <a:solidFill>
                            <a:prstClr val="black"/>
                          </a:solidFill>
                          <a:effectLst/>
                          <a:uLnTx/>
                          <a:uFillTx/>
                          <a:latin typeface="+mn-lt"/>
                          <a:ea typeface="+mn-ea"/>
                          <a:cs typeface="+mn-cs"/>
                        </a:rPr>
                        <a:t>
HAPPY VALENTINE’S DAY Pet Lovers! 
Here’s wishing you a day filled with cuddles and kisses from your loved ones (both pets and humans)!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903447"/>
                  </a:ext>
                </a:extLst>
              </a:tr>
            </a:tbl>
          </a:graphicData>
        </a:graphic>
      </p:graphicFrame>
      <p:sp>
        <p:nvSpPr>
          <p:cNvPr id="4" name="Text Placeholder 3">
            <a:extLst>
              <a:ext uri="{FF2B5EF4-FFF2-40B4-BE49-F238E27FC236}">
                <a16:creationId xmlns:a16="http://schemas.microsoft.com/office/drawing/2014/main" id="{0C5DC9CF-2552-48CE-AFAE-943958E72304}"/>
              </a:ext>
            </a:extLst>
          </p:cNvPr>
          <p:cNvSpPr>
            <a:spLocks noGrp="1"/>
          </p:cNvSpPr>
          <p:nvPr>
            <p:ph type="body" sz="quarter" idx="14"/>
          </p:nvPr>
        </p:nvSpPr>
        <p:spPr/>
        <p:txBody>
          <a:bodyPr/>
          <a:lstStyle/>
          <a:p>
            <a:r>
              <a:rPr lang="en-US"/>
              <a:t>01/27/2018 - 02/26/2018</a:t>
            </a:r>
          </a:p>
        </p:txBody>
      </p:sp>
    </p:spTree>
    <p:extLst>
      <p:ext uri="{BB962C8B-B14F-4D97-AF65-F5344CB8AC3E}">
        <p14:creationId xmlns:p14="http://schemas.microsoft.com/office/powerpoint/2010/main" val="2057358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1D76D-0EBC-42F9-9FAE-4BD55150B027}"/>
              </a:ext>
            </a:extLst>
          </p:cNvPr>
          <p:cNvSpPr>
            <a:spLocks noGrp="1"/>
          </p:cNvSpPr>
          <p:nvPr>
            <p:ph type="title"/>
          </p:nvPr>
        </p:nvSpPr>
        <p:spPr/>
        <p:txBody>
          <a:bodyPr/>
          <a:lstStyle/>
          <a:p>
            <a:r>
              <a:rPr lang="en-US"/>
              <a:t>Facebook Own Posts Table - 8 of 16</a:t>
            </a:r>
          </a:p>
        </p:txBody>
      </p:sp>
      <p:graphicFrame>
        <p:nvGraphicFramePr>
          <p:cNvPr id="5" name="Table Placeholder 4">
            <a:extLst>
              <a:ext uri="{FF2B5EF4-FFF2-40B4-BE49-F238E27FC236}">
                <a16:creationId xmlns:a16="http://schemas.microsoft.com/office/drawing/2014/main" id="{32C851ED-798A-45ED-8FA9-01481A6D7DE8}"/>
              </a:ext>
            </a:extLst>
          </p:cNvPr>
          <p:cNvGraphicFramePr>
            <a:graphicFrameLocks noGrp="1"/>
          </p:cNvGraphicFramePr>
          <p:nvPr>
            <p:ph type="tbl" sz="quarter" idx="13"/>
            <p:extLst>
              <p:ext uri="{D42A27DB-BD31-4B8C-83A1-F6EECF244321}">
                <p14:modId xmlns:p14="http://schemas.microsoft.com/office/powerpoint/2010/main" val="281036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88496765"/>
                    </a:ext>
                  </a:extLst>
                </a:gridCol>
                <a:gridCol w="370332">
                  <a:extLst>
                    <a:ext uri="{9D8B030D-6E8A-4147-A177-3AD203B41FA5}">
                      <a16:colId xmlns:a16="http://schemas.microsoft.com/office/drawing/2014/main" val="1596273573"/>
                    </a:ext>
                  </a:extLst>
                </a:gridCol>
                <a:gridCol w="370332">
                  <a:extLst>
                    <a:ext uri="{9D8B030D-6E8A-4147-A177-3AD203B41FA5}">
                      <a16:colId xmlns:a16="http://schemas.microsoft.com/office/drawing/2014/main" val="4201439554"/>
                    </a:ext>
                  </a:extLst>
                </a:gridCol>
                <a:gridCol w="370332">
                  <a:extLst>
                    <a:ext uri="{9D8B030D-6E8A-4147-A177-3AD203B41FA5}">
                      <a16:colId xmlns:a16="http://schemas.microsoft.com/office/drawing/2014/main" val="2065273583"/>
                    </a:ext>
                  </a:extLst>
                </a:gridCol>
                <a:gridCol w="329184">
                  <a:extLst>
                    <a:ext uri="{9D8B030D-6E8A-4147-A177-3AD203B41FA5}">
                      <a16:colId xmlns:a16="http://schemas.microsoft.com/office/drawing/2014/main" val="969881609"/>
                    </a:ext>
                  </a:extLst>
                </a:gridCol>
                <a:gridCol w="329184">
                  <a:extLst>
                    <a:ext uri="{9D8B030D-6E8A-4147-A177-3AD203B41FA5}">
                      <a16:colId xmlns:a16="http://schemas.microsoft.com/office/drawing/2014/main" val="3912735321"/>
                    </a:ext>
                  </a:extLst>
                </a:gridCol>
                <a:gridCol w="329184">
                  <a:extLst>
                    <a:ext uri="{9D8B030D-6E8A-4147-A177-3AD203B41FA5}">
                      <a16:colId xmlns:a16="http://schemas.microsoft.com/office/drawing/2014/main" val="252584226"/>
                    </a:ext>
                  </a:extLst>
                </a:gridCol>
                <a:gridCol w="329184">
                  <a:extLst>
                    <a:ext uri="{9D8B030D-6E8A-4147-A177-3AD203B41FA5}">
                      <a16:colId xmlns:a16="http://schemas.microsoft.com/office/drawing/2014/main" val="714202399"/>
                    </a:ext>
                  </a:extLst>
                </a:gridCol>
                <a:gridCol w="329184">
                  <a:extLst>
                    <a:ext uri="{9D8B030D-6E8A-4147-A177-3AD203B41FA5}">
                      <a16:colId xmlns:a16="http://schemas.microsoft.com/office/drawing/2014/main" val="1530439003"/>
                    </a:ext>
                  </a:extLst>
                </a:gridCol>
                <a:gridCol w="329184">
                  <a:extLst>
                    <a:ext uri="{9D8B030D-6E8A-4147-A177-3AD203B41FA5}">
                      <a16:colId xmlns:a16="http://schemas.microsoft.com/office/drawing/2014/main" val="2542760514"/>
                    </a:ext>
                  </a:extLst>
                </a:gridCol>
                <a:gridCol w="329184">
                  <a:extLst>
                    <a:ext uri="{9D8B030D-6E8A-4147-A177-3AD203B41FA5}">
                      <a16:colId xmlns:a16="http://schemas.microsoft.com/office/drawing/2014/main" val="2459258399"/>
                    </a:ext>
                  </a:extLst>
                </a:gridCol>
                <a:gridCol w="329184">
                  <a:extLst>
                    <a:ext uri="{9D8B030D-6E8A-4147-A177-3AD203B41FA5}">
                      <a16:colId xmlns:a16="http://schemas.microsoft.com/office/drawing/2014/main" val="859421206"/>
                    </a:ext>
                  </a:extLst>
                </a:gridCol>
                <a:gridCol w="329184">
                  <a:extLst>
                    <a:ext uri="{9D8B030D-6E8A-4147-A177-3AD203B41FA5}">
                      <a16:colId xmlns:a16="http://schemas.microsoft.com/office/drawing/2014/main" val="1767066627"/>
                    </a:ext>
                  </a:extLst>
                </a:gridCol>
                <a:gridCol w="370332">
                  <a:extLst>
                    <a:ext uri="{9D8B030D-6E8A-4147-A177-3AD203B41FA5}">
                      <a16:colId xmlns:a16="http://schemas.microsoft.com/office/drawing/2014/main" val="4000583340"/>
                    </a:ext>
                  </a:extLst>
                </a:gridCol>
                <a:gridCol w="370332">
                  <a:extLst>
                    <a:ext uri="{9D8B030D-6E8A-4147-A177-3AD203B41FA5}">
                      <a16:colId xmlns:a16="http://schemas.microsoft.com/office/drawing/2014/main" val="3013312259"/>
                    </a:ext>
                  </a:extLst>
                </a:gridCol>
                <a:gridCol w="329184">
                  <a:extLst>
                    <a:ext uri="{9D8B030D-6E8A-4147-A177-3AD203B41FA5}">
                      <a16:colId xmlns:a16="http://schemas.microsoft.com/office/drawing/2014/main" val="1995640091"/>
                    </a:ext>
                  </a:extLst>
                </a:gridCol>
                <a:gridCol w="329184">
                  <a:extLst>
                    <a:ext uri="{9D8B030D-6E8A-4147-A177-3AD203B41FA5}">
                      <a16:colId xmlns:a16="http://schemas.microsoft.com/office/drawing/2014/main" val="1452928372"/>
                    </a:ext>
                  </a:extLst>
                </a:gridCol>
                <a:gridCol w="370332">
                  <a:extLst>
                    <a:ext uri="{9D8B030D-6E8A-4147-A177-3AD203B41FA5}">
                      <a16:colId xmlns:a16="http://schemas.microsoft.com/office/drawing/2014/main" val="130708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0952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- 2018-02-14 21:00:00</a:t>
                      </a:r>
                      <a:r>
                        <a:rPr kumimoji="0" lang="en-US" sz="1000" b="0" i="0" u="none" strike="noStrike" kern="1200" cap="none" spc="0" normalizeH="0" baseline="0" noProof="0">
                          <a:ln>
                            <a:noFill/>
                          </a:ln>
                          <a:solidFill>
                            <a:prstClr val="black"/>
                          </a:solidFill>
                          <a:effectLst/>
                          <a:uLnTx/>
                          <a:uFillTx/>
                          <a:latin typeface="+mn-lt"/>
                          <a:ea typeface="+mn-ea"/>
                          <a:cs typeface="+mn-cs"/>
                        </a:rPr>
                        <a:t>
GIVEAWAY!! 
We’re feeling festive, and to celebrate the coming CNY, we’re giving away 2 sets of Burp! worth $100 SGD each to 2 LUCKY WINNERS. 
To enter, simply share this post and comment with a fun Chinese New Year pet story + picture :) Good luck!
*Note - Picture is for illustration purposes only - Winners will receive a randomised pack of Burp! Food and treats.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5307457"/>
                  </a:ext>
                </a:extLst>
              </a:tr>
            </a:tbl>
          </a:graphicData>
        </a:graphic>
      </p:graphicFrame>
      <p:sp>
        <p:nvSpPr>
          <p:cNvPr id="4" name="Text Placeholder 3">
            <a:extLst>
              <a:ext uri="{FF2B5EF4-FFF2-40B4-BE49-F238E27FC236}">
                <a16:creationId xmlns:a16="http://schemas.microsoft.com/office/drawing/2014/main" id="{836CA595-DDA5-407B-B71F-BA7B3D1DB0B7}"/>
              </a:ext>
            </a:extLst>
          </p:cNvPr>
          <p:cNvSpPr>
            <a:spLocks noGrp="1"/>
          </p:cNvSpPr>
          <p:nvPr>
            <p:ph type="body" sz="quarter" idx="14"/>
          </p:nvPr>
        </p:nvSpPr>
        <p:spPr/>
        <p:txBody>
          <a:bodyPr/>
          <a:lstStyle/>
          <a:p>
            <a:r>
              <a:rPr lang="en-US"/>
              <a:t>01/27/2018 - 02/26/2018</a:t>
            </a:r>
          </a:p>
        </p:txBody>
      </p:sp>
    </p:spTree>
    <p:extLst>
      <p:ext uri="{BB962C8B-B14F-4D97-AF65-F5344CB8AC3E}">
        <p14:creationId xmlns:p14="http://schemas.microsoft.com/office/powerpoint/2010/main" val="1903797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C3302-F56A-4FBF-A8CE-FDD1C60F3868}"/>
              </a:ext>
            </a:extLst>
          </p:cNvPr>
          <p:cNvSpPr>
            <a:spLocks noGrp="1"/>
          </p:cNvSpPr>
          <p:nvPr>
            <p:ph type="title"/>
          </p:nvPr>
        </p:nvSpPr>
        <p:spPr/>
        <p:txBody>
          <a:bodyPr/>
          <a:lstStyle/>
          <a:p>
            <a:r>
              <a:rPr lang="en-US"/>
              <a:t>Facebook Own Posts Table - 9 of 16</a:t>
            </a:r>
          </a:p>
        </p:txBody>
      </p:sp>
      <p:graphicFrame>
        <p:nvGraphicFramePr>
          <p:cNvPr id="5" name="Table Placeholder 4">
            <a:extLst>
              <a:ext uri="{FF2B5EF4-FFF2-40B4-BE49-F238E27FC236}">
                <a16:creationId xmlns:a16="http://schemas.microsoft.com/office/drawing/2014/main" id="{2C7782BB-013D-458F-B622-E9CF4618F1F3}"/>
              </a:ext>
            </a:extLst>
          </p:cNvPr>
          <p:cNvGraphicFramePr>
            <a:graphicFrameLocks noGrp="1"/>
          </p:cNvGraphicFramePr>
          <p:nvPr>
            <p:ph type="tbl" sz="quarter" idx="13"/>
            <p:extLst>
              <p:ext uri="{D42A27DB-BD31-4B8C-83A1-F6EECF244321}">
                <p14:modId xmlns:p14="http://schemas.microsoft.com/office/powerpoint/2010/main" val="2688516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65433033"/>
                    </a:ext>
                  </a:extLst>
                </a:gridCol>
                <a:gridCol w="370332">
                  <a:extLst>
                    <a:ext uri="{9D8B030D-6E8A-4147-A177-3AD203B41FA5}">
                      <a16:colId xmlns:a16="http://schemas.microsoft.com/office/drawing/2014/main" val="2239639447"/>
                    </a:ext>
                  </a:extLst>
                </a:gridCol>
                <a:gridCol w="370332">
                  <a:extLst>
                    <a:ext uri="{9D8B030D-6E8A-4147-A177-3AD203B41FA5}">
                      <a16:colId xmlns:a16="http://schemas.microsoft.com/office/drawing/2014/main" val="1209357114"/>
                    </a:ext>
                  </a:extLst>
                </a:gridCol>
                <a:gridCol w="370332">
                  <a:extLst>
                    <a:ext uri="{9D8B030D-6E8A-4147-A177-3AD203B41FA5}">
                      <a16:colId xmlns:a16="http://schemas.microsoft.com/office/drawing/2014/main" val="3494124059"/>
                    </a:ext>
                  </a:extLst>
                </a:gridCol>
                <a:gridCol w="329184">
                  <a:extLst>
                    <a:ext uri="{9D8B030D-6E8A-4147-A177-3AD203B41FA5}">
                      <a16:colId xmlns:a16="http://schemas.microsoft.com/office/drawing/2014/main" val="3132655134"/>
                    </a:ext>
                  </a:extLst>
                </a:gridCol>
                <a:gridCol w="329184">
                  <a:extLst>
                    <a:ext uri="{9D8B030D-6E8A-4147-A177-3AD203B41FA5}">
                      <a16:colId xmlns:a16="http://schemas.microsoft.com/office/drawing/2014/main" val="3827102196"/>
                    </a:ext>
                  </a:extLst>
                </a:gridCol>
                <a:gridCol w="329184">
                  <a:extLst>
                    <a:ext uri="{9D8B030D-6E8A-4147-A177-3AD203B41FA5}">
                      <a16:colId xmlns:a16="http://schemas.microsoft.com/office/drawing/2014/main" val="3996091931"/>
                    </a:ext>
                  </a:extLst>
                </a:gridCol>
                <a:gridCol w="329184">
                  <a:extLst>
                    <a:ext uri="{9D8B030D-6E8A-4147-A177-3AD203B41FA5}">
                      <a16:colId xmlns:a16="http://schemas.microsoft.com/office/drawing/2014/main" val="3310772902"/>
                    </a:ext>
                  </a:extLst>
                </a:gridCol>
                <a:gridCol w="329184">
                  <a:extLst>
                    <a:ext uri="{9D8B030D-6E8A-4147-A177-3AD203B41FA5}">
                      <a16:colId xmlns:a16="http://schemas.microsoft.com/office/drawing/2014/main" val="1025609354"/>
                    </a:ext>
                  </a:extLst>
                </a:gridCol>
                <a:gridCol w="329184">
                  <a:extLst>
                    <a:ext uri="{9D8B030D-6E8A-4147-A177-3AD203B41FA5}">
                      <a16:colId xmlns:a16="http://schemas.microsoft.com/office/drawing/2014/main" val="1900583299"/>
                    </a:ext>
                  </a:extLst>
                </a:gridCol>
                <a:gridCol w="329184">
                  <a:extLst>
                    <a:ext uri="{9D8B030D-6E8A-4147-A177-3AD203B41FA5}">
                      <a16:colId xmlns:a16="http://schemas.microsoft.com/office/drawing/2014/main" val="3683478540"/>
                    </a:ext>
                  </a:extLst>
                </a:gridCol>
                <a:gridCol w="329184">
                  <a:extLst>
                    <a:ext uri="{9D8B030D-6E8A-4147-A177-3AD203B41FA5}">
                      <a16:colId xmlns:a16="http://schemas.microsoft.com/office/drawing/2014/main" val="3413193257"/>
                    </a:ext>
                  </a:extLst>
                </a:gridCol>
                <a:gridCol w="329184">
                  <a:extLst>
                    <a:ext uri="{9D8B030D-6E8A-4147-A177-3AD203B41FA5}">
                      <a16:colId xmlns:a16="http://schemas.microsoft.com/office/drawing/2014/main" val="1279371756"/>
                    </a:ext>
                  </a:extLst>
                </a:gridCol>
                <a:gridCol w="370332">
                  <a:extLst>
                    <a:ext uri="{9D8B030D-6E8A-4147-A177-3AD203B41FA5}">
                      <a16:colId xmlns:a16="http://schemas.microsoft.com/office/drawing/2014/main" val="2840466799"/>
                    </a:ext>
                  </a:extLst>
                </a:gridCol>
                <a:gridCol w="370332">
                  <a:extLst>
                    <a:ext uri="{9D8B030D-6E8A-4147-A177-3AD203B41FA5}">
                      <a16:colId xmlns:a16="http://schemas.microsoft.com/office/drawing/2014/main" val="3317813629"/>
                    </a:ext>
                  </a:extLst>
                </a:gridCol>
                <a:gridCol w="329184">
                  <a:extLst>
                    <a:ext uri="{9D8B030D-6E8A-4147-A177-3AD203B41FA5}">
                      <a16:colId xmlns:a16="http://schemas.microsoft.com/office/drawing/2014/main" val="548715948"/>
                    </a:ext>
                  </a:extLst>
                </a:gridCol>
                <a:gridCol w="329184">
                  <a:extLst>
                    <a:ext uri="{9D8B030D-6E8A-4147-A177-3AD203B41FA5}">
                      <a16:colId xmlns:a16="http://schemas.microsoft.com/office/drawing/2014/main" val="2290841571"/>
                    </a:ext>
                  </a:extLst>
                </a:gridCol>
                <a:gridCol w="370332">
                  <a:extLst>
                    <a:ext uri="{9D8B030D-6E8A-4147-A177-3AD203B41FA5}">
                      <a16:colId xmlns:a16="http://schemas.microsoft.com/office/drawing/2014/main" val="4057657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6394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- 2018-02-13 21:00:01</a:t>
                      </a:r>
                      <a:r>
                        <a:rPr kumimoji="0" lang="en-US" sz="1000" b="0" i="0" u="none" strike="noStrike" kern="1200" cap="none" spc="0" normalizeH="0" baseline="0" noProof="0">
                          <a:ln>
                            <a:noFill/>
                          </a:ln>
                          <a:solidFill>
                            <a:prstClr val="black"/>
                          </a:solidFill>
                          <a:effectLst/>
                          <a:uLnTx/>
                          <a:uFillTx/>
                          <a:latin typeface="+mn-lt"/>
                          <a:ea typeface="+mn-ea"/>
                          <a:cs typeface="+mn-cs"/>
                        </a:rPr>
                        <a:t>
ITI is specially formulated for small breed pets, based on their unique nutritional needs. Using only free-range meat and seafood from New Zealand (with higher nutrient, mineral, and vitamin contents), new yummy treats are now available in Venison Cuts with Kiwifruit + Lamb Cuts with Abalone options! 
smarturl.it/ITIsmallpets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3060871"/>
                  </a:ext>
                </a:extLst>
              </a:tr>
            </a:tbl>
          </a:graphicData>
        </a:graphic>
      </p:graphicFrame>
      <p:sp>
        <p:nvSpPr>
          <p:cNvPr id="4" name="Text Placeholder 3">
            <a:extLst>
              <a:ext uri="{FF2B5EF4-FFF2-40B4-BE49-F238E27FC236}">
                <a16:creationId xmlns:a16="http://schemas.microsoft.com/office/drawing/2014/main" id="{2B52EC95-75BF-4AA9-9B20-E848DE57D184}"/>
              </a:ext>
            </a:extLst>
          </p:cNvPr>
          <p:cNvSpPr>
            <a:spLocks noGrp="1"/>
          </p:cNvSpPr>
          <p:nvPr>
            <p:ph type="body" sz="quarter" idx="14"/>
          </p:nvPr>
        </p:nvSpPr>
        <p:spPr/>
        <p:txBody>
          <a:bodyPr/>
          <a:lstStyle/>
          <a:p>
            <a:r>
              <a:rPr lang="en-US"/>
              <a:t>01/27/2018 - 02/26/2018</a:t>
            </a:r>
          </a:p>
        </p:txBody>
      </p:sp>
    </p:spTree>
    <p:extLst>
      <p:ext uri="{BB962C8B-B14F-4D97-AF65-F5344CB8AC3E}">
        <p14:creationId xmlns:p14="http://schemas.microsoft.com/office/powerpoint/2010/main" val="1248062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57AA3-2757-4BF2-9C4A-CCA1DB864803}"/>
              </a:ext>
            </a:extLst>
          </p:cNvPr>
          <p:cNvSpPr>
            <a:spLocks noGrp="1"/>
          </p:cNvSpPr>
          <p:nvPr>
            <p:ph type="title"/>
          </p:nvPr>
        </p:nvSpPr>
        <p:spPr/>
        <p:txBody>
          <a:bodyPr/>
          <a:lstStyle/>
          <a:p>
            <a:r>
              <a:rPr lang="en-US"/>
              <a:t>Facebook Own Posts Table - 10 of 16</a:t>
            </a:r>
          </a:p>
        </p:txBody>
      </p:sp>
      <p:graphicFrame>
        <p:nvGraphicFramePr>
          <p:cNvPr id="5" name="Table Placeholder 4">
            <a:extLst>
              <a:ext uri="{FF2B5EF4-FFF2-40B4-BE49-F238E27FC236}">
                <a16:creationId xmlns:a16="http://schemas.microsoft.com/office/drawing/2014/main" id="{97C8740F-8C10-4A6A-A66B-02C9AAC7C453}"/>
              </a:ext>
            </a:extLst>
          </p:cNvPr>
          <p:cNvGraphicFramePr>
            <a:graphicFrameLocks noGrp="1"/>
          </p:cNvGraphicFramePr>
          <p:nvPr>
            <p:ph type="tbl" sz="quarter" idx="13"/>
            <p:extLst>
              <p:ext uri="{D42A27DB-BD31-4B8C-83A1-F6EECF244321}">
                <p14:modId xmlns:p14="http://schemas.microsoft.com/office/powerpoint/2010/main" val="3042974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22006434"/>
                    </a:ext>
                  </a:extLst>
                </a:gridCol>
                <a:gridCol w="370332">
                  <a:extLst>
                    <a:ext uri="{9D8B030D-6E8A-4147-A177-3AD203B41FA5}">
                      <a16:colId xmlns:a16="http://schemas.microsoft.com/office/drawing/2014/main" val="3663264013"/>
                    </a:ext>
                  </a:extLst>
                </a:gridCol>
                <a:gridCol w="370332">
                  <a:extLst>
                    <a:ext uri="{9D8B030D-6E8A-4147-A177-3AD203B41FA5}">
                      <a16:colId xmlns:a16="http://schemas.microsoft.com/office/drawing/2014/main" val="2341448072"/>
                    </a:ext>
                  </a:extLst>
                </a:gridCol>
                <a:gridCol w="370332">
                  <a:extLst>
                    <a:ext uri="{9D8B030D-6E8A-4147-A177-3AD203B41FA5}">
                      <a16:colId xmlns:a16="http://schemas.microsoft.com/office/drawing/2014/main" val="3593867236"/>
                    </a:ext>
                  </a:extLst>
                </a:gridCol>
                <a:gridCol w="329184">
                  <a:extLst>
                    <a:ext uri="{9D8B030D-6E8A-4147-A177-3AD203B41FA5}">
                      <a16:colId xmlns:a16="http://schemas.microsoft.com/office/drawing/2014/main" val="1753943625"/>
                    </a:ext>
                  </a:extLst>
                </a:gridCol>
                <a:gridCol w="329184">
                  <a:extLst>
                    <a:ext uri="{9D8B030D-6E8A-4147-A177-3AD203B41FA5}">
                      <a16:colId xmlns:a16="http://schemas.microsoft.com/office/drawing/2014/main" val="1334812638"/>
                    </a:ext>
                  </a:extLst>
                </a:gridCol>
                <a:gridCol w="329184">
                  <a:extLst>
                    <a:ext uri="{9D8B030D-6E8A-4147-A177-3AD203B41FA5}">
                      <a16:colId xmlns:a16="http://schemas.microsoft.com/office/drawing/2014/main" val="118803153"/>
                    </a:ext>
                  </a:extLst>
                </a:gridCol>
                <a:gridCol w="329184">
                  <a:extLst>
                    <a:ext uri="{9D8B030D-6E8A-4147-A177-3AD203B41FA5}">
                      <a16:colId xmlns:a16="http://schemas.microsoft.com/office/drawing/2014/main" val="2783436066"/>
                    </a:ext>
                  </a:extLst>
                </a:gridCol>
                <a:gridCol w="329184">
                  <a:extLst>
                    <a:ext uri="{9D8B030D-6E8A-4147-A177-3AD203B41FA5}">
                      <a16:colId xmlns:a16="http://schemas.microsoft.com/office/drawing/2014/main" val="2873962636"/>
                    </a:ext>
                  </a:extLst>
                </a:gridCol>
                <a:gridCol w="329184">
                  <a:extLst>
                    <a:ext uri="{9D8B030D-6E8A-4147-A177-3AD203B41FA5}">
                      <a16:colId xmlns:a16="http://schemas.microsoft.com/office/drawing/2014/main" val="1384263910"/>
                    </a:ext>
                  </a:extLst>
                </a:gridCol>
                <a:gridCol w="329184">
                  <a:extLst>
                    <a:ext uri="{9D8B030D-6E8A-4147-A177-3AD203B41FA5}">
                      <a16:colId xmlns:a16="http://schemas.microsoft.com/office/drawing/2014/main" val="4092589679"/>
                    </a:ext>
                  </a:extLst>
                </a:gridCol>
                <a:gridCol w="329184">
                  <a:extLst>
                    <a:ext uri="{9D8B030D-6E8A-4147-A177-3AD203B41FA5}">
                      <a16:colId xmlns:a16="http://schemas.microsoft.com/office/drawing/2014/main" val="784831826"/>
                    </a:ext>
                  </a:extLst>
                </a:gridCol>
                <a:gridCol w="329184">
                  <a:extLst>
                    <a:ext uri="{9D8B030D-6E8A-4147-A177-3AD203B41FA5}">
                      <a16:colId xmlns:a16="http://schemas.microsoft.com/office/drawing/2014/main" val="1488932243"/>
                    </a:ext>
                  </a:extLst>
                </a:gridCol>
                <a:gridCol w="370332">
                  <a:extLst>
                    <a:ext uri="{9D8B030D-6E8A-4147-A177-3AD203B41FA5}">
                      <a16:colId xmlns:a16="http://schemas.microsoft.com/office/drawing/2014/main" val="2102835317"/>
                    </a:ext>
                  </a:extLst>
                </a:gridCol>
                <a:gridCol w="370332">
                  <a:extLst>
                    <a:ext uri="{9D8B030D-6E8A-4147-A177-3AD203B41FA5}">
                      <a16:colId xmlns:a16="http://schemas.microsoft.com/office/drawing/2014/main" val="2922676141"/>
                    </a:ext>
                  </a:extLst>
                </a:gridCol>
                <a:gridCol w="329184">
                  <a:extLst>
                    <a:ext uri="{9D8B030D-6E8A-4147-A177-3AD203B41FA5}">
                      <a16:colId xmlns:a16="http://schemas.microsoft.com/office/drawing/2014/main" val="2605090056"/>
                    </a:ext>
                  </a:extLst>
                </a:gridCol>
                <a:gridCol w="329184">
                  <a:extLst>
                    <a:ext uri="{9D8B030D-6E8A-4147-A177-3AD203B41FA5}">
                      <a16:colId xmlns:a16="http://schemas.microsoft.com/office/drawing/2014/main" val="2538686087"/>
                    </a:ext>
                  </a:extLst>
                </a:gridCol>
                <a:gridCol w="370332">
                  <a:extLst>
                    <a:ext uri="{9D8B030D-6E8A-4147-A177-3AD203B41FA5}">
                      <a16:colId xmlns:a16="http://schemas.microsoft.com/office/drawing/2014/main" val="3972091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7385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- 2018-02-13 07:44:25</a:t>
                      </a:r>
                      <a:r>
                        <a:rPr kumimoji="0" lang="en-US" sz="1000" b="0" i="0" u="none" strike="noStrike" kern="1200" cap="none" spc="0" normalizeH="0" baseline="0" noProof="0">
                          <a:ln>
                            <a:noFill/>
                          </a:ln>
                          <a:solidFill>
                            <a:prstClr val="black"/>
                          </a:solidFill>
                          <a:effectLst/>
                          <a:uLnTx/>
                          <a:uFillTx/>
                          <a:latin typeface="+mn-lt"/>
                          <a:ea typeface="+mn-ea"/>
                          <a:cs typeface="+mn-cs"/>
                        </a:rPr>
                        <a:t>
There’s a myth out there that a dog’s mouth is unbelievably dirty. The fact is that dogs and humans have comparable amounts of bacteria in their mouths!! 
Here are some Lintbells Tooth Polish deals to make sure those kisses stay fresh ;) 
Get Lintbells YuCARE Tooth Polish at $17.90 (U.P. $44.90) or SAVE $27 OFF Lintbells Tooth Polish (U.P. $44.90) 
For more, head over to: smarturl.it/mwyicl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80317988"/>
                  </a:ext>
                </a:extLst>
              </a:tr>
            </a:tbl>
          </a:graphicData>
        </a:graphic>
      </p:graphicFrame>
      <p:sp>
        <p:nvSpPr>
          <p:cNvPr id="4" name="Text Placeholder 3">
            <a:extLst>
              <a:ext uri="{FF2B5EF4-FFF2-40B4-BE49-F238E27FC236}">
                <a16:creationId xmlns:a16="http://schemas.microsoft.com/office/drawing/2014/main" id="{7032DD1F-E7C2-4D0F-8F66-997E09E2FC7C}"/>
              </a:ext>
            </a:extLst>
          </p:cNvPr>
          <p:cNvSpPr>
            <a:spLocks noGrp="1"/>
          </p:cNvSpPr>
          <p:nvPr>
            <p:ph type="body" sz="quarter" idx="14"/>
          </p:nvPr>
        </p:nvSpPr>
        <p:spPr/>
        <p:txBody>
          <a:bodyPr/>
          <a:lstStyle/>
          <a:p>
            <a:r>
              <a:rPr lang="en-US"/>
              <a:t>01/27/2018 - 02/26/2018</a:t>
            </a:r>
          </a:p>
        </p:txBody>
      </p:sp>
    </p:spTree>
    <p:extLst>
      <p:ext uri="{BB962C8B-B14F-4D97-AF65-F5344CB8AC3E}">
        <p14:creationId xmlns:p14="http://schemas.microsoft.com/office/powerpoint/2010/main" val="1069306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1F474-47C0-4364-818D-C0F624F5D2A0}"/>
              </a:ext>
            </a:extLst>
          </p:cNvPr>
          <p:cNvSpPr>
            <a:spLocks noGrp="1"/>
          </p:cNvSpPr>
          <p:nvPr>
            <p:ph type="title"/>
          </p:nvPr>
        </p:nvSpPr>
        <p:spPr/>
        <p:txBody>
          <a:bodyPr/>
          <a:lstStyle/>
          <a:p>
            <a:r>
              <a:rPr lang="en-US"/>
              <a:t>Facebook Own Posts Table - 11 of 16</a:t>
            </a:r>
          </a:p>
        </p:txBody>
      </p:sp>
      <p:graphicFrame>
        <p:nvGraphicFramePr>
          <p:cNvPr id="5" name="Table Placeholder 4">
            <a:extLst>
              <a:ext uri="{FF2B5EF4-FFF2-40B4-BE49-F238E27FC236}">
                <a16:creationId xmlns:a16="http://schemas.microsoft.com/office/drawing/2014/main" id="{DBF4B052-05D7-4B45-9B09-5D248F73AD11}"/>
              </a:ext>
            </a:extLst>
          </p:cNvPr>
          <p:cNvGraphicFramePr>
            <a:graphicFrameLocks noGrp="1"/>
          </p:cNvGraphicFramePr>
          <p:nvPr>
            <p:ph type="tbl" sz="quarter" idx="13"/>
            <p:extLst>
              <p:ext uri="{D42A27DB-BD31-4B8C-83A1-F6EECF244321}">
                <p14:modId xmlns:p14="http://schemas.microsoft.com/office/powerpoint/2010/main" val="3094158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31288619"/>
                    </a:ext>
                  </a:extLst>
                </a:gridCol>
                <a:gridCol w="370332">
                  <a:extLst>
                    <a:ext uri="{9D8B030D-6E8A-4147-A177-3AD203B41FA5}">
                      <a16:colId xmlns:a16="http://schemas.microsoft.com/office/drawing/2014/main" val="125777697"/>
                    </a:ext>
                  </a:extLst>
                </a:gridCol>
                <a:gridCol w="370332">
                  <a:extLst>
                    <a:ext uri="{9D8B030D-6E8A-4147-A177-3AD203B41FA5}">
                      <a16:colId xmlns:a16="http://schemas.microsoft.com/office/drawing/2014/main" val="3675624009"/>
                    </a:ext>
                  </a:extLst>
                </a:gridCol>
                <a:gridCol w="370332">
                  <a:extLst>
                    <a:ext uri="{9D8B030D-6E8A-4147-A177-3AD203B41FA5}">
                      <a16:colId xmlns:a16="http://schemas.microsoft.com/office/drawing/2014/main" val="3917269877"/>
                    </a:ext>
                  </a:extLst>
                </a:gridCol>
                <a:gridCol w="329184">
                  <a:extLst>
                    <a:ext uri="{9D8B030D-6E8A-4147-A177-3AD203B41FA5}">
                      <a16:colId xmlns:a16="http://schemas.microsoft.com/office/drawing/2014/main" val="3226098004"/>
                    </a:ext>
                  </a:extLst>
                </a:gridCol>
                <a:gridCol w="329184">
                  <a:extLst>
                    <a:ext uri="{9D8B030D-6E8A-4147-A177-3AD203B41FA5}">
                      <a16:colId xmlns:a16="http://schemas.microsoft.com/office/drawing/2014/main" val="2382050128"/>
                    </a:ext>
                  </a:extLst>
                </a:gridCol>
                <a:gridCol w="329184">
                  <a:extLst>
                    <a:ext uri="{9D8B030D-6E8A-4147-A177-3AD203B41FA5}">
                      <a16:colId xmlns:a16="http://schemas.microsoft.com/office/drawing/2014/main" val="3628116937"/>
                    </a:ext>
                  </a:extLst>
                </a:gridCol>
                <a:gridCol w="329184">
                  <a:extLst>
                    <a:ext uri="{9D8B030D-6E8A-4147-A177-3AD203B41FA5}">
                      <a16:colId xmlns:a16="http://schemas.microsoft.com/office/drawing/2014/main" val="3099174544"/>
                    </a:ext>
                  </a:extLst>
                </a:gridCol>
                <a:gridCol w="329184">
                  <a:extLst>
                    <a:ext uri="{9D8B030D-6E8A-4147-A177-3AD203B41FA5}">
                      <a16:colId xmlns:a16="http://schemas.microsoft.com/office/drawing/2014/main" val="3516040159"/>
                    </a:ext>
                  </a:extLst>
                </a:gridCol>
                <a:gridCol w="329184">
                  <a:extLst>
                    <a:ext uri="{9D8B030D-6E8A-4147-A177-3AD203B41FA5}">
                      <a16:colId xmlns:a16="http://schemas.microsoft.com/office/drawing/2014/main" val="1279343136"/>
                    </a:ext>
                  </a:extLst>
                </a:gridCol>
                <a:gridCol w="329184">
                  <a:extLst>
                    <a:ext uri="{9D8B030D-6E8A-4147-A177-3AD203B41FA5}">
                      <a16:colId xmlns:a16="http://schemas.microsoft.com/office/drawing/2014/main" val="3919297091"/>
                    </a:ext>
                  </a:extLst>
                </a:gridCol>
                <a:gridCol w="329184">
                  <a:extLst>
                    <a:ext uri="{9D8B030D-6E8A-4147-A177-3AD203B41FA5}">
                      <a16:colId xmlns:a16="http://schemas.microsoft.com/office/drawing/2014/main" val="2038741265"/>
                    </a:ext>
                  </a:extLst>
                </a:gridCol>
                <a:gridCol w="329184">
                  <a:extLst>
                    <a:ext uri="{9D8B030D-6E8A-4147-A177-3AD203B41FA5}">
                      <a16:colId xmlns:a16="http://schemas.microsoft.com/office/drawing/2014/main" val="358544740"/>
                    </a:ext>
                  </a:extLst>
                </a:gridCol>
                <a:gridCol w="370332">
                  <a:extLst>
                    <a:ext uri="{9D8B030D-6E8A-4147-A177-3AD203B41FA5}">
                      <a16:colId xmlns:a16="http://schemas.microsoft.com/office/drawing/2014/main" val="3748163562"/>
                    </a:ext>
                  </a:extLst>
                </a:gridCol>
                <a:gridCol w="370332">
                  <a:extLst>
                    <a:ext uri="{9D8B030D-6E8A-4147-A177-3AD203B41FA5}">
                      <a16:colId xmlns:a16="http://schemas.microsoft.com/office/drawing/2014/main" val="2387827916"/>
                    </a:ext>
                  </a:extLst>
                </a:gridCol>
                <a:gridCol w="329184">
                  <a:extLst>
                    <a:ext uri="{9D8B030D-6E8A-4147-A177-3AD203B41FA5}">
                      <a16:colId xmlns:a16="http://schemas.microsoft.com/office/drawing/2014/main" val="3219405024"/>
                    </a:ext>
                  </a:extLst>
                </a:gridCol>
                <a:gridCol w="329184">
                  <a:extLst>
                    <a:ext uri="{9D8B030D-6E8A-4147-A177-3AD203B41FA5}">
                      <a16:colId xmlns:a16="http://schemas.microsoft.com/office/drawing/2014/main" val="170936183"/>
                    </a:ext>
                  </a:extLst>
                </a:gridCol>
                <a:gridCol w="370332">
                  <a:extLst>
                    <a:ext uri="{9D8B030D-6E8A-4147-A177-3AD203B41FA5}">
                      <a16:colId xmlns:a16="http://schemas.microsoft.com/office/drawing/2014/main" val="2073729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22283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- 2018-02-11 21:00:00</a:t>
                      </a:r>
                      <a:r>
                        <a:rPr kumimoji="0" lang="en-US" sz="1000" b="0" i="0" u="none" strike="noStrike" kern="1200" cap="none" spc="0" normalizeH="0" baseline="0" noProof="0">
                          <a:ln>
                            <a:noFill/>
                          </a:ln>
                          <a:solidFill>
                            <a:prstClr val="black"/>
                          </a:solidFill>
                          <a:effectLst/>
                          <a:uLnTx/>
                          <a:uFillTx/>
                          <a:latin typeface="+mn-lt"/>
                          <a:ea typeface="+mn-ea"/>
                          <a:cs typeface="+mn-cs"/>
                        </a:rPr>
                        <a:t>
We groom and pamper all pooches, from big to small. 
Pick up your FREE goody bag at our NEW Novena Gardens Grooming Centre today. *Terms and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4645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- 2018-02-11 11:00:00</a:t>
                      </a:r>
                      <a:r>
                        <a:rPr kumimoji="0" lang="en-US" sz="1000" b="0" i="0" u="none" strike="noStrike" kern="1200" cap="none" spc="0" normalizeH="0" baseline="0" noProof="0">
                          <a:ln>
                            <a:noFill/>
                          </a:ln>
                          <a:solidFill>
                            <a:prstClr val="black"/>
                          </a:solidFill>
                          <a:effectLst/>
                          <a:uLnTx/>
                          <a:uFillTx/>
                          <a:latin typeface="+mn-lt"/>
                          <a:ea typeface="+mn-ea"/>
                          <a:cs typeface="+mn-cs"/>
                        </a:rPr>
                        <a:t>
On behalf of Rufus &amp; Coco, we would like to wish you an Advance Happy Chinese New Year 2018. Woof! Woof!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3382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- 2018-02-10 11:00:00</a:t>
                      </a:r>
                      <a:r>
                        <a:rPr kumimoji="0" lang="en-US" sz="1000" b="0" i="0" u="none" strike="noStrike" kern="1200" cap="none" spc="0" normalizeH="0" baseline="0" noProof="0">
                          <a:ln>
                            <a:noFill/>
                          </a:ln>
                          <a:solidFill>
                            <a:prstClr val="black"/>
                          </a:solidFill>
                          <a:effectLst/>
                          <a:uLnTx/>
                          <a:uFillTx/>
                          <a:latin typeface="+mn-lt"/>
                          <a:ea typeface="+mn-ea"/>
                          <a:cs typeface="+mn-cs"/>
                        </a:rPr>
                        <a:t>
Specially selected Valentine’s Day Gifts for your pets. Give them the best treats they deserve for their unconditional love. More details at http://bit.ly/plc-love18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5644373"/>
                  </a:ext>
                </a:extLst>
              </a:tr>
            </a:tbl>
          </a:graphicData>
        </a:graphic>
      </p:graphicFrame>
      <p:sp>
        <p:nvSpPr>
          <p:cNvPr id="4" name="Text Placeholder 3">
            <a:extLst>
              <a:ext uri="{FF2B5EF4-FFF2-40B4-BE49-F238E27FC236}">
                <a16:creationId xmlns:a16="http://schemas.microsoft.com/office/drawing/2014/main" id="{E102EBC7-B7EA-42D3-A874-F69F670E3F57}"/>
              </a:ext>
            </a:extLst>
          </p:cNvPr>
          <p:cNvSpPr>
            <a:spLocks noGrp="1"/>
          </p:cNvSpPr>
          <p:nvPr>
            <p:ph type="body" sz="quarter" idx="14"/>
          </p:nvPr>
        </p:nvSpPr>
        <p:spPr/>
        <p:txBody>
          <a:bodyPr/>
          <a:lstStyle/>
          <a:p>
            <a:r>
              <a:rPr lang="en-US"/>
              <a:t>01/27/2018 - 02/26/2018</a:t>
            </a:r>
          </a:p>
        </p:txBody>
      </p:sp>
    </p:spTree>
    <p:extLst>
      <p:ext uri="{BB962C8B-B14F-4D97-AF65-F5344CB8AC3E}">
        <p14:creationId xmlns:p14="http://schemas.microsoft.com/office/powerpoint/2010/main" val="3238489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72F12-BE64-4240-8BF3-0F76B79A42F0}"/>
              </a:ext>
            </a:extLst>
          </p:cNvPr>
          <p:cNvSpPr>
            <a:spLocks noGrp="1"/>
          </p:cNvSpPr>
          <p:nvPr>
            <p:ph type="title"/>
          </p:nvPr>
        </p:nvSpPr>
        <p:spPr/>
        <p:txBody>
          <a:bodyPr/>
          <a:lstStyle/>
          <a:p>
            <a:r>
              <a:rPr lang="en-US"/>
              <a:t>Facebook Own Posts Table - 12 of 16</a:t>
            </a:r>
          </a:p>
        </p:txBody>
      </p:sp>
      <p:graphicFrame>
        <p:nvGraphicFramePr>
          <p:cNvPr id="5" name="Table Placeholder 4">
            <a:extLst>
              <a:ext uri="{FF2B5EF4-FFF2-40B4-BE49-F238E27FC236}">
                <a16:creationId xmlns:a16="http://schemas.microsoft.com/office/drawing/2014/main" id="{15CAE936-ABB5-4D40-8186-E449BF2B4A08}"/>
              </a:ext>
            </a:extLst>
          </p:cNvPr>
          <p:cNvGraphicFramePr>
            <a:graphicFrameLocks noGrp="1"/>
          </p:cNvGraphicFramePr>
          <p:nvPr>
            <p:ph type="tbl" sz="quarter" idx="13"/>
            <p:extLst>
              <p:ext uri="{D42A27DB-BD31-4B8C-83A1-F6EECF244321}">
                <p14:modId xmlns:p14="http://schemas.microsoft.com/office/powerpoint/2010/main" val="3490502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94022358"/>
                    </a:ext>
                  </a:extLst>
                </a:gridCol>
                <a:gridCol w="370332">
                  <a:extLst>
                    <a:ext uri="{9D8B030D-6E8A-4147-A177-3AD203B41FA5}">
                      <a16:colId xmlns:a16="http://schemas.microsoft.com/office/drawing/2014/main" val="3503979450"/>
                    </a:ext>
                  </a:extLst>
                </a:gridCol>
                <a:gridCol w="370332">
                  <a:extLst>
                    <a:ext uri="{9D8B030D-6E8A-4147-A177-3AD203B41FA5}">
                      <a16:colId xmlns:a16="http://schemas.microsoft.com/office/drawing/2014/main" val="3659077454"/>
                    </a:ext>
                  </a:extLst>
                </a:gridCol>
                <a:gridCol w="370332">
                  <a:extLst>
                    <a:ext uri="{9D8B030D-6E8A-4147-A177-3AD203B41FA5}">
                      <a16:colId xmlns:a16="http://schemas.microsoft.com/office/drawing/2014/main" val="4175251304"/>
                    </a:ext>
                  </a:extLst>
                </a:gridCol>
                <a:gridCol w="329184">
                  <a:extLst>
                    <a:ext uri="{9D8B030D-6E8A-4147-A177-3AD203B41FA5}">
                      <a16:colId xmlns:a16="http://schemas.microsoft.com/office/drawing/2014/main" val="2285655964"/>
                    </a:ext>
                  </a:extLst>
                </a:gridCol>
                <a:gridCol w="329184">
                  <a:extLst>
                    <a:ext uri="{9D8B030D-6E8A-4147-A177-3AD203B41FA5}">
                      <a16:colId xmlns:a16="http://schemas.microsoft.com/office/drawing/2014/main" val="707724565"/>
                    </a:ext>
                  </a:extLst>
                </a:gridCol>
                <a:gridCol w="329184">
                  <a:extLst>
                    <a:ext uri="{9D8B030D-6E8A-4147-A177-3AD203B41FA5}">
                      <a16:colId xmlns:a16="http://schemas.microsoft.com/office/drawing/2014/main" val="3718396974"/>
                    </a:ext>
                  </a:extLst>
                </a:gridCol>
                <a:gridCol w="329184">
                  <a:extLst>
                    <a:ext uri="{9D8B030D-6E8A-4147-A177-3AD203B41FA5}">
                      <a16:colId xmlns:a16="http://schemas.microsoft.com/office/drawing/2014/main" val="3098787416"/>
                    </a:ext>
                  </a:extLst>
                </a:gridCol>
                <a:gridCol w="329184">
                  <a:extLst>
                    <a:ext uri="{9D8B030D-6E8A-4147-A177-3AD203B41FA5}">
                      <a16:colId xmlns:a16="http://schemas.microsoft.com/office/drawing/2014/main" val="3087861072"/>
                    </a:ext>
                  </a:extLst>
                </a:gridCol>
                <a:gridCol w="329184">
                  <a:extLst>
                    <a:ext uri="{9D8B030D-6E8A-4147-A177-3AD203B41FA5}">
                      <a16:colId xmlns:a16="http://schemas.microsoft.com/office/drawing/2014/main" val="195675417"/>
                    </a:ext>
                  </a:extLst>
                </a:gridCol>
                <a:gridCol w="329184">
                  <a:extLst>
                    <a:ext uri="{9D8B030D-6E8A-4147-A177-3AD203B41FA5}">
                      <a16:colId xmlns:a16="http://schemas.microsoft.com/office/drawing/2014/main" val="2188733216"/>
                    </a:ext>
                  </a:extLst>
                </a:gridCol>
                <a:gridCol w="329184">
                  <a:extLst>
                    <a:ext uri="{9D8B030D-6E8A-4147-A177-3AD203B41FA5}">
                      <a16:colId xmlns:a16="http://schemas.microsoft.com/office/drawing/2014/main" val="2896484245"/>
                    </a:ext>
                  </a:extLst>
                </a:gridCol>
                <a:gridCol w="329184">
                  <a:extLst>
                    <a:ext uri="{9D8B030D-6E8A-4147-A177-3AD203B41FA5}">
                      <a16:colId xmlns:a16="http://schemas.microsoft.com/office/drawing/2014/main" val="2078715513"/>
                    </a:ext>
                  </a:extLst>
                </a:gridCol>
                <a:gridCol w="370332">
                  <a:extLst>
                    <a:ext uri="{9D8B030D-6E8A-4147-A177-3AD203B41FA5}">
                      <a16:colId xmlns:a16="http://schemas.microsoft.com/office/drawing/2014/main" val="1863802741"/>
                    </a:ext>
                  </a:extLst>
                </a:gridCol>
                <a:gridCol w="370332">
                  <a:extLst>
                    <a:ext uri="{9D8B030D-6E8A-4147-A177-3AD203B41FA5}">
                      <a16:colId xmlns:a16="http://schemas.microsoft.com/office/drawing/2014/main" val="3139875611"/>
                    </a:ext>
                  </a:extLst>
                </a:gridCol>
                <a:gridCol w="329184">
                  <a:extLst>
                    <a:ext uri="{9D8B030D-6E8A-4147-A177-3AD203B41FA5}">
                      <a16:colId xmlns:a16="http://schemas.microsoft.com/office/drawing/2014/main" val="2169415897"/>
                    </a:ext>
                  </a:extLst>
                </a:gridCol>
                <a:gridCol w="329184">
                  <a:extLst>
                    <a:ext uri="{9D8B030D-6E8A-4147-A177-3AD203B41FA5}">
                      <a16:colId xmlns:a16="http://schemas.microsoft.com/office/drawing/2014/main" val="3960579113"/>
                    </a:ext>
                  </a:extLst>
                </a:gridCol>
                <a:gridCol w="370332">
                  <a:extLst>
                    <a:ext uri="{9D8B030D-6E8A-4147-A177-3AD203B41FA5}">
                      <a16:colId xmlns:a16="http://schemas.microsoft.com/office/drawing/2014/main" val="1401431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6943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- 2018-02-09 21:00:00</a:t>
                      </a:r>
                      <a:r>
                        <a:rPr kumimoji="0" lang="en-US" sz="1000" b="0" i="0" u="none" strike="noStrike" kern="1200" cap="none" spc="0" normalizeH="0" baseline="0" noProof="0">
                          <a:ln>
                            <a:noFill/>
                          </a:ln>
                          <a:solidFill>
                            <a:prstClr val="black"/>
                          </a:solidFill>
                          <a:effectLst/>
                          <a:uLnTx/>
                          <a:uFillTx/>
                          <a:latin typeface="+mn-lt"/>
                          <a:ea typeface="+mn-ea"/>
                          <a:cs typeface="+mn-cs"/>
                        </a:rPr>
                        <a:t>
WIN amazing YuMOVE products to make sure your precious pets get the best!
COMMENT with a photo of your CATS or DOGS having a great time to stand a chance to win one of the 6 sets we’re giving away! (Don’t forget to add which of the 6 you items you’re vying for!) 
This Valentine’s Day, it’s both treats AND tender loving care with us at PLC.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3094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- 2018-02-07 15:24:45</a:t>
                      </a:r>
                      <a:r>
                        <a:rPr kumimoji="0" lang="en-US" sz="1000" b="0" i="0" u="none" strike="noStrike" kern="1200" cap="none" spc="0" normalizeH="0" baseline="0" noProof="0">
                          <a:ln>
                            <a:noFill/>
                          </a:ln>
                          <a:solidFill>
                            <a:prstClr val="black"/>
                          </a:solidFill>
                          <a:effectLst/>
                          <a:uLnTx/>
                          <a:uFillTx/>
                          <a:latin typeface="+mn-lt"/>
                          <a:ea typeface="+mn-ea"/>
                          <a:cs typeface="+mn-cs"/>
                        </a:rPr>
                        <a:t>
Dog breakup text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59399286"/>
                  </a:ext>
                </a:extLst>
              </a:tr>
            </a:tbl>
          </a:graphicData>
        </a:graphic>
      </p:graphicFrame>
      <p:sp>
        <p:nvSpPr>
          <p:cNvPr id="4" name="Text Placeholder 3">
            <a:extLst>
              <a:ext uri="{FF2B5EF4-FFF2-40B4-BE49-F238E27FC236}">
                <a16:creationId xmlns:a16="http://schemas.microsoft.com/office/drawing/2014/main" id="{E1CD3E5A-457D-4790-ABB7-32D82EAAA105}"/>
              </a:ext>
            </a:extLst>
          </p:cNvPr>
          <p:cNvSpPr>
            <a:spLocks noGrp="1"/>
          </p:cNvSpPr>
          <p:nvPr>
            <p:ph type="body" sz="quarter" idx="14"/>
          </p:nvPr>
        </p:nvSpPr>
        <p:spPr/>
        <p:txBody>
          <a:bodyPr/>
          <a:lstStyle/>
          <a:p>
            <a:r>
              <a:rPr lang="en-US"/>
              <a:t>01/27/2018 - 02/26/2018</a:t>
            </a:r>
          </a:p>
        </p:txBody>
      </p:sp>
    </p:spTree>
    <p:extLst>
      <p:ext uri="{BB962C8B-B14F-4D97-AF65-F5344CB8AC3E}">
        <p14:creationId xmlns:p14="http://schemas.microsoft.com/office/powerpoint/2010/main" val="18738397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948CE-D7FF-472A-A801-CFDF10215A3A}"/>
              </a:ext>
            </a:extLst>
          </p:cNvPr>
          <p:cNvSpPr>
            <a:spLocks noGrp="1"/>
          </p:cNvSpPr>
          <p:nvPr>
            <p:ph type="title"/>
          </p:nvPr>
        </p:nvSpPr>
        <p:spPr/>
        <p:txBody>
          <a:bodyPr/>
          <a:lstStyle/>
          <a:p>
            <a:r>
              <a:rPr lang="en-US"/>
              <a:t>Facebook Own Posts Table - 13 of 16</a:t>
            </a:r>
          </a:p>
        </p:txBody>
      </p:sp>
      <p:graphicFrame>
        <p:nvGraphicFramePr>
          <p:cNvPr id="5" name="Table Placeholder 4">
            <a:extLst>
              <a:ext uri="{FF2B5EF4-FFF2-40B4-BE49-F238E27FC236}">
                <a16:creationId xmlns:a16="http://schemas.microsoft.com/office/drawing/2014/main" id="{7A999427-E6A5-4651-810E-9A6CEC09B822}"/>
              </a:ext>
            </a:extLst>
          </p:cNvPr>
          <p:cNvGraphicFramePr>
            <a:graphicFrameLocks noGrp="1"/>
          </p:cNvGraphicFramePr>
          <p:nvPr>
            <p:ph type="tbl" sz="quarter" idx="13"/>
            <p:extLst>
              <p:ext uri="{D42A27DB-BD31-4B8C-83A1-F6EECF244321}">
                <p14:modId xmlns:p14="http://schemas.microsoft.com/office/powerpoint/2010/main" val="1947475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15841327"/>
                    </a:ext>
                  </a:extLst>
                </a:gridCol>
                <a:gridCol w="370332">
                  <a:extLst>
                    <a:ext uri="{9D8B030D-6E8A-4147-A177-3AD203B41FA5}">
                      <a16:colId xmlns:a16="http://schemas.microsoft.com/office/drawing/2014/main" val="3835951123"/>
                    </a:ext>
                  </a:extLst>
                </a:gridCol>
                <a:gridCol w="370332">
                  <a:extLst>
                    <a:ext uri="{9D8B030D-6E8A-4147-A177-3AD203B41FA5}">
                      <a16:colId xmlns:a16="http://schemas.microsoft.com/office/drawing/2014/main" val="2405983683"/>
                    </a:ext>
                  </a:extLst>
                </a:gridCol>
                <a:gridCol w="370332">
                  <a:extLst>
                    <a:ext uri="{9D8B030D-6E8A-4147-A177-3AD203B41FA5}">
                      <a16:colId xmlns:a16="http://schemas.microsoft.com/office/drawing/2014/main" val="958439923"/>
                    </a:ext>
                  </a:extLst>
                </a:gridCol>
                <a:gridCol w="329184">
                  <a:extLst>
                    <a:ext uri="{9D8B030D-6E8A-4147-A177-3AD203B41FA5}">
                      <a16:colId xmlns:a16="http://schemas.microsoft.com/office/drawing/2014/main" val="3386009010"/>
                    </a:ext>
                  </a:extLst>
                </a:gridCol>
                <a:gridCol w="329184">
                  <a:extLst>
                    <a:ext uri="{9D8B030D-6E8A-4147-A177-3AD203B41FA5}">
                      <a16:colId xmlns:a16="http://schemas.microsoft.com/office/drawing/2014/main" val="312651453"/>
                    </a:ext>
                  </a:extLst>
                </a:gridCol>
                <a:gridCol w="329184">
                  <a:extLst>
                    <a:ext uri="{9D8B030D-6E8A-4147-A177-3AD203B41FA5}">
                      <a16:colId xmlns:a16="http://schemas.microsoft.com/office/drawing/2014/main" val="2263880273"/>
                    </a:ext>
                  </a:extLst>
                </a:gridCol>
                <a:gridCol w="329184">
                  <a:extLst>
                    <a:ext uri="{9D8B030D-6E8A-4147-A177-3AD203B41FA5}">
                      <a16:colId xmlns:a16="http://schemas.microsoft.com/office/drawing/2014/main" val="2279699734"/>
                    </a:ext>
                  </a:extLst>
                </a:gridCol>
                <a:gridCol w="329184">
                  <a:extLst>
                    <a:ext uri="{9D8B030D-6E8A-4147-A177-3AD203B41FA5}">
                      <a16:colId xmlns:a16="http://schemas.microsoft.com/office/drawing/2014/main" val="4227139517"/>
                    </a:ext>
                  </a:extLst>
                </a:gridCol>
                <a:gridCol w="329184">
                  <a:extLst>
                    <a:ext uri="{9D8B030D-6E8A-4147-A177-3AD203B41FA5}">
                      <a16:colId xmlns:a16="http://schemas.microsoft.com/office/drawing/2014/main" val="3213633973"/>
                    </a:ext>
                  </a:extLst>
                </a:gridCol>
                <a:gridCol w="329184">
                  <a:extLst>
                    <a:ext uri="{9D8B030D-6E8A-4147-A177-3AD203B41FA5}">
                      <a16:colId xmlns:a16="http://schemas.microsoft.com/office/drawing/2014/main" val="2282988309"/>
                    </a:ext>
                  </a:extLst>
                </a:gridCol>
                <a:gridCol w="329184">
                  <a:extLst>
                    <a:ext uri="{9D8B030D-6E8A-4147-A177-3AD203B41FA5}">
                      <a16:colId xmlns:a16="http://schemas.microsoft.com/office/drawing/2014/main" val="1232034576"/>
                    </a:ext>
                  </a:extLst>
                </a:gridCol>
                <a:gridCol w="329184">
                  <a:extLst>
                    <a:ext uri="{9D8B030D-6E8A-4147-A177-3AD203B41FA5}">
                      <a16:colId xmlns:a16="http://schemas.microsoft.com/office/drawing/2014/main" val="704516242"/>
                    </a:ext>
                  </a:extLst>
                </a:gridCol>
                <a:gridCol w="370332">
                  <a:extLst>
                    <a:ext uri="{9D8B030D-6E8A-4147-A177-3AD203B41FA5}">
                      <a16:colId xmlns:a16="http://schemas.microsoft.com/office/drawing/2014/main" val="1018302510"/>
                    </a:ext>
                  </a:extLst>
                </a:gridCol>
                <a:gridCol w="370332">
                  <a:extLst>
                    <a:ext uri="{9D8B030D-6E8A-4147-A177-3AD203B41FA5}">
                      <a16:colId xmlns:a16="http://schemas.microsoft.com/office/drawing/2014/main" val="3498324903"/>
                    </a:ext>
                  </a:extLst>
                </a:gridCol>
                <a:gridCol w="329184">
                  <a:extLst>
                    <a:ext uri="{9D8B030D-6E8A-4147-A177-3AD203B41FA5}">
                      <a16:colId xmlns:a16="http://schemas.microsoft.com/office/drawing/2014/main" val="3758092230"/>
                    </a:ext>
                  </a:extLst>
                </a:gridCol>
                <a:gridCol w="329184">
                  <a:extLst>
                    <a:ext uri="{9D8B030D-6E8A-4147-A177-3AD203B41FA5}">
                      <a16:colId xmlns:a16="http://schemas.microsoft.com/office/drawing/2014/main" val="2338441354"/>
                    </a:ext>
                  </a:extLst>
                </a:gridCol>
                <a:gridCol w="370332">
                  <a:extLst>
                    <a:ext uri="{9D8B030D-6E8A-4147-A177-3AD203B41FA5}">
                      <a16:colId xmlns:a16="http://schemas.microsoft.com/office/drawing/2014/main" val="3045133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5319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- 2018-02-06 19:00:01</a:t>
                      </a:r>
                      <a:r>
                        <a:rPr kumimoji="0" lang="en-US" sz="1000" b="0" i="0" u="none" strike="noStrike" kern="1200" cap="none" spc="0" normalizeH="0" baseline="0" noProof="0">
                          <a:ln>
                            <a:noFill/>
                          </a:ln>
                          <a:solidFill>
                            <a:prstClr val="black"/>
                          </a:solidFill>
                          <a:effectLst/>
                          <a:uLnTx/>
                          <a:uFillTx/>
                          <a:latin typeface="+mn-lt"/>
                          <a:ea typeface="+mn-ea"/>
                          <a:cs typeface="+mn-cs"/>
                        </a:rPr>
                        <a:t>
NEW, and at 20% OFF - Black Hawk’s Dog and Cat Dry Food is made in Australia and uses the highest quality, Australian sourced meats, grains, vegetables and fruits. Using human-grade, refined emu oil for its essential fatty acids, natural healing and anti-inflammatory properties, only flavoursome and beneficial herbs and vitamins are added to ensure tasty and balanced nutrition. 
[U.P. $38.63 - $68.63]
DOGS: http://petloverscentre.com/Forms/Products.aspx?DepartmentID=1&amp;by=&amp;DeptCategoryID=10&amp;DeptCategoryDetailID=44&amp;brand=BLACK%20HAWK&amp;keyword=&amp;keyword2=&amp;keyword3= 
CATS:
http://petloverscentre.com/Forms/Products.aspx?DepartmentID=2&amp;by=&amp;DeptCategoryID=0&amp;DeptCategoryDetailID=0&amp;brand=BLACK%20HAWK&amp;keyword=&amp;keyword2=&amp;keyword3=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8884359"/>
                  </a:ext>
                </a:extLst>
              </a:tr>
            </a:tbl>
          </a:graphicData>
        </a:graphic>
      </p:graphicFrame>
      <p:sp>
        <p:nvSpPr>
          <p:cNvPr id="4" name="Text Placeholder 3">
            <a:extLst>
              <a:ext uri="{FF2B5EF4-FFF2-40B4-BE49-F238E27FC236}">
                <a16:creationId xmlns:a16="http://schemas.microsoft.com/office/drawing/2014/main" id="{6F168718-6F07-4355-8ECC-A557FA9BBDF5}"/>
              </a:ext>
            </a:extLst>
          </p:cNvPr>
          <p:cNvSpPr>
            <a:spLocks noGrp="1"/>
          </p:cNvSpPr>
          <p:nvPr>
            <p:ph type="body" sz="quarter" idx="14"/>
          </p:nvPr>
        </p:nvSpPr>
        <p:spPr/>
        <p:txBody>
          <a:bodyPr/>
          <a:lstStyle/>
          <a:p>
            <a:r>
              <a:rPr lang="en-US"/>
              <a:t>01/27/2018 - 02/26/2018</a:t>
            </a:r>
          </a:p>
        </p:txBody>
      </p:sp>
    </p:spTree>
    <p:extLst>
      <p:ext uri="{BB962C8B-B14F-4D97-AF65-F5344CB8AC3E}">
        <p14:creationId xmlns:p14="http://schemas.microsoft.com/office/powerpoint/2010/main" val="40906429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08E02-A55F-4A3D-B56E-1EE64EAE921A}"/>
              </a:ext>
            </a:extLst>
          </p:cNvPr>
          <p:cNvSpPr>
            <a:spLocks noGrp="1"/>
          </p:cNvSpPr>
          <p:nvPr>
            <p:ph type="title"/>
          </p:nvPr>
        </p:nvSpPr>
        <p:spPr/>
        <p:txBody>
          <a:bodyPr/>
          <a:lstStyle/>
          <a:p>
            <a:r>
              <a:rPr lang="en-US"/>
              <a:t>Facebook Own Posts Table - 14 of 16</a:t>
            </a:r>
          </a:p>
        </p:txBody>
      </p:sp>
      <p:graphicFrame>
        <p:nvGraphicFramePr>
          <p:cNvPr id="5" name="Table Placeholder 4">
            <a:extLst>
              <a:ext uri="{FF2B5EF4-FFF2-40B4-BE49-F238E27FC236}">
                <a16:creationId xmlns:a16="http://schemas.microsoft.com/office/drawing/2014/main" id="{170C06DE-8B93-4255-88EA-6DD1D65D0F52}"/>
              </a:ext>
            </a:extLst>
          </p:cNvPr>
          <p:cNvGraphicFramePr>
            <a:graphicFrameLocks noGrp="1"/>
          </p:cNvGraphicFramePr>
          <p:nvPr>
            <p:ph type="tbl" sz="quarter" idx="13"/>
            <p:extLst>
              <p:ext uri="{D42A27DB-BD31-4B8C-83A1-F6EECF244321}">
                <p14:modId xmlns:p14="http://schemas.microsoft.com/office/powerpoint/2010/main" val="2946387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73173858"/>
                    </a:ext>
                  </a:extLst>
                </a:gridCol>
                <a:gridCol w="370332">
                  <a:extLst>
                    <a:ext uri="{9D8B030D-6E8A-4147-A177-3AD203B41FA5}">
                      <a16:colId xmlns:a16="http://schemas.microsoft.com/office/drawing/2014/main" val="2096472453"/>
                    </a:ext>
                  </a:extLst>
                </a:gridCol>
                <a:gridCol w="370332">
                  <a:extLst>
                    <a:ext uri="{9D8B030D-6E8A-4147-A177-3AD203B41FA5}">
                      <a16:colId xmlns:a16="http://schemas.microsoft.com/office/drawing/2014/main" val="3962677649"/>
                    </a:ext>
                  </a:extLst>
                </a:gridCol>
                <a:gridCol w="370332">
                  <a:extLst>
                    <a:ext uri="{9D8B030D-6E8A-4147-A177-3AD203B41FA5}">
                      <a16:colId xmlns:a16="http://schemas.microsoft.com/office/drawing/2014/main" val="194339908"/>
                    </a:ext>
                  </a:extLst>
                </a:gridCol>
                <a:gridCol w="329184">
                  <a:extLst>
                    <a:ext uri="{9D8B030D-6E8A-4147-A177-3AD203B41FA5}">
                      <a16:colId xmlns:a16="http://schemas.microsoft.com/office/drawing/2014/main" val="582898325"/>
                    </a:ext>
                  </a:extLst>
                </a:gridCol>
                <a:gridCol w="329184">
                  <a:extLst>
                    <a:ext uri="{9D8B030D-6E8A-4147-A177-3AD203B41FA5}">
                      <a16:colId xmlns:a16="http://schemas.microsoft.com/office/drawing/2014/main" val="1423921812"/>
                    </a:ext>
                  </a:extLst>
                </a:gridCol>
                <a:gridCol w="329184">
                  <a:extLst>
                    <a:ext uri="{9D8B030D-6E8A-4147-A177-3AD203B41FA5}">
                      <a16:colId xmlns:a16="http://schemas.microsoft.com/office/drawing/2014/main" val="1926241016"/>
                    </a:ext>
                  </a:extLst>
                </a:gridCol>
                <a:gridCol w="329184">
                  <a:extLst>
                    <a:ext uri="{9D8B030D-6E8A-4147-A177-3AD203B41FA5}">
                      <a16:colId xmlns:a16="http://schemas.microsoft.com/office/drawing/2014/main" val="3895948053"/>
                    </a:ext>
                  </a:extLst>
                </a:gridCol>
                <a:gridCol w="329184">
                  <a:extLst>
                    <a:ext uri="{9D8B030D-6E8A-4147-A177-3AD203B41FA5}">
                      <a16:colId xmlns:a16="http://schemas.microsoft.com/office/drawing/2014/main" val="4237826576"/>
                    </a:ext>
                  </a:extLst>
                </a:gridCol>
                <a:gridCol w="329184">
                  <a:extLst>
                    <a:ext uri="{9D8B030D-6E8A-4147-A177-3AD203B41FA5}">
                      <a16:colId xmlns:a16="http://schemas.microsoft.com/office/drawing/2014/main" val="3523300090"/>
                    </a:ext>
                  </a:extLst>
                </a:gridCol>
                <a:gridCol w="329184">
                  <a:extLst>
                    <a:ext uri="{9D8B030D-6E8A-4147-A177-3AD203B41FA5}">
                      <a16:colId xmlns:a16="http://schemas.microsoft.com/office/drawing/2014/main" val="75391290"/>
                    </a:ext>
                  </a:extLst>
                </a:gridCol>
                <a:gridCol w="329184">
                  <a:extLst>
                    <a:ext uri="{9D8B030D-6E8A-4147-A177-3AD203B41FA5}">
                      <a16:colId xmlns:a16="http://schemas.microsoft.com/office/drawing/2014/main" val="3480607130"/>
                    </a:ext>
                  </a:extLst>
                </a:gridCol>
                <a:gridCol w="329184">
                  <a:extLst>
                    <a:ext uri="{9D8B030D-6E8A-4147-A177-3AD203B41FA5}">
                      <a16:colId xmlns:a16="http://schemas.microsoft.com/office/drawing/2014/main" val="1761482298"/>
                    </a:ext>
                  </a:extLst>
                </a:gridCol>
                <a:gridCol w="370332">
                  <a:extLst>
                    <a:ext uri="{9D8B030D-6E8A-4147-A177-3AD203B41FA5}">
                      <a16:colId xmlns:a16="http://schemas.microsoft.com/office/drawing/2014/main" val="1055653982"/>
                    </a:ext>
                  </a:extLst>
                </a:gridCol>
                <a:gridCol w="370332">
                  <a:extLst>
                    <a:ext uri="{9D8B030D-6E8A-4147-A177-3AD203B41FA5}">
                      <a16:colId xmlns:a16="http://schemas.microsoft.com/office/drawing/2014/main" val="3149018810"/>
                    </a:ext>
                  </a:extLst>
                </a:gridCol>
                <a:gridCol w="329184">
                  <a:extLst>
                    <a:ext uri="{9D8B030D-6E8A-4147-A177-3AD203B41FA5}">
                      <a16:colId xmlns:a16="http://schemas.microsoft.com/office/drawing/2014/main" val="1704101587"/>
                    </a:ext>
                  </a:extLst>
                </a:gridCol>
                <a:gridCol w="329184">
                  <a:extLst>
                    <a:ext uri="{9D8B030D-6E8A-4147-A177-3AD203B41FA5}">
                      <a16:colId xmlns:a16="http://schemas.microsoft.com/office/drawing/2014/main" val="2026879823"/>
                    </a:ext>
                  </a:extLst>
                </a:gridCol>
                <a:gridCol w="370332">
                  <a:extLst>
                    <a:ext uri="{9D8B030D-6E8A-4147-A177-3AD203B41FA5}">
                      <a16:colId xmlns:a16="http://schemas.microsoft.com/office/drawing/2014/main" val="4080790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3139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- 2018-02-05 18:00:00</a:t>
                      </a:r>
                      <a:r>
                        <a:rPr kumimoji="0" lang="en-US" sz="1000" b="0" i="0" u="none" strike="noStrike" kern="1200" cap="none" spc="0" normalizeH="0" baseline="0" noProof="0">
                          <a:ln>
                            <a:noFill/>
                          </a:ln>
                          <a:solidFill>
                            <a:prstClr val="black"/>
                          </a:solidFill>
                          <a:effectLst/>
                          <a:uLnTx/>
                          <a:uFillTx/>
                          <a:latin typeface="+mn-lt"/>
                          <a:ea typeface="+mn-ea"/>
                          <a:cs typeface="+mn-cs"/>
                        </a:rPr>
                        <a:t>
When was the last time you had a date with doggy? :) @SunrayCafe allows pets on site, along with delicious cuppas, treats and nibbles for both owners and their furry best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907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- 2018-02-03 21:00:00</a:t>
                      </a:r>
                      <a:r>
                        <a:rPr kumimoji="0" lang="en-US" sz="1000" b="0" i="0" u="none" strike="noStrike" kern="1200" cap="none" spc="0" normalizeH="0" baseline="0" noProof="0">
                          <a:ln>
                            <a:noFill/>
                          </a:ln>
                          <a:solidFill>
                            <a:prstClr val="black"/>
                          </a:solidFill>
                          <a:effectLst/>
                          <a:uLnTx/>
                          <a:uFillTx/>
                          <a:latin typeface="+mn-lt"/>
                          <a:ea typeface="+mn-ea"/>
                          <a:cs typeface="+mn-cs"/>
                        </a:rPr>
                        <a:t>
Looking for a healthy powder milk for your pet? Made from fresh Grade A goat milk, Meyenberg whole powdered goat milk is supplemented with vitamin D and folic acid.
A convenient excellent choice and smart addition to your family's nutritious diet, pick one up now during our promotion for $33.90 each! 
smarturl.it/MeyenbergGoatMilk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9626511"/>
                  </a:ext>
                </a:extLst>
              </a:tr>
            </a:tbl>
          </a:graphicData>
        </a:graphic>
      </p:graphicFrame>
      <p:sp>
        <p:nvSpPr>
          <p:cNvPr id="4" name="Text Placeholder 3">
            <a:extLst>
              <a:ext uri="{FF2B5EF4-FFF2-40B4-BE49-F238E27FC236}">
                <a16:creationId xmlns:a16="http://schemas.microsoft.com/office/drawing/2014/main" id="{3046AEB4-FBDA-441F-B4BD-8AC7F4E3DB7C}"/>
              </a:ext>
            </a:extLst>
          </p:cNvPr>
          <p:cNvSpPr>
            <a:spLocks noGrp="1"/>
          </p:cNvSpPr>
          <p:nvPr>
            <p:ph type="body" sz="quarter" idx="14"/>
          </p:nvPr>
        </p:nvSpPr>
        <p:spPr/>
        <p:txBody>
          <a:bodyPr/>
          <a:lstStyle/>
          <a:p>
            <a:r>
              <a:rPr lang="en-US"/>
              <a:t>01/27/2018 - 02/26/2018</a:t>
            </a:r>
          </a:p>
        </p:txBody>
      </p:sp>
    </p:spTree>
    <p:extLst>
      <p:ext uri="{BB962C8B-B14F-4D97-AF65-F5344CB8AC3E}">
        <p14:creationId xmlns:p14="http://schemas.microsoft.com/office/powerpoint/2010/main" val="1616123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2FB6C-6147-4858-881E-B0F436E10CFD}"/>
              </a:ext>
            </a:extLst>
          </p:cNvPr>
          <p:cNvSpPr>
            <a:spLocks noGrp="1"/>
          </p:cNvSpPr>
          <p:nvPr>
            <p:ph type="title"/>
          </p:nvPr>
        </p:nvSpPr>
        <p:spPr/>
        <p:txBody>
          <a:bodyPr/>
          <a:lstStyle/>
          <a:p>
            <a:r>
              <a:rPr lang="en-US"/>
              <a:t>Facebook Own Posts Table - 15 of 16</a:t>
            </a:r>
          </a:p>
        </p:txBody>
      </p:sp>
      <p:graphicFrame>
        <p:nvGraphicFramePr>
          <p:cNvPr id="5" name="Table Placeholder 4">
            <a:extLst>
              <a:ext uri="{FF2B5EF4-FFF2-40B4-BE49-F238E27FC236}">
                <a16:creationId xmlns:a16="http://schemas.microsoft.com/office/drawing/2014/main" id="{3CBD54D8-DAAB-46C7-838B-7245FBC4EAD0}"/>
              </a:ext>
            </a:extLst>
          </p:cNvPr>
          <p:cNvGraphicFramePr>
            <a:graphicFrameLocks noGrp="1"/>
          </p:cNvGraphicFramePr>
          <p:nvPr>
            <p:ph type="tbl" sz="quarter" idx="13"/>
            <p:extLst>
              <p:ext uri="{D42A27DB-BD31-4B8C-83A1-F6EECF244321}">
                <p14:modId xmlns:p14="http://schemas.microsoft.com/office/powerpoint/2010/main" val="906750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78527785"/>
                    </a:ext>
                  </a:extLst>
                </a:gridCol>
                <a:gridCol w="370332">
                  <a:extLst>
                    <a:ext uri="{9D8B030D-6E8A-4147-A177-3AD203B41FA5}">
                      <a16:colId xmlns:a16="http://schemas.microsoft.com/office/drawing/2014/main" val="3175425098"/>
                    </a:ext>
                  </a:extLst>
                </a:gridCol>
                <a:gridCol w="370332">
                  <a:extLst>
                    <a:ext uri="{9D8B030D-6E8A-4147-A177-3AD203B41FA5}">
                      <a16:colId xmlns:a16="http://schemas.microsoft.com/office/drawing/2014/main" val="580233596"/>
                    </a:ext>
                  </a:extLst>
                </a:gridCol>
                <a:gridCol w="370332">
                  <a:extLst>
                    <a:ext uri="{9D8B030D-6E8A-4147-A177-3AD203B41FA5}">
                      <a16:colId xmlns:a16="http://schemas.microsoft.com/office/drawing/2014/main" val="2325025406"/>
                    </a:ext>
                  </a:extLst>
                </a:gridCol>
                <a:gridCol w="329184">
                  <a:extLst>
                    <a:ext uri="{9D8B030D-6E8A-4147-A177-3AD203B41FA5}">
                      <a16:colId xmlns:a16="http://schemas.microsoft.com/office/drawing/2014/main" val="4147971612"/>
                    </a:ext>
                  </a:extLst>
                </a:gridCol>
                <a:gridCol w="329184">
                  <a:extLst>
                    <a:ext uri="{9D8B030D-6E8A-4147-A177-3AD203B41FA5}">
                      <a16:colId xmlns:a16="http://schemas.microsoft.com/office/drawing/2014/main" val="1486563359"/>
                    </a:ext>
                  </a:extLst>
                </a:gridCol>
                <a:gridCol w="329184">
                  <a:extLst>
                    <a:ext uri="{9D8B030D-6E8A-4147-A177-3AD203B41FA5}">
                      <a16:colId xmlns:a16="http://schemas.microsoft.com/office/drawing/2014/main" val="2827205876"/>
                    </a:ext>
                  </a:extLst>
                </a:gridCol>
                <a:gridCol w="329184">
                  <a:extLst>
                    <a:ext uri="{9D8B030D-6E8A-4147-A177-3AD203B41FA5}">
                      <a16:colId xmlns:a16="http://schemas.microsoft.com/office/drawing/2014/main" val="1742904713"/>
                    </a:ext>
                  </a:extLst>
                </a:gridCol>
                <a:gridCol w="329184">
                  <a:extLst>
                    <a:ext uri="{9D8B030D-6E8A-4147-A177-3AD203B41FA5}">
                      <a16:colId xmlns:a16="http://schemas.microsoft.com/office/drawing/2014/main" val="2543688685"/>
                    </a:ext>
                  </a:extLst>
                </a:gridCol>
                <a:gridCol w="329184">
                  <a:extLst>
                    <a:ext uri="{9D8B030D-6E8A-4147-A177-3AD203B41FA5}">
                      <a16:colId xmlns:a16="http://schemas.microsoft.com/office/drawing/2014/main" val="2993175369"/>
                    </a:ext>
                  </a:extLst>
                </a:gridCol>
                <a:gridCol w="329184">
                  <a:extLst>
                    <a:ext uri="{9D8B030D-6E8A-4147-A177-3AD203B41FA5}">
                      <a16:colId xmlns:a16="http://schemas.microsoft.com/office/drawing/2014/main" val="2379883900"/>
                    </a:ext>
                  </a:extLst>
                </a:gridCol>
                <a:gridCol w="329184">
                  <a:extLst>
                    <a:ext uri="{9D8B030D-6E8A-4147-A177-3AD203B41FA5}">
                      <a16:colId xmlns:a16="http://schemas.microsoft.com/office/drawing/2014/main" val="2016873688"/>
                    </a:ext>
                  </a:extLst>
                </a:gridCol>
                <a:gridCol w="329184">
                  <a:extLst>
                    <a:ext uri="{9D8B030D-6E8A-4147-A177-3AD203B41FA5}">
                      <a16:colId xmlns:a16="http://schemas.microsoft.com/office/drawing/2014/main" val="334300121"/>
                    </a:ext>
                  </a:extLst>
                </a:gridCol>
                <a:gridCol w="370332">
                  <a:extLst>
                    <a:ext uri="{9D8B030D-6E8A-4147-A177-3AD203B41FA5}">
                      <a16:colId xmlns:a16="http://schemas.microsoft.com/office/drawing/2014/main" val="471106481"/>
                    </a:ext>
                  </a:extLst>
                </a:gridCol>
                <a:gridCol w="370332">
                  <a:extLst>
                    <a:ext uri="{9D8B030D-6E8A-4147-A177-3AD203B41FA5}">
                      <a16:colId xmlns:a16="http://schemas.microsoft.com/office/drawing/2014/main" val="185966884"/>
                    </a:ext>
                  </a:extLst>
                </a:gridCol>
                <a:gridCol w="329184">
                  <a:extLst>
                    <a:ext uri="{9D8B030D-6E8A-4147-A177-3AD203B41FA5}">
                      <a16:colId xmlns:a16="http://schemas.microsoft.com/office/drawing/2014/main" val="1399921048"/>
                    </a:ext>
                  </a:extLst>
                </a:gridCol>
                <a:gridCol w="329184">
                  <a:extLst>
                    <a:ext uri="{9D8B030D-6E8A-4147-A177-3AD203B41FA5}">
                      <a16:colId xmlns:a16="http://schemas.microsoft.com/office/drawing/2014/main" val="1767129220"/>
                    </a:ext>
                  </a:extLst>
                </a:gridCol>
                <a:gridCol w="370332">
                  <a:extLst>
                    <a:ext uri="{9D8B030D-6E8A-4147-A177-3AD203B41FA5}">
                      <a16:colId xmlns:a16="http://schemas.microsoft.com/office/drawing/2014/main" val="3622110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2768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- 2018-02-02 21:00:01</a:t>
                      </a:r>
                      <a:r>
                        <a:rPr kumimoji="0" lang="en-US" sz="1000" b="0" i="0" u="none" strike="noStrike" kern="1200" cap="none" spc="0" normalizeH="0" baseline="0" noProof="0">
                          <a:ln>
                            <a:noFill/>
                          </a:ln>
                          <a:solidFill>
                            <a:prstClr val="black"/>
                          </a:solidFill>
                          <a:effectLst/>
                          <a:uLnTx/>
                          <a:uFillTx/>
                          <a:latin typeface="+mn-lt"/>
                          <a:ea typeface="+mn-ea"/>
                          <a:cs typeface="+mn-cs"/>
                        </a:rPr>
                        <a:t>
Your support for animals counts -- at home and in the wild. 
Help build a future in which humans live in harmony with nature. We are doing our part! Donation boxes to the World Wide Fund for Nature (WWF), the largest conservation organisation in the world, are now in all our 65 outlets across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1719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- 2018-02-02 09:05:21</a:t>
                      </a:r>
                      <a:r>
                        <a:rPr kumimoji="0" lang="en-US" sz="1000" b="0" i="0" u="none" strike="noStrike" kern="1200" cap="none" spc="0" normalizeH="0" baseline="0" noProof="0">
                          <a:ln>
                            <a:noFill/>
                          </a:ln>
                          <a:solidFill>
                            <a:prstClr val="black"/>
                          </a:solidFill>
                          <a:effectLst/>
                          <a:uLnTx/>
                          <a:uFillTx/>
                          <a:latin typeface="+mn-lt"/>
                          <a:ea typeface="+mn-ea"/>
                          <a:cs typeface="+mn-cs"/>
                        </a:rPr>
                        <a:t>
Congrats to the new parents who graduated from Sunny Chong Dog Training School.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2944998"/>
                  </a:ext>
                </a:extLst>
              </a:tr>
            </a:tbl>
          </a:graphicData>
        </a:graphic>
      </p:graphicFrame>
      <p:sp>
        <p:nvSpPr>
          <p:cNvPr id="4" name="Text Placeholder 3">
            <a:extLst>
              <a:ext uri="{FF2B5EF4-FFF2-40B4-BE49-F238E27FC236}">
                <a16:creationId xmlns:a16="http://schemas.microsoft.com/office/drawing/2014/main" id="{0C7F8E43-D9B5-4473-8569-D864B91D212A}"/>
              </a:ext>
            </a:extLst>
          </p:cNvPr>
          <p:cNvSpPr>
            <a:spLocks noGrp="1"/>
          </p:cNvSpPr>
          <p:nvPr>
            <p:ph type="body" sz="quarter" idx="14"/>
          </p:nvPr>
        </p:nvSpPr>
        <p:spPr/>
        <p:txBody>
          <a:bodyPr/>
          <a:lstStyle/>
          <a:p>
            <a:r>
              <a:rPr lang="en-US"/>
              <a:t>01/27/2018 - 02/26/2018</a:t>
            </a:r>
          </a:p>
        </p:txBody>
      </p:sp>
    </p:spTree>
    <p:extLst>
      <p:ext uri="{BB962C8B-B14F-4D97-AF65-F5344CB8AC3E}">
        <p14:creationId xmlns:p14="http://schemas.microsoft.com/office/powerpoint/2010/main" val="1476250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889BC-93E1-4BF1-9088-9FFD0E21DEF0}"/>
              </a:ext>
            </a:extLst>
          </p:cNvPr>
          <p:cNvSpPr>
            <a:spLocks noGrp="1"/>
          </p:cNvSpPr>
          <p:nvPr>
            <p:ph type="title"/>
          </p:nvPr>
        </p:nvSpPr>
        <p:spPr/>
        <p:txBody>
          <a:bodyPr/>
          <a:lstStyle/>
          <a:p>
            <a:r>
              <a:rPr lang="en-US"/>
              <a:t>Facebook Own Posts Table - 16 of 16</a:t>
            </a:r>
          </a:p>
        </p:txBody>
      </p:sp>
      <p:graphicFrame>
        <p:nvGraphicFramePr>
          <p:cNvPr id="5" name="Table Placeholder 4">
            <a:extLst>
              <a:ext uri="{FF2B5EF4-FFF2-40B4-BE49-F238E27FC236}">
                <a16:creationId xmlns:a16="http://schemas.microsoft.com/office/drawing/2014/main" id="{82A5F080-335A-4C6A-9445-27AFF45F7B33}"/>
              </a:ext>
            </a:extLst>
          </p:cNvPr>
          <p:cNvGraphicFramePr>
            <a:graphicFrameLocks noGrp="1"/>
          </p:cNvGraphicFramePr>
          <p:nvPr>
            <p:ph type="tbl" sz="quarter" idx="13"/>
            <p:extLst>
              <p:ext uri="{D42A27DB-BD31-4B8C-83A1-F6EECF244321}">
                <p14:modId xmlns:p14="http://schemas.microsoft.com/office/powerpoint/2010/main" val="286785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59783559"/>
                    </a:ext>
                  </a:extLst>
                </a:gridCol>
                <a:gridCol w="370332">
                  <a:extLst>
                    <a:ext uri="{9D8B030D-6E8A-4147-A177-3AD203B41FA5}">
                      <a16:colId xmlns:a16="http://schemas.microsoft.com/office/drawing/2014/main" val="2756427745"/>
                    </a:ext>
                  </a:extLst>
                </a:gridCol>
                <a:gridCol w="370332">
                  <a:extLst>
                    <a:ext uri="{9D8B030D-6E8A-4147-A177-3AD203B41FA5}">
                      <a16:colId xmlns:a16="http://schemas.microsoft.com/office/drawing/2014/main" val="934510453"/>
                    </a:ext>
                  </a:extLst>
                </a:gridCol>
                <a:gridCol w="370332">
                  <a:extLst>
                    <a:ext uri="{9D8B030D-6E8A-4147-A177-3AD203B41FA5}">
                      <a16:colId xmlns:a16="http://schemas.microsoft.com/office/drawing/2014/main" val="504384362"/>
                    </a:ext>
                  </a:extLst>
                </a:gridCol>
                <a:gridCol w="329184">
                  <a:extLst>
                    <a:ext uri="{9D8B030D-6E8A-4147-A177-3AD203B41FA5}">
                      <a16:colId xmlns:a16="http://schemas.microsoft.com/office/drawing/2014/main" val="2583016726"/>
                    </a:ext>
                  </a:extLst>
                </a:gridCol>
                <a:gridCol w="329184">
                  <a:extLst>
                    <a:ext uri="{9D8B030D-6E8A-4147-A177-3AD203B41FA5}">
                      <a16:colId xmlns:a16="http://schemas.microsoft.com/office/drawing/2014/main" val="3672111837"/>
                    </a:ext>
                  </a:extLst>
                </a:gridCol>
                <a:gridCol w="329184">
                  <a:extLst>
                    <a:ext uri="{9D8B030D-6E8A-4147-A177-3AD203B41FA5}">
                      <a16:colId xmlns:a16="http://schemas.microsoft.com/office/drawing/2014/main" val="2770022228"/>
                    </a:ext>
                  </a:extLst>
                </a:gridCol>
                <a:gridCol w="329184">
                  <a:extLst>
                    <a:ext uri="{9D8B030D-6E8A-4147-A177-3AD203B41FA5}">
                      <a16:colId xmlns:a16="http://schemas.microsoft.com/office/drawing/2014/main" val="2136411917"/>
                    </a:ext>
                  </a:extLst>
                </a:gridCol>
                <a:gridCol w="329184">
                  <a:extLst>
                    <a:ext uri="{9D8B030D-6E8A-4147-A177-3AD203B41FA5}">
                      <a16:colId xmlns:a16="http://schemas.microsoft.com/office/drawing/2014/main" val="3747444590"/>
                    </a:ext>
                  </a:extLst>
                </a:gridCol>
                <a:gridCol w="329184">
                  <a:extLst>
                    <a:ext uri="{9D8B030D-6E8A-4147-A177-3AD203B41FA5}">
                      <a16:colId xmlns:a16="http://schemas.microsoft.com/office/drawing/2014/main" val="2844553611"/>
                    </a:ext>
                  </a:extLst>
                </a:gridCol>
                <a:gridCol w="329184">
                  <a:extLst>
                    <a:ext uri="{9D8B030D-6E8A-4147-A177-3AD203B41FA5}">
                      <a16:colId xmlns:a16="http://schemas.microsoft.com/office/drawing/2014/main" val="1693982310"/>
                    </a:ext>
                  </a:extLst>
                </a:gridCol>
                <a:gridCol w="329184">
                  <a:extLst>
                    <a:ext uri="{9D8B030D-6E8A-4147-A177-3AD203B41FA5}">
                      <a16:colId xmlns:a16="http://schemas.microsoft.com/office/drawing/2014/main" val="3560060450"/>
                    </a:ext>
                  </a:extLst>
                </a:gridCol>
                <a:gridCol w="329184">
                  <a:extLst>
                    <a:ext uri="{9D8B030D-6E8A-4147-A177-3AD203B41FA5}">
                      <a16:colId xmlns:a16="http://schemas.microsoft.com/office/drawing/2014/main" val="3266121662"/>
                    </a:ext>
                  </a:extLst>
                </a:gridCol>
                <a:gridCol w="370332">
                  <a:extLst>
                    <a:ext uri="{9D8B030D-6E8A-4147-A177-3AD203B41FA5}">
                      <a16:colId xmlns:a16="http://schemas.microsoft.com/office/drawing/2014/main" val="3687599637"/>
                    </a:ext>
                  </a:extLst>
                </a:gridCol>
                <a:gridCol w="370332">
                  <a:extLst>
                    <a:ext uri="{9D8B030D-6E8A-4147-A177-3AD203B41FA5}">
                      <a16:colId xmlns:a16="http://schemas.microsoft.com/office/drawing/2014/main" val="711588127"/>
                    </a:ext>
                  </a:extLst>
                </a:gridCol>
                <a:gridCol w="329184">
                  <a:extLst>
                    <a:ext uri="{9D8B030D-6E8A-4147-A177-3AD203B41FA5}">
                      <a16:colId xmlns:a16="http://schemas.microsoft.com/office/drawing/2014/main" val="1777839534"/>
                    </a:ext>
                  </a:extLst>
                </a:gridCol>
                <a:gridCol w="329184">
                  <a:extLst>
                    <a:ext uri="{9D8B030D-6E8A-4147-A177-3AD203B41FA5}">
                      <a16:colId xmlns:a16="http://schemas.microsoft.com/office/drawing/2014/main" val="3718669674"/>
                    </a:ext>
                  </a:extLst>
                </a:gridCol>
                <a:gridCol w="370332">
                  <a:extLst>
                    <a:ext uri="{9D8B030D-6E8A-4147-A177-3AD203B41FA5}">
                      <a16:colId xmlns:a16="http://schemas.microsoft.com/office/drawing/2014/main" val="2434608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7264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Pet Lovers Centre Singapore PLC SG - 2018-02-01 21:00:00</a:t>
                      </a:r>
                      <a:r>
                        <a:rPr kumimoji="0" lang="en-US" sz="1000" b="0" i="0" u="none" strike="noStrike" kern="1200" cap="none" spc="0" normalizeH="0" baseline="0" noProof="0">
                          <a:ln>
                            <a:noFill/>
                          </a:ln>
                          <a:solidFill>
                            <a:prstClr val="black"/>
                          </a:solidFill>
                          <a:effectLst/>
                          <a:uLnTx/>
                          <a:uFillTx/>
                          <a:latin typeface="+mn-lt"/>
                          <a:ea typeface="+mn-ea"/>
                          <a:cs typeface="+mn-cs"/>
                        </a:rPr>
                        <a:t>
Pawsport and tickets ready! Pet relocation service is available at Pampered Pet Taxi! 
They can relocate your pet and keep them happy at the same time.
Pre-export examinations, airline freight reservations, certifications and more –They manage everything!
Call 1800-7388 294 /97541268 for personalized service that pampers your pet.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4239612"/>
                  </a:ext>
                </a:extLst>
              </a:tr>
            </a:tbl>
          </a:graphicData>
        </a:graphic>
      </p:graphicFrame>
      <p:sp>
        <p:nvSpPr>
          <p:cNvPr id="4" name="Text Placeholder 3">
            <a:extLst>
              <a:ext uri="{FF2B5EF4-FFF2-40B4-BE49-F238E27FC236}">
                <a16:creationId xmlns:a16="http://schemas.microsoft.com/office/drawing/2014/main" id="{2645ABCA-2B39-48BD-B83C-57E35CA28D55}"/>
              </a:ext>
            </a:extLst>
          </p:cNvPr>
          <p:cNvSpPr>
            <a:spLocks noGrp="1"/>
          </p:cNvSpPr>
          <p:nvPr>
            <p:ph type="body" sz="quarter" idx="14"/>
          </p:nvPr>
        </p:nvSpPr>
        <p:spPr/>
        <p:txBody>
          <a:bodyPr/>
          <a:lstStyle/>
          <a:p>
            <a:r>
              <a:rPr lang="en-US"/>
              <a:t>01/27/2018 - 02/26/2018</a:t>
            </a:r>
          </a:p>
        </p:txBody>
      </p:sp>
    </p:spTree>
    <p:extLst>
      <p:ext uri="{BB962C8B-B14F-4D97-AF65-F5344CB8AC3E}">
        <p14:creationId xmlns:p14="http://schemas.microsoft.com/office/powerpoint/2010/main" val="20457487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1403</Words>
  <Application>Microsoft Office PowerPoint</Application>
  <PresentationFormat>On-screen Show (4:3)</PresentationFormat>
  <Paragraphs>808</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Social Reporting Template - Facebook</vt:lpstr>
      <vt:lpstr>Facebook Fans Total</vt:lpstr>
      <vt:lpstr>Facebook Reach</vt:lpstr>
      <vt:lpstr>Facebook Fans Table</vt:lpstr>
      <vt:lpstr>Facebook Post Type Distribution</vt:lpstr>
      <vt:lpstr>Facebook Engaged Users</vt:lpstr>
      <vt:lpstr>Facebook Fans Change by Like/Unlike Source</vt:lpstr>
      <vt:lpstr>Facebook Video Views</vt:lpstr>
      <vt:lpstr>Facebook Own Posts Table - 1 of 16</vt:lpstr>
      <vt:lpstr>Facebook Own Posts Table - 2 of 16</vt:lpstr>
      <vt:lpstr>Facebook Own Posts Table - 3 of 16</vt:lpstr>
      <vt:lpstr>Facebook Own Posts Table - 4 of 16</vt:lpstr>
      <vt:lpstr>Facebook Own Posts Table - 5 of 16</vt:lpstr>
      <vt:lpstr>Facebook Own Posts Table - 6 of 16</vt:lpstr>
      <vt:lpstr>Facebook Own Posts Table - 7 of 16</vt:lpstr>
      <vt:lpstr>Facebook Own Posts Table - 8 of 16</vt:lpstr>
      <vt:lpstr>Facebook Own Posts Table - 9 of 16</vt:lpstr>
      <vt:lpstr>Facebook Own Posts Table - 10 of 16</vt:lpstr>
      <vt:lpstr>Facebook Own Posts Table - 11 of 16</vt:lpstr>
      <vt:lpstr>Facebook Own Posts Table - 12 of 16</vt:lpstr>
      <vt:lpstr>Facebook Own Posts Table - 13 of 16</vt:lpstr>
      <vt:lpstr>Facebook Own Posts Table - 14 of 16</vt:lpstr>
      <vt:lpstr>Facebook Own Posts Table - 15 of 16</vt:lpstr>
      <vt:lpstr>Facebook Own Posts Table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Reporting Template - Facebook</dc:title>
  <dc:creator>Administrator</dc:creator>
  <cp:lastModifiedBy>Administrator</cp:lastModifiedBy>
  <cp:revision>1</cp:revision>
  <dcterms:created xsi:type="dcterms:W3CDTF">2018-02-27T09:57:56Z</dcterms:created>
  <dcterms:modified xsi:type="dcterms:W3CDTF">2018-02-27T09:59:31Z</dcterms:modified>
</cp:coreProperties>
</file>