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KLM Royal Dutch Airlines</c:v>
                </c:pt>
              </c:strCache>
            </c:strRef>
          </c:tx>
          <c:spPr>
            <a:ln w="28575" cap="rnd">
              <a:solidFill>
                <a:schemeClr val="accent1"/>
              </a:solidFill>
              <a:round/>
            </a:ln>
            <a:effectLst/>
          </c:spPr>
          <c:marker>
            <c:symbol val="none"/>
          </c:marker>
          <c:cat>
            <c:numRef>
              <c:f>Sheet1!$A$2:$A$16</c:f>
              <c:numCache>
                <c:formatCode>m/d/yyyy</c:formatCode>
                <c:ptCount val="15"/>
                <c:pt idx="0">
                  <c:v>43142</c:v>
                </c:pt>
                <c:pt idx="1">
                  <c:v>43143</c:v>
                </c:pt>
                <c:pt idx="2">
                  <c:v>43144</c:v>
                </c:pt>
                <c:pt idx="3">
                  <c:v>43145</c:v>
                </c:pt>
                <c:pt idx="4">
                  <c:v>43146</c:v>
                </c:pt>
                <c:pt idx="5">
                  <c:v>43147</c:v>
                </c:pt>
                <c:pt idx="6">
                  <c:v>43148</c:v>
                </c:pt>
                <c:pt idx="7">
                  <c:v>43149</c:v>
                </c:pt>
                <c:pt idx="8">
                  <c:v>43150</c:v>
                </c:pt>
                <c:pt idx="9">
                  <c:v>43151</c:v>
                </c:pt>
                <c:pt idx="10">
                  <c:v>43152</c:v>
                </c:pt>
                <c:pt idx="11">
                  <c:v>43153</c:v>
                </c:pt>
                <c:pt idx="12">
                  <c:v>43154</c:v>
                </c:pt>
                <c:pt idx="13">
                  <c:v>43155</c:v>
                </c:pt>
                <c:pt idx="14">
                  <c:v>43156</c:v>
                </c:pt>
              </c:numCache>
            </c:numRef>
          </c:cat>
          <c:val>
            <c:numRef>
              <c:f>Sheet1!$B$2:$B$16</c:f>
              <c:numCache>
                <c:formatCode>General</c:formatCode>
                <c:ptCount val="15"/>
                <c:pt idx="0">
                  <c:v>0</c:v>
                </c:pt>
                <c:pt idx="1">
                  <c:v>1</c:v>
                </c:pt>
                <c:pt idx="2">
                  <c:v>1</c:v>
                </c:pt>
                <c:pt idx="3">
                  <c:v>1</c:v>
                </c:pt>
                <c:pt idx="4">
                  <c:v>0</c:v>
                </c:pt>
                <c:pt idx="5">
                  <c:v>2</c:v>
                </c:pt>
                <c:pt idx="6">
                  <c:v>1</c:v>
                </c:pt>
                <c:pt idx="7">
                  <c:v>0</c:v>
                </c:pt>
                <c:pt idx="8">
                  <c:v>1</c:v>
                </c:pt>
                <c:pt idx="9">
                  <c:v>1</c:v>
                </c:pt>
                <c:pt idx="10">
                  <c:v>1</c:v>
                </c:pt>
                <c:pt idx="11">
                  <c:v>1</c:v>
                </c:pt>
                <c:pt idx="12">
                  <c:v>1</c:v>
                </c:pt>
                <c:pt idx="13">
                  <c:v>0</c:v>
                </c:pt>
                <c:pt idx="14">
                  <c:v>1</c:v>
                </c:pt>
              </c:numCache>
            </c:numRef>
          </c:val>
          <c:smooth val="0"/>
          <c:extLst>
            <c:ext xmlns:c16="http://schemas.microsoft.com/office/drawing/2014/chart" uri="{C3380CC4-5D6E-409C-BE32-E72D297353CC}">
              <c16:uniqueId val="{00000000-4ACE-4B3D-8F4A-A010675B105A}"/>
            </c:ext>
          </c:extLst>
        </c:ser>
        <c:ser>
          <c:idx val="1"/>
          <c:order val="1"/>
          <c:tx>
            <c:strRef>
              <c:f>Sheet1!$C$1</c:f>
              <c:strCache>
                <c:ptCount val="1"/>
                <c:pt idx="0">
                  <c:v>Turkish Airlines</c:v>
                </c:pt>
              </c:strCache>
            </c:strRef>
          </c:tx>
          <c:spPr>
            <a:ln w="28575" cap="rnd">
              <a:solidFill>
                <a:schemeClr val="accent2"/>
              </a:solidFill>
              <a:round/>
            </a:ln>
            <a:effectLst/>
          </c:spPr>
          <c:marker>
            <c:symbol val="none"/>
          </c:marker>
          <c:cat>
            <c:numRef>
              <c:f>Sheet1!$A$2:$A$16</c:f>
              <c:numCache>
                <c:formatCode>m/d/yyyy</c:formatCode>
                <c:ptCount val="15"/>
                <c:pt idx="0">
                  <c:v>43142</c:v>
                </c:pt>
                <c:pt idx="1">
                  <c:v>43143</c:v>
                </c:pt>
                <c:pt idx="2">
                  <c:v>43144</c:v>
                </c:pt>
                <c:pt idx="3">
                  <c:v>43145</c:v>
                </c:pt>
                <c:pt idx="4">
                  <c:v>43146</c:v>
                </c:pt>
                <c:pt idx="5">
                  <c:v>43147</c:v>
                </c:pt>
                <c:pt idx="6">
                  <c:v>43148</c:v>
                </c:pt>
                <c:pt idx="7">
                  <c:v>43149</c:v>
                </c:pt>
                <c:pt idx="8">
                  <c:v>43150</c:v>
                </c:pt>
                <c:pt idx="9">
                  <c:v>43151</c:v>
                </c:pt>
                <c:pt idx="10">
                  <c:v>43152</c:v>
                </c:pt>
                <c:pt idx="11">
                  <c:v>43153</c:v>
                </c:pt>
                <c:pt idx="12">
                  <c:v>43154</c:v>
                </c:pt>
                <c:pt idx="13">
                  <c:v>43155</c:v>
                </c:pt>
                <c:pt idx="14">
                  <c:v>43156</c:v>
                </c:pt>
              </c:numCache>
            </c:numRef>
          </c:cat>
          <c:val>
            <c:numRef>
              <c:f>Sheet1!$C$2:$C$16</c:f>
              <c:numCache>
                <c:formatCode>General</c:formatCode>
                <c:ptCount val="15"/>
                <c:pt idx="0">
                  <c:v>0</c:v>
                </c:pt>
                <c:pt idx="1">
                  <c:v>0</c:v>
                </c:pt>
                <c:pt idx="2">
                  <c:v>1</c:v>
                </c:pt>
                <c:pt idx="3">
                  <c:v>1</c:v>
                </c:pt>
                <c:pt idx="4">
                  <c:v>0</c:v>
                </c:pt>
                <c:pt idx="5">
                  <c:v>1</c:v>
                </c:pt>
                <c:pt idx="6">
                  <c:v>0</c:v>
                </c:pt>
                <c:pt idx="7">
                  <c:v>1</c:v>
                </c:pt>
                <c:pt idx="8">
                  <c:v>1</c:v>
                </c:pt>
                <c:pt idx="9">
                  <c:v>1</c:v>
                </c:pt>
                <c:pt idx="10">
                  <c:v>0</c:v>
                </c:pt>
                <c:pt idx="11">
                  <c:v>1</c:v>
                </c:pt>
                <c:pt idx="12">
                  <c:v>1</c:v>
                </c:pt>
                <c:pt idx="13">
                  <c:v>2</c:v>
                </c:pt>
                <c:pt idx="14">
                  <c:v>0</c:v>
                </c:pt>
              </c:numCache>
            </c:numRef>
          </c:val>
          <c:smooth val="0"/>
          <c:extLst>
            <c:ext xmlns:c16="http://schemas.microsoft.com/office/drawing/2014/chart" uri="{C3380CC4-5D6E-409C-BE32-E72D297353CC}">
              <c16:uniqueId val="{00000001-4ACE-4B3D-8F4A-A010675B105A}"/>
            </c:ext>
          </c:extLst>
        </c:ser>
        <c:ser>
          <c:idx val="2"/>
          <c:order val="2"/>
          <c:tx>
            <c:strRef>
              <c:f>Sheet1!$D$1</c:f>
              <c:strCache>
                <c:ptCount val="1"/>
                <c:pt idx="0">
                  <c:v>TAP Air Portugal</c:v>
                </c:pt>
              </c:strCache>
            </c:strRef>
          </c:tx>
          <c:spPr>
            <a:ln w="28575" cap="rnd">
              <a:solidFill>
                <a:schemeClr val="accent3"/>
              </a:solidFill>
              <a:round/>
            </a:ln>
            <a:effectLst/>
          </c:spPr>
          <c:marker>
            <c:symbol val="none"/>
          </c:marker>
          <c:cat>
            <c:numRef>
              <c:f>Sheet1!$A$2:$A$16</c:f>
              <c:numCache>
                <c:formatCode>m/d/yyyy</c:formatCode>
                <c:ptCount val="15"/>
                <c:pt idx="0">
                  <c:v>43142</c:v>
                </c:pt>
                <c:pt idx="1">
                  <c:v>43143</c:v>
                </c:pt>
                <c:pt idx="2">
                  <c:v>43144</c:v>
                </c:pt>
                <c:pt idx="3">
                  <c:v>43145</c:v>
                </c:pt>
                <c:pt idx="4">
                  <c:v>43146</c:v>
                </c:pt>
                <c:pt idx="5">
                  <c:v>43147</c:v>
                </c:pt>
                <c:pt idx="6">
                  <c:v>43148</c:v>
                </c:pt>
                <c:pt idx="7">
                  <c:v>43149</c:v>
                </c:pt>
                <c:pt idx="8">
                  <c:v>43150</c:v>
                </c:pt>
                <c:pt idx="9">
                  <c:v>43151</c:v>
                </c:pt>
                <c:pt idx="10">
                  <c:v>43152</c:v>
                </c:pt>
                <c:pt idx="11">
                  <c:v>43153</c:v>
                </c:pt>
                <c:pt idx="12">
                  <c:v>43154</c:v>
                </c:pt>
                <c:pt idx="13">
                  <c:v>43155</c:v>
                </c:pt>
                <c:pt idx="14">
                  <c:v>43156</c:v>
                </c:pt>
              </c:numCache>
            </c:numRef>
          </c:cat>
          <c:val>
            <c:numRef>
              <c:f>Sheet1!$D$2:$D$16</c:f>
              <c:numCache>
                <c:formatCode>General</c:formatCode>
                <c:ptCount val="15"/>
                <c:pt idx="0">
                  <c:v>1</c:v>
                </c:pt>
                <c:pt idx="1">
                  <c:v>0</c:v>
                </c:pt>
                <c:pt idx="2">
                  <c:v>1</c:v>
                </c:pt>
                <c:pt idx="3">
                  <c:v>1</c:v>
                </c:pt>
                <c:pt idx="4">
                  <c:v>1</c:v>
                </c:pt>
                <c:pt idx="5">
                  <c:v>0</c:v>
                </c:pt>
                <c:pt idx="6">
                  <c:v>1</c:v>
                </c:pt>
                <c:pt idx="7">
                  <c:v>1</c:v>
                </c:pt>
                <c:pt idx="8">
                  <c:v>1</c:v>
                </c:pt>
                <c:pt idx="9">
                  <c:v>1</c:v>
                </c:pt>
                <c:pt idx="10">
                  <c:v>1</c:v>
                </c:pt>
                <c:pt idx="11">
                  <c:v>2</c:v>
                </c:pt>
                <c:pt idx="12">
                  <c:v>1</c:v>
                </c:pt>
                <c:pt idx="13">
                  <c:v>0</c:v>
                </c:pt>
                <c:pt idx="14">
                  <c:v>2</c:v>
                </c:pt>
              </c:numCache>
            </c:numRef>
          </c:val>
          <c:smooth val="0"/>
          <c:extLst>
            <c:ext xmlns:c16="http://schemas.microsoft.com/office/drawing/2014/chart" uri="{C3380CC4-5D6E-409C-BE32-E72D297353CC}">
              <c16:uniqueId val="{00000002-4ACE-4B3D-8F4A-A010675B105A}"/>
            </c:ext>
          </c:extLst>
        </c:ser>
        <c:dLbls>
          <c:showLegendKey val="0"/>
          <c:showVal val="0"/>
          <c:showCatName val="0"/>
          <c:showSerName val="0"/>
          <c:showPercent val="0"/>
          <c:showBubbleSize val="0"/>
        </c:dLbls>
        <c:smooth val="0"/>
        <c:axId val="254242992"/>
        <c:axId val="254242336"/>
      </c:lineChart>
      <c:dateAx>
        <c:axId val="254242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242336"/>
        <c:crosses val="autoZero"/>
        <c:auto val="1"/>
        <c:lblOffset val="100"/>
        <c:baseTimeUnit val="days"/>
      </c:dateAx>
      <c:valAx>
        <c:axId val="254242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242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KLM Royal Dutch Airlines</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c:v>
                </c:pt>
                <c:pt idx="1">
                  <c:v>1.126014840365E-2</c:v>
                </c:pt>
                <c:pt idx="2">
                  <c:v>4.5693968533413003E-2</c:v>
                </c:pt>
                <c:pt idx="3">
                  <c:v>0</c:v>
                </c:pt>
                <c:pt idx="4">
                  <c:v>5.5580201258689003E-2</c:v>
                </c:pt>
                <c:pt idx="5">
                  <c:v>0</c:v>
                </c:pt>
                <c:pt idx="6">
                  <c:v>0</c:v>
                </c:pt>
                <c:pt idx="7">
                  <c:v>0</c:v>
                </c:pt>
                <c:pt idx="8">
                  <c:v>0</c:v>
                </c:pt>
              </c:numCache>
            </c:numRef>
          </c:val>
          <c:extLst>
            <c:ext xmlns:c16="http://schemas.microsoft.com/office/drawing/2014/chart" uri="{C3380CC4-5D6E-409C-BE32-E72D297353CC}">
              <c16:uniqueId val="{00000000-C43C-4A75-91EA-865742015998}"/>
            </c:ext>
          </c:extLst>
        </c:ser>
        <c:ser>
          <c:idx val="1"/>
          <c:order val="1"/>
          <c:tx>
            <c:strRef>
              <c:f>Sheet1!$C$1</c:f>
              <c:strCache>
                <c:ptCount val="1"/>
                <c:pt idx="0">
                  <c:v>Turkish Airlines</c:v>
                </c:pt>
              </c:strCache>
            </c:strRef>
          </c:tx>
          <c:spPr>
            <a:solidFill>
              <a:schemeClr val="accent2"/>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Sheet1!$C$2:$C$10</c:f>
              <c:numCache>
                <c:formatCode>General</c:formatCode>
                <c:ptCount val="9"/>
                <c:pt idx="0">
                  <c:v>0</c:v>
                </c:pt>
                <c:pt idx="1">
                  <c:v>0</c:v>
                </c:pt>
                <c:pt idx="2">
                  <c:v>1.4170113691959E-2</c:v>
                </c:pt>
                <c:pt idx="3">
                  <c:v>0</c:v>
                </c:pt>
                <c:pt idx="4">
                  <c:v>3.1470468978437E-2</c:v>
                </c:pt>
                <c:pt idx="5">
                  <c:v>0</c:v>
                </c:pt>
                <c:pt idx="6">
                  <c:v>0</c:v>
                </c:pt>
                <c:pt idx="7">
                  <c:v>0</c:v>
                </c:pt>
                <c:pt idx="8">
                  <c:v>0</c:v>
                </c:pt>
              </c:numCache>
            </c:numRef>
          </c:val>
          <c:extLst>
            <c:ext xmlns:c16="http://schemas.microsoft.com/office/drawing/2014/chart" uri="{C3380CC4-5D6E-409C-BE32-E72D297353CC}">
              <c16:uniqueId val="{00000001-C43C-4A75-91EA-865742015998}"/>
            </c:ext>
          </c:extLst>
        </c:ser>
        <c:ser>
          <c:idx val="2"/>
          <c:order val="2"/>
          <c:tx>
            <c:strRef>
              <c:f>Sheet1!$D$1</c:f>
              <c:strCache>
                <c:ptCount val="1"/>
                <c:pt idx="0">
                  <c:v>TAP Air Portugal</c:v>
                </c:pt>
              </c:strCache>
            </c:strRef>
          </c:tx>
          <c:spPr>
            <a:solidFill>
              <a:schemeClr val="accent3"/>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Sheet1!$D$2:$D$10</c:f>
              <c:numCache>
                <c:formatCode>General</c:formatCode>
                <c:ptCount val="9"/>
                <c:pt idx="0">
                  <c:v>0</c:v>
                </c:pt>
                <c:pt idx="1">
                  <c:v>5.8709811350131001E-2</c:v>
                </c:pt>
                <c:pt idx="2">
                  <c:v>1.9995000633698998E-2</c:v>
                </c:pt>
                <c:pt idx="3">
                  <c:v>0</c:v>
                </c:pt>
                <c:pt idx="4">
                  <c:v>6.4289500031087998E-3</c:v>
                </c:pt>
                <c:pt idx="5">
                  <c:v>0</c:v>
                </c:pt>
                <c:pt idx="6">
                  <c:v>0</c:v>
                </c:pt>
                <c:pt idx="7">
                  <c:v>0</c:v>
                </c:pt>
                <c:pt idx="8">
                  <c:v>0</c:v>
                </c:pt>
              </c:numCache>
            </c:numRef>
          </c:val>
          <c:extLst>
            <c:ext xmlns:c16="http://schemas.microsoft.com/office/drawing/2014/chart" uri="{C3380CC4-5D6E-409C-BE32-E72D297353CC}">
              <c16:uniqueId val="{00000002-C43C-4A75-91EA-865742015998}"/>
            </c:ext>
          </c:extLst>
        </c:ser>
        <c:dLbls>
          <c:showLegendKey val="0"/>
          <c:showVal val="0"/>
          <c:showCatName val="0"/>
          <c:showSerName val="0"/>
          <c:showPercent val="0"/>
          <c:showBubbleSize val="0"/>
        </c:dLbls>
        <c:gapWidth val="219"/>
        <c:overlap val="-27"/>
        <c:axId val="256323760"/>
        <c:axId val="256322448"/>
      </c:barChart>
      <c:catAx>
        <c:axId val="25632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322448"/>
        <c:crosses val="autoZero"/>
        <c:auto val="1"/>
        <c:lblAlgn val="ctr"/>
        <c:lblOffset val="100"/>
        <c:noMultiLvlLbl val="0"/>
      </c:catAx>
      <c:valAx>
        <c:axId val="256322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32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Sheet1!$A$2:$A$4</c:f>
              <c:strCache>
                <c:ptCount val="3"/>
                <c:pt idx="0">
                  <c:v>KLM Royal Dutch Airlines</c:v>
                </c:pt>
                <c:pt idx="1">
                  <c:v>Turkish Airlines</c:v>
                </c:pt>
                <c:pt idx="2">
                  <c:v>TAP Air Portugal</c:v>
                </c:pt>
              </c:strCache>
            </c:strRef>
          </c:cat>
          <c:val>
            <c:numRef>
              <c:f>Sheet1!$B$2:$B$4</c:f>
              <c:numCache>
                <c:formatCode>General</c:formatCode>
                <c:ptCount val="3"/>
                <c:pt idx="0">
                  <c:v>2</c:v>
                </c:pt>
                <c:pt idx="1">
                  <c:v>1</c:v>
                </c:pt>
                <c:pt idx="2">
                  <c:v>12</c:v>
                </c:pt>
              </c:numCache>
            </c:numRef>
          </c:val>
          <c:extLst>
            <c:ext xmlns:c16="http://schemas.microsoft.com/office/drawing/2014/chart" uri="{C3380CC4-5D6E-409C-BE32-E72D297353CC}">
              <c16:uniqueId val="{00000000-D607-4C8F-8AC8-ED321345CBEF}"/>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Sheet1!$A$2:$A$4</c:f>
              <c:strCache>
                <c:ptCount val="3"/>
                <c:pt idx="0">
                  <c:v>KLM Royal Dutch Airlines</c:v>
                </c:pt>
                <c:pt idx="1">
                  <c:v>Turkish Airlines</c:v>
                </c:pt>
                <c:pt idx="2">
                  <c:v>TAP Air Portugal</c:v>
                </c:pt>
              </c:strCache>
            </c:strRef>
          </c:cat>
          <c:val>
            <c:numRef>
              <c:f>Sheet1!$C$2:$C$4</c:f>
              <c:numCache>
                <c:formatCode>General</c:formatCode>
                <c:ptCount val="3"/>
                <c:pt idx="0">
                  <c:v>9</c:v>
                </c:pt>
                <c:pt idx="1">
                  <c:v>7</c:v>
                </c:pt>
                <c:pt idx="2">
                  <c:v>0</c:v>
                </c:pt>
              </c:numCache>
            </c:numRef>
          </c:val>
          <c:extLst>
            <c:ext xmlns:c16="http://schemas.microsoft.com/office/drawing/2014/chart" uri="{C3380CC4-5D6E-409C-BE32-E72D297353CC}">
              <c16:uniqueId val="{00000001-D607-4C8F-8AC8-ED321345CBEF}"/>
            </c:ext>
          </c:extLst>
        </c:ser>
        <c:ser>
          <c:idx val="2"/>
          <c:order val="2"/>
          <c:tx>
            <c:strRef>
              <c:f>Sheet1!$D$1</c:f>
              <c:strCache>
                <c:ptCount val="1"/>
                <c:pt idx="0">
                  <c:v>Not yet tagged</c:v>
                </c:pt>
              </c:strCache>
            </c:strRef>
          </c:tx>
          <c:spPr>
            <a:solidFill>
              <a:schemeClr val="accent3"/>
            </a:solidFill>
            <a:ln>
              <a:noFill/>
            </a:ln>
            <a:effectLst/>
          </c:spPr>
          <c:invertIfNegative val="0"/>
          <c:cat>
            <c:strRef>
              <c:f>Sheet1!$A$2:$A$4</c:f>
              <c:strCache>
                <c:ptCount val="3"/>
                <c:pt idx="0">
                  <c:v>KLM Royal Dutch Airlines</c:v>
                </c:pt>
                <c:pt idx="1">
                  <c:v>Turkish Airlines</c:v>
                </c:pt>
                <c:pt idx="2">
                  <c:v>TAP Air Portugal</c:v>
                </c:pt>
              </c:strCache>
            </c:strRef>
          </c:cat>
          <c:val>
            <c:numRef>
              <c:f>Sheet1!$D$2:$D$4</c:f>
              <c:numCache>
                <c:formatCode>General</c:formatCode>
                <c:ptCount val="3"/>
                <c:pt idx="0">
                  <c:v>1</c:v>
                </c:pt>
                <c:pt idx="1">
                  <c:v>2</c:v>
                </c:pt>
                <c:pt idx="2">
                  <c:v>2</c:v>
                </c:pt>
              </c:numCache>
            </c:numRef>
          </c:val>
          <c:extLst>
            <c:ext xmlns:c16="http://schemas.microsoft.com/office/drawing/2014/chart" uri="{C3380CC4-5D6E-409C-BE32-E72D297353CC}">
              <c16:uniqueId val="{00000002-D607-4C8F-8AC8-ED321345CBEF}"/>
            </c:ext>
          </c:extLst>
        </c:ser>
        <c:dLbls>
          <c:showLegendKey val="0"/>
          <c:showVal val="0"/>
          <c:showCatName val="0"/>
          <c:showSerName val="0"/>
          <c:showPercent val="0"/>
          <c:showBubbleSize val="0"/>
        </c:dLbls>
        <c:gapWidth val="150"/>
        <c:overlap val="100"/>
        <c:axId val="420887064"/>
        <c:axId val="420885752"/>
      </c:barChart>
      <c:catAx>
        <c:axId val="420887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885752"/>
        <c:crosses val="autoZero"/>
        <c:auto val="1"/>
        <c:lblAlgn val="ctr"/>
        <c:lblOffset val="100"/>
        <c:noMultiLvlLbl val="0"/>
      </c:catAx>
      <c:valAx>
        <c:axId val="420885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887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Sheet1!$A$2:$A$4</c:f>
              <c:strCache>
                <c:ptCount val="3"/>
                <c:pt idx="0">
                  <c:v>KLM Royal Dutch Airlines</c:v>
                </c:pt>
                <c:pt idx="1">
                  <c:v>Turkish Airlines</c:v>
                </c:pt>
                <c:pt idx="2">
                  <c:v>TAP Air Portugal</c:v>
                </c:pt>
              </c:strCache>
            </c:strRef>
          </c:cat>
          <c:val>
            <c:numRef>
              <c:f>Sheet1!$B$2:$B$4</c:f>
              <c:numCache>
                <c:formatCode>General</c:formatCode>
                <c:ptCount val="3"/>
                <c:pt idx="0">
                  <c:v>12</c:v>
                </c:pt>
                <c:pt idx="1">
                  <c:v>10</c:v>
                </c:pt>
                <c:pt idx="2">
                  <c:v>14</c:v>
                </c:pt>
              </c:numCache>
            </c:numRef>
          </c:val>
          <c:extLst>
            <c:ext xmlns:c16="http://schemas.microsoft.com/office/drawing/2014/chart" uri="{C3380CC4-5D6E-409C-BE32-E72D297353CC}">
              <c16:uniqueId val="{00000000-61D9-40B4-9B1F-B2B8D1B69772}"/>
            </c:ext>
          </c:extLst>
        </c:ser>
        <c:dLbls>
          <c:showLegendKey val="0"/>
          <c:showVal val="0"/>
          <c:showCatName val="0"/>
          <c:showSerName val="0"/>
          <c:showPercent val="0"/>
          <c:showBubbleSize val="0"/>
        </c:dLbls>
        <c:gapWidth val="150"/>
        <c:overlap val="100"/>
        <c:axId val="420890344"/>
        <c:axId val="420889360"/>
      </c:barChart>
      <c:catAx>
        <c:axId val="420890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889360"/>
        <c:crosses val="autoZero"/>
        <c:auto val="1"/>
        <c:lblAlgn val="ctr"/>
        <c:lblOffset val="100"/>
        <c:noMultiLvlLbl val="0"/>
      </c:catAx>
      <c:valAx>
        <c:axId val="4208893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890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KLM Royal Dutch Airlines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85.714299999999994</c:v>
                </c:pt>
                <c:pt idx="2">
                  <c:v>100</c:v>
                </c:pt>
                <c:pt idx="3">
                  <c:v>100</c:v>
                </c:pt>
                <c:pt idx="4">
                  <c:v>100</c:v>
                </c:pt>
                <c:pt idx="5">
                  <c:v>100</c:v>
                </c:pt>
              </c:numCache>
            </c:numRef>
          </c:val>
          <c:extLst>
            <c:ext xmlns:c16="http://schemas.microsoft.com/office/drawing/2014/chart" uri="{C3380CC4-5D6E-409C-BE32-E72D297353CC}">
              <c16:uniqueId val="{00000000-3B3B-4B2D-8D38-124F975A24C8}"/>
            </c:ext>
          </c:extLst>
        </c:ser>
        <c:ser>
          <c:idx val="1"/>
          <c:order val="1"/>
          <c:tx>
            <c:strRef>
              <c:f>Sheet1!$C$1</c:f>
              <c:strCache>
                <c:ptCount val="1"/>
                <c:pt idx="0">
                  <c:v>Turkish Airlines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85.345500000000001</c:v>
                </c:pt>
                <c:pt idx="1">
                  <c:v>71.428600000000003</c:v>
                </c:pt>
                <c:pt idx="2">
                  <c:v>32.614699999999999</c:v>
                </c:pt>
                <c:pt idx="3">
                  <c:v>0</c:v>
                </c:pt>
                <c:pt idx="4">
                  <c:v>45.644799999999996</c:v>
                </c:pt>
                <c:pt idx="5">
                  <c:v>-6.4054000000000002</c:v>
                </c:pt>
              </c:numCache>
            </c:numRef>
          </c:val>
          <c:extLst>
            <c:ext xmlns:c16="http://schemas.microsoft.com/office/drawing/2014/chart" uri="{C3380CC4-5D6E-409C-BE32-E72D297353CC}">
              <c16:uniqueId val="{00000001-3B3B-4B2D-8D38-124F975A24C8}"/>
            </c:ext>
          </c:extLst>
        </c:ser>
        <c:ser>
          <c:idx val="2"/>
          <c:order val="2"/>
          <c:tx>
            <c:strRef>
              <c:f>Sheet1!$D$1</c:f>
              <c:strCache>
                <c:ptCount val="1"/>
                <c:pt idx="0">
                  <c:v>TAP Air Portugal</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9.8734000000000002</c:v>
                </c:pt>
                <c:pt idx="1">
                  <c:v>100</c:v>
                </c:pt>
                <c:pt idx="2">
                  <c:v>4.8939000000000004</c:v>
                </c:pt>
                <c:pt idx="3">
                  <c:v>77.169200000000004</c:v>
                </c:pt>
                <c:pt idx="4">
                  <c:v>0</c:v>
                </c:pt>
                <c:pt idx="5">
                  <c:v>0</c:v>
                </c:pt>
              </c:numCache>
            </c:numRef>
          </c:val>
          <c:extLst>
            <c:ext xmlns:c16="http://schemas.microsoft.com/office/drawing/2014/chart" uri="{C3380CC4-5D6E-409C-BE32-E72D297353CC}">
              <c16:uniqueId val="{00000002-3B3B-4B2D-8D38-124F975A24C8}"/>
            </c:ext>
          </c:extLst>
        </c:ser>
        <c:dLbls>
          <c:showLegendKey val="0"/>
          <c:showVal val="0"/>
          <c:showCatName val="0"/>
          <c:showSerName val="0"/>
          <c:showPercent val="0"/>
          <c:showBubbleSize val="0"/>
        </c:dLbls>
        <c:axId val="420928392"/>
        <c:axId val="420931344"/>
      </c:radarChart>
      <c:catAx>
        <c:axId val="420928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31344"/>
        <c:crosses val="autoZero"/>
        <c:auto val="1"/>
        <c:lblAlgn val="ctr"/>
        <c:lblOffset val="100"/>
        <c:noMultiLvlLbl val="0"/>
      </c:catAx>
      <c:valAx>
        <c:axId val="420931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28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klm (KLM Royal Dutch Airlines)</c:v>
                </c:pt>
              </c:strCache>
            </c:strRef>
          </c:tx>
          <c:spPr>
            <a:ln w="28575" cap="rnd">
              <a:solidFill>
                <a:schemeClr val="accent1"/>
              </a:solidFill>
              <a:round/>
            </a:ln>
            <a:effectLst/>
          </c:spPr>
          <c:marker>
            <c:symbol val="none"/>
          </c:marker>
          <c:cat>
            <c:numRef>
              <c:f>Sheet1!$A$2:$A$16</c:f>
              <c:numCache>
                <c:formatCode>m/d/yyyy</c:formatCode>
                <c:ptCount val="15"/>
                <c:pt idx="0">
                  <c:v>43142</c:v>
                </c:pt>
                <c:pt idx="1">
                  <c:v>43143</c:v>
                </c:pt>
                <c:pt idx="2">
                  <c:v>43144</c:v>
                </c:pt>
                <c:pt idx="3">
                  <c:v>43145</c:v>
                </c:pt>
                <c:pt idx="4">
                  <c:v>43146</c:v>
                </c:pt>
                <c:pt idx="5">
                  <c:v>43147</c:v>
                </c:pt>
                <c:pt idx="6">
                  <c:v>43148</c:v>
                </c:pt>
                <c:pt idx="7">
                  <c:v>43149</c:v>
                </c:pt>
                <c:pt idx="8">
                  <c:v>43150</c:v>
                </c:pt>
                <c:pt idx="9">
                  <c:v>43151</c:v>
                </c:pt>
                <c:pt idx="10">
                  <c:v>43152</c:v>
                </c:pt>
                <c:pt idx="11">
                  <c:v>43153</c:v>
                </c:pt>
                <c:pt idx="12">
                  <c:v>43154</c:v>
                </c:pt>
                <c:pt idx="13">
                  <c:v>43155</c:v>
                </c:pt>
                <c:pt idx="14">
                  <c:v>43156</c:v>
                </c:pt>
              </c:numCache>
            </c:numRef>
          </c:cat>
          <c:val>
            <c:numRef>
              <c:f>Sheet1!$B$2:$B$16</c:f>
              <c:numCache>
                <c:formatCode>General</c:formatCode>
                <c:ptCount val="15"/>
                <c:pt idx="0">
                  <c:v>818809</c:v>
                </c:pt>
                <c:pt idx="1">
                  <c:v>819277</c:v>
                </c:pt>
                <c:pt idx="2">
                  <c:v>819720</c:v>
                </c:pt>
                <c:pt idx="3">
                  <c:v>820252</c:v>
                </c:pt>
                <c:pt idx="4">
                  <c:v>820603</c:v>
                </c:pt>
                <c:pt idx="5">
                  <c:v>820930</c:v>
                </c:pt>
                <c:pt idx="6">
                  <c:v>821330</c:v>
                </c:pt>
                <c:pt idx="7">
                  <c:v>821782</c:v>
                </c:pt>
                <c:pt idx="8">
                  <c:v>822162</c:v>
                </c:pt>
                <c:pt idx="9">
                  <c:v>822592</c:v>
                </c:pt>
                <c:pt idx="10">
                  <c:v>823015</c:v>
                </c:pt>
                <c:pt idx="11">
                  <c:v>823435</c:v>
                </c:pt>
                <c:pt idx="12">
                  <c:v>823814</c:v>
                </c:pt>
                <c:pt idx="13">
                  <c:v>824293</c:v>
                </c:pt>
                <c:pt idx="14">
                  <c:v>824762</c:v>
                </c:pt>
              </c:numCache>
            </c:numRef>
          </c:val>
          <c:smooth val="0"/>
          <c:extLst>
            <c:ext xmlns:c16="http://schemas.microsoft.com/office/drawing/2014/chart" uri="{C3380CC4-5D6E-409C-BE32-E72D297353CC}">
              <c16:uniqueId val="{00000000-14E3-4F31-A75A-8F4951075B44}"/>
            </c:ext>
          </c:extLst>
        </c:ser>
        <c:ser>
          <c:idx val="1"/>
          <c:order val="1"/>
          <c:tx>
            <c:strRef>
              <c:f>Sheet1!$C$1</c:f>
              <c:strCache>
                <c:ptCount val="1"/>
                <c:pt idx="0">
                  <c:v>turkishairlines (Turkish Airlines)</c:v>
                </c:pt>
              </c:strCache>
            </c:strRef>
          </c:tx>
          <c:spPr>
            <a:ln w="28575" cap="rnd">
              <a:solidFill>
                <a:schemeClr val="accent2"/>
              </a:solidFill>
              <a:round/>
            </a:ln>
            <a:effectLst/>
          </c:spPr>
          <c:marker>
            <c:symbol val="none"/>
          </c:marker>
          <c:cat>
            <c:numRef>
              <c:f>Sheet1!$A$2:$A$16</c:f>
              <c:numCache>
                <c:formatCode>m/d/yyyy</c:formatCode>
                <c:ptCount val="15"/>
                <c:pt idx="0">
                  <c:v>43142</c:v>
                </c:pt>
                <c:pt idx="1">
                  <c:v>43143</c:v>
                </c:pt>
                <c:pt idx="2">
                  <c:v>43144</c:v>
                </c:pt>
                <c:pt idx="3">
                  <c:v>43145</c:v>
                </c:pt>
                <c:pt idx="4">
                  <c:v>43146</c:v>
                </c:pt>
                <c:pt idx="5">
                  <c:v>43147</c:v>
                </c:pt>
                <c:pt idx="6">
                  <c:v>43148</c:v>
                </c:pt>
                <c:pt idx="7">
                  <c:v>43149</c:v>
                </c:pt>
                <c:pt idx="8">
                  <c:v>43150</c:v>
                </c:pt>
                <c:pt idx="9">
                  <c:v>43151</c:v>
                </c:pt>
                <c:pt idx="10">
                  <c:v>43152</c:v>
                </c:pt>
                <c:pt idx="11">
                  <c:v>43153</c:v>
                </c:pt>
                <c:pt idx="12">
                  <c:v>43154</c:v>
                </c:pt>
                <c:pt idx="13">
                  <c:v>43155</c:v>
                </c:pt>
                <c:pt idx="14">
                  <c:v>43156</c:v>
                </c:pt>
              </c:numCache>
            </c:numRef>
          </c:cat>
          <c:val>
            <c:numRef>
              <c:f>Sheet1!$C$2:$C$16</c:f>
              <c:numCache>
                <c:formatCode>General</c:formatCode>
                <c:ptCount val="15"/>
                <c:pt idx="0">
                  <c:v>1071536</c:v>
                </c:pt>
                <c:pt idx="1">
                  <c:v>1072023</c:v>
                </c:pt>
                <c:pt idx="2">
                  <c:v>1072342</c:v>
                </c:pt>
                <c:pt idx="3">
                  <c:v>1073071</c:v>
                </c:pt>
                <c:pt idx="4">
                  <c:v>1073512</c:v>
                </c:pt>
                <c:pt idx="5">
                  <c:v>1073861</c:v>
                </c:pt>
                <c:pt idx="6">
                  <c:v>1074063</c:v>
                </c:pt>
                <c:pt idx="7">
                  <c:v>1074419</c:v>
                </c:pt>
                <c:pt idx="8">
                  <c:v>1074662</c:v>
                </c:pt>
                <c:pt idx="9">
                  <c:v>1075036</c:v>
                </c:pt>
                <c:pt idx="10">
                  <c:v>1075444</c:v>
                </c:pt>
                <c:pt idx="11">
                  <c:v>1075832</c:v>
                </c:pt>
                <c:pt idx="12">
                  <c:v>1076196</c:v>
                </c:pt>
                <c:pt idx="13">
                  <c:v>1076471</c:v>
                </c:pt>
                <c:pt idx="14">
                  <c:v>1076738</c:v>
                </c:pt>
              </c:numCache>
            </c:numRef>
          </c:val>
          <c:smooth val="0"/>
          <c:extLst>
            <c:ext xmlns:c16="http://schemas.microsoft.com/office/drawing/2014/chart" uri="{C3380CC4-5D6E-409C-BE32-E72D297353CC}">
              <c16:uniqueId val="{00000001-14E3-4F31-A75A-8F4951075B44}"/>
            </c:ext>
          </c:extLst>
        </c:ser>
        <c:ser>
          <c:idx val="2"/>
          <c:order val="2"/>
          <c:tx>
            <c:strRef>
              <c:f>Sheet1!$D$1</c:f>
              <c:strCache>
                <c:ptCount val="1"/>
                <c:pt idx="0">
                  <c:v>tapairportugal (TAP Air Portugal)</c:v>
                </c:pt>
              </c:strCache>
            </c:strRef>
          </c:tx>
          <c:spPr>
            <a:ln w="28575" cap="rnd">
              <a:solidFill>
                <a:schemeClr val="accent3"/>
              </a:solidFill>
              <a:round/>
            </a:ln>
            <a:effectLst/>
          </c:spPr>
          <c:marker>
            <c:symbol val="none"/>
          </c:marker>
          <c:cat>
            <c:numRef>
              <c:f>Sheet1!$A$2:$A$16</c:f>
              <c:numCache>
                <c:formatCode>m/d/yyyy</c:formatCode>
                <c:ptCount val="15"/>
                <c:pt idx="0">
                  <c:v>43142</c:v>
                </c:pt>
                <c:pt idx="1">
                  <c:v>43143</c:v>
                </c:pt>
                <c:pt idx="2">
                  <c:v>43144</c:v>
                </c:pt>
                <c:pt idx="3">
                  <c:v>43145</c:v>
                </c:pt>
                <c:pt idx="4">
                  <c:v>43146</c:v>
                </c:pt>
                <c:pt idx="5">
                  <c:v>43147</c:v>
                </c:pt>
                <c:pt idx="6">
                  <c:v>43148</c:v>
                </c:pt>
                <c:pt idx="7">
                  <c:v>43149</c:v>
                </c:pt>
                <c:pt idx="8">
                  <c:v>43150</c:v>
                </c:pt>
                <c:pt idx="9">
                  <c:v>43151</c:v>
                </c:pt>
                <c:pt idx="10">
                  <c:v>43152</c:v>
                </c:pt>
                <c:pt idx="11">
                  <c:v>43153</c:v>
                </c:pt>
                <c:pt idx="12">
                  <c:v>43154</c:v>
                </c:pt>
                <c:pt idx="13">
                  <c:v>43155</c:v>
                </c:pt>
                <c:pt idx="14">
                  <c:v>43156</c:v>
                </c:pt>
              </c:numCache>
            </c:numRef>
          </c:cat>
          <c:val>
            <c:numRef>
              <c:f>Sheet1!$D$2:$D$16</c:f>
              <c:numCache>
                <c:formatCode>General</c:formatCode>
                <c:ptCount val="15"/>
                <c:pt idx="0">
                  <c:v>204714</c:v>
                </c:pt>
                <c:pt idx="1">
                  <c:v>204914</c:v>
                </c:pt>
                <c:pt idx="2">
                  <c:v>205081</c:v>
                </c:pt>
                <c:pt idx="3">
                  <c:v>205323</c:v>
                </c:pt>
                <c:pt idx="4">
                  <c:v>205490</c:v>
                </c:pt>
                <c:pt idx="5">
                  <c:v>205621</c:v>
                </c:pt>
                <c:pt idx="6">
                  <c:v>205797</c:v>
                </c:pt>
                <c:pt idx="7">
                  <c:v>205917</c:v>
                </c:pt>
                <c:pt idx="8">
                  <c:v>206125</c:v>
                </c:pt>
                <c:pt idx="9">
                  <c:v>206313</c:v>
                </c:pt>
                <c:pt idx="10">
                  <c:v>206513</c:v>
                </c:pt>
                <c:pt idx="11">
                  <c:v>206706</c:v>
                </c:pt>
                <c:pt idx="12">
                  <c:v>206940</c:v>
                </c:pt>
                <c:pt idx="13">
                  <c:v>207130</c:v>
                </c:pt>
                <c:pt idx="14">
                  <c:v>207363</c:v>
                </c:pt>
              </c:numCache>
            </c:numRef>
          </c:val>
          <c:smooth val="0"/>
          <c:extLst>
            <c:ext xmlns:c16="http://schemas.microsoft.com/office/drawing/2014/chart" uri="{C3380CC4-5D6E-409C-BE32-E72D297353CC}">
              <c16:uniqueId val="{00000002-14E3-4F31-A75A-8F4951075B44}"/>
            </c:ext>
          </c:extLst>
        </c:ser>
        <c:dLbls>
          <c:showLegendKey val="0"/>
          <c:showVal val="0"/>
          <c:showCatName val="0"/>
          <c:showSerName val="0"/>
          <c:showPercent val="0"/>
          <c:showBubbleSize val="0"/>
        </c:dLbls>
        <c:smooth val="0"/>
        <c:axId val="420933640"/>
        <c:axId val="420932984"/>
      </c:lineChart>
      <c:dateAx>
        <c:axId val="420933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32984"/>
        <c:crosses val="autoZero"/>
        <c:auto val="1"/>
        <c:lblOffset val="100"/>
        <c:baseTimeUnit val="days"/>
      </c:dateAx>
      <c:valAx>
        <c:axId val="420932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33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62E28-8808-4FA6-8A2B-28A6C2014408}"/>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CCBA6D48-F12B-4A4F-9539-191C632035D1}"/>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1452636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A5F3B-1728-472E-956E-EA80B15C017E}"/>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AE35A2AD-574E-4213-9201-B39E5B853009}"/>
              </a:ext>
            </a:extLst>
          </p:cNvPr>
          <p:cNvGraphicFramePr>
            <a:graphicFrameLocks noGrp="1"/>
          </p:cNvGraphicFramePr>
          <p:nvPr>
            <p:ph type="chart" sz="quarter" idx="13"/>
            <p:extLst>
              <p:ext uri="{D42A27DB-BD31-4B8C-83A1-F6EECF244321}">
                <p14:modId xmlns:p14="http://schemas.microsoft.com/office/powerpoint/2010/main" val="30664006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1BD8E6-64B3-48C0-8475-0CF1620554A5}"/>
              </a:ext>
            </a:extLst>
          </p:cNvPr>
          <p:cNvSpPr>
            <a:spLocks noGrp="1"/>
          </p:cNvSpPr>
          <p:nvPr>
            <p:ph type="body" sz="quarter" idx="14"/>
          </p:nvPr>
        </p:nvSpPr>
        <p:spPr/>
        <p:txBody>
          <a:bodyPr/>
          <a:lstStyle/>
          <a:p>
            <a:r>
              <a:rPr lang="en-US"/>
              <a:t>02/11/2018 - 02/25/2018</a:t>
            </a:r>
          </a:p>
        </p:txBody>
      </p:sp>
      <p:sp>
        <p:nvSpPr>
          <p:cNvPr id="5" name="Footer Placeholder 4">
            <a:extLst>
              <a:ext uri="{FF2B5EF4-FFF2-40B4-BE49-F238E27FC236}">
                <a16:creationId xmlns:a16="http://schemas.microsoft.com/office/drawing/2014/main" id="{AA45727A-536E-4445-894A-FD4C8BA7FB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3425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ADC0A-CAB7-4331-99A2-A6BD1A9FF58F}"/>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108E9969-0264-45A1-909C-43EE2E75440A}"/>
              </a:ext>
            </a:extLst>
          </p:cNvPr>
          <p:cNvGraphicFramePr>
            <a:graphicFrameLocks noGrp="1"/>
          </p:cNvGraphicFramePr>
          <p:nvPr>
            <p:ph type="chart" sz="quarter" idx="13"/>
            <p:extLst>
              <p:ext uri="{D42A27DB-BD31-4B8C-83A1-F6EECF244321}">
                <p14:modId xmlns:p14="http://schemas.microsoft.com/office/powerpoint/2010/main" val="3789110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D12B31-9942-4E54-94EC-74CFA0449923}"/>
              </a:ext>
            </a:extLst>
          </p:cNvPr>
          <p:cNvSpPr>
            <a:spLocks noGrp="1"/>
          </p:cNvSpPr>
          <p:nvPr>
            <p:ph type="body" sz="quarter" idx="14"/>
          </p:nvPr>
        </p:nvSpPr>
        <p:spPr/>
        <p:txBody>
          <a:bodyPr/>
          <a:lstStyle/>
          <a:p>
            <a:r>
              <a:rPr lang="en-US"/>
              <a:t>02/11/2018 - 02/25/2018</a:t>
            </a:r>
          </a:p>
        </p:txBody>
      </p:sp>
      <p:sp>
        <p:nvSpPr>
          <p:cNvPr id="5" name="Footer Placeholder 4">
            <a:extLst>
              <a:ext uri="{FF2B5EF4-FFF2-40B4-BE49-F238E27FC236}">
                <a16:creationId xmlns:a16="http://schemas.microsoft.com/office/drawing/2014/main" id="{CE13B3BB-4B1D-4229-949B-4185D977B9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9519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BC8DA-47AA-4B57-9956-A692F837B52A}"/>
              </a:ext>
            </a:extLst>
          </p:cNvPr>
          <p:cNvSpPr>
            <a:spLocks noGrp="1"/>
          </p:cNvSpPr>
          <p:nvPr>
            <p:ph type="title"/>
          </p:nvPr>
        </p:nvSpPr>
        <p:spPr/>
        <p:txBody>
          <a:bodyPr/>
          <a:lstStyle/>
          <a:p>
            <a:r>
              <a:rPr lang="en-US"/>
              <a:t>Facebook Own Posts Table - 1 of 10</a:t>
            </a:r>
          </a:p>
        </p:txBody>
      </p:sp>
      <p:graphicFrame>
        <p:nvGraphicFramePr>
          <p:cNvPr id="5" name="Table Placeholder 4">
            <a:extLst>
              <a:ext uri="{FF2B5EF4-FFF2-40B4-BE49-F238E27FC236}">
                <a16:creationId xmlns:a16="http://schemas.microsoft.com/office/drawing/2014/main" id="{84B168B1-685E-42BD-A839-271D4C035378}"/>
              </a:ext>
            </a:extLst>
          </p:cNvPr>
          <p:cNvGraphicFramePr>
            <a:graphicFrameLocks noGrp="1"/>
          </p:cNvGraphicFramePr>
          <p:nvPr>
            <p:ph type="tbl" sz="quarter" idx="13"/>
            <p:extLst>
              <p:ext uri="{D42A27DB-BD31-4B8C-83A1-F6EECF244321}">
                <p14:modId xmlns:p14="http://schemas.microsoft.com/office/powerpoint/2010/main" val="1820971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23067576"/>
                    </a:ext>
                  </a:extLst>
                </a:gridCol>
                <a:gridCol w="370332">
                  <a:extLst>
                    <a:ext uri="{9D8B030D-6E8A-4147-A177-3AD203B41FA5}">
                      <a16:colId xmlns:a16="http://schemas.microsoft.com/office/drawing/2014/main" val="4167233122"/>
                    </a:ext>
                  </a:extLst>
                </a:gridCol>
                <a:gridCol w="370332">
                  <a:extLst>
                    <a:ext uri="{9D8B030D-6E8A-4147-A177-3AD203B41FA5}">
                      <a16:colId xmlns:a16="http://schemas.microsoft.com/office/drawing/2014/main" val="1367728450"/>
                    </a:ext>
                  </a:extLst>
                </a:gridCol>
                <a:gridCol w="370332">
                  <a:extLst>
                    <a:ext uri="{9D8B030D-6E8A-4147-A177-3AD203B41FA5}">
                      <a16:colId xmlns:a16="http://schemas.microsoft.com/office/drawing/2014/main" val="738348038"/>
                    </a:ext>
                  </a:extLst>
                </a:gridCol>
                <a:gridCol w="329184">
                  <a:extLst>
                    <a:ext uri="{9D8B030D-6E8A-4147-A177-3AD203B41FA5}">
                      <a16:colId xmlns:a16="http://schemas.microsoft.com/office/drawing/2014/main" val="1466057533"/>
                    </a:ext>
                  </a:extLst>
                </a:gridCol>
                <a:gridCol w="329184">
                  <a:extLst>
                    <a:ext uri="{9D8B030D-6E8A-4147-A177-3AD203B41FA5}">
                      <a16:colId xmlns:a16="http://schemas.microsoft.com/office/drawing/2014/main" val="198641220"/>
                    </a:ext>
                  </a:extLst>
                </a:gridCol>
                <a:gridCol w="329184">
                  <a:extLst>
                    <a:ext uri="{9D8B030D-6E8A-4147-A177-3AD203B41FA5}">
                      <a16:colId xmlns:a16="http://schemas.microsoft.com/office/drawing/2014/main" val="1467672982"/>
                    </a:ext>
                  </a:extLst>
                </a:gridCol>
                <a:gridCol w="329184">
                  <a:extLst>
                    <a:ext uri="{9D8B030D-6E8A-4147-A177-3AD203B41FA5}">
                      <a16:colId xmlns:a16="http://schemas.microsoft.com/office/drawing/2014/main" val="805658838"/>
                    </a:ext>
                  </a:extLst>
                </a:gridCol>
                <a:gridCol w="329184">
                  <a:extLst>
                    <a:ext uri="{9D8B030D-6E8A-4147-A177-3AD203B41FA5}">
                      <a16:colId xmlns:a16="http://schemas.microsoft.com/office/drawing/2014/main" val="3775741722"/>
                    </a:ext>
                  </a:extLst>
                </a:gridCol>
                <a:gridCol w="329184">
                  <a:extLst>
                    <a:ext uri="{9D8B030D-6E8A-4147-A177-3AD203B41FA5}">
                      <a16:colId xmlns:a16="http://schemas.microsoft.com/office/drawing/2014/main" val="3501806798"/>
                    </a:ext>
                  </a:extLst>
                </a:gridCol>
                <a:gridCol w="329184">
                  <a:extLst>
                    <a:ext uri="{9D8B030D-6E8A-4147-A177-3AD203B41FA5}">
                      <a16:colId xmlns:a16="http://schemas.microsoft.com/office/drawing/2014/main" val="2970877115"/>
                    </a:ext>
                  </a:extLst>
                </a:gridCol>
                <a:gridCol w="329184">
                  <a:extLst>
                    <a:ext uri="{9D8B030D-6E8A-4147-A177-3AD203B41FA5}">
                      <a16:colId xmlns:a16="http://schemas.microsoft.com/office/drawing/2014/main" val="699176625"/>
                    </a:ext>
                  </a:extLst>
                </a:gridCol>
                <a:gridCol w="329184">
                  <a:extLst>
                    <a:ext uri="{9D8B030D-6E8A-4147-A177-3AD203B41FA5}">
                      <a16:colId xmlns:a16="http://schemas.microsoft.com/office/drawing/2014/main" val="2933413307"/>
                    </a:ext>
                  </a:extLst>
                </a:gridCol>
                <a:gridCol w="370332">
                  <a:extLst>
                    <a:ext uri="{9D8B030D-6E8A-4147-A177-3AD203B41FA5}">
                      <a16:colId xmlns:a16="http://schemas.microsoft.com/office/drawing/2014/main" val="3767613844"/>
                    </a:ext>
                  </a:extLst>
                </a:gridCol>
                <a:gridCol w="370332">
                  <a:extLst>
                    <a:ext uri="{9D8B030D-6E8A-4147-A177-3AD203B41FA5}">
                      <a16:colId xmlns:a16="http://schemas.microsoft.com/office/drawing/2014/main" val="2431424432"/>
                    </a:ext>
                  </a:extLst>
                </a:gridCol>
                <a:gridCol w="329184">
                  <a:extLst>
                    <a:ext uri="{9D8B030D-6E8A-4147-A177-3AD203B41FA5}">
                      <a16:colId xmlns:a16="http://schemas.microsoft.com/office/drawing/2014/main" val="2945319326"/>
                    </a:ext>
                  </a:extLst>
                </a:gridCol>
                <a:gridCol w="329184">
                  <a:extLst>
                    <a:ext uri="{9D8B030D-6E8A-4147-A177-3AD203B41FA5}">
                      <a16:colId xmlns:a16="http://schemas.microsoft.com/office/drawing/2014/main" val="3439157617"/>
                    </a:ext>
                  </a:extLst>
                </a:gridCol>
                <a:gridCol w="370332">
                  <a:extLst>
                    <a:ext uri="{9D8B030D-6E8A-4147-A177-3AD203B41FA5}">
                      <a16:colId xmlns:a16="http://schemas.microsoft.com/office/drawing/2014/main" val="109073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57944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TAP Air Portugal - 2018-02-25 21:24:00</a:t>
                      </a:r>
                      <a:r>
                        <a:rPr kumimoji="0" lang="en-US" sz="1000" b="0" i="0" u="none" strike="noStrike" kern="1200" cap="none" spc="0" normalizeH="0" baseline="0" noProof="0">
                          <a:ln>
                            <a:noFill/>
                          </a:ln>
                          <a:solidFill>
                            <a:prstClr val="black"/>
                          </a:solidFill>
                          <a:effectLst/>
                          <a:uLnTx/>
                          <a:uFillTx/>
                          <a:latin typeface="+mn-lt"/>
                          <a:ea typeface="+mn-ea"/>
                          <a:cs typeface="+mn-cs"/>
                        </a:rPr>
                        <a:t>
Michelin-starred Chef Henrique Sá Pessoa talked with us about bringing Portugal's best flavours onboard and offering them to the world. What an honour! bit.ly/SáPessoa-TasteTheStars #TasteTheStars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17702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TAP Air Portugal - 2018-02-25 13:31:00</a:t>
                      </a:r>
                      <a:r>
                        <a:rPr kumimoji="0" lang="en-US" sz="1000" b="0" i="0" u="none" strike="noStrike" kern="1200" cap="none" spc="0" normalizeH="0" baseline="0" noProof="0">
                          <a:ln>
                            <a:noFill/>
                          </a:ln>
                          <a:solidFill>
                            <a:prstClr val="black"/>
                          </a:solidFill>
                          <a:effectLst/>
                          <a:uLnTx/>
                          <a:uFillTx/>
                          <a:latin typeface="+mn-lt"/>
                          <a:ea typeface="+mn-ea"/>
                          <a:cs typeface="+mn-cs"/>
                        </a:rPr>
                        <a:t>
Sundays with the family. 😍 #tapairportugal
(Photo: IG @mara.borba)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92618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KLM Royal Dutch Airlines - 2018-02-25 10:30:00</a:t>
                      </a:r>
                      <a:r>
                        <a:rPr kumimoji="0" lang="en-US" sz="1000" b="0" i="0" u="none" strike="noStrike" kern="1200" cap="none" spc="0" normalizeH="0" baseline="0" noProof="0">
                          <a:ln>
                            <a:noFill/>
                          </a:ln>
                          <a:solidFill>
                            <a:prstClr val="black"/>
                          </a:solidFill>
                          <a:effectLst/>
                          <a:uLnTx/>
                          <a:uFillTx/>
                          <a:latin typeface="+mn-lt"/>
                          <a:ea typeface="+mn-ea"/>
                          <a:cs typeface="+mn-cs"/>
                        </a:rPr>
                        <a:t>
This is my good 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9710486"/>
                  </a:ext>
                </a:extLst>
              </a:tr>
            </a:tbl>
          </a:graphicData>
        </a:graphic>
      </p:graphicFrame>
      <p:sp>
        <p:nvSpPr>
          <p:cNvPr id="4" name="Text Placeholder 3">
            <a:extLst>
              <a:ext uri="{FF2B5EF4-FFF2-40B4-BE49-F238E27FC236}">
                <a16:creationId xmlns:a16="http://schemas.microsoft.com/office/drawing/2014/main" id="{DE538D57-768E-40B6-8160-E79B49EB6FAC}"/>
              </a:ext>
            </a:extLst>
          </p:cNvPr>
          <p:cNvSpPr>
            <a:spLocks noGrp="1"/>
          </p:cNvSpPr>
          <p:nvPr>
            <p:ph type="body" sz="quarter" idx="14"/>
          </p:nvPr>
        </p:nvSpPr>
        <p:spPr/>
        <p:txBody>
          <a:bodyPr/>
          <a:lstStyle/>
          <a:p>
            <a:r>
              <a:rPr lang="en-US"/>
              <a:t>02/11/2018 - 02/25/2018</a:t>
            </a:r>
          </a:p>
        </p:txBody>
      </p:sp>
    </p:spTree>
    <p:extLst>
      <p:ext uri="{BB962C8B-B14F-4D97-AF65-F5344CB8AC3E}">
        <p14:creationId xmlns:p14="http://schemas.microsoft.com/office/powerpoint/2010/main" val="2990479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0FF6B-FE93-46F7-AE44-ABBE9DF8E9A4}"/>
              </a:ext>
            </a:extLst>
          </p:cNvPr>
          <p:cNvSpPr>
            <a:spLocks noGrp="1"/>
          </p:cNvSpPr>
          <p:nvPr>
            <p:ph type="title"/>
          </p:nvPr>
        </p:nvSpPr>
        <p:spPr/>
        <p:txBody>
          <a:bodyPr/>
          <a:lstStyle/>
          <a:p>
            <a:r>
              <a:rPr lang="en-US"/>
              <a:t>Facebook Own Posts Table - 2 of 10</a:t>
            </a:r>
          </a:p>
        </p:txBody>
      </p:sp>
      <p:graphicFrame>
        <p:nvGraphicFramePr>
          <p:cNvPr id="5" name="Table Placeholder 4">
            <a:extLst>
              <a:ext uri="{FF2B5EF4-FFF2-40B4-BE49-F238E27FC236}">
                <a16:creationId xmlns:a16="http://schemas.microsoft.com/office/drawing/2014/main" id="{8A7F8673-127A-4598-B3E1-DB4A6AD42821}"/>
              </a:ext>
            </a:extLst>
          </p:cNvPr>
          <p:cNvGraphicFramePr>
            <a:graphicFrameLocks noGrp="1"/>
          </p:cNvGraphicFramePr>
          <p:nvPr>
            <p:ph type="tbl" sz="quarter" idx="13"/>
            <p:extLst>
              <p:ext uri="{D42A27DB-BD31-4B8C-83A1-F6EECF244321}">
                <p14:modId xmlns:p14="http://schemas.microsoft.com/office/powerpoint/2010/main" val="1523764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2891758"/>
                    </a:ext>
                  </a:extLst>
                </a:gridCol>
                <a:gridCol w="370332">
                  <a:extLst>
                    <a:ext uri="{9D8B030D-6E8A-4147-A177-3AD203B41FA5}">
                      <a16:colId xmlns:a16="http://schemas.microsoft.com/office/drawing/2014/main" val="427580810"/>
                    </a:ext>
                  </a:extLst>
                </a:gridCol>
                <a:gridCol w="370332">
                  <a:extLst>
                    <a:ext uri="{9D8B030D-6E8A-4147-A177-3AD203B41FA5}">
                      <a16:colId xmlns:a16="http://schemas.microsoft.com/office/drawing/2014/main" val="225361644"/>
                    </a:ext>
                  </a:extLst>
                </a:gridCol>
                <a:gridCol w="370332">
                  <a:extLst>
                    <a:ext uri="{9D8B030D-6E8A-4147-A177-3AD203B41FA5}">
                      <a16:colId xmlns:a16="http://schemas.microsoft.com/office/drawing/2014/main" val="1560723488"/>
                    </a:ext>
                  </a:extLst>
                </a:gridCol>
                <a:gridCol w="329184">
                  <a:extLst>
                    <a:ext uri="{9D8B030D-6E8A-4147-A177-3AD203B41FA5}">
                      <a16:colId xmlns:a16="http://schemas.microsoft.com/office/drawing/2014/main" val="3195769204"/>
                    </a:ext>
                  </a:extLst>
                </a:gridCol>
                <a:gridCol w="329184">
                  <a:extLst>
                    <a:ext uri="{9D8B030D-6E8A-4147-A177-3AD203B41FA5}">
                      <a16:colId xmlns:a16="http://schemas.microsoft.com/office/drawing/2014/main" val="2509880953"/>
                    </a:ext>
                  </a:extLst>
                </a:gridCol>
                <a:gridCol w="329184">
                  <a:extLst>
                    <a:ext uri="{9D8B030D-6E8A-4147-A177-3AD203B41FA5}">
                      <a16:colId xmlns:a16="http://schemas.microsoft.com/office/drawing/2014/main" val="2886654745"/>
                    </a:ext>
                  </a:extLst>
                </a:gridCol>
                <a:gridCol w="329184">
                  <a:extLst>
                    <a:ext uri="{9D8B030D-6E8A-4147-A177-3AD203B41FA5}">
                      <a16:colId xmlns:a16="http://schemas.microsoft.com/office/drawing/2014/main" val="1293774662"/>
                    </a:ext>
                  </a:extLst>
                </a:gridCol>
                <a:gridCol w="329184">
                  <a:extLst>
                    <a:ext uri="{9D8B030D-6E8A-4147-A177-3AD203B41FA5}">
                      <a16:colId xmlns:a16="http://schemas.microsoft.com/office/drawing/2014/main" val="3418967522"/>
                    </a:ext>
                  </a:extLst>
                </a:gridCol>
                <a:gridCol w="329184">
                  <a:extLst>
                    <a:ext uri="{9D8B030D-6E8A-4147-A177-3AD203B41FA5}">
                      <a16:colId xmlns:a16="http://schemas.microsoft.com/office/drawing/2014/main" val="3080457647"/>
                    </a:ext>
                  </a:extLst>
                </a:gridCol>
                <a:gridCol w="329184">
                  <a:extLst>
                    <a:ext uri="{9D8B030D-6E8A-4147-A177-3AD203B41FA5}">
                      <a16:colId xmlns:a16="http://schemas.microsoft.com/office/drawing/2014/main" val="2325191564"/>
                    </a:ext>
                  </a:extLst>
                </a:gridCol>
                <a:gridCol w="329184">
                  <a:extLst>
                    <a:ext uri="{9D8B030D-6E8A-4147-A177-3AD203B41FA5}">
                      <a16:colId xmlns:a16="http://schemas.microsoft.com/office/drawing/2014/main" val="2926655032"/>
                    </a:ext>
                  </a:extLst>
                </a:gridCol>
                <a:gridCol w="329184">
                  <a:extLst>
                    <a:ext uri="{9D8B030D-6E8A-4147-A177-3AD203B41FA5}">
                      <a16:colId xmlns:a16="http://schemas.microsoft.com/office/drawing/2014/main" val="3875643695"/>
                    </a:ext>
                  </a:extLst>
                </a:gridCol>
                <a:gridCol w="370332">
                  <a:extLst>
                    <a:ext uri="{9D8B030D-6E8A-4147-A177-3AD203B41FA5}">
                      <a16:colId xmlns:a16="http://schemas.microsoft.com/office/drawing/2014/main" val="3576544982"/>
                    </a:ext>
                  </a:extLst>
                </a:gridCol>
                <a:gridCol w="370332">
                  <a:extLst>
                    <a:ext uri="{9D8B030D-6E8A-4147-A177-3AD203B41FA5}">
                      <a16:colId xmlns:a16="http://schemas.microsoft.com/office/drawing/2014/main" val="3506324635"/>
                    </a:ext>
                  </a:extLst>
                </a:gridCol>
                <a:gridCol w="329184">
                  <a:extLst>
                    <a:ext uri="{9D8B030D-6E8A-4147-A177-3AD203B41FA5}">
                      <a16:colId xmlns:a16="http://schemas.microsoft.com/office/drawing/2014/main" val="2995809206"/>
                    </a:ext>
                  </a:extLst>
                </a:gridCol>
                <a:gridCol w="329184">
                  <a:extLst>
                    <a:ext uri="{9D8B030D-6E8A-4147-A177-3AD203B41FA5}">
                      <a16:colId xmlns:a16="http://schemas.microsoft.com/office/drawing/2014/main" val="1228424525"/>
                    </a:ext>
                  </a:extLst>
                </a:gridCol>
                <a:gridCol w="370332">
                  <a:extLst>
                    <a:ext uri="{9D8B030D-6E8A-4147-A177-3AD203B41FA5}">
                      <a16:colId xmlns:a16="http://schemas.microsoft.com/office/drawing/2014/main" val="4173212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36094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Turkish Airlines - 2018-02-24 18:11:26</a:t>
                      </a:r>
                      <a:r>
                        <a:rPr kumimoji="0" lang="en-US" sz="1000" b="0" i="0" u="none" strike="noStrike" kern="1200" cap="none" spc="0" normalizeH="0" baseline="0" noProof="0">
                          <a:ln>
                            <a:noFill/>
                          </a:ln>
                          <a:solidFill>
                            <a:prstClr val="black"/>
                          </a:solidFill>
                          <a:effectLst/>
                          <a:uLnTx/>
                          <a:uFillTx/>
                          <a:latin typeface="+mn-lt"/>
                          <a:ea typeface="+mn-ea"/>
                          <a:cs typeface="+mn-cs"/>
                        </a:rPr>
                        <a:t>
✈️
Take in the laid-back beauty of Freetown!
Flights being on February 24th to the breathtaking city of Freetown, with its natural harbor and powdery beaches surrounded by luscious green hills. See it for yourself!
🔎http://bit.ly/ENG_Freetown 
#TurkishAirlines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61716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Turkish Airlines - 2018-02-24 12:49:43</a:t>
                      </a:r>
                      <a:r>
                        <a:rPr kumimoji="0" lang="en-US" sz="1000" b="0" i="0" u="none" strike="noStrike" kern="1200" cap="none" spc="0" normalizeH="0" baseline="0" noProof="0">
                          <a:ln>
                            <a:noFill/>
                          </a:ln>
                          <a:solidFill>
                            <a:prstClr val="black"/>
                          </a:solidFill>
                          <a:effectLst/>
                          <a:uLnTx/>
                          <a:uFillTx/>
                          <a:latin typeface="+mn-lt"/>
                          <a:ea typeface="+mn-ea"/>
                          <a:cs typeface="+mn-cs"/>
                        </a:rPr>
                        <a:t>
✈️
We’re busy flying, how is your weekend going?
#TurkishAirlines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16991540"/>
                  </a:ext>
                </a:extLst>
              </a:tr>
            </a:tbl>
          </a:graphicData>
        </a:graphic>
      </p:graphicFrame>
      <p:sp>
        <p:nvSpPr>
          <p:cNvPr id="4" name="Text Placeholder 3">
            <a:extLst>
              <a:ext uri="{FF2B5EF4-FFF2-40B4-BE49-F238E27FC236}">
                <a16:creationId xmlns:a16="http://schemas.microsoft.com/office/drawing/2014/main" id="{C8493D9E-D990-427E-9126-207474463EE6}"/>
              </a:ext>
            </a:extLst>
          </p:cNvPr>
          <p:cNvSpPr>
            <a:spLocks noGrp="1"/>
          </p:cNvSpPr>
          <p:nvPr>
            <p:ph type="body" sz="quarter" idx="14"/>
          </p:nvPr>
        </p:nvSpPr>
        <p:spPr/>
        <p:txBody>
          <a:bodyPr/>
          <a:lstStyle/>
          <a:p>
            <a:r>
              <a:rPr lang="en-US"/>
              <a:t>02/11/2018 - 02/25/2018</a:t>
            </a:r>
          </a:p>
        </p:txBody>
      </p:sp>
    </p:spTree>
    <p:extLst>
      <p:ext uri="{BB962C8B-B14F-4D97-AF65-F5344CB8AC3E}">
        <p14:creationId xmlns:p14="http://schemas.microsoft.com/office/powerpoint/2010/main" val="17836516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C3A2B-DC9E-4B7F-B1EB-95EF071F420B}"/>
              </a:ext>
            </a:extLst>
          </p:cNvPr>
          <p:cNvSpPr>
            <a:spLocks noGrp="1"/>
          </p:cNvSpPr>
          <p:nvPr>
            <p:ph type="title"/>
          </p:nvPr>
        </p:nvSpPr>
        <p:spPr/>
        <p:txBody>
          <a:bodyPr/>
          <a:lstStyle/>
          <a:p>
            <a:r>
              <a:rPr lang="en-US"/>
              <a:t>Facebook Own Posts Table - 3 of 10</a:t>
            </a:r>
          </a:p>
        </p:txBody>
      </p:sp>
      <p:graphicFrame>
        <p:nvGraphicFramePr>
          <p:cNvPr id="5" name="Table Placeholder 4">
            <a:extLst>
              <a:ext uri="{FF2B5EF4-FFF2-40B4-BE49-F238E27FC236}">
                <a16:creationId xmlns:a16="http://schemas.microsoft.com/office/drawing/2014/main" id="{DE654C1C-FB4B-476A-A75F-98B2AD74E1D7}"/>
              </a:ext>
            </a:extLst>
          </p:cNvPr>
          <p:cNvGraphicFramePr>
            <a:graphicFrameLocks noGrp="1"/>
          </p:cNvGraphicFramePr>
          <p:nvPr>
            <p:ph type="tbl" sz="quarter" idx="13"/>
            <p:extLst>
              <p:ext uri="{D42A27DB-BD31-4B8C-83A1-F6EECF244321}">
                <p14:modId xmlns:p14="http://schemas.microsoft.com/office/powerpoint/2010/main" val="3737196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13406104"/>
                    </a:ext>
                  </a:extLst>
                </a:gridCol>
                <a:gridCol w="370332">
                  <a:extLst>
                    <a:ext uri="{9D8B030D-6E8A-4147-A177-3AD203B41FA5}">
                      <a16:colId xmlns:a16="http://schemas.microsoft.com/office/drawing/2014/main" val="2761247253"/>
                    </a:ext>
                  </a:extLst>
                </a:gridCol>
                <a:gridCol w="370332">
                  <a:extLst>
                    <a:ext uri="{9D8B030D-6E8A-4147-A177-3AD203B41FA5}">
                      <a16:colId xmlns:a16="http://schemas.microsoft.com/office/drawing/2014/main" val="2462137558"/>
                    </a:ext>
                  </a:extLst>
                </a:gridCol>
                <a:gridCol w="370332">
                  <a:extLst>
                    <a:ext uri="{9D8B030D-6E8A-4147-A177-3AD203B41FA5}">
                      <a16:colId xmlns:a16="http://schemas.microsoft.com/office/drawing/2014/main" val="1419478458"/>
                    </a:ext>
                  </a:extLst>
                </a:gridCol>
                <a:gridCol w="329184">
                  <a:extLst>
                    <a:ext uri="{9D8B030D-6E8A-4147-A177-3AD203B41FA5}">
                      <a16:colId xmlns:a16="http://schemas.microsoft.com/office/drawing/2014/main" val="3395914079"/>
                    </a:ext>
                  </a:extLst>
                </a:gridCol>
                <a:gridCol w="329184">
                  <a:extLst>
                    <a:ext uri="{9D8B030D-6E8A-4147-A177-3AD203B41FA5}">
                      <a16:colId xmlns:a16="http://schemas.microsoft.com/office/drawing/2014/main" val="3194481688"/>
                    </a:ext>
                  </a:extLst>
                </a:gridCol>
                <a:gridCol w="329184">
                  <a:extLst>
                    <a:ext uri="{9D8B030D-6E8A-4147-A177-3AD203B41FA5}">
                      <a16:colId xmlns:a16="http://schemas.microsoft.com/office/drawing/2014/main" val="4144510884"/>
                    </a:ext>
                  </a:extLst>
                </a:gridCol>
                <a:gridCol w="329184">
                  <a:extLst>
                    <a:ext uri="{9D8B030D-6E8A-4147-A177-3AD203B41FA5}">
                      <a16:colId xmlns:a16="http://schemas.microsoft.com/office/drawing/2014/main" val="368362772"/>
                    </a:ext>
                  </a:extLst>
                </a:gridCol>
                <a:gridCol w="329184">
                  <a:extLst>
                    <a:ext uri="{9D8B030D-6E8A-4147-A177-3AD203B41FA5}">
                      <a16:colId xmlns:a16="http://schemas.microsoft.com/office/drawing/2014/main" val="3740881891"/>
                    </a:ext>
                  </a:extLst>
                </a:gridCol>
                <a:gridCol w="329184">
                  <a:extLst>
                    <a:ext uri="{9D8B030D-6E8A-4147-A177-3AD203B41FA5}">
                      <a16:colId xmlns:a16="http://schemas.microsoft.com/office/drawing/2014/main" val="4255453987"/>
                    </a:ext>
                  </a:extLst>
                </a:gridCol>
                <a:gridCol w="329184">
                  <a:extLst>
                    <a:ext uri="{9D8B030D-6E8A-4147-A177-3AD203B41FA5}">
                      <a16:colId xmlns:a16="http://schemas.microsoft.com/office/drawing/2014/main" val="2738623474"/>
                    </a:ext>
                  </a:extLst>
                </a:gridCol>
                <a:gridCol w="329184">
                  <a:extLst>
                    <a:ext uri="{9D8B030D-6E8A-4147-A177-3AD203B41FA5}">
                      <a16:colId xmlns:a16="http://schemas.microsoft.com/office/drawing/2014/main" val="42507223"/>
                    </a:ext>
                  </a:extLst>
                </a:gridCol>
                <a:gridCol w="329184">
                  <a:extLst>
                    <a:ext uri="{9D8B030D-6E8A-4147-A177-3AD203B41FA5}">
                      <a16:colId xmlns:a16="http://schemas.microsoft.com/office/drawing/2014/main" val="844917745"/>
                    </a:ext>
                  </a:extLst>
                </a:gridCol>
                <a:gridCol w="370332">
                  <a:extLst>
                    <a:ext uri="{9D8B030D-6E8A-4147-A177-3AD203B41FA5}">
                      <a16:colId xmlns:a16="http://schemas.microsoft.com/office/drawing/2014/main" val="1350361154"/>
                    </a:ext>
                  </a:extLst>
                </a:gridCol>
                <a:gridCol w="370332">
                  <a:extLst>
                    <a:ext uri="{9D8B030D-6E8A-4147-A177-3AD203B41FA5}">
                      <a16:colId xmlns:a16="http://schemas.microsoft.com/office/drawing/2014/main" val="3036040498"/>
                    </a:ext>
                  </a:extLst>
                </a:gridCol>
                <a:gridCol w="329184">
                  <a:extLst>
                    <a:ext uri="{9D8B030D-6E8A-4147-A177-3AD203B41FA5}">
                      <a16:colId xmlns:a16="http://schemas.microsoft.com/office/drawing/2014/main" val="3476877114"/>
                    </a:ext>
                  </a:extLst>
                </a:gridCol>
                <a:gridCol w="329184">
                  <a:extLst>
                    <a:ext uri="{9D8B030D-6E8A-4147-A177-3AD203B41FA5}">
                      <a16:colId xmlns:a16="http://schemas.microsoft.com/office/drawing/2014/main" val="4064627006"/>
                    </a:ext>
                  </a:extLst>
                </a:gridCol>
                <a:gridCol w="370332">
                  <a:extLst>
                    <a:ext uri="{9D8B030D-6E8A-4147-A177-3AD203B41FA5}">
                      <a16:colId xmlns:a16="http://schemas.microsoft.com/office/drawing/2014/main" val="395217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52681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TAP Air Portugal - 2018-02-23 21:26:00</a:t>
                      </a:r>
                      <a:r>
                        <a:rPr kumimoji="0" lang="en-US" sz="1000" b="0" i="0" u="none" strike="noStrike" kern="1200" cap="none" spc="0" normalizeH="0" baseline="0" noProof="0">
                          <a:ln>
                            <a:noFill/>
                          </a:ln>
                          <a:solidFill>
                            <a:prstClr val="black"/>
                          </a:solidFill>
                          <a:effectLst/>
                          <a:uLnTx/>
                          <a:uFillTx/>
                          <a:latin typeface="+mn-lt"/>
                          <a:ea typeface="+mn-ea"/>
                          <a:cs typeface="+mn-cs"/>
                        </a:rPr>
                        <a:t>
Heading to Milan? Here’s some basic tips that might help on a trip to Italy. Book yours too at bit.ly/FlyToMilanWithTAP!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3004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KLM Royal Dutch Airlines - 2018-02-23 15:18:02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67069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Turkish Airlines - 2018-02-23 13:18:51</a:t>
                      </a:r>
                      <a:r>
                        <a:rPr kumimoji="0" lang="en-US" sz="1000" b="0" i="0" u="none" strike="noStrike" kern="1200" cap="none" spc="0" normalizeH="0" baseline="0" noProof="0">
                          <a:ln>
                            <a:noFill/>
                          </a:ln>
                          <a:solidFill>
                            <a:prstClr val="black"/>
                          </a:solidFill>
                          <a:effectLst/>
                          <a:uLnTx/>
                          <a:uFillTx/>
                          <a:latin typeface="+mn-lt"/>
                          <a:ea typeface="+mn-ea"/>
                          <a:cs typeface="+mn-cs"/>
                        </a:rPr>
                        <a:t>
✈️
See all of the columns in the stunning Basilica Cistern rising out of the water? Just reach out and literally touch history.
📍 Istanbul, Turkey
#TurkishAirlines #WidenYourWorld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18758947"/>
                  </a:ext>
                </a:extLst>
              </a:tr>
            </a:tbl>
          </a:graphicData>
        </a:graphic>
      </p:graphicFrame>
      <p:sp>
        <p:nvSpPr>
          <p:cNvPr id="4" name="Text Placeholder 3">
            <a:extLst>
              <a:ext uri="{FF2B5EF4-FFF2-40B4-BE49-F238E27FC236}">
                <a16:creationId xmlns:a16="http://schemas.microsoft.com/office/drawing/2014/main" id="{0F585341-780F-41E1-A6E8-A32EF9610CEA}"/>
              </a:ext>
            </a:extLst>
          </p:cNvPr>
          <p:cNvSpPr>
            <a:spLocks noGrp="1"/>
          </p:cNvSpPr>
          <p:nvPr>
            <p:ph type="body" sz="quarter" idx="14"/>
          </p:nvPr>
        </p:nvSpPr>
        <p:spPr/>
        <p:txBody>
          <a:bodyPr/>
          <a:lstStyle/>
          <a:p>
            <a:r>
              <a:rPr lang="en-US"/>
              <a:t>02/11/2018 - 02/25/2018</a:t>
            </a:r>
          </a:p>
        </p:txBody>
      </p:sp>
    </p:spTree>
    <p:extLst>
      <p:ext uri="{BB962C8B-B14F-4D97-AF65-F5344CB8AC3E}">
        <p14:creationId xmlns:p14="http://schemas.microsoft.com/office/powerpoint/2010/main" val="610043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4457D-C458-4203-BC00-B889DDF14BFE}"/>
              </a:ext>
            </a:extLst>
          </p:cNvPr>
          <p:cNvSpPr>
            <a:spLocks noGrp="1"/>
          </p:cNvSpPr>
          <p:nvPr>
            <p:ph type="title"/>
          </p:nvPr>
        </p:nvSpPr>
        <p:spPr/>
        <p:txBody>
          <a:bodyPr/>
          <a:lstStyle/>
          <a:p>
            <a:r>
              <a:rPr lang="en-US"/>
              <a:t>Facebook Own Posts Table - 4 of 10</a:t>
            </a:r>
          </a:p>
        </p:txBody>
      </p:sp>
      <p:graphicFrame>
        <p:nvGraphicFramePr>
          <p:cNvPr id="5" name="Table Placeholder 4">
            <a:extLst>
              <a:ext uri="{FF2B5EF4-FFF2-40B4-BE49-F238E27FC236}">
                <a16:creationId xmlns:a16="http://schemas.microsoft.com/office/drawing/2014/main" id="{2580850D-9A6B-45C8-8D3D-B750743B10CE}"/>
              </a:ext>
            </a:extLst>
          </p:cNvPr>
          <p:cNvGraphicFramePr>
            <a:graphicFrameLocks noGrp="1"/>
          </p:cNvGraphicFramePr>
          <p:nvPr>
            <p:ph type="tbl" sz="quarter" idx="13"/>
            <p:extLst>
              <p:ext uri="{D42A27DB-BD31-4B8C-83A1-F6EECF244321}">
                <p14:modId xmlns:p14="http://schemas.microsoft.com/office/powerpoint/2010/main" val="3240156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44809210"/>
                    </a:ext>
                  </a:extLst>
                </a:gridCol>
                <a:gridCol w="370332">
                  <a:extLst>
                    <a:ext uri="{9D8B030D-6E8A-4147-A177-3AD203B41FA5}">
                      <a16:colId xmlns:a16="http://schemas.microsoft.com/office/drawing/2014/main" val="3642604396"/>
                    </a:ext>
                  </a:extLst>
                </a:gridCol>
                <a:gridCol w="370332">
                  <a:extLst>
                    <a:ext uri="{9D8B030D-6E8A-4147-A177-3AD203B41FA5}">
                      <a16:colId xmlns:a16="http://schemas.microsoft.com/office/drawing/2014/main" val="645441601"/>
                    </a:ext>
                  </a:extLst>
                </a:gridCol>
                <a:gridCol w="370332">
                  <a:extLst>
                    <a:ext uri="{9D8B030D-6E8A-4147-A177-3AD203B41FA5}">
                      <a16:colId xmlns:a16="http://schemas.microsoft.com/office/drawing/2014/main" val="3958064394"/>
                    </a:ext>
                  </a:extLst>
                </a:gridCol>
                <a:gridCol w="329184">
                  <a:extLst>
                    <a:ext uri="{9D8B030D-6E8A-4147-A177-3AD203B41FA5}">
                      <a16:colId xmlns:a16="http://schemas.microsoft.com/office/drawing/2014/main" val="3766186400"/>
                    </a:ext>
                  </a:extLst>
                </a:gridCol>
                <a:gridCol w="329184">
                  <a:extLst>
                    <a:ext uri="{9D8B030D-6E8A-4147-A177-3AD203B41FA5}">
                      <a16:colId xmlns:a16="http://schemas.microsoft.com/office/drawing/2014/main" val="1910660703"/>
                    </a:ext>
                  </a:extLst>
                </a:gridCol>
                <a:gridCol w="329184">
                  <a:extLst>
                    <a:ext uri="{9D8B030D-6E8A-4147-A177-3AD203B41FA5}">
                      <a16:colId xmlns:a16="http://schemas.microsoft.com/office/drawing/2014/main" val="3940480641"/>
                    </a:ext>
                  </a:extLst>
                </a:gridCol>
                <a:gridCol w="329184">
                  <a:extLst>
                    <a:ext uri="{9D8B030D-6E8A-4147-A177-3AD203B41FA5}">
                      <a16:colId xmlns:a16="http://schemas.microsoft.com/office/drawing/2014/main" val="761996219"/>
                    </a:ext>
                  </a:extLst>
                </a:gridCol>
                <a:gridCol w="329184">
                  <a:extLst>
                    <a:ext uri="{9D8B030D-6E8A-4147-A177-3AD203B41FA5}">
                      <a16:colId xmlns:a16="http://schemas.microsoft.com/office/drawing/2014/main" val="3652253188"/>
                    </a:ext>
                  </a:extLst>
                </a:gridCol>
                <a:gridCol w="329184">
                  <a:extLst>
                    <a:ext uri="{9D8B030D-6E8A-4147-A177-3AD203B41FA5}">
                      <a16:colId xmlns:a16="http://schemas.microsoft.com/office/drawing/2014/main" val="3124340306"/>
                    </a:ext>
                  </a:extLst>
                </a:gridCol>
                <a:gridCol w="329184">
                  <a:extLst>
                    <a:ext uri="{9D8B030D-6E8A-4147-A177-3AD203B41FA5}">
                      <a16:colId xmlns:a16="http://schemas.microsoft.com/office/drawing/2014/main" val="3766035573"/>
                    </a:ext>
                  </a:extLst>
                </a:gridCol>
                <a:gridCol w="329184">
                  <a:extLst>
                    <a:ext uri="{9D8B030D-6E8A-4147-A177-3AD203B41FA5}">
                      <a16:colId xmlns:a16="http://schemas.microsoft.com/office/drawing/2014/main" val="1366959789"/>
                    </a:ext>
                  </a:extLst>
                </a:gridCol>
                <a:gridCol w="329184">
                  <a:extLst>
                    <a:ext uri="{9D8B030D-6E8A-4147-A177-3AD203B41FA5}">
                      <a16:colId xmlns:a16="http://schemas.microsoft.com/office/drawing/2014/main" val="513176684"/>
                    </a:ext>
                  </a:extLst>
                </a:gridCol>
                <a:gridCol w="370332">
                  <a:extLst>
                    <a:ext uri="{9D8B030D-6E8A-4147-A177-3AD203B41FA5}">
                      <a16:colId xmlns:a16="http://schemas.microsoft.com/office/drawing/2014/main" val="2027272200"/>
                    </a:ext>
                  </a:extLst>
                </a:gridCol>
                <a:gridCol w="370332">
                  <a:extLst>
                    <a:ext uri="{9D8B030D-6E8A-4147-A177-3AD203B41FA5}">
                      <a16:colId xmlns:a16="http://schemas.microsoft.com/office/drawing/2014/main" val="484604227"/>
                    </a:ext>
                  </a:extLst>
                </a:gridCol>
                <a:gridCol w="329184">
                  <a:extLst>
                    <a:ext uri="{9D8B030D-6E8A-4147-A177-3AD203B41FA5}">
                      <a16:colId xmlns:a16="http://schemas.microsoft.com/office/drawing/2014/main" val="333104589"/>
                    </a:ext>
                  </a:extLst>
                </a:gridCol>
                <a:gridCol w="329184">
                  <a:extLst>
                    <a:ext uri="{9D8B030D-6E8A-4147-A177-3AD203B41FA5}">
                      <a16:colId xmlns:a16="http://schemas.microsoft.com/office/drawing/2014/main" val="1075987959"/>
                    </a:ext>
                  </a:extLst>
                </a:gridCol>
                <a:gridCol w="370332">
                  <a:extLst>
                    <a:ext uri="{9D8B030D-6E8A-4147-A177-3AD203B41FA5}">
                      <a16:colId xmlns:a16="http://schemas.microsoft.com/office/drawing/2014/main" val="2225997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2520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TAP Air Portugal - 2018-02-22 21:17:00</a:t>
                      </a:r>
                      <a:r>
                        <a:rPr kumimoji="0" lang="en-US" sz="1000" b="0" i="0" u="none" strike="noStrike" kern="1200" cap="none" spc="0" normalizeH="0" baseline="0" noProof="0">
                          <a:ln>
                            <a:noFill/>
                          </a:ln>
                          <a:solidFill>
                            <a:prstClr val="black"/>
                          </a:solidFill>
                          <a:effectLst/>
                          <a:uLnTx/>
                          <a:uFillTx/>
                          <a:latin typeface="+mn-lt"/>
                          <a:ea typeface="+mn-ea"/>
                          <a:cs typeface="+mn-cs"/>
                        </a:rPr>
                        <a:t>
More than 60 thousand people have spoken and it’s unanimous: TAP was voted one of the top 10 airlines in the world by eDreams!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5341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TAP Air Portugal - 2018-02-22 19:27:07</a:t>
                      </a:r>
                      <a:r>
                        <a:rPr kumimoji="0" lang="en-US" sz="1000" b="0" i="0" u="none" strike="noStrike" kern="1200" cap="none" spc="0" normalizeH="0" baseline="0" noProof="0">
                          <a:ln>
                            <a:noFill/>
                          </a:ln>
                          <a:solidFill>
                            <a:prstClr val="black"/>
                          </a:solidFill>
                          <a:effectLst/>
                          <a:uLnTx/>
                          <a:uFillTx/>
                          <a:latin typeface="+mn-lt"/>
                          <a:ea typeface="+mn-ea"/>
                          <a:cs typeface="+mn-cs"/>
                        </a:rPr>
                        <a:t>
From the history books, straight to your hands. Our iconic retro bag is now available for pre-order at the TAP Store. Guarantee yours at bit.ly/TAPstore-RetroBag!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3978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KLM Royal Dutch Airlines - 2018-02-22 15:03:01</a:t>
                      </a:r>
                      <a:r>
                        <a:rPr kumimoji="0" lang="en-US" sz="1000" b="0" i="0" u="none" strike="noStrike" kern="1200" cap="none" spc="0" normalizeH="0" baseline="0" noProof="0">
                          <a:ln>
                            <a:noFill/>
                          </a:ln>
                          <a:solidFill>
                            <a:prstClr val="black"/>
                          </a:solidFill>
                          <a:effectLst/>
                          <a:uLnTx/>
                          <a:uFillTx/>
                          <a:latin typeface="+mn-lt"/>
                          <a:ea typeface="+mn-ea"/>
                          <a:cs typeface="+mn-cs"/>
                        </a:rPr>
                        <a:t>
Do I have blue on my face?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03841630"/>
                  </a:ext>
                </a:extLst>
              </a:tr>
            </a:tbl>
          </a:graphicData>
        </a:graphic>
      </p:graphicFrame>
      <p:sp>
        <p:nvSpPr>
          <p:cNvPr id="4" name="Text Placeholder 3">
            <a:extLst>
              <a:ext uri="{FF2B5EF4-FFF2-40B4-BE49-F238E27FC236}">
                <a16:creationId xmlns:a16="http://schemas.microsoft.com/office/drawing/2014/main" id="{C7865CFD-96C5-4657-9474-CFF2F985D237}"/>
              </a:ext>
            </a:extLst>
          </p:cNvPr>
          <p:cNvSpPr>
            <a:spLocks noGrp="1"/>
          </p:cNvSpPr>
          <p:nvPr>
            <p:ph type="body" sz="quarter" idx="14"/>
          </p:nvPr>
        </p:nvSpPr>
        <p:spPr/>
        <p:txBody>
          <a:bodyPr/>
          <a:lstStyle/>
          <a:p>
            <a:r>
              <a:rPr lang="en-US"/>
              <a:t>02/11/2018 - 02/25/2018</a:t>
            </a:r>
          </a:p>
        </p:txBody>
      </p:sp>
    </p:spTree>
    <p:extLst>
      <p:ext uri="{BB962C8B-B14F-4D97-AF65-F5344CB8AC3E}">
        <p14:creationId xmlns:p14="http://schemas.microsoft.com/office/powerpoint/2010/main" val="276670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EFE90-AD0E-416B-A396-DEAC42B6483F}"/>
              </a:ext>
            </a:extLst>
          </p:cNvPr>
          <p:cNvSpPr>
            <a:spLocks noGrp="1"/>
          </p:cNvSpPr>
          <p:nvPr>
            <p:ph type="title"/>
          </p:nvPr>
        </p:nvSpPr>
        <p:spPr/>
        <p:txBody>
          <a:bodyPr/>
          <a:lstStyle/>
          <a:p>
            <a:r>
              <a:rPr lang="en-US"/>
              <a:t>Facebook Own Posts Table - 5 of 10</a:t>
            </a:r>
          </a:p>
        </p:txBody>
      </p:sp>
      <p:graphicFrame>
        <p:nvGraphicFramePr>
          <p:cNvPr id="5" name="Table Placeholder 4">
            <a:extLst>
              <a:ext uri="{FF2B5EF4-FFF2-40B4-BE49-F238E27FC236}">
                <a16:creationId xmlns:a16="http://schemas.microsoft.com/office/drawing/2014/main" id="{64FD7498-4FCB-4E15-A276-69E57C274EE0}"/>
              </a:ext>
            </a:extLst>
          </p:cNvPr>
          <p:cNvGraphicFramePr>
            <a:graphicFrameLocks noGrp="1"/>
          </p:cNvGraphicFramePr>
          <p:nvPr>
            <p:ph type="tbl" sz="quarter" idx="13"/>
            <p:extLst>
              <p:ext uri="{D42A27DB-BD31-4B8C-83A1-F6EECF244321}">
                <p14:modId xmlns:p14="http://schemas.microsoft.com/office/powerpoint/2010/main" val="1485454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04701266"/>
                    </a:ext>
                  </a:extLst>
                </a:gridCol>
                <a:gridCol w="370332">
                  <a:extLst>
                    <a:ext uri="{9D8B030D-6E8A-4147-A177-3AD203B41FA5}">
                      <a16:colId xmlns:a16="http://schemas.microsoft.com/office/drawing/2014/main" val="2837285435"/>
                    </a:ext>
                  </a:extLst>
                </a:gridCol>
                <a:gridCol w="370332">
                  <a:extLst>
                    <a:ext uri="{9D8B030D-6E8A-4147-A177-3AD203B41FA5}">
                      <a16:colId xmlns:a16="http://schemas.microsoft.com/office/drawing/2014/main" val="2170832981"/>
                    </a:ext>
                  </a:extLst>
                </a:gridCol>
                <a:gridCol w="370332">
                  <a:extLst>
                    <a:ext uri="{9D8B030D-6E8A-4147-A177-3AD203B41FA5}">
                      <a16:colId xmlns:a16="http://schemas.microsoft.com/office/drawing/2014/main" val="1148632873"/>
                    </a:ext>
                  </a:extLst>
                </a:gridCol>
                <a:gridCol w="329184">
                  <a:extLst>
                    <a:ext uri="{9D8B030D-6E8A-4147-A177-3AD203B41FA5}">
                      <a16:colId xmlns:a16="http://schemas.microsoft.com/office/drawing/2014/main" val="1005997567"/>
                    </a:ext>
                  </a:extLst>
                </a:gridCol>
                <a:gridCol w="329184">
                  <a:extLst>
                    <a:ext uri="{9D8B030D-6E8A-4147-A177-3AD203B41FA5}">
                      <a16:colId xmlns:a16="http://schemas.microsoft.com/office/drawing/2014/main" val="3890575789"/>
                    </a:ext>
                  </a:extLst>
                </a:gridCol>
                <a:gridCol w="329184">
                  <a:extLst>
                    <a:ext uri="{9D8B030D-6E8A-4147-A177-3AD203B41FA5}">
                      <a16:colId xmlns:a16="http://schemas.microsoft.com/office/drawing/2014/main" val="77529881"/>
                    </a:ext>
                  </a:extLst>
                </a:gridCol>
                <a:gridCol w="329184">
                  <a:extLst>
                    <a:ext uri="{9D8B030D-6E8A-4147-A177-3AD203B41FA5}">
                      <a16:colId xmlns:a16="http://schemas.microsoft.com/office/drawing/2014/main" val="1056382233"/>
                    </a:ext>
                  </a:extLst>
                </a:gridCol>
                <a:gridCol w="329184">
                  <a:extLst>
                    <a:ext uri="{9D8B030D-6E8A-4147-A177-3AD203B41FA5}">
                      <a16:colId xmlns:a16="http://schemas.microsoft.com/office/drawing/2014/main" val="1041683829"/>
                    </a:ext>
                  </a:extLst>
                </a:gridCol>
                <a:gridCol w="329184">
                  <a:extLst>
                    <a:ext uri="{9D8B030D-6E8A-4147-A177-3AD203B41FA5}">
                      <a16:colId xmlns:a16="http://schemas.microsoft.com/office/drawing/2014/main" val="2414281556"/>
                    </a:ext>
                  </a:extLst>
                </a:gridCol>
                <a:gridCol w="329184">
                  <a:extLst>
                    <a:ext uri="{9D8B030D-6E8A-4147-A177-3AD203B41FA5}">
                      <a16:colId xmlns:a16="http://schemas.microsoft.com/office/drawing/2014/main" val="3351528456"/>
                    </a:ext>
                  </a:extLst>
                </a:gridCol>
                <a:gridCol w="329184">
                  <a:extLst>
                    <a:ext uri="{9D8B030D-6E8A-4147-A177-3AD203B41FA5}">
                      <a16:colId xmlns:a16="http://schemas.microsoft.com/office/drawing/2014/main" val="3971616809"/>
                    </a:ext>
                  </a:extLst>
                </a:gridCol>
                <a:gridCol w="329184">
                  <a:extLst>
                    <a:ext uri="{9D8B030D-6E8A-4147-A177-3AD203B41FA5}">
                      <a16:colId xmlns:a16="http://schemas.microsoft.com/office/drawing/2014/main" val="463481001"/>
                    </a:ext>
                  </a:extLst>
                </a:gridCol>
                <a:gridCol w="370332">
                  <a:extLst>
                    <a:ext uri="{9D8B030D-6E8A-4147-A177-3AD203B41FA5}">
                      <a16:colId xmlns:a16="http://schemas.microsoft.com/office/drawing/2014/main" val="3111196295"/>
                    </a:ext>
                  </a:extLst>
                </a:gridCol>
                <a:gridCol w="370332">
                  <a:extLst>
                    <a:ext uri="{9D8B030D-6E8A-4147-A177-3AD203B41FA5}">
                      <a16:colId xmlns:a16="http://schemas.microsoft.com/office/drawing/2014/main" val="1797722839"/>
                    </a:ext>
                  </a:extLst>
                </a:gridCol>
                <a:gridCol w="329184">
                  <a:extLst>
                    <a:ext uri="{9D8B030D-6E8A-4147-A177-3AD203B41FA5}">
                      <a16:colId xmlns:a16="http://schemas.microsoft.com/office/drawing/2014/main" val="3313799305"/>
                    </a:ext>
                  </a:extLst>
                </a:gridCol>
                <a:gridCol w="329184">
                  <a:extLst>
                    <a:ext uri="{9D8B030D-6E8A-4147-A177-3AD203B41FA5}">
                      <a16:colId xmlns:a16="http://schemas.microsoft.com/office/drawing/2014/main" val="3857733702"/>
                    </a:ext>
                  </a:extLst>
                </a:gridCol>
                <a:gridCol w="370332">
                  <a:extLst>
                    <a:ext uri="{9D8B030D-6E8A-4147-A177-3AD203B41FA5}">
                      <a16:colId xmlns:a16="http://schemas.microsoft.com/office/drawing/2014/main" val="3732662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80602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Turkish Airlines - 2018-02-22 12:20:18</a:t>
                      </a:r>
                      <a:r>
                        <a:rPr kumimoji="0" lang="en-US" sz="1000" b="0" i="0" u="none" strike="noStrike" kern="1200" cap="none" spc="0" normalizeH="0" baseline="0" noProof="0">
                          <a:ln>
                            <a:noFill/>
                          </a:ln>
                          <a:solidFill>
                            <a:prstClr val="black"/>
                          </a:solidFill>
                          <a:effectLst/>
                          <a:uLnTx/>
                          <a:uFillTx/>
                          <a:latin typeface="+mn-lt"/>
                          <a:ea typeface="+mn-ea"/>
                          <a:cs typeface="+mn-cs"/>
                        </a:rPr>
                        <a:t>
🔙
Our journey began in 1933 with just 4 destinations. Now, we fly to more countries than any other airline. Check out our story! 
#TurkishAirlines #TBT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44012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TAP Air Portugal - 2018-02-21 19:05:48</a:t>
                      </a:r>
                      <a:r>
                        <a:rPr kumimoji="0" lang="en-US" sz="1000" b="0" i="0" u="none" strike="noStrike" kern="1200" cap="none" spc="0" normalizeH="0" baseline="0" noProof="0">
                          <a:ln>
                            <a:noFill/>
                          </a:ln>
                          <a:solidFill>
                            <a:prstClr val="black"/>
                          </a:solidFill>
                          <a:effectLst/>
                          <a:uLnTx/>
                          <a:uFillTx/>
                          <a:latin typeface="+mn-lt"/>
                          <a:ea typeface="+mn-ea"/>
                          <a:cs typeface="+mn-cs"/>
                        </a:rPr>
                        <a:t>
This week, it's Pilot Manuel Mota that's guiding us through our Instagram page. Have you been following this flight? ✈️ instagram.com/tapairportugal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76960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KLM Royal Dutch Airlines - 2018-02-21 10:26:38</a:t>
                      </a:r>
                      <a:r>
                        <a:rPr kumimoji="0" lang="en-US" sz="1000" b="0" i="0" u="none" strike="noStrike" kern="1200" cap="none" spc="0" normalizeH="0" baseline="0" noProof="0">
                          <a:ln>
                            <a:noFill/>
                          </a:ln>
                          <a:solidFill>
                            <a:prstClr val="black"/>
                          </a:solidFill>
                          <a:effectLst/>
                          <a:uLnTx/>
                          <a:uFillTx/>
                          <a:latin typeface="+mn-lt"/>
                          <a:ea typeface="+mn-ea"/>
                          <a:cs typeface="+mn-cs"/>
                        </a:rPr>
                        <a:t>
Will you win a gold, silver or bronze medal in The Royal Dutch Winter Olympics Quiz??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66295161"/>
                  </a:ext>
                </a:extLst>
              </a:tr>
            </a:tbl>
          </a:graphicData>
        </a:graphic>
      </p:graphicFrame>
      <p:sp>
        <p:nvSpPr>
          <p:cNvPr id="4" name="Text Placeholder 3">
            <a:extLst>
              <a:ext uri="{FF2B5EF4-FFF2-40B4-BE49-F238E27FC236}">
                <a16:creationId xmlns:a16="http://schemas.microsoft.com/office/drawing/2014/main" id="{39CA9232-3F0B-4FF1-A045-CC66EBD7DA8C}"/>
              </a:ext>
            </a:extLst>
          </p:cNvPr>
          <p:cNvSpPr>
            <a:spLocks noGrp="1"/>
          </p:cNvSpPr>
          <p:nvPr>
            <p:ph type="body" sz="quarter" idx="14"/>
          </p:nvPr>
        </p:nvSpPr>
        <p:spPr/>
        <p:txBody>
          <a:bodyPr/>
          <a:lstStyle/>
          <a:p>
            <a:r>
              <a:rPr lang="en-US"/>
              <a:t>02/11/2018 - 02/25/2018</a:t>
            </a:r>
          </a:p>
        </p:txBody>
      </p:sp>
    </p:spTree>
    <p:extLst>
      <p:ext uri="{BB962C8B-B14F-4D97-AF65-F5344CB8AC3E}">
        <p14:creationId xmlns:p14="http://schemas.microsoft.com/office/powerpoint/2010/main" val="208350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35688-08BD-429A-B06F-5EE5980ABEB4}"/>
              </a:ext>
            </a:extLst>
          </p:cNvPr>
          <p:cNvSpPr>
            <a:spLocks noGrp="1"/>
          </p:cNvSpPr>
          <p:nvPr>
            <p:ph type="title"/>
          </p:nvPr>
        </p:nvSpPr>
        <p:spPr/>
        <p:txBody>
          <a:bodyPr/>
          <a:lstStyle/>
          <a:p>
            <a:r>
              <a:rPr lang="en-US"/>
              <a:t>Facebook Own Posts Table - 6 of 10</a:t>
            </a:r>
          </a:p>
        </p:txBody>
      </p:sp>
      <p:graphicFrame>
        <p:nvGraphicFramePr>
          <p:cNvPr id="5" name="Table Placeholder 4">
            <a:extLst>
              <a:ext uri="{FF2B5EF4-FFF2-40B4-BE49-F238E27FC236}">
                <a16:creationId xmlns:a16="http://schemas.microsoft.com/office/drawing/2014/main" id="{EB0885C7-6920-4561-BEB4-5DA92EA39D1E}"/>
              </a:ext>
            </a:extLst>
          </p:cNvPr>
          <p:cNvGraphicFramePr>
            <a:graphicFrameLocks noGrp="1"/>
          </p:cNvGraphicFramePr>
          <p:nvPr>
            <p:ph type="tbl" sz="quarter" idx="13"/>
            <p:extLst>
              <p:ext uri="{D42A27DB-BD31-4B8C-83A1-F6EECF244321}">
                <p14:modId xmlns:p14="http://schemas.microsoft.com/office/powerpoint/2010/main" val="3326804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60294957"/>
                    </a:ext>
                  </a:extLst>
                </a:gridCol>
                <a:gridCol w="370332">
                  <a:extLst>
                    <a:ext uri="{9D8B030D-6E8A-4147-A177-3AD203B41FA5}">
                      <a16:colId xmlns:a16="http://schemas.microsoft.com/office/drawing/2014/main" val="2558758503"/>
                    </a:ext>
                  </a:extLst>
                </a:gridCol>
                <a:gridCol w="370332">
                  <a:extLst>
                    <a:ext uri="{9D8B030D-6E8A-4147-A177-3AD203B41FA5}">
                      <a16:colId xmlns:a16="http://schemas.microsoft.com/office/drawing/2014/main" val="1330785587"/>
                    </a:ext>
                  </a:extLst>
                </a:gridCol>
                <a:gridCol w="370332">
                  <a:extLst>
                    <a:ext uri="{9D8B030D-6E8A-4147-A177-3AD203B41FA5}">
                      <a16:colId xmlns:a16="http://schemas.microsoft.com/office/drawing/2014/main" val="2171935199"/>
                    </a:ext>
                  </a:extLst>
                </a:gridCol>
                <a:gridCol w="329184">
                  <a:extLst>
                    <a:ext uri="{9D8B030D-6E8A-4147-A177-3AD203B41FA5}">
                      <a16:colId xmlns:a16="http://schemas.microsoft.com/office/drawing/2014/main" val="1113367913"/>
                    </a:ext>
                  </a:extLst>
                </a:gridCol>
                <a:gridCol w="329184">
                  <a:extLst>
                    <a:ext uri="{9D8B030D-6E8A-4147-A177-3AD203B41FA5}">
                      <a16:colId xmlns:a16="http://schemas.microsoft.com/office/drawing/2014/main" val="2079977"/>
                    </a:ext>
                  </a:extLst>
                </a:gridCol>
                <a:gridCol w="329184">
                  <a:extLst>
                    <a:ext uri="{9D8B030D-6E8A-4147-A177-3AD203B41FA5}">
                      <a16:colId xmlns:a16="http://schemas.microsoft.com/office/drawing/2014/main" val="3806956998"/>
                    </a:ext>
                  </a:extLst>
                </a:gridCol>
                <a:gridCol w="329184">
                  <a:extLst>
                    <a:ext uri="{9D8B030D-6E8A-4147-A177-3AD203B41FA5}">
                      <a16:colId xmlns:a16="http://schemas.microsoft.com/office/drawing/2014/main" val="162422722"/>
                    </a:ext>
                  </a:extLst>
                </a:gridCol>
                <a:gridCol w="329184">
                  <a:extLst>
                    <a:ext uri="{9D8B030D-6E8A-4147-A177-3AD203B41FA5}">
                      <a16:colId xmlns:a16="http://schemas.microsoft.com/office/drawing/2014/main" val="356765085"/>
                    </a:ext>
                  </a:extLst>
                </a:gridCol>
                <a:gridCol w="329184">
                  <a:extLst>
                    <a:ext uri="{9D8B030D-6E8A-4147-A177-3AD203B41FA5}">
                      <a16:colId xmlns:a16="http://schemas.microsoft.com/office/drawing/2014/main" val="2710432416"/>
                    </a:ext>
                  </a:extLst>
                </a:gridCol>
                <a:gridCol w="329184">
                  <a:extLst>
                    <a:ext uri="{9D8B030D-6E8A-4147-A177-3AD203B41FA5}">
                      <a16:colId xmlns:a16="http://schemas.microsoft.com/office/drawing/2014/main" val="2784848737"/>
                    </a:ext>
                  </a:extLst>
                </a:gridCol>
                <a:gridCol w="329184">
                  <a:extLst>
                    <a:ext uri="{9D8B030D-6E8A-4147-A177-3AD203B41FA5}">
                      <a16:colId xmlns:a16="http://schemas.microsoft.com/office/drawing/2014/main" val="495596399"/>
                    </a:ext>
                  </a:extLst>
                </a:gridCol>
                <a:gridCol w="329184">
                  <a:extLst>
                    <a:ext uri="{9D8B030D-6E8A-4147-A177-3AD203B41FA5}">
                      <a16:colId xmlns:a16="http://schemas.microsoft.com/office/drawing/2014/main" val="2773500907"/>
                    </a:ext>
                  </a:extLst>
                </a:gridCol>
                <a:gridCol w="370332">
                  <a:extLst>
                    <a:ext uri="{9D8B030D-6E8A-4147-A177-3AD203B41FA5}">
                      <a16:colId xmlns:a16="http://schemas.microsoft.com/office/drawing/2014/main" val="1343893086"/>
                    </a:ext>
                  </a:extLst>
                </a:gridCol>
                <a:gridCol w="370332">
                  <a:extLst>
                    <a:ext uri="{9D8B030D-6E8A-4147-A177-3AD203B41FA5}">
                      <a16:colId xmlns:a16="http://schemas.microsoft.com/office/drawing/2014/main" val="930268405"/>
                    </a:ext>
                  </a:extLst>
                </a:gridCol>
                <a:gridCol w="329184">
                  <a:extLst>
                    <a:ext uri="{9D8B030D-6E8A-4147-A177-3AD203B41FA5}">
                      <a16:colId xmlns:a16="http://schemas.microsoft.com/office/drawing/2014/main" val="1950935569"/>
                    </a:ext>
                  </a:extLst>
                </a:gridCol>
                <a:gridCol w="329184">
                  <a:extLst>
                    <a:ext uri="{9D8B030D-6E8A-4147-A177-3AD203B41FA5}">
                      <a16:colId xmlns:a16="http://schemas.microsoft.com/office/drawing/2014/main" val="3965997729"/>
                    </a:ext>
                  </a:extLst>
                </a:gridCol>
                <a:gridCol w="370332">
                  <a:extLst>
                    <a:ext uri="{9D8B030D-6E8A-4147-A177-3AD203B41FA5}">
                      <a16:colId xmlns:a16="http://schemas.microsoft.com/office/drawing/2014/main" val="823442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26724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TAP Air Portugal - 2018-02-20 19:45:00</a:t>
                      </a:r>
                      <a:r>
                        <a:rPr kumimoji="0" lang="en-US" sz="1000" b="0" i="0" u="none" strike="noStrike" kern="1200" cap="none" spc="0" normalizeH="0" baseline="0" noProof="0">
                          <a:ln>
                            <a:noFill/>
                          </a:ln>
                          <a:solidFill>
                            <a:prstClr val="black"/>
                          </a:solidFill>
                          <a:effectLst/>
                          <a:uLnTx/>
                          <a:uFillTx/>
                          <a:latin typeface="+mn-lt"/>
                          <a:ea typeface="+mn-ea"/>
                          <a:cs typeface="+mn-cs"/>
                        </a:rPr>
                        <a:t>
Want to float in pool full of salt? No better place to do it on than on an island named after it. 😜 bit.ly/FlyToSal
(Photo: IG @malyska)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1423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KLM Royal Dutch Airlines - 2018-02-20 16:00:00</a:t>
                      </a:r>
                      <a:r>
                        <a:rPr kumimoji="0" lang="en-US" sz="1000" b="0" i="0" u="none" strike="noStrike" kern="1200" cap="none" spc="0" normalizeH="0" baseline="0" noProof="0">
                          <a:ln>
                            <a:noFill/>
                          </a:ln>
                          <a:solidFill>
                            <a:prstClr val="black"/>
                          </a:solidFill>
                          <a:effectLst/>
                          <a:uLnTx/>
                          <a:uFillTx/>
                          <a:latin typeface="+mn-lt"/>
                          <a:ea typeface="+mn-ea"/>
                          <a:cs typeface="+mn-cs"/>
                        </a:rPr>
                        <a:t>
Nice sight, right?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59543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Turkish Airlines - 2018-02-20 13:26:07</a:t>
                      </a:r>
                      <a:r>
                        <a:rPr kumimoji="0" lang="en-US" sz="1000" b="0" i="0" u="none" strike="noStrike" kern="1200" cap="none" spc="0" normalizeH="0" baseline="0" noProof="0">
                          <a:ln>
                            <a:noFill/>
                          </a:ln>
                          <a:solidFill>
                            <a:prstClr val="black"/>
                          </a:solidFill>
                          <a:effectLst/>
                          <a:uLnTx/>
                          <a:uFillTx/>
                          <a:latin typeface="+mn-lt"/>
                          <a:ea typeface="+mn-ea"/>
                          <a:cs typeface="+mn-cs"/>
                        </a:rPr>
                        <a:t>
🍽️
As you relax in comfort, enjoy the exquisite tastes of world cuisine in Lounge Istanbul. 
#TurkishAirlines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76355654"/>
                  </a:ext>
                </a:extLst>
              </a:tr>
            </a:tbl>
          </a:graphicData>
        </a:graphic>
      </p:graphicFrame>
      <p:sp>
        <p:nvSpPr>
          <p:cNvPr id="4" name="Text Placeholder 3">
            <a:extLst>
              <a:ext uri="{FF2B5EF4-FFF2-40B4-BE49-F238E27FC236}">
                <a16:creationId xmlns:a16="http://schemas.microsoft.com/office/drawing/2014/main" id="{BDBFD34A-33D5-47EF-BCEF-8E32D43AEB25}"/>
              </a:ext>
            </a:extLst>
          </p:cNvPr>
          <p:cNvSpPr>
            <a:spLocks noGrp="1"/>
          </p:cNvSpPr>
          <p:nvPr>
            <p:ph type="body" sz="quarter" idx="14"/>
          </p:nvPr>
        </p:nvSpPr>
        <p:spPr/>
        <p:txBody>
          <a:bodyPr/>
          <a:lstStyle/>
          <a:p>
            <a:r>
              <a:rPr lang="en-US"/>
              <a:t>02/11/2018 - 02/25/2018</a:t>
            </a:r>
          </a:p>
        </p:txBody>
      </p:sp>
    </p:spTree>
    <p:extLst>
      <p:ext uri="{BB962C8B-B14F-4D97-AF65-F5344CB8AC3E}">
        <p14:creationId xmlns:p14="http://schemas.microsoft.com/office/powerpoint/2010/main" val="10305685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057EF-CF55-44F1-8397-657349E790A1}"/>
              </a:ext>
            </a:extLst>
          </p:cNvPr>
          <p:cNvSpPr>
            <a:spLocks noGrp="1"/>
          </p:cNvSpPr>
          <p:nvPr>
            <p:ph type="title"/>
          </p:nvPr>
        </p:nvSpPr>
        <p:spPr/>
        <p:txBody>
          <a:bodyPr/>
          <a:lstStyle/>
          <a:p>
            <a:r>
              <a:rPr lang="en-US"/>
              <a:t>Facebook Own Posts Table - 7 of 10</a:t>
            </a:r>
          </a:p>
        </p:txBody>
      </p:sp>
      <p:graphicFrame>
        <p:nvGraphicFramePr>
          <p:cNvPr id="5" name="Table Placeholder 4">
            <a:extLst>
              <a:ext uri="{FF2B5EF4-FFF2-40B4-BE49-F238E27FC236}">
                <a16:creationId xmlns:a16="http://schemas.microsoft.com/office/drawing/2014/main" id="{1FE8B10B-4F3C-483B-A14E-25AD46D17DAB}"/>
              </a:ext>
            </a:extLst>
          </p:cNvPr>
          <p:cNvGraphicFramePr>
            <a:graphicFrameLocks noGrp="1"/>
          </p:cNvGraphicFramePr>
          <p:nvPr>
            <p:ph type="tbl" sz="quarter" idx="13"/>
            <p:extLst>
              <p:ext uri="{D42A27DB-BD31-4B8C-83A1-F6EECF244321}">
                <p14:modId xmlns:p14="http://schemas.microsoft.com/office/powerpoint/2010/main" val="3453120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14441633"/>
                    </a:ext>
                  </a:extLst>
                </a:gridCol>
                <a:gridCol w="370332">
                  <a:extLst>
                    <a:ext uri="{9D8B030D-6E8A-4147-A177-3AD203B41FA5}">
                      <a16:colId xmlns:a16="http://schemas.microsoft.com/office/drawing/2014/main" val="3735186536"/>
                    </a:ext>
                  </a:extLst>
                </a:gridCol>
                <a:gridCol w="370332">
                  <a:extLst>
                    <a:ext uri="{9D8B030D-6E8A-4147-A177-3AD203B41FA5}">
                      <a16:colId xmlns:a16="http://schemas.microsoft.com/office/drawing/2014/main" val="2957352897"/>
                    </a:ext>
                  </a:extLst>
                </a:gridCol>
                <a:gridCol w="370332">
                  <a:extLst>
                    <a:ext uri="{9D8B030D-6E8A-4147-A177-3AD203B41FA5}">
                      <a16:colId xmlns:a16="http://schemas.microsoft.com/office/drawing/2014/main" val="2543372764"/>
                    </a:ext>
                  </a:extLst>
                </a:gridCol>
                <a:gridCol w="329184">
                  <a:extLst>
                    <a:ext uri="{9D8B030D-6E8A-4147-A177-3AD203B41FA5}">
                      <a16:colId xmlns:a16="http://schemas.microsoft.com/office/drawing/2014/main" val="3999012765"/>
                    </a:ext>
                  </a:extLst>
                </a:gridCol>
                <a:gridCol w="329184">
                  <a:extLst>
                    <a:ext uri="{9D8B030D-6E8A-4147-A177-3AD203B41FA5}">
                      <a16:colId xmlns:a16="http://schemas.microsoft.com/office/drawing/2014/main" val="1843891597"/>
                    </a:ext>
                  </a:extLst>
                </a:gridCol>
                <a:gridCol w="329184">
                  <a:extLst>
                    <a:ext uri="{9D8B030D-6E8A-4147-A177-3AD203B41FA5}">
                      <a16:colId xmlns:a16="http://schemas.microsoft.com/office/drawing/2014/main" val="3894981750"/>
                    </a:ext>
                  </a:extLst>
                </a:gridCol>
                <a:gridCol w="329184">
                  <a:extLst>
                    <a:ext uri="{9D8B030D-6E8A-4147-A177-3AD203B41FA5}">
                      <a16:colId xmlns:a16="http://schemas.microsoft.com/office/drawing/2014/main" val="3636488455"/>
                    </a:ext>
                  </a:extLst>
                </a:gridCol>
                <a:gridCol w="329184">
                  <a:extLst>
                    <a:ext uri="{9D8B030D-6E8A-4147-A177-3AD203B41FA5}">
                      <a16:colId xmlns:a16="http://schemas.microsoft.com/office/drawing/2014/main" val="2910311590"/>
                    </a:ext>
                  </a:extLst>
                </a:gridCol>
                <a:gridCol w="329184">
                  <a:extLst>
                    <a:ext uri="{9D8B030D-6E8A-4147-A177-3AD203B41FA5}">
                      <a16:colId xmlns:a16="http://schemas.microsoft.com/office/drawing/2014/main" val="2301314210"/>
                    </a:ext>
                  </a:extLst>
                </a:gridCol>
                <a:gridCol w="329184">
                  <a:extLst>
                    <a:ext uri="{9D8B030D-6E8A-4147-A177-3AD203B41FA5}">
                      <a16:colId xmlns:a16="http://schemas.microsoft.com/office/drawing/2014/main" val="4017111283"/>
                    </a:ext>
                  </a:extLst>
                </a:gridCol>
                <a:gridCol w="329184">
                  <a:extLst>
                    <a:ext uri="{9D8B030D-6E8A-4147-A177-3AD203B41FA5}">
                      <a16:colId xmlns:a16="http://schemas.microsoft.com/office/drawing/2014/main" val="3508051731"/>
                    </a:ext>
                  </a:extLst>
                </a:gridCol>
                <a:gridCol w="329184">
                  <a:extLst>
                    <a:ext uri="{9D8B030D-6E8A-4147-A177-3AD203B41FA5}">
                      <a16:colId xmlns:a16="http://schemas.microsoft.com/office/drawing/2014/main" val="2964103097"/>
                    </a:ext>
                  </a:extLst>
                </a:gridCol>
                <a:gridCol w="370332">
                  <a:extLst>
                    <a:ext uri="{9D8B030D-6E8A-4147-A177-3AD203B41FA5}">
                      <a16:colId xmlns:a16="http://schemas.microsoft.com/office/drawing/2014/main" val="1247990517"/>
                    </a:ext>
                  </a:extLst>
                </a:gridCol>
                <a:gridCol w="370332">
                  <a:extLst>
                    <a:ext uri="{9D8B030D-6E8A-4147-A177-3AD203B41FA5}">
                      <a16:colId xmlns:a16="http://schemas.microsoft.com/office/drawing/2014/main" val="3969101122"/>
                    </a:ext>
                  </a:extLst>
                </a:gridCol>
                <a:gridCol w="329184">
                  <a:extLst>
                    <a:ext uri="{9D8B030D-6E8A-4147-A177-3AD203B41FA5}">
                      <a16:colId xmlns:a16="http://schemas.microsoft.com/office/drawing/2014/main" val="458719826"/>
                    </a:ext>
                  </a:extLst>
                </a:gridCol>
                <a:gridCol w="329184">
                  <a:extLst>
                    <a:ext uri="{9D8B030D-6E8A-4147-A177-3AD203B41FA5}">
                      <a16:colId xmlns:a16="http://schemas.microsoft.com/office/drawing/2014/main" val="3551153101"/>
                    </a:ext>
                  </a:extLst>
                </a:gridCol>
                <a:gridCol w="370332">
                  <a:extLst>
                    <a:ext uri="{9D8B030D-6E8A-4147-A177-3AD203B41FA5}">
                      <a16:colId xmlns:a16="http://schemas.microsoft.com/office/drawing/2014/main" val="3187851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32447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TAP Air Portugal - 2018-02-19 19:50:00</a:t>
                      </a:r>
                      <a:r>
                        <a:rPr kumimoji="0" lang="en-US" sz="1000" b="0" i="0" u="none" strike="noStrike" kern="1200" cap="none" spc="0" normalizeH="0" baseline="0" noProof="0">
                          <a:ln>
                            <a:noFill/>
                          </a:ln>
                          <a:solidFill>
                            <a:prstClr val="black"/>
                          </a:solidFill>
                          <a:effectLst/>
                          <a:uLnTx/>
                          <a:uFillTx/>
                          <a:latin typeface="+mn-lt"/>
                          <a:ea typeface="+mn-ea"/>
                          <a:cs typeface="+mn-cs"/>
                        </a:rPr>
                        <a:t>
Last week's celebrations got a spot on our last #flyingweekend. 🎉 Make sure to tag your best photos on Instagram with #tapairportugal for a chance to be featured at instagram.com/tapairportugal too!
(Photo: IG @henriqueseruca)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4823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KLM Royal Dutch Airlines - 2018-02-19 15:58:01</a:t>
                      </a:r>
                      <a:r>
                        <a:rPr kumimoji="0" lang="en-US" sz="1000" b="0" i="0" u="none" strike="noStrike" kern="1200" cap="none" spc="0" normalizeH="0" baseline="0" noProof="0">
                          <a:ln>
                            <a:noFill/>
                          </a:ln>
                          <a:solidFill>
                            <a:prstClr val="black"/>
                          </a:solidFill>
                          <a:effectLst/>
                          <a:uLnTx/>
                          <a:uFillTx/>
                          <a:latin typeface="+mn-lt"/>
                          <a:ea typeface="+mn-ea"/>
                          <a:cs typeface="+mn-cs"/>
                        </a:rPr>
                        <a:t>
1967 | DC-9 | Crew | KLM since 1919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7447055"/>
                  </a:ext>
                </a:extLst>
              </a:tr>
            </a:tbl>
          </a:graphicData>
        </a:graphic>
      </p:graphicFrame>
      <p:sp>
        <p:nvSpPr>
          <p:cNvPr id="4" name="Text Placeholder 3">
            <a:extLst>
              <a:ext uri="{FF2B5EF4-FFF2-40B4-BE49-F238E27FC236}">
                <a16:creationId xmlns:a16="http://schemas.microsoft.com/office/drawing/2014/main" id="{BC0E83C9-8532-4DA0-B224-6498AAA1C8EC}"/>
              </a:ext>
            </a:extLst>
          </p:cNvPr>
          <p:cNvSpPr>
            <a:spLocks noGrp="1"/>
          </p:cNvSpPr>
          <p:nvPr>
            <p:ph type="body" sz="quarter" idx="14"/>
          </p:nvPr>
        </p:nvSpPr>
        <p:spPr/>
        <p:txBody>
          <a:bodyPr/>
          <a:lstStyle/>
          <a:p>
            <a:r>
              <a:rPr lang="en-US"/>
              <a:t>02/11/2018 - 02/25/2018</a:t>
            </a:r>
          </a:p>
        </p:txBody>
      </p:sp>
    </p:spTree>
    <p:extLst>
      <p:ext uri="{BB962C8B-B14F-4D97-AF65-F5344CB8AC3E}">
        <p14:creationId xmlns:p14="http://schemas.microsoft.com/office/powerpoint/2010/main" val="2698792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1726F-6446-497A-8004-AAE788253D44}"/>
              </a:ext>
            </a:extLst>
          </p:cNvPr>
          <p:cNvSpPr>
            <a:spLocks noGrp="1"/>
          </p:cNvSpPr>
          <p:nvPr>
            <p:ph type="title"/>
          </p:nvPr>
        </p:nvSpPr>
        <p:spPr/>
        <p:txBody>
          <a:bodyPr/>
          <a:lstStyle/>
          <a:p>
            <a:r>
              <a:rPr lang="en-US"/>
              <a:t>Facebook Own Posts Table - 8 of 10</a:t>
            </a:r>
          </a:p>
        </p:txBody>
      </p:sp>
      <p:graphicFrame>
        <p:nvGraphicFramePr>
          <p:cNvPr id="5" name="Table Placeholder 4">
            <a:extLst>
              <a:ext uri="{FF2B5EF4-FFF2-40B4-BE49-F238E27FC236}">
                <a16:creationId xmlns:a16="http://schemas.microsoft.com/office/drawing/2014/main" id="{A42C99C1-0B9F-402B-931C-AE67AACA704F}"/>
              </a:ext>
            </a:extLst>
          </p:cNvPr>
          <p:cNvGraphicFramePr>
            <a:graphicFrameLocks noGrp="1"/>
          </p:cNvGraphicFramePr>
          <p:nvPr>
            <p:ph type="tbl" sz="quarter" idx="13"/>
            <p:extLst>
              <p:ext uri="{D42A27DB-BD31-4B8C-83A1-F6EECF244321}">
                <p14:modId xmlns:p14="http://schemas.microsoft.com/office/powerpoint/2010/main" val="855246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72714574"/>
                    </a:ext>
                  </a:extLst>
                </a:gridCol>
                <a:gridCol w="370332">
                  <a:extLst>
                    <a:ext uri="{9D8B030D-6E8A-4147-A177-3AD203B41FA5}">
                      <a16:colId xmlns:a16="http://schemas.microsoft.com/office/drawing/2014/main" val="2709832323"/>
                    </a:ext>
                  </a:extLst>
                </a:gridCol>
                <a:gridCol w="370332">
                  <a:extLst>
                    <a:ext uri="{9D8B030D-6E8A-4147-A177-3AD203B41FA5}">
                      <a16:colId xmlns:a16="http://schemas.microsoft.com/office/drawing/2014/main" val="939419945"/>
                    </a:ext>
                  </a:extLst>
                </a:gridCol>
                <a:gridCol w="370332">
                  <a:extLst>
                    <a:ext uri="{9D8B030D-6E8A-4147-A177-3AD203B41FA5}">
                      <a16:colId xmlns:a16="http://schemas.microsoft.com/office/drawing/2014/main" val="3203323701"/>
                    </a:ext>
                  </a:extLst>
                </a:gridCol>
                <a:gridCol w="329184">
                  <a:extLst>
                    <a:ext uri="{9D8B030D-6E8A-4147-A177-3AD203B41FA5}">
                      <a16:colId xmlns:a16="http://schemas.microsoft.com/office/drawing/2014/main" val="4086380270"/>
                    </a:ext>
                  </a:extLst>
                </a:gridCol>
                <a:gridCol w="329184">
                  <a:extLst>
                    <a:ext uri="{9D8B030D-6E8A-4147-A177-3AD203B41FA5}">
                      <a16:colId xmlns:a16="http://schemas.microsoft.com/office/drawing/2014/main" val="2152650369"/>
                    </a:ext>
                  </a:extLst>
                </a:gridCol>
                <a:gridCol w="329184">
                  <a:extLst>
                    <a:ext uri="{9D8B030D-6E8A-4147-A177-3AD203B41FA5}">
                      <a16:colId xmlns:a16="http://schemas.microsoft.com/office/drawing/2014/main" val="817815221"/>
                    </a:ext>
                  </a:extLst>
                </a:gridCol>
                <a:gridCol w="329184">
                  <a:extLst>
                    <a:ext uri="{9D8B030D-6E8A-4147-A177-3AD203B41FA5}">
                      <a16:colId xmlns:a16="http://schemas.microsoft.com/office/drawing/2014/main" val="2211670739"/>
                    </a:ext>
                  </a:extLst>
                </a:gridCol>
                <a:gridCol w="329184">
                  <a:extLst>
                    <a:ext uri="{9D8B030D-6E8A-4147-A177-3AD203B41FA5}">
                      <a16:colId xmlns:a16="http://schemas.microsoft.com/office/drawing/2014/main" val="517069925"/>
                    </a:ext>
                  </a:extLst>
                </a:gridCol>
                <a:gridCol w="329184">
                  <a:extLst>
                    <a:ext uri="{9D8B030D-6E8A-4147-A177-3AD203B41FA5}">
                      <a16:colId xmlns:a16="http://schemas.microsoft.com/office/drawing/2014/main" val="854045255"/>
                    </a:ext>
                  </a:extLst>
                </a:gridCol>
                <a:gridCol w="329184">
                  <a:extLst>
                    <a:ext uri="{9D8B030D-6E8A-4147-A177-3AD203B41FA5}">
                      <a16:colId xmlns:a16="http://schemas.microsoft.com/office/drawing/2014/main" val="32586822"/>
                    </a:ext>
                  </a:extLst>
                </a:gridCol>
                <a:gridCol w="329184">
                  <a:extLst>
                    <a:ext uri="{9D8B030D-6E8A-4147-A177-3AD203B41FA5}">
                      <a16:colId xmlns:a16="http://schemas.microsoft.com/office/drawing/2014/main" val="2018849661"/>
                    </a:ext>
                  </a:extLst>
                </a:gridCol>
                <a:gridCol w="329184">
                  <a:extLst>
                    <a:ext uri="{9D8B030D-6E8A-4147-A177-3AD203B41FA5}">
                      <a16:colId xmlns:a16="http://schemas.microsoft.com/office/drawing/2014/main" val="3896711295"/>
                    </a:ext>
                  </a:extLst>
                </a:gridCol>
                <a:gridCol w="370332">
                  <a:extLst>
                    <a:ext uri="{9D8B030D-6E8A-4147-A177-3AD203B41FA5}">
                      <a16:colId xmlns:a16="http://schemas.microsoft.com/office/drawing/2014/main" val="2764220957"/>
                    </a:ext>
                  </a:extLst>
                </a:gridCol>
                <a:gridCol w="370332">
                  <a:extLst>
                    <a:ext uri="{9D8B030D-6E8A-4147-A177-3AD203B41FA5}">
                      <a16:colId xmlns:a16="http://schemas.microsoft.com/office/drawing/2014/main" val="1355131573"/>
                    </a:ext>
                  </a:extLst>
                </a:gridCol>
                <a:gridCol w="329184">
                  <a:extLst>
                    <a:ext uri="{9D8B030D-6E8A-4147-A177-3AD203B41FA5}">
                      <a16:colId xmlns:a16="http://schemas.microsoft.com/office/drawing/2014/main" val="2971713145"/>
                    </a:ext>
                  </a:extLst>
                </a:gridCol>
                <a:gridCol w="329184">
                  <a:extLst>
                    <a:ext uri="{9D8B030D-6E8A-4147-A177-3AD203B41FA5}">
                      <a16:colId xmlns:a16="http://schemas.microsoft.com/office/drawing/2014/main" val="2114991731"/>
                    </a:ext>
                  </a:extLst>
                </a:gridCol>
                <a:gridCol w="370332">
                  <a:extLst>
                    <a:ext uri="{9D8B030D-6E8A-4147-A177-3AD203B41FA5}">
                      <a16:colId xmlns:a16="http://schemas.microsoft.com/office/drawing/2014/main" val="344635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56186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Turkish Airlines - 2018-02-19 14:36:28</a:t>
                      </a:r>
                      <a:r>
                        <a:rPr kumimoji="0" lang="en-US" sz="1000" b="0" i="0" u="none" strike="noStrike" kern="1200" cap="none" spc="0" normalizeH="0" baseline="0" noProof="0">
                          <a:ln>
                            <a:noFill/>
                          </a:ln>
                          <a:solidFill>
                            <a:prstClr val="black"/>
                          </a:solidFill>
                          <a:effectLst/>
                          <a:uLnTx/>
                          <a:uFillTx/>
                          <a:latin typeface="+mn-lt"/>
                          <a:ea typeface="+mn-ea"/>
                          <a:cs typeface="+mn-cs"/>
                        </a:rPr>
                        <a:t>
✈️
Skip the Venetian blinds this year and look out at the world through a real Venetian window!
📍 Bologna, Italy
#TurkishAirlines #WidenYourWorld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71229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TAP Air Portugal - 2018-02-18 21:17:00</a:t>
                      </a:r>
                      <a:r>
                        <a:rPr kumimoji="0" lang="en-US" sz="1000" b="0" i="0" u="none" strike="noStrike" kern="1200" cap="none" spc="0" normalizeH="0" baseline="0" noProof="0">
                          <a:ln>
                            <a:noFill/>
                          </a:ln>
                          <a:solidFill>
                            <a:prstClr val="black"/>
                          </a:solidFill>
                          <a:effectLst/>
                          <a:uLnTx/>
                          <a:uFillTx/>
                          <a:latin typeface="+mn-lt"/>
                          <a:ea typeface="+mn-ea"/>
                          <a:cs typeface="+mn-cs"/>
                        </a:rPr>
                        <a:t>
Life's better at the beach. 😎 Just ask Lomé! bit.ly/FlyToLomé
(Photo: IG @meli_mortada)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1902208"/>
                  </a:ext>
                </a:extLst>
              </a:tr>
            </a:tbl>
          </a:graphicData>
        </a:graphic>
      </p:graphicFrame>
      <p:sp>
        <p:nvSpPr>
          <p:cNvPr id="4" name="Text Placeholder 3">
            <a:extLst>
              <a:ext uri="{FF2B5EF4-FFF2-40B4-BE49-F238E27FC236}">
                <a16:creationId xmlns:a16="http://schemas.microsoft.com/office/drawing/2014/main" id="{51B02EA9-E371-4C60-A2A4-A631F5B69B15}"/>
              </a:ext>
            </a:extLst>
          </p:cNvPr>
          <p:cNvSpPr>
            <a:spLocks noGrp="1"/>
          </p:cNvSpPr>
          <p:nvPr>
            <p:ph type="body" sz="quarter" idx="14"/>
          </p:nvPr>
        </p:nvSpPr>
        <p:spPr/>
        <p:txBody>
          <a:bodyPr/>
          <a:lstStyle/>
          <a:p>
            <a:r>
              <a:rPr lang="en-US"/>
              <a:t>02/11/2018 - 02/25/2018</a:t>
            </a:r>
          </a:p>
        </p:txBody>
      </p:sp>
    </p:spTree>
    <p:extLst>
      <p:ext uri="{BB962C8B-B14F-4D97-AF65-F5344CB8AC3E}">
        <p14:creationId xmlns:p14="http://schemas.microsoft.com/office/powerpoint/2010/main" val="241207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B4501-B0A9-41A1-8EAB-2F0492E02120}"/>
              </a:ext>
            </a:extLst>
          </p:cNvPr>
          <p:cNvSpPr>
            <a:spLocks noGrp="1"/>
          </p:cNvSpPr>
          <p:nvPr>
            <p:ph type="title"/>
          </p:nvPr>
        </p:nvSpPr>
        <p:spPr/>
        <p:txBody>
          <a:bodyPr/>
          <a:lstStyle/>
          <a:p>
            <a:r>
              <a:rPr lang="en-US"/>
              <a:t>Facebook Own Posts Table - 9 of 10</a:t>
            </a:r>
          </a:p>
        </p:txBody>
      </p:sp>
      <p:graphicFrame>
        <p:nvGraphicFramePr>
          <p:cNvPr id="5" name="Table Placeholder 4">
            <a:extLst>
              <a:ext uri="{FF2B5EF4-FFF2-40B4-BE49-F238E27FC236}">
                <a16:creationId xmlns:a16="http://schemas.microsoft.com/office/drawing/2014/main" id="{7CB70312-128D-4FA2-B45E-FDD1F5CB35A9}"/>
              </a:ext>
            </a:extLst>
          </p:cNvPr>
          <p:cNvGraphicFramePr>
            <a:graphicFrameLocks noGrp="1"/>
          </p:cNvGraphicFramePr>
          <p:nvPr>
            <p:ph type="tbl" sz="quarter" idx="13"/>
            <p:extLst>
              <p:ext uri="{D42A27DB-BD31-4B8C-83A1-F6EECF244321}">
                <p14:modId xmlns:p14="http://schemas.microsoft.com/office/powerpoint/2010/main" val="2086682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57515519"/>
                    </a:ext>
                  </a:extLst>
                </a:gridCol>
                <a:gridCol w="370332">
                  <a:extLst>
                    <a:ext uri="{9D8B030D-6E8A-4147-A177-3AD203B41FA5}">
                      <a16:colId xmlns:a16="http://schemas.microsoft.com/office/drawing/2014/main" val="3246339429"/>
                    </a:ext>
                  </a:extLst>
                </a:gridCol>
                <a:gridCol w="370332">
                  <a:extLst>
                    <a:ext uri="{9D8B030D-6E8A-4147-A177-3AD203B41FA5}">
                      <a16:colId xmlns:a16="http://schemas.microsoft.com/office/drawing/2014/main" val="1335125673"/>
                    </a:ext>
                  </a:extLst>
                </a:gridCol>
                <a:gridCol w="370332">
                  <a:extLst>
                    <a:ext uri="{9D8B030D-6E8A-4147-A177-3AD203B41FA5}">
                      <a16:colId xmlns:a16="http://schemas.microsoft.com/office/drawing/2014/main" val="1173249575"/>
                    </a:ext>
                  </a:extLst>
                </a:gridCol>
                <a:gridCol w="329184">
                  <a:extLst>
                    <a:ext uri="{9D8B030D-6E8A-4147-A177-3AD203B41FA5}">
                      <a16:colId xmlns:a16="http://schemas.microsoft.com/office/drawing/2014/main" val="1276227150"/>
                    </a:ext>
                  </a:extLst>
                </a:gridCol>
                <a:gridCol w="329184">
                  <a:extLst>
                    <a:ext uri="{9D8B030D-6E8A-4147-A177-3AD203B41FA5}">
                      <a16:colId xmlns:a16="http://schemas.microsoft.com/office/drawing/2014/main" val="2400193991"/>
                    </a:ext>
                  </a:extLst>
                </a:gridCol>
                <a:gridCol w="329184">
                  <a:extLst>
                    <a:ext uri="{9D8B030D-6E8A-4147-A177-3AD203B41FA5}">
                      <a16:colId xmlns:a16="http://schemas.microsoft.com/office/drawing/2014/main" val="3861761106"/>
                    </a:ext>
                  </a:extLst>
                </a:gridCol>
                <a:gridCol w="329184">
                  <a:extLst>
                    <a:ext uri="{9D8B030D-6E8A-4147-A177-3AD203B41FA5}">
                      <a16:colId xmlns:a16="http://schemas.microsoft.com/office/drawing/2014/main" val="2248009984"/>
                    </a:ext>
                  </a:extLst>
                </a:gridCol>
                <a:gridCol w="329184">
                  <a:extLst>
                    <a:ext uri="{9D8B030D-6E8A-4147-A177-3AD203B41FA5}">
                      <a16:colId xmlns:a16="http://schemas.microsoft.com/office/drawing/2014/main" val="1337719236"/>
                    </a:ext>
                  </a:extLst>
                </a:gridCol>
                <a:gridCol w="329184">
                  <a:extLst>
                    <a:ext uri="{9D8B030D-6E8A-4147-A177-3AD203B41FA5}">
                      <a16:colId xmlns:a16="http://schemas.microsoft.com/office/drawing/2014/main" val="1997961685"/>
                    </a:ext>
                  </a:extLst>
                </a:gridCol>
                <a:gridCol w="329184">
                  <a:extLst>
                    <a:ext uri="{9D8B030D-6E8A-4147-A177-3AD203B41FA5}">
                      <a16:colId xmlns:a16="http://schemas.microsoft.com/office/drawing/2014/main" val="2050795080"/>
                    </a:ext>
                  </a:extLst>
                </a:gridCol>
                <a:gridCol w="329184">
                  <a:extLst>
                    <a:ext uri="{9D8B030D-6E8A-4147-A177-3AD203B41FA5}">
                      <a16:colId xmlns:a16="http://schemas.microsoft.com/office/drawing/2014/main" val="3885729497"/>
                    </a:ext>
                  </a:extLst>
                </a:gridCol>
                <a:gridCol w="329184">
                  <a:extLst>
                    <a:ext uri="{9D8B030D-6E8A-4147-A177-3AD203B41FA5}">
                      <a16:colId xmlns:a16="http://schemas.microsoft.com/office/drawing/2014/main" val="2305678335"/>
                    </a:ext>
                  </a:extLst>
                </a:gridCol>
                <a:gridCol w="370332">
                  <a:extLst>
                    <a:ext uri="{9D8B030D-6E8A-4147-A177-3AD203B41FA5}">
                      <a16:colId xmlns:a16="http://schemas.microsoft.com/office/drawing/2014/main" val="2143765320"/>
                    </a:ext>
                  </a:extLst>
                </a:gridCol>
                <a:gridCol w="370332">
                  <a:extLst>
                    <a:ext uri="{9D8B030D-6E8A-4147-A177-3AD203B41FA5}">
                      <a16:colId xmlns:a16="http://schemas.microsoft.com/office/drawing/2014/main" val="2287613028"/>
                    </a:ext>
                  </a:extLst>
                </a:gridCol>
                <a:gridCol w="329184">
                  <a:extLst>
                    <a:ext uri="{9D8B030D-6E8A-4147-A177-3AD203B41FA5}">
                      <a16:colId xmlns:a16="http://schemas.microsoft.com/office/drawing/2014/main" val="2659198751"/>
                    </a:ext>
                  </a:extLst>
                </a:gridCol>
                <a:gridCol w="329184">
                  <a:extLst>
                    <a:ext uri="{9D8B030D-6E8A-4147-A177-3AD203B41FA5}">
                      <a16:colId xmlns:a16="http://schemas.microsoft.com/office/drawing/2014/main" val="58859223"/>
                    </a:ext>
                  </a:extLst>
                </a:gridCol>
                <a:gridCol w="370332">
                  <a:extLst>
                    <a:ext uri="{9D8B030D-6E8A-4147-A177-3AD203B41FA5}">
                      <a16:colId xmlns:a16="http://schemas.microsoft.com/office/drawing/2014/main" val="748533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8127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Turkish Airlines - 2018-02-18 18:14:25</a:t>
                      </a:r>
                      <a:r>
                        <a:rPr kumimoji="0" lang="en-US" sz="1000" b="0" i="0" u="none" strike="noStrike" kern="1200" cap="none" spc="0" normalizeH="0" baseline="0" noProof="0">
                          <a:ln>
                            <a:noFill/>
                          </a:ln>
                          <a:solidFill>
                            <a:prstClr val="black"/>
                          </a:solidFill>
                          <a:effectLst/>
                          <a:uLnTx/>
                          <a:uFillTx/>
                          <a:latin typeface="+mn-lt"/>
                          <a:ea typeface="+mn-ea"/>
                          <a:cs typeface="+mn-cs"/>
                        </a:rPr>
                        <a:t>
✈️
Welcoming in the new week!
#TurkishAirlines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7085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TAP Air Portugal - 2018-02-17 21:11:00</a:t>
                      </a:r>
                      <a:r>
                        <a:rPr kumimoji="0" lang="pt-BR" sz="1000" b="0" i="0" u="none" strike="noStrike" kern="1200" cap="none" spc="0" normalizeH="0" baseline="0" noProof="0">
                          <a:ln>
                            <a:noFill/>
                          </a:ln>
                          <a:solidFill>
                            <a:prstClr val="black"/>
                          </a:solidFill>
                          <a:effectLst/>
                          <a:uLnTx/>
                          <a:uFillTx/>
                          <a:latin typeface="+mn-lt"/>
                          <a:ea typeface="+mn-ea"/>
                          <a:cs typeface="+mn-cs"/>
                        </a:rPr>
                        <a:t>
Quando foi a última vez que viram um interior de uma catedral tão único? 😌 bit.ly/VoarAtéBrasília
(Foto: IG @gabrielkbr)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62575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KLM Royal Dutch Airlines - 2018-02-17 10:30:00</a:t>
                      </a:r>
                      <a:r>
                        <a:rPr kumimoji="0" lang="fr-FR" sz="1000" b="0" i="0" u="none" strike="noStrike" kern="1200" cap="none" spc="0" normalizeH="0" baseline="0" noProof="0">
                          <a:ln>
                            <a:noFill/>
                          </a:ln>
                          <a:solidFill>
                            <a:prstClr val="black"/>
                          </a:solidFill>
                          <a:effectLst/>
                          <a:uLnTx/>
                          <a:uFillTx/>
                          <a:latin typeface="+mn-lt"/>
                          <a:ea typeface="+mn-ea"/>
                          <a:cs typeface="+mn-cs"/>
                        </a:rPr>
                        <a:t>
Passport photo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6676002"/>
                  </a:ext>
                </a:extLst>
              </a:tr>
            </a:tbl>
          </a:graphicData>
        </a:graphic>
      </p:graphicFrame>
      <p:sp>
        <p:nvSpPr>
          <p:cNvPr id="4" name="Text Placeholder 3">
            <a:extLst>
              <a:ext uri="{FF2B5EF4-FFF2-40B4-BE49-F238E27FC236}">
                <a16:creationId xmlns:a16="http://schemas.microsoft.com/office/drawing/2014/main" id="{C65CE147-E27B-4612-A013-79B19FE1C960}"/>
              </a:ext>
            </a:extLst>
          </p:cNvPr>
          <p:cNvSpPr>
            <a:spLocks noGrp="1"/>
          </p:cNvSpPr>
          <p:nvPr>
            <p:ph type="body" sz="quarter" idx="14"/>
          </p:nvPr>
        </p:nvSpPr>
        <p:spPr/>
        <p:txBody>
          <a:bodyPr/>
          <a:lstStyle/>
          <a:p>
            <a:r>
              <a:rPr lang="en-US"/>
              <a:t>02/11/2018 - 02/25/2018</a:t>
            </a:r>
          </a:p>
        </p:txBody>
      </p:sp>
    </p:spTree>
    <p:extLst>
      <p:ext uri="{BB962C8B-B14F-4D97-AF65-F5344CB8AC3E}">
        <p14:creationId xmlns:p14="http://schemas.microsoft.com/office/powerpoint/2010/main" val="42436521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5D1AF-B1F1-4FA9-97C8-4CA12C713A09}"/>
              </a:ext>
            </a:extLst>
          </p:cNvPr>
          <p:cNvSpPr>
            <a:spLocks noGrp="1"/>
          </p:cNvSpPr>
          <p:nvPr>
            <p:ph type="title"/>
          </p:nvPr>
        </p:nvSpPr>
        <p:spPr/>
        <p:txBody>
          <a:bodyPr/>
          <a:lstStyle/>
          <a:p>
            <a:r>
              <a:rPr lang="en-US"/>
              <a:t>Facebook Own Posts Table - 10 of 10</a:t>
            </a:r>
          </a:p>
        </p:txBody>
      </p:sp>
      <p:graphicFrame>
        <p:nvGraphicFramePr>
          <p:cNvPr id="5" name="Table Placeholder 4">
            <a:extLst>
              <a:ext uri="{FF2B5EF4-FFF2-40B4-BE49-F238E27FC236}">
                <a16:creationId xmlns:a16="http://schemas.microsoft.com/office/drawing/2014/main" id="{C8AC6E7D-F202-4763-AF0B-9BC652C5FC3B}"/>
              </a:ext>
            </a:extLst>
          </p:cNvPr>
          <p:cNvGraphicFramePr>
            <a:graphicFrameLocks noGrp="1"/>
          </p:cNvGraphicFramePr>
          <p:nvPr>
            <p:ph type="tbl" sz="quarter" idx="13"/>
            <p:extLst>
              <p:ext uri="{D42A27DB-BD31-4B8C-83A1-F6EECF244321}">
                <p14:modId xmlns:p14="http://schemas.microsoft.com/office/powerpoint/2010/main" val="3856906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24188461"/>
                    </a:ext>
                  </a:extLst>
                </a:gridCol>
                <a:gridCol w="370332">
                  <a:extLst>
                    <a:ext uri="{9D8B030D-6E8A-4147-A177-3AD203B41FA5}">
                      <a16:colId xmlns:a16="http://schemas.microsoft.com/office/drawing/2014/main" val="3873518025"/>
                    </a:ext>
                  </a:extLst>
                </a:gridCol>
                <a:gridCol w="370332">
                  <a:extLst>
                    <a:ext uri="{9D8B030D-6E8A-4147-A177-3AD203B41FA5}">
                      <a16:colId xmlns:a16="http://schemas.microsoft.com/office/drawing/2014/main" val="882220811"/>
                    </a:ext>
                  </a:extLst>
                </a:gridCol>
                <a:gridCol w="370332">
                  <a:extLst>
                    <a:ext uri="{9D8B030D-6E8A-4147-A177-3AD203B41FA5}">
                      <a16:colId xmlns:a16="http://schemas.microsoft.com/office/drawing/2014/main" val="299952003"/>
                    </a:ext>
                  </a:extLst>
                </a:gridCol>
                <a:gridCol w="329184">
                  <a:extLst>
                    <a:ext uri="{9D8B030D-6E8A-4147-A177-3AD203B41FA5}">
                      <a16:colId xmlns:a16="http://schemas.microsoft.com/office/drawing/2014/main" val="2241581978"/>
                    </a:ext>
                  </a:extLst>
                </a:gridCol>
                <a:gridCol w="329184">
                  <a:extLst>
                    <a:ext uri="{9D8B030D-6E8A-4147-A177-3AD203B41FA5}">
                      <a16:colId xmlns:a16="http://schemas.microsoft.com/office/drawing/2014/main" val="2061973761"/>
                    </a:ext>
                  </a:extLst>
                </a:gridCol>
                <a:gridCol w="329184">
                  <a:extLst>
                    <a:ext uri="{9D8B030D-6E8A-4147-A177-3AD203B41FA5}">
                      <a16:colId xmlns:a16="http://schemas.microsoft.com/office/drawing/2014/main" val="1029034627"/>
                    </a:ext>
                  </a:extLst>
                </a:gridCol>
                <a:gridCol w="329184">
                  <a:extLst>
                    <a:ext uri="{9D8B030D-6E8A-4147-A177-3AD203B41FA5}">
                      <a16:colId xmlns:a16="http://schemas.microsoft.com/office/drawing/2014/main" val="884484462"/>
                    </a:ext>
                  </a:extLst>
                </a:gridCol>
                <a:gridCol w="329184">
                  <a:extLst>
                    <a:ext uri="{9D8B030D-6E8A-4147-A177-3AD203B41FA5}">
                      <a16:colId xmlns:a16="http://schemas.microsoft.com/office/drawing/2014/main" val="4066849558"/>
                    </a:ext>
                  </a:extLst>
                </a:gridCol>
                <a:gridCol w="329184">
                  <a:extLst>
                    <a:ext uri="{9D8B030D-6E8A-4147-A177-3AD203B41FA5}">
                      <a16:colId xmlns:a16="http://schemas.microsoft.com/office/drawing/2014/main" val="3826799632"/>
                    </a:ext>
                  </a:extLst>
                </a:gridCol>
                <a:gridCol w="329184">
                  <a:extLst>
                    <a:ext uri="{9D8B030D-6E8A-4147-A177-3AD203B41FA5}">
                      <a16:colId xmlns:a16="http://schemas.microsoft.com/office/drawing/2014/main" val="860070943"/>
                    </a:ext>
                  </a:extLst>
                </a:gridCol>
                <a:gridCol w="329184">
                  <a:extLst>
                    <a:ext uri="{9D8B030D-6E8A-4147-A177-3AD203B41FA5}">
                      <a16:colId xmlns:a16="http://schemas.microsoft.com/office/drawing/2014/main" val="4261102858"/>
                    </a:ext>
                  </a:extLst>
                </a:gridCol>
                <a:gridCol w="329184">
                  <a:extLst>
                    <a:ext uri="{9D8B030D-6E8A-4147-A177-3AD203B41FA5}">
                      <a16:colId xmlns:a16="http://schemas.microsoft.com/office/drawing/2014/main" val="1722752192"/>
                    </a:ext>
                  </a:extLst>
                </a:gridCol>
                <a:gridCol w="370332">
                  <a:extLst>
                    <a:ext uri="{9D8B030D-6E8A-4147-A177-3AD203B41FA5}">
                      <a16:colId xmlns:a16="http://schemas.microsoft.com/office/drawing/2014/main" val="2760391781"/>
                    </a:ext>
                  </a:extLst>
                </a:gridCol>
                <a:gridCol w="370332">
                  <a:extLst>
                    <a:ext uri="{9D8B030D-6E8A-4147-A177-3AD203B41FA5}">
                      <a16:colId xmlns:a16="http://schemas.microsoft.com/office/drawing/2014/main" val="1466481446"/>
                    </a:ext>
                  </a:extLst>
                </a:gridCol>
                <a:gridCol w="329184">
                  <a:extLst>
                    <a:ext uri="{9D8B030D-6E8A-4147-A177-3AD203B41FA5}">
                      <a16:colId xmlns:a16="http://schemas.microsoft.com/office/drawing/2014/main" val="3762596851"/>
                    </a:ext>
                  </a:extLst>
                </a:gridCol>
                <a:gridCol w="329184">
                  <a:extLst>
                    <a:ext uri="{9D8B030D-6E8A-4147-A177-3AD203B41FA5}">
                      <a16:colId xmlns:a16="http://schemas.microsoft.com/office/drawing/2014/main" val="2840088114"/>
                    </a:ext>
                  </a:extLst>
                </a:gridCol>
                <a:gridCol w="370332">
                  <a:extLst>
                    <a:ext uri="{9D8B030D-6E8A-4147-A177-3AD203B41FA5}">
                      <a16:colId xmlns:a16="http://schemas.microsoft.com/office/drawing/2014/main" val="2651200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95195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KLM Royal Dutch Airlines - 2018-02-16 13:44:50</a:t>
                      </a:r>
                      <a:r>
                        <a:rPr kumimoji="0" lang="en-US" sz="1000" b="0" i="0" u="none" strike="noStrike" kern="1200" cap="none" spc="0" normalizeH="0" baseline="0" noProof="0">
                          <a:ln>
                            <a:noFill/>
                          </a:ln>
                          <a:solidFill>
                            <a:prstClr val="black"/>
                          </a:solidFill>
                          <a:effectLst/>
                          <a:uLnTx/>
                          <a:uFillTx/>
                          <a:latin typeface="+mn-lt"/>
                          <a:ea typeface="+mn-ea"/>
                          <a:cs typeface="+mn-cs"/>
                        </a:rPr>
                        <a:t>
Meet the Olympic speed-skating queen of 1988!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66608896"/>
                  </a:ext>
                </a:extLst>
              </a:tr>
            </a:tbl>
          </a:graphicData>
        </a:graphic>
      </p:graphicFrame>
      <p:sp>
        <p:nvSpPr>
          <p:cNvPr id="4" name="Text Placeholder 3">
            <a:extLst>
              <a:ext uri="{FF2B5EF4-FFF2-40B4-BE49-F238E27FC236}">
                <a16:creationId xmlns:a16="http://schemas.microsoft.com/office/drawing/2014/main" id="{1879012D-F8F7-4356-89E4-38A2F5F5C9A7}"/>
              </a:ext>
            </a:extLst>
          </p:cNvPr>
          <p:cNvSpPr>
            <a:spLocks noGrp="1"/>
          </p:cNvSpPr>
          <p:nvPr>
            <p:ph type="body" sz="quarter" idx="14"/>
          </p:nvPr>
        </p:nvSpPr>
        <p:spPr/>
        <p:txBody>
          <a:bodyPr/>
          <a:lstStyle/>
          <a:p>
            <a:r>
              <a:rPr lang="en-US"/>
              <a:t>02/11/2018 - 02/25/2018</a:t>
            </a:r>
          </a:p>
        </p:txBody>
      </p:sp>
    </p:spTree>
    <p:extLst>
      <p:ext uri="{BB962C8B-B14F-4D97-AF65-F5344CB8AC3E}">
        <p14:creationId xmlns:p14="http://schemas.microsoft.com/office/powerpoint/2010/main" val="4070289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4546C-FC96-461F-AC05-B731DEF03636}"/>
              </a:ext>
            </a:extLst>
          </p:cNvPr>
          <p:cNvSpPr>
            <a:spLocks noGrp="1"/>
          </p:cNvSpPr>
          <p:nvPr>
            <p:ph type="title"/>
          </p:nvPr>
        </p:nvSpPr>
        <p:spPr/>
        <p:txBody>
          <a:bodyPr/>
          <a:lstStyle/>
          <a:p>
            <a:r>
              <a:rPr lang="en-US"/>
              <a:t>Facebook Sponsored Posts Distribution</a:t>
            </a:r>
          </a:p>
        </p:txBody>
      </p:sp>
      <p:graphicFrame>
        <p:nvGraphicFramePr>
          <p:cNvPr id="6" name="Chart Placeholder 5">
            <a:extLst>
              <a:ext uri="{FF2B5EF4-FFF2-40B4-BE49-F238E27FC236}">
                <a16:creationId xmlns:a16="http://schemas.microsoft.com/office/drawing/2014/main" id="{782836B0-3B71-43BB-A574-78A8BEC19755}"/>
              </a:ext>
            </a:extLst>
          </p:cNvPr>
          <p:cNvGraphicFramePr>
            <a:graphicFrameLocks noGrp="1"/>
          </p:cNvGraphicFramePr>
          <p:nvPr>
            <p:ph type="chart" sz="quarter" idx="13"/>
            <p:extLst>
              <p:ext uri="{D42A27DB-BD31-4B8C-83A1-F6EECF244321}">
                <p14:modId xmlns:p14="http://schemas.microsoft.com/office/powerpoint/2010/main" val="1054719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A54310-4A4A-44B4-865C-E0118E5C1ECD}"/>
              </a:ext>
            </a:extLst>
          </p:cNvPr>
          <p:cNvSpPr>
            <a:spLocks noGrp="1"/>
          </p:cNvSpPr>
          <p:nvPr>
            <p:ph type="body" sz="quarter" idx="14"/>
          </p:nvPr>
        </p:nvSpPr>
        <p:spPr/>
        <p:txBody>
          <a:bodyPr/>
          <a:lstStyle/>
          <a:p>
            <a:r>
              <a:rPr lang="en-US"/>
              <a:t>02/11/2018 - 02/25/2018</a:t>
            </a:r>
          </a:p>
        </p:txBody>
      </p:sp>
      <p:sp>
        <p:nvSpPr>
          <p:cNvPr id="5" name="Footer Placeholder 4">
            <a:extLst>
              <a:ext uri="{FF2B5EF4-FFF2-40B4-BE49-F238E27FC236}">
                <a16:creationId xmlns:a16="http://schemas.microsoft.com/office/drawing/2014/main" id="{45436AF3-0ECA-4DE9-83A8-76EB3B7EF1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2281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1CC65-3CF6-43FB-B58C-B70C131BBA90}"/>
              </a:ext>
            </a:extLst>
          </p:cNvPr>
          <p:cNvSpPr>
            <a:spLocks noGrp="1"/>
          </p:cNvSpPr>
          <p:nvPr>
            <p:ph type="title"/>
          </p:nvPr>
        </p:nvSpPr>
        <p:spPr/>
        <p:txBody>
          <a:bodyPr/>
          <a:lstStyle/>
          <a:p>
            <a:r>
              <a:rPr lang="en-US"/>
              <a:t>Facebook Own Posts App Usage</a:t>
            </a:r>
          </a:p>
        </p:txBody>
      </p:sp>
      <p:graphicFrame>
        <p:nvGraphicFramePr>
          <p:cNvPr id="6" name="Chart Placeholder 5">
            <a:extLst>
              <a:ext uri="{FF2B5EF4-FFF2-40B4-BE49-F238E27FC236}">
                <a16:creationId xmlns:a16="http://schemas.microsoft.com/office/drawing/2014/main" id="{0613A98B-D399-40D2-AF55-1A2AB4926757}"/>
              </a:ext>
            </a:extLst>
          </p:cNvPr>
          <p:cNvGraphicFramePr>
            <a:graphicFrameLocks noGrp="1"/>
          </p:cNvGraphicFramePr>
          <p:nvPr>
            <p:ph type="chart" sz="quarter" idx="13"/>
            <p:extLst>
              <p:ext uri="{D42A27DB-BD31-4B8C-83A1-F6EECF244321}">
                <p14:modId xmlns:p14="http://schemas.microsoft.com/office/powerpoint/2010/main" val="24010317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0D2902-798F-45B0-834C-9ABDFFFC2AF1}"/>
              </a:ext>
            </a:extLst>
          </p:cNvPr>
          <p:cNvSpPr>
            <a:spLocks noGrp="1"/>
          </p:cNvSpPr>
          <p:nvPr>
            <p:ph type="body" sz="quarter" idx="14"/>
          </p:nvPr>
        </p:nvSpPr>
        <p:spPr/>
        <p:txBody>
          <a:bodyPr/>
          <a:lstStyle/>
          <a:p>
            <a:r>
              <a:rPr lang="en-US"/>
              <a:t>02/11/2018 - 02/25/2018</a:t>
            </a:r>
          </a:p>
        </p:txBody>
      </p:sp>
      <p:sp>
        <p:nvSpPr>
          <p:cNvPr id="5" name="Footer Placeholder 4">
            <a:extLst>
              <a:ext uri="{FF2B5EF4-FFF2-40B4-BE49-F238E27FC236}">
                <a16:creationId xmlns:a16="http://schemas.microsoft.com/office/drawing/2014/main" id="{178397FF-9FC7-4FFE-BA35-34841B183E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2268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A35C2-C0C4-4A0B-841E-1A74D86D8E29}"/>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CC1CA2E7-D3D3-412C-B8E2-B6BF22048F50}"/>
              </a:ext>
            </a:extLst>
          </p:cNvPr>
          <p:cNvGraphicFramePr>
            <a:graphicFrameLocks noGrp="1"/>
          </p:cNvGraphicFramePr>
          <p:nvPr>
            <p:ph type="chart" sz="quarter" idx="13"/>
            <p:extLst>
              <p:ext uri="{D42A27DB-BD31-4B8C-83A1-F6EECF244321}">
                <p14:modId xmlns:p14="http://schemas.microsoft.com/office/powerpoint/2010/main" val="23198380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54D24A-827C-4969-A6A9-328715FB7EFD}"/>
              </a:ext>
            </a:extLst>
          </p:cNvPr>
          <p:cNvSpPr>
            <a:spLocks noGrp="1"/>
          </p:cNvSpPr>
          <p:nvPr>
            <p:ph type="body" sz="quarter" idx="14"/>
          </p:nvPr>
        </p:nvSpPr>
        <p:spPr/>
        <p:txBody>
          <a:bodyPr/>
          <a:lstStyle/>
          <a:p>
            <a:r>
              <a:rPr lang="en-US"/>
              <a:t>02/11/2018 - 02/25/2018</a:t>
            </a:r>
          </a:p>
        </p:txBody>
      </p:sp>
      <p:sp>
        <p:nvSpPr>
          <p:cNvPr id="5" name="Footer Placeholder 4">
            <a:extLst>
              <a:ext uri="{FF2B5EF4-FFF2-40B4-BE49-F238E27FC236}">
                <a16:creationId xmlns:a16="http://schemas.microsoft.com/office/drawing/2014/main" id="{C46E75DE-4CC2-4F86-B82E-4C9AB061E1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22353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FDEF4-4362-4775-A6D2-D69AE2442485}"/>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437FC779-BE65-44CF-A23D-AB85C591C757}"/>
              </a:ext>
            </a:extLst>
          </p:cNvPr>
          <p:cNvGraphicFramePr>
            <a:graphicFrameLocks noGrp="1"/>
          </p:cNvGraphicFramePr>
          <p:nvPr>
            <p:ph type="chart" sz="quarter" idx="13"/>
            <p:extLst>
              <p:ext uri="{D42A27DB-BD31-4B8C-83A1-F6EECF244321}">
                <p14:modId xmlns:p14="http://schemas.microsoft.com/office/powerpoint/2010/main" val="14998463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CDCDB8-9288-4AB6-BCC7-B1FD3F019934}"/>
              </a:ext>
            </a:extLst>
          </p:cNvPr>
          <p:cNvSpPr>
            <a:spLocks noGrp="1"/>
          </p:cNvSpPr>
          <p:nvPr>
            <p:ph type="body" sz="quarter" idx="14"/>
          </p:nvPr>
        </p:nvSpPr>
        <p:spPr/>
        <p:txBody>
          <a:bodyPr/>
          <a:lstStyle/>
          <a:p>
            <a:r>
              <a:rPr lang="en-US"/>
              <a:t>02/11/2018 - 02/25/2018</a:t>
            </a:r>
          </a:p>
        </p:txBody>
      </p:sp>
      <p:sp>
        <p:nvSpPr>
          <p:cNvPr id="5" name="Footer Placeholder 4">
            <a:extLst>
              <a:ext uri="{FF2B5EF4-FFF2-40B4-BE49-F238E27FC236}">
                <a16:creationId xmlns:a16="http://schemas.microsoft.com/office/drawing/2014/main" id="{033A69D2-A398-448F-8E77-9B149E4CB1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10989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45CE9-B103-4A0E-8F1D-33568BC57226}"/>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9E88F2DF-40F0-4D92-B59F-D3BB172DA8AC}"/>
              </a:ext>
            </a:extLst>
          </p:cNvPr>
          <p:cNvGraphicFramePr>
            <a:graphicFrameLocks noGrp="1"/>
          </p:cNvGraphicFramePr>
          <p:nvPr>
            <p:ph type="tbl" sz="quarter" idx="13"/>
            <p:extLst>
              <p:ext uri="{D42A27DB-BD31-4B8C-83A1-F6EECF244321}">
                <p14:modId xmlns:p14="http://schemas.microsoft.com/office/powerpoint/2010/main" val="427298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62082890"/>
                    </a:ext>
                  </a:extLst>
                </a:gridCol>
                <a:gridCol w="699516">
                  <a:extLst>
                    <a:ext uri="{9D8B030D-6E8A-4147-A177-3AD203B41FA5}">
                      <a16:colId xmlns:a16="http://schemas.microsoft.com/office/drawing/2014/main" val="1693439611"/>
                    </a:ext>
                  </a:extLst>
                </a:gridCol>
                <a:gridCol w="699516">
                  <a:extLst>
                    <a:ext uri="{9D8B030D-6E8A-4147-A177-3AD203B41FA5}">
                      <a16:colId xmlns:a16="http://schemas.microsoft.com/office/drawing/2014/main" val="2534364728"/>
                    </a:ext>
                  </a:extLst>
                </a:gridCol>
                <a:gridCol w="658368">
                  <a:extLst>
                    <a:ext uri="{9D8B030D-6E8A-4147-A177-3AD203B41FA5}">
                      <a16:colId xmlns:a16="http://schemas.microsoft.com/office/drawing/2014/main" val="2757228254"/>
                    </a:ext>
                  </a:extLst>
                </a:gridCol>
                <a:gridCol w="658368">
                  <a:extLst>
                    <a:ext uri="{9D8B030D-6E8A-4147-A177-3AD203B41FA5}">
                      <a16:colId xmlns:a16="http://schemas.microsoft.com/office/drawing/2014/main" val="1549675996"/>
                    </a:ext>
                  </a:extLst>
                </a:gridCol>
                <a:gridCol w="658368">
                  <a:extLst>
                    <a:ext uri="{9D8B030D-6E8A-4147-A177-3AD203B41FA5}">
                      <a16:colId xmlns:a16="http://schemas.microsoft.com/office/drawing/2014/main" val="2203056654"/>
                    </a:ext>
                  </a:extLst>
                </a:gridCol>
                <a:gridCol w="699516">
                  <a:extLst>
                    <a:ext uri="{9D8B030D-6E8A-4147-A177-3AD203B41FA5}">
                      <a16:colId xmlns:a16="http://schemas.microsoft.com/office/drawing/2014/main" val="103111764"/>
                    </a:ext>
                  </a:extLst>
                </a:gridCol>
                <a:gridCol w="699516">
                  <a:extLst>
                    <a:ext uri="{9D8B030D-6E8A-4147-A177-3AD203B41FA5}">
                      <a16:colId xmlns:a16="http://schemas.microsoft.com/office/drawing/2014/main" val="1674117253"/>
                    </a:ext>
                  </a:extLst>
                </a:gridCol>
                <a:gridCol w="699516">
                  <a:extLst>
                    <a:ext uri="{9D8B030D-6E8A-4147-A177-3AD203B41FA5}">
                      <a16:colId xmlns:a16="http://schemas.microsoft.com/office/drawing/2014/main" val="3579111047"/>
                    </a:ext>
                  </a:extLst>
                </a:gridCol>
                <a:gridCol w="658368">
                  <a:extLst>
                    <a:ext uri="{9D8B030D-6E8A-4147-A177-3AD203B41FA5}">
                      <a16:colId xmlns:a16="http://schemas.microsoft.com/office/drawing/2014/main" val="333654065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357434436"/>
                  </a:ext>
                </a:extLst>
              </a:tr>
              <a:tr h="370840">
                <a:tc>
                  <a:txBody>
                    <a:bodyPr/>
                    <a:lstStyle/>
                    <a:p>
                      <a:r>
                        <a:rPr lang="en-US" sz="1000"/>
                        <a:t>klm (KLM Royal Dutch Airlines)</a:t>
                      </a:r>
                    </a:p>
                  </a:txBody>
                  <a:tcPr/>
                </a:tc>
                <a:tc>
                  <a:txBody>
                    <a:bodyPr/>
                    <a:lstStyle/>
                    <a:p>
                      <a:r>
                        <a:rPr lang="en-US" sz="1000"/>
                        <a:t>824762</a:t>
                      </a:r>
                    </a:p>
                  </a:txBody>
                  <a:tcPr/>
                </a:tc>
                <a:tc>
                  <a:txBody>
                    <a:bodyPr/>
                    <a:lstStyle/>
                    <a:p>
                      <a:r>
                        <a:rPr lang="en-US" sz="1000"/>
                        <a:t>6421</a:t>
                      </a:r>
                    </a:p>
                  </a:txBody>
                  <a:tcPr/>
                </a:tc>
                <a:tc>
                  <a:txBody>
                    <a:bodyPr/>
                    <a:lstStyle/>
                    <a:p>
                      <a:r>
                        <a:rPr lang="en-US" sz="1000"/>
                        <a:t>14</a:t>
                      </a:r>
                    </a:p>
                  </a:txBody>
                  <a:tcPr/>
                </a:tc>
                <a:tc>
                  <a:txBody>
                    <a:bodyPr/>
                    <a:lstStyle/>
                    <a:p>
                      <a:r>
                        <a:rPr lang="en-US" sz="1000"/>
                        <a:t>0</a:t>
                      </a:r>
                    </a:p>
                  </a:txBody>
                  <a:tcPr/>
                </a:tc>
                <a:tc>
                  <a:txBody>
                    <a:bodyPr/>
                    <a:lstStyle/>
                    <a:p>
                      <a:r>
                        <a:rPr lang="en-US" sz="1000"/>
                        <a:t>1</a:t>
                      </a:r>
                    </a:p>
                  </a:txBody>
                  <a:tcPr/>
                </a:tc>
                <a:tc>
                  <a:txBody>
                    <a:bodyPr/>
                    <a:lstStyle/>
                    <a:p>
                      <a:r>
                        <a:rPr lang="en-US" sz="1000"/>
                        <a:t>15</a:t>
                      </a:r>
                    </a:p>
                  </a:txBody>
                  <a:tcPr/>
                </a:tc>
                <a:tc>
                  <a:txBody>
                    <a:bodyPr/>
                    <a:lstStyle/>
                    <a:p>
                      <a:r>
                        <a:rPr lang="en-US" sz="1000"/>
                        <a:t>164072</a:t>
                      </a:r>
                    </a:p>
                  </a:txBody>
                  <a:tcPr/>
                </a:tc>
                <a:tc>
                  <a:txBody>
                    <a:bodyPr/>
                    <a:lstStyle/>
                    <a:p>
                      <a:r>
                        <a:rPr lang="en-US" sz="1000"/>
                        <a:t>1505</a:t>
                      </a:r>
                    </a:p>
                  </a:txBody>
                  <a:tcPr/>
                </a:tc>
                <a:tc>
                  <a:txBody>
                    <a:bodyPr/>
                    <a:lstStyle/>
                    <a:p>
                      <a:r>
                        <a:rPr lang="en-US" sz="1000"/>
                        <a:t>1.3436%</a:t>
                      </a:r>
                    </a:p>
                  </a:txBody>
                  <a:tcPr/>
                </a:tc>
                <a:extLst>
                  <a:ext uri="{0D108BD9-81ED-4DB2-BD59-A6C34878D82A}">
                    <a16:rowId xmlns:a16="http://schemas.microsoft.com/office/drawing/2014/main" val="1582259285"/>
                  </a:ext>
                </a:extLst>
              </a:tr>
              <a:tr h="370840">
                <a:tc>
                  <a:txBody>
                    <a:bodyPr/>
                    <a:lstStyle/>
                    <a:p>
                      <a:r>
                        <a:rPr lang="en-US" sz="1000"/>
                        <a:t>turkishairlines (Turkish Airlines)</a:t>
                      </a:r>
                    </a:p>
                  </a:txBody>
                  <a:tcPr/>
                </a:tc>
                <a:tc>
                  <a:txBody>
                    <a:bodyPr/>
                    <a:lstStyle/>
                    <a:p>
                      <a:r>
                        <a:rPr lang="en-US" sz="1000"/>
                        <a:t>1076738</a:t>
                      </a:r>
                    </a:p>
                  </a:txBody>
                  <a:tcPr/>
                </a:tc>
                <a:tc>
                  <a:txBody>
                    <a:bodyPr/>
                    <a:lstStyle/>
                    <a:p>
                      <a:r>
                        <a:rPr lang="en-US" sz="1000"/>
                        <a:t>5829</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8</a:t>
                      </a:r>
                    </a:p>
                  </a:txBody>
                  <a:tcPr/>
                </a:tc>
                <a:tc>
                  <a:txBody>
                    <a:bodyPr/>
                    <a:lstStyle/>
                    <a:p>
                      <a:r>
                        <a:rPr lang="en-US" sz="1000"/>
                        <a:t>164616</a:t>
                      </a:r>
                    </a:p>
                  </a:txBody>
                  <a:tcPr/>
                </a:tc>
                <a:tc>
                  <a:txBody>
                    <a:bodyPr/>
                    <a:lstStyle/>
                    <a:p>
                      <a:r>
                        <a:rPr lang="en-US" sz="1000"/>
                        <a:t>2873</a:t>
                      </a:r>
                    </a:p>
                  </a:txBody>
                  <a:tcPr/>
                </a:tc>
                <a:tc>
                  <a:txBody>
                    <a:bodyPr/>
                    <a:lstStyle/>
                    <a:p>
                      <a:r>
                        <a:rPr lang="en-US" sz="1000"/>
                        <a:t>1.9497%</a:t>
                      </a:r>
                    </a:p>
                  </a:txBody>
                  <a:tcPr/>
                </a:tc>
                <a:extLst>
                  <a:ext uri="{0D108BD9-81ED-4DB2-BD59-A6C34878D82A}">
                    <a16:rowId xmlns:a16="http://schemas.microsoft.com/office/drawing/2014/main" val="3673589822"/>
                  </a:ext>
                </a:extLst>
              </a:tr>
              <a:tr h="370840">
                <a:tc>
                  <a:txBody>
                    <a:bodyPr/>
                    <a:lstStyle/>
                    <a:p>
                      <a:r>
                        <a:rPr lang="en-US" sz="1000"/>
                        <a:t>tapairportugal (TAP Air Portugal)</a:t>
                      </a:r>
                    </a:p>
                  </a:txBody>
                  <a:tcPr/>
                </a:tc>
                <a:tc>
                  <a:txBody>
                    <a:bodyPr/>
                    <a:lstStyle/>
                    <a:p>
                      <a:r>
                        <a:rPr lang="en-US" sz="1000"/>
                        <a:t>207363</a:t>
                      </a:r>
                    </a:p>
                  </a:txBody>
                  <a:tcPr/>
                </a:tc>
                <a:tc>
                  <a:txBody>
                    <a:bodyPr/>
                    <a:lstStyle/>
                    <a:p>
                      <a:r>
                        <a:rPr lang="en-US" sz="1000"/>
                        <a:t>2870</a:t>
                      </a:r>
                    </a:p>
                  </a:txBody>
                  <a:tcPr/>
                </a:tc>
                <a:tc>
                  <a:txBody>
                    <a:bodyPr/>
                    <a:lstStyle/>
                    <a:p>
                      <a:r>
                        <a:rPr lang="en-US" sz="1000"/>
                        <a:t>15</a:t>
                      </a:r>
                    </a:p>
                  </a:txBody>
                  <a:tcPr/>
                </a:tc>
                <a:tc>
                  <a:txBody>
                    <a:bodyPr/>
                    <a:lstStyle/>
                    <a:p>
                      <a:r>
                        <a:rPr lang="en-US" sz="1000"/>
                        <a:t>0</a:t>
                      </a:r>
                    </a:p>
                  </a:txBody>
                  <a:tcPr/>
                </a:tc>
                <a:tc>
                  <a:txBody>
                    <a:bodyPr/>
                    <a:lstStyle/>
                    <a:p>
                      <a:r>
                        <a:rPr lang="en-US" sz="1000"/>
                        <a:t>0</a:t>
                      </a:r>
                    </a:p>
                  </a:txBody>
                  <a:tcPr/>
                </a:tc>
                <a:tc>
                  <a:txBody>
                    <a:bodyPr/>
                    <a:lstStyle/>
                    <a:p>
                      <a:r>
                        <a:rPr lang="en-US" sz="1000"/>
                        <a:t>15</a:t>
                      </a:r>
                    </a:p>
                  </a:txBody>
                  <a:tcPr/>
                </a:tc>
                <a:tc>
                  <a:txBody>
                    <a:bodyPr/>
                    <a:lstStyle/>
                    <a:p>
                      <a:r>
                        <a:rPr lang="en-US" sz="1000"/>
                        <a:t>94297</a:t>
                      </a:r>
                    </a:p>
                  </a:txBody>
                  <a:tcPr/>
                </a:tc>
                <a:tc>
                  <a:txBody>
                    <a:bodyPr/>
                    <a:lstStyle/>
                    <a:p>
                      <a:r>
                        <a:rPr lang="en-US" sz="1000"/>
                        <a:t>726</a:t>
                      </a:r>
                    </a:p>
                  </a:txBody>
                  <a:tcPr/>
                </a:tc>
                <a:tc>
                  <a:txBody>
                    <a:bodyPr/>
                    <a:lstStyle/>
                    <a:p>
                      <a:r>
                        <a:rPr lang="en-US" sz="1000"/>
                        <a:t>3.0763%</a:t>
                      </a:r>
                    </a:p>
                  </a:txBody>
                  <a:tcPr/>
                </a:tc>
                <a:extLst>
                  <a:ext uri="{0D108BD9-81ED-4DB2-BD59-A6C34878D82A}">
                    <a16:rowId xmlns:a16="http://schemas.microsoft.com/office/drawing/2014/main" val="1617622342"/>
                  </a:ext>
                </a:extLst>
              </a:tr>
            </a:tbl>
          </a:graphicData>
        </a:graphic>
      </p:graphicFrame>
      <p:sp>
        <p:nvSpPr>
          <p:cNvPr id="4" name="Text Placeholder 3">
            <a:extLst>
              <a:ext uri="{FF2B5EF4-FFF2-40B4-BE49-F238E27FC236}">
                <a16:creationId xmlns:a16="http://schemas.microsoft.com/office/drawing/2014/main" id="{2AA106AA-F0D4-4C31-9C3D-27BA07886F50}"/>
              </a:ext>
            </a:extLst>
          </p:cNvPr>
          <p:cNvSpPr>
            <a:spLocks noGrp="1"/>
          </p:cNvSpPr>
          <p:nvPr>
            <p:ph type="body" sz="quarter" idx="14"/>
          </p:nvPr>
        </p:nvSpPr>
        <p:spPr/>
        <p:txBody>
          <a:bodyPr/>
          <a:lstStyle/>
          <a:p>
            <a:r>
              <a:rPr lang="en-US"/>
              <a:t>02/11/2018 - 02/25/2018</a:t>
            </a:r>
          </a:p>
        </p:txBody>
      </p:sp>
    </p:spTree>
    <p:extLst>
      <p:ext uri="{BB962C8B-B14F-4D97-AF65-F5344CB8AC3E}">
        <p14:creationId xmlns:p14="http://schemas.microsoft.com/office/powerpoint/2010/main" val="35377253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1123</Words>
  <Application>Microsoft Office PowerPoint</Application>
  <PresentationFormat>On-screen Show (4:3)</PresentationFormat>
  <Paragraphs>711</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Content Optimization Benchmark</vt:lpstr>
      <vt:lpstr>Facebook Own Posts</vt:lpstr>
      <vt:lpstr>Facebook Interaction Rate By Post Type</vt:lpstr>
      <vt:lpstr>Facebook Own Posts Table - 1 of 10</vt:lpstr>
      <vt:lpstr>Facebook Own Posts Table - 2 of 10</vt:lpstr>
      <vt:lpstr>Facebook Own Posts Table - 3 of 10</vt:lpstr>
      <vt:lpstr>Facebook Own Posts Table - 4 of 10</vt:lpstr>
      <vt:lpstr>Facebook Own Posts Table - 5 of 10</vt:lpstr>
      <vt:lpstr>Facebook Own Posts Table - 6 of 10</vt:lpstr>
      <vt:lpstr>Facebook Own Posts Table - 7 of 10</vt:lpstr>
      <vt:lpstr>Facebook Own Posts Table - 8 of 10</vt:lpstr>
      <vt:lpstr>Facebook Own Posts Table - 9 of 10</vt:lpstr>
      <vt:lpstr>Facebook Own Posts Table - 10 of 10</vt:lpstr>
      <vt:lpstr>Facebook Sponsored Posts Distribution</vt:lpstr>
      <vt:lpstr>Facebook Own Posts App Usage</vt:lpstr>
      <vt:lpstr>Facebook Key Metrics Radar</vt:lpstr>
      <vt:lpstr>Instagram Followers Total</vt:lpstr>
      <vt:lpstr>Instagram Key Metrics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2018-02-26T13:39:38Z</dcterms:created>
  <dcterms:modified xsi:type="dcterms:W3CDTF">2018-02-26T13:40:40Z</dcterms:modified>
</cp:coreProperties>
</file>