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KLM Royal Dutch Airlines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1-4BD2-8AC6-1E0DAA26D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Turkish Airlines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21-4BD2-8AC6-1E0DAA26D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TAP Air Portugal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21-4BD2-8AC6-1E0DAA26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80624"/>
        <c:axId val="282481608"/>
      </c:lineChart>
      <c:dateAx>
        <c:axId val="28248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1608"/>
        <c:crosses val="autoZero"/>
        <c:auto val="1"/>
        <c:lblOffset val="100"/>
        <c:baseTimeUnit val="days"/>
      </c:dateAx>
      <c:valAx>
        <c:axId val="28248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KLM Royal Dutch Airlines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9.5514576843552992E-3</c:v>
                </c:pt>
                <c:pt idx="1">
                  <c:v>2.2700399771434999E-2</c:v>
                </c:pt>
                <c:pt idx="2">
                  <c:v>0.12001193672363</c:v>
                </c:pt>
                <c:pt idx="3">
                  <c:v>0</c:v>
                </c:pt>
                <c:pt idx="4">
                  <c:v>0.68150715487405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7-46FB-84E4-C6D71D809A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Turkish Airlines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4.5898168771507E-2</c:v>
                </c:pt>
                <c:pt idx="3">
                  <c:v>0</c:v>
                </c:pt>
                <c:pt idx="4">
                  <c:v>1.9627623577643999E-2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7-46FB-84E4-C6D71D809A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TAP Air Portugal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3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7-46FB-84E4-C6D71D809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415192"/>
        <c:axId val="238415520"/>
      </c:barChart>
      <c:catAx>
        <c:axId val="23841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15520"/>
        <c:crosses val="autoZero"/>
        <c:auto val="1"/>
        <c:lblAlgn val="ctr"/>
        <c:lblOffset val="100"/>
        <c:noMultiLvlLbl val="0"/>
      </c:catAx>
      <c:valAx>
        <c:axId val="23841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1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KLM Royal Dutch Airlines</c:v>
                </c:pt>
                <c:pt idx="1">
                  <c:v>Turkish Airlines</c:v>
                </c:pt>
                <c:pt idx="2">
                  <c:v>TAP Air Portugal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17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4-4E76-8173-8F29FB07B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907032"/>
        <c:axId val="399907360"/>
      </c:barChart>
      <c:catAx>
        <c:axId val="39990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7360"/>
        <c:crosses val="autoZero"/>
        <c:auto val="1"/>
        <c:lblAlgn val="ctr"/>
        <c:lblOffset val="100"/>
        <c:noMultiLvlLbl val="0"/>
      </c:catAx>
      <c:valAx>
        <c:axId val="39990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KLM Royal Dutch Airlines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80.645200000000003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B-4C39-9E62-8DD3D3907E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Turkish Airlines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28.997800000000002</c:v>
                </c:pt>
                <c:pt idx="1">
                  <c:v>54.838700000000003</c:v>
                </c:pt>
                <c:pt idx="2">
                  <c:v>5.2728999999999999</c:v>
                </c:pt>
                <c:pt idx="3">
                  <c:v>0</c:v>
                </c:pt>
                <c:pt idx="4">
                  <c:v>26.722200000000001</c:v>
                </c:pt>
                <c:pt idx="5">
                  <c:v>59.231299999999997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AB-4C39-9E62-8DD3D3907E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TAP Air Portugal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1.7065999999999999</c:v>
                </c:pt>
                <c:pt idx="3">
                  <c:v>42.156599999999997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AB-4C39-9E62-8DD3D3907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850944"/>
        <c:axId val="399847664"/>
      </c:radarChart>
      <c:catAx>
        <c:axId val="39985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47664"/>
        <c:crosses val="autoZero"/>
        <c:auto val="1"/>
        <c:lblAlgn val="ctr"/>
        <c:lblOffset val="100"/>
        <c:noMultiLvlLbl val="0"/>
      </c:catAx>
      <c:valAx>
        <c:axId val="39984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5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klm (KLM Royal Dutch Airlines)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799219</c:v>
                </c:pt>
                <c:pt idx="1">
                  <c:v>799757</c:v>
                </c:pt>
                <c:pt idx="2">
                  <c:v>800239</c:v>
                </c:pt>
                <c:pt idx="3">
                  <c:v>800653</c:v>
                </c:pt>
                <c:pt idx="4">
                  <c:v>801147</c:v>
                </c:pt>
                <c:pt idx="5">
                  <c:v>801652</c:v>
                </c:pt>
                <c:pt idx="6">
                  <c:v>802185</c:v>
                </c:pt>
                <c:pt idx="7">
                  <c:v>802799</c:v>
                </c:pt>
                <c:pt idx="8">
                  <c:v>803395</c:v>
                </c:pt>
                <c:pt idx="9">
                  <c:v>803983</c:v>
                </c:pt>
                <c:pt idx="10">
                  <c:v>804515</c:v>
                </c:pt>
                <c:pt idx="11">
                  <c:v>804877</c:v>
                </c:pt>
                <c:pt idx="12">
                  <c:v>805310</c:v>
                </c:pt>
                <c:pt idx="13">
                  <c:v>805834</c:v>
                </c:pt>
                <c:pt idx="14">
                  <c:v>806350</c:v>
                </c:pt>
                <c:pt idx="15">
                  <c:v>806744</c:v>
                </c:pt>
                <c:pt idx="16">
                  <c:v>807131</c:v>
                </c:pt>
                <c:pt idx="17">
                  <c:v>807647</c:v>
                </c:pt>
                <c:pt idx="18">
                  <c:v>808145</c:v>
                </c:pt>
                <c:pt idx="19">
                  <c:v>808585</c:v>
                </c:pt>
                <c:pt idx="20">
                  <c:v>808975</c:v>
                </c:pt>
                <c:pt idx="21">
                  <c:v>809431</c:v>
                </c:pt>
                <c:pt idx="22">
                  <c:v>809838</c:v>
                </c:pt>
                <c:pt idx="23">
                  <c:v>810273</c:v>
                </c:pt>
                <c:pt idx="24">
                  <c:v>810700</c:v>
                </c:pt>
                <c:pt idx="25">
                  <c:v>811097</c:v>
                </c:pt>
                <c:pt idx="26">
                  <c:v>811515</c:v>
                </c:pt>
                <c:pt idx="27">
                  <c:v>811986</c:v>
                </c:pt>
                <c:pt idx="28">
                  <c:v>812400</c:v>
                </c:pt>
                <c:pt idx="29">
                  <c:v>812772</c:v>
                </c:pt>
                <c:pt idx="30">
                  <c:v>813147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5-4077-A860-3D7E79024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turkishairlines (Turkish Airlines)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1020932</c:v>
                </c:pt>
                <c:pt idx="1">
                  <c:v>1022252</c:v>
                </c:pt>
                <c:pt idx="2">
                  <c:v>1023907</c:v>
                </c:pt>
                <c:pt idx="3">
                  <c:v>1024728</c:v>
                </c:pt>
                <c:pt idx="4">
                  <c:v>1026139</c:v>
                </c:pt>
                <c:pt idx="5">
                  <c:v>1029053</c:v>
                </c:pt>
                <c:pt idx="6">
                  <c:v>1032433</c:v>
                </c:pt>
                <c:pt idx="7">
                  <c:v>1034084</c:v>
                </c:pt>
                <c:pt idx="8">
                  <c:v>1035342</c:v>
                </c:pt>
                <c:pt idx="9">
                  <c:v>1036868</c:v>
                </c:pt>
                <c:pt idx="10">
                  <c:v>1038463</c:v>
                </c:pt>
                <c:pt idx="11">
                  <c:v>1040722</c:v>
                </c:pt>
                <c:pt idx="12">
                  <c:v>1043123</c:v>
                </c:pt>
                <c:pt idx="13">
                  <c:v>1045650</c:v>
                </c:pt>
                <c:pt idx="14">
                  <c:v>1045965</c:v>
                </c:pt>
                <c:pt idx="15">
                  <c:v>1047874</c:v>
                </c:pt>
                <c:pt idx="16">
                  <c:v>1049031</c:v>
                </c:pt>
                <c:pt idx="17">
                  <c:v>1051096</c:v>
                </c:pt>
                <c:pt idx="18">
                  <c:v>1051605</c:v>
                </c:pt>
                <c:pt idx="19">
                  <c:v>1053019</c:v>
                </c:pt>
                <c:pt idx="20">
                  <c:v>1054112</c:v>
                </c:pt>
                <c:pt idx="21">
                  <c:v>1055346</c:v>
                </c:pt>
                <c:pt idx="22">
                  <c:v>1056236</c:v>
                </c:pt>
                <c:pt idx="23">
                  <c:v>1056965</c:v>
                </c:pt>
                <c:pt idx="24">
                  <c:v>1058680</c:v>
                </c:pt>
                <c:pt idx="25">
                  <c:v>1059358</c:v>
                </c:pt>
                <c:pt idx="26">
                  <c:v>1060299</c:v>
                </c:pt>
                <c:pt idx="27">
                  <c:v>1061335</c:v>
                </c:pt>
                <c:pt idx="28">
                  <c:v>1062176</c:v>
                </c:pt>
                <c:pt idx="29">
                  <c:v>1062950</c:v>
                </c:pt>
                <c:pt idx="30">
                  <c:v>1063706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5-4077-A860-3D7E79024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tapairportugal (TAP Air Portugal)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194969</c:v>
                </c:pt>
                <c:pt idx="1">
                  <c:v>195256</c:v>
                </c:pt>
                <c:pt idx="2">
                  <c:v>195737</c:v>
                </c:pt>
                <c:pt idx="3">
                  <c:v>196014</c:v>
                </c:pt>
                <c:pt idx="4">
                  <c:v>196249</c:v>
                </c:pt>
                <c:pt idx="5">
                  <c:v>196479</c:v>
                </c:pt>
                <c:pt idx="6">
                  <c:v>196748</c:v>
                </c:pt>
                <c:pt idx="7">
                  <c:v>196920</c:v>
                </c:pt>
                <c:pt idx="8">
                  <c:v>197156</c:v>
                </c:pt>
                <c:pt idx="9">
                  <c:v>197397</c:v>
                </c:pt>
                <c:pt idx="10">
                  <c:v>197697</c:v>
                </c:pt>
                <c:pt idx="11">
                  <c:v>197911</c:v>
                </c:pt>
                <c:pt idx="12">
                  <c:v>198121</c:v>
                </c:pt>
                <c:pt idx="13">
                  <c:v>198299</c:v>
                </c:pt>
                <c:pt idx="14">
                  <c:v>198550</c:v>
                </c:pt>
                <c:pt idx="15">
                  <c:v>198815</c:v>
                </c:pt>
                <c:pt idx="16">
                  <c:v>199087</c:v>
                </c:pt>
                <c:pt idx="17">
                  <c:v>199360</c:v>
                </c:pt>
                <c:pt idx="18">
                  <c:v>199544</c:v>
                </c:pt>
                <c:pt idx="19">
                  <c:v>199729</c:v>
                </c:pt>
                <c:pt idx="20">
                  <c:v>199937</c:v>
                </c:pt>
                <c:pt idx="21">
                  <c:v>200231</c:v>
                </c:pt>
                <c:pt idx="22">
                  <c:v>200576</c:v>
                </c:pt>
                <c:pt idx="23">
                  <c:v>200827</c:v>
                </c:pt>
                <c:pt idx="24">
                  <c:v>201078</c:v>
                </c:pt>
                <c:pt idx="25">
                  <c:v>201315</c:v>
                </c:pt>
                <c:pt idx="26">
                  <c:v>201614</c:v>
                </c:pt>
                <c:pt idx="27">
                  <c:v>201837</c:v>
                </c:pt>
                <c:pt idx="28">
                  <c:v>202122</c:v>
                </c:pt>
                <c:pt idx="29">
                  <c:v>202310</c:v>
                </c:pt>
                <c:pt idx="30">
                  <c:v>202516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65-4077-A860-3D7E79024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874232"/>
        <c:axId val="399865376"/>
      </c:lineChart>
      <c:dateAx>
        <c:axId val="39987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65376"/>
        <c:crosses val="autoZero"/>
        <c:auto val="1"/>
        <c:lblOffset val="100"/>
        <c:baseTimeUnit val="days"/>
      </c:dateAx>
      <c:valAx>
        <c:axId val="39986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7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KLM Royal Dutch Airlines</c:v>
                </c:pt>
                <c:pt idx="1">
                  <c:v>Turkish Airlines</c:v>
                </c:pt>
                <c:pt idx="2">
                  <c:v>TAP Air Portugal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9-4780-8C48-AE436EE24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KLM Royal Dutch Airlines</c:v>
                </c:pt>
                <c:pt idx="1">
                  <c:v>Turkish Airlines</c:v>
                </c:pt>
                <c:pt idx="2">
                  <c:v>TAP Air Portugal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</c:v>
                </c:pt>
                <c:pt idx="1">
                  <c:v>11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49-4780-8C48-AE436EE24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KLM Royal Dutch Airlines</c:v>
                </c:pt>
                <c:pt idx="1">
                  <c:v>Turkish Airlines</c:v>
                </c:pt>
                <c:pt idx="2">
                  <c:v>TAP Air Portugal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49-4780-8C48-AE436EE24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579912"/>
        <c:axId val="427575648"/>
      </c:barChart>
      <c:catAx>
        <c:axId val="42757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575648"/>
        <c:crosses val="autoZero"/>
        <c:auto val="1"/>
        <c:lblAlgn val="ctr"/>
        <c:lblOffset val="100"/>
        <c:noMultiLvlLbl val="0"/>
      </c:catAx>
      <c:valAx>
        <c:axId val="42757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57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BBBC-7F0A-4B8A-8E63-2DA1DB8170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CC20-CA93-418A-9962-F0EB6AEB1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70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E596-3B82-46F9-A17A-BBDE31B1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EB954C-AE43-47B4-B468-9797795B3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273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D5971-D0CB-4674-8A66-30868EBFC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1CF5D-83EB-4EAE-B87A-DEB7D195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7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2A2C-C25D-4916-B5E2-8C6466B8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5CA56-FCB6-4FBA-846F-24BE3C3AC9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943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A3B7C-3E19-47CC-908A-867F5CCC1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B3890-11D5-4F7B-BDB2-E6A5E7E5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CE45-136C-4A5E-8CF2-C36870493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8DAB2-D8CA-44EF-9D9F-8D2307F86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614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7266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7084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3864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4146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69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894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70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144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49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88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00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91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765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8457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3989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26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18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034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06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- 2018-01-31 19:07:00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time to go home and rest! 😌 #tapairportugal
(Video: IG @rodrigomiragodinho)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34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- 2018-01-31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you find your way in the City by the Bay!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2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- 2018-01-30 21:29:00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Abidjan is opening its doors for us, and we couldn’t picture a more beautiful invitation. 😉 bit.ly/FlyToAbidjan
(Photo: IG @eltravelar)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614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46B77-C494-4C1C-9403-B027A011B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052489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4B5F-9AB7-4235-80E0-0EB2D906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90AC0-8A0D-45CF-81B1-1EA314C442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630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44159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5104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6557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1653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11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85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6192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0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88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70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943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793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059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10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5600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16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048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9936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91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- 2018-01-30 19:31:00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week, we handed our Instagram to Pilot José Morgado. Check where he's taking us with his photos at instagram.com/tapairportugal!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7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- 2018-01-30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Almost ‘’mist’’ my flight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6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Turkish Airlines - 2018-01-30 14:35:41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✈️
Are you ready to explore the world using all your senses?
#WidenYourWorld #TurkishAirlines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4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F6F1D-D0C6-41CD-8032-3D29BB5C0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37452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8CF45-6EC8-4741-BAF6-F8D94C6D9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C2119-5C38-4300-93C5-14909C11E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291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17854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5731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0522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732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21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331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895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21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93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81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978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868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893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865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7299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539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6808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647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8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- 2018-01-29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Share your love of travelling with us. We're featuring the best photos tagged with #tapairportugal on Instagram at instagram.com/tapairportugal, every weekend. See you there! #flyingweekend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5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Turkish Airlines - 2018-01-29 17:42:31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✈️👧🏻🧒🏼
Kids, are you ready to have more fun on a flight than ever before as you fly through the clouds playing with our toys, made out of all natural materials?
#TurkishAirlines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- 2018-01-29 16:14:29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'liked' these posts the most! Thanks for your support!👍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3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2A470-EB09-4233-BC38-B3B9F85B0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8479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9F76-69F6-47A5-AE3A-23E15F9F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AE4DF-9296-4ACD-896C-8CADF75A1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934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27184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8408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3307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635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89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13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43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894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766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294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782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46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641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0083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9842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989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2897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933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57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Turkish Airlines - 2018-01-29 08:53:41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🚘 
Complete your journey in comfort with our Exclusive Drive service, including chauffeur-driven, luxury vehicle free of charge!
🔎http://bit.ly/exclusive-drive-turkish-airlines 
#TurkishAirlines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- 2018-01-28 21:36:21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 to some of Miami’s most iconic buildings, riding through Ocean Drive’s colourful setting will surely leave you in a good mood. 😄 bit.ly/FlyMiami
(Photo: IG @carolynslens)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202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EFCFF-1011-490B-B772-FB8F338F1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79351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56FF0-9AA4-428A-93CD-47930365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775984-3EE4-4D27-8DDA-BAAD0D58C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675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63488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3678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64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1136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832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423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16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634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332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02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9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65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487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6689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6768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76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138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612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84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Go, little bro!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9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- 2018-01-26 19:26:00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Patterns, patters everywhere. 😍 bit.ly/FlyToFez-TAP
(Photo: IG @ham_kongkrit)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4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- 2018-01-26 10:31:02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What's your happy place? Go for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32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33923-C011-4A2C-9D4D-F893C3657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077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3964-58C3-45E6-BDEB-3193D404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33411-732B-40FB-B044-289199B79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782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3013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9963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6203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55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213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58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38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21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82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7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832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106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235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2737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5743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85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774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168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8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Turkish Airlines - 2018-01-26 10:01:45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✈️
The whole world is waiting for you. Fly &amp; discover it!
#TurkishAirlines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4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- 2018-01-25 21:20:00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I'll follow you anywhere! ♥️ #tapairportugal
(Photo: Leandro Fernandes — IG: @airside_spotter)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75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- 2018-01-25 16:05:02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hope you had a wonderful first flight, baby Valentijn!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694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6DE70-2655-44A7-8263-83A835A1D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9426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DF919-D757-4EA1-81A6-2380D920A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5A698-DC94-4EB8-BC7A-7FB99062E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225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4607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449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99640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662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832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23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095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40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602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594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97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12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081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5709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075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95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557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5804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3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- 2018-01-24 21:21:00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is time for new flights on our Instagram! This week, it is Captain Mario Cruz who will guide us around. Don't miss a thing: instagram.com/tapairportugal. ✈️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19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- 2018-01-24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to escape the cold? We believe that Olinda, near Recife, is not a bad option for that, at all. 😎 bit.ly/FlyToRecifeWithTAP
(Photo: Olívia Ortiz — IG: @_oliviaortiz)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3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- 2018-01-23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Oldie, but a goldie!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391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C54A8-6239-482D-8417-3AF844A95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79911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EC99-7604-481C-BC42-049099361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5E80C-50FC-4AB6-AFB2-764C50D77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81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39134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1559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8988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3638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59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323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63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547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80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466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938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722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193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50896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250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76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614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86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14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- 2018-01-23 09:54:55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travelling kit for your travelling kid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9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Turkish Airlines - 2018-01-23 09:33:18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✈️
Do not delay your travel pleasure.
With Bosphorus Experience, witness the unique beauty and history of Istanbul between two flights.
🔎http://bit.ly/BosphorusExperience
#TurkishAirlines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207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6E2AB-1F25-4B36-99F0-F27DA1A9E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7124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A2DD8-0BCD-451F-9AA8-48B10D904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9DDE6-FF85-4CC2-8644-8A259590B4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25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02241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3056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5473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092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30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97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843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866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01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16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40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90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586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8943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819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49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163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2371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8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- 2018-01-22 19:21:00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family doesn't stop growing. 🎉 We're now over 200K on Instagram! 😍 Are you following us over there? instagram.com/tapairportugal #tapairportugal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1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KLM Royal Dutch Airlines - 2018-01-22 13:16:04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good are your estimating skills about...
A. irbuses
B. oeing 747's
C. ockpits
D. reamliners??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05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5BE86-B9E6-4582-886B-AFCE3D241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22241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37970-7ED0-4766-A857-4E1C2406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AF9E1-9B28-4F46-98A5-8614D8D8C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6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93717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2995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8309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577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82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759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1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911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16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60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605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2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232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8118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1738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38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523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7779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2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 Air Portugal - 2018-01-21 21:34:00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Unconditional love. ♥️ #tapairportugal
(Photo: Patrícia Serras — IG: @patriciamscf)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38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89A2E-0862-4914-B29A-5BC2B2394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26526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5F32-C5C8-4085-8479-BC88950B3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FC1E8D-270B-49E7-8912-216F511C35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2997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12F0B-6700-4A12-96CB-C67ACD323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30FDE-F830-435E-827E-FD3A3E1B5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84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CAE5-9A42-4022-A13D-113EB6BC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A7648-BFAD-42F8-A589-08960AB90A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943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A8A30-1C81-47D8-9596-4CABCB166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B1F01-A8D5-4306-9BAC-BE585201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07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2DA5-4884-4D28-9416-169EDC28C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69AF2-A7EB-4428-AC78-0C4E50E3A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035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A074-848F-42C3-9A2F-75347CC78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5396A-D1BE-497B-A94B-9F0DCDEC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06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C5B59-3573-4D67-A7A9-CC21EBB94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FAE40-2856-41CE-B92E-EF02BBF48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147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87618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125260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429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60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108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1679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5817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6184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45259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096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8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klm (KLM Royal Dutch Airlines)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3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turkishairlines (Turkish Airlines)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0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tapairportugal (TAP Air Portugal)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26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BFBB7-710C-4B0B-BA90-3254ED669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9454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64D12-1DC1-441B-BDF4-02235A1E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2226D7-F20E-4F4B-A60D-362A1D2D3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561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CDB36-BEF9-4410-95A7-4AFFDA455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80C58-9AC6-430E-ADFC-C9FD0187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852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1139</Words>
  <Application>Microsoft Office PowerPoint</Application>
  <PresentationFormat>On-screen Show (4:3)</PresentationFormat>
  <Paragraphs>710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Own Posts App Usage</vt:lpstr>
      <vt:lpstr>Facebook Key Metrics Radar</vt:lpstr>
      <vt:lpstr>Instagram Followers Total</vt:lpstr>
      <vt:lpstr>Instagram Key Metrics Table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2018-02-20T11:40:13Z</dcterms:created>
  <dcterms:modified xsi:type="dcterms:W3CDTF">2018-02-20T11:41:14Z</dcterms:modified>
</cp:coreProperties>
</file>