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00-4E8B-838E-908D35C479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4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00-4E8B-838E-908D35C479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00-4E8B-838E-908D35C479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21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10</c:v>
                </c:pt>
                <c:pt idx="5">
                  <c:v>10</c:v>
                </c:pt>
                <c:pt idx="6">
                  <c:v>17</c:v>
                </c:pt>
                <c:pt idx="7">
                  <c:v>2</c:v>
                </c:pt>
                <c:pt idx="8">
                  <c:v>2</c:v>
                </c:pt>
                <c:pt idx="9">
                  <c:v>17</c:v>
                </c:pt>
                <c:pt idx="10">
                  <c:v>20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00-4E8B-838E-908D35C479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10</c:v>
                </c:pt>
                <c:pt idx="1">
                  <c:v>6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00-4E8B-838E-908D35C479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LG Electronics USA</c:v>
                </c:pt>
                <c:pt idx="1">
                  <c:v>Moen</c:v>
                </c:pt>
                <c:pt idx="2">
                  <c:v>Danfoss</c:v>
                </c:pt>
                <c:pt idx="3">
                  <c:v>Shop-Vac</c:v>
                </c:pt>
                <c:pt idx="4">
                  <c:v>Stanley Black &amp; Decker</c:v>
                </c:pt>
                <c:pt idx="5">
                  <c:v>BITZER Kühlmaschinenbau GmbH</c:v>
                </c:pt>
                <c:pt idx="6">
                  <c:v>Daikin Malaysia</c:v>
                </c:pt>
                <c:pt idx="7">
                  <c:v>Embraco</c:v>
                </c:pt>
                <c:pt idx="8">
                  <c:v>Mitsubishi Electric</c:v>
                </c:pt>
                <c:pt idx="9">
                  <c:v>Regal Beloit Corporation</c:v>
                </c:pt>
                <c:pt idx="10">
                  <c:v>Greenlee Textron</c:v>
                </c:pt>
                <c:pt idx="11">
                  <c:v>Mayekawa USA</c:v>
                </c:pt>
                <c:pt idx="12">
                  <c:v>VACON Engineering</c:v>
                </c:pt>
                <c:pt idx="13">
                  <c:v>TechTronic</c:v>
                </c:pt>
                <c:pt idx="14">
                  <c:v>Sanhua Automotive</c:v>
                </c:pt>
                <c:pt idx="15">
                  <c:v>Sanyo</c:v>
                </c:pt>
                <c:pt idx="16">
                  <c:v>Nilfisk</c:v>
                </c:pt>
              </c:strCache>
            </c:strRef>
          </c:cat>
          <c:val>
            <c:numRef>
              <c:f>Sheet1!$G$2:$G$18</c:f>
              <c:numCache>
                <c:formatCode>General</c:formatCode>
                <c:ptCount val="1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00-4E8B-838E-908D35C47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425856"/>
        <c:axId val="241426512"/>
      </c:barChart>
      <c:catAx>
        <c:axId val="24142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26512"/>
        <c:crosses val="autoZero"/>
        <c:auto val="1"/>
        <c:lblAlgn val="ctr"/>
        <c:lblOffset val="100"/>
        <c:noMultiLvlLbl val="0"/>
      </c:catAx>
      <c:valAx>
        <c:axId val="24142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2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BEE4D-593C-45FF-8175-35C660EB3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50A20B-62D1-48D6-84DE-024CF2DA59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220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90A12-0EBB-457A-88FE-ECFFB9C8C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43D92-22F2-4B12-AB16-AFCAB304B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43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2018-02-20T07:37:31Z</dcterms:created>
  <dcterms:modified xsi:type="dcterms:W3CDTF">2018-02-20T07:37:38Z</dcterms:modified>
</cp:coreProperties>
</file>