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81813" cy="92964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315"/>
  </p:normalViewPr>
  <p:slideViewPr>
    <p:cSldViewPr>
      <p:cViewPr varScale="1">
        <p:scale>
          <a:sx n="61" d="100"/>
          <a:sy n="61" d="100"/>
        </p:scale>
        <p:origin x="96" y="4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Sheet1!$A$2:$A$149</c:f>
              <c:numCache>
                <c:formatCode>m/d/yyyy</c:formatCode>
                <c:ptCount val="14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2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0</c:v>
                </c:pt>
                <c:pt idx="100">
                  <c:v>6</c:v>
                </c:pt>
                <c:pt idx="101">
                  <c:v>1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</c:v>
                </c:pt>
                <c:pt idx="107">
                  <c:v>0</c:v>
                </c:pt>
                <c:pt idx="108">
                  <c:v>1</c:v>
                </c:pt>
                <c:pt idx="109">
                  <c:v>0</c:v>
                </c:pt>
                <c:pt idx="110">
                  <c:v>2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4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2</c:v>
                </c:pt>
                <c:pt idx="119">
                  <c:v>0</c:v>
                </c:pt>
                <c:pt idx="120">
                  <c:v>0</c:v>
                </c:pt>
                <c:pt idx="121">
                  <c:v>2</c:v>
                </c:pt>
                <c:pt idx="122">
                  <c:v>1</c:v>
                </c:pt>
                <c:pt idx="123">
                  <c:v>3</c:v>
                </c:pt>
                <c:pt idx="124">
                  <c:v>1</c:v>
                </c:pt>
                <c:pt idx="125">
                  <c:v>0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1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5-4E1B-99DB-794E3A331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839424"/>
        <c:axId val="385834832"/>
      </c:barChart>
      <c:dateAx>
        <c:axId val="385839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34832"/>
        <c:crosses val="autoZero"/>
        <c:auto val="1"/>
        <c:lblOffset val="100"/>
        <c:baseTimeUnit val="days"/>
      </c:dateAx>
      <c:valAx>
        <c:axId val="38583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3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9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20-483F-A62A-6E99BB185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365208"/>
        <c:axId val="412360944"/>
      </c:barChart>
      <c:catAx>
        <c:axId val="41236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60944"/>
        <c:crosses val="autoZero"/>
        <c:auto val="1"/>
        <c:lblAlgn val="ctr"/>
        <c:lblOffset val="100"/>
        <c:noMultiLvlLbl val="0"/>
      </c:catAx>
      <c:valAx>
        <c:axId val="41236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6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4.4615384615384599</c:v>
                </c:pt>
                <c:pt idx="1">
                  <c:v>5.4</c:v>
                </c:pt>
                <c:pt idx="2">
                  <c:v>4</c:v>
                </c:pt>
                <c:pt idx="3">
                  <c:v>4.25</c:v>
                </c:pt>
                <c:pt idx="4">
                  <c:v>5.8888888888888902</c:v>
                </c:pt>
                <c:pt idx="5">
                  <c:v>2.28571428571429</c:v>
                </c:pt>
                <c:pt idx="6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1B-409C-964E-339419099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353728"/>
        <c:axId val="412354384"/>
      </c:barChart>
      <c:catAx>
        <c:axId val="41235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54384"/>
        <c:crosses val="autoZero"/>
        <c:auto val="1"/>
        <c:lblAlgn val="ctr"/>
        <c:lblOffset val="100"/>
        <c:noMultiLvlLbl val="0"/>
      </c:catAx>
      <c:valAx>
        <c:axId val="41235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5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0.240384615384615</c:v>
                </c:pt>
                <c:pt idx="1">
                  <c:v>0.29094827586206901</c:v>
                </c:pt>
                <c:pt idx="2">
                  <c:v>0.23946360153256699</c:v>
                </c:pt>
                <c:pt idx="3">
                  <c:v>0.25592672413793099</c:v>
                </c:pt>
                <c:pt idx="4">
                  <c:v>0.28735632183908</c:v>
                </c:pt>
                <c:pt idx="5">
                  <c:v>0.123152709359606</c:v>
                </c:pt>
                <c:pt idx="6">
                  <c:v>0.242456896551724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48-4506-9C74-278122235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581216"/>
        <c:axId val="425583184"/>
      </c:barChart>
      <c:catAx>
        <c:axId val="42558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83184"/>
        <c:crosses val="autoZero"/>
        <c:auto val="1"/>
        <c:lblAlgn val="ctr"/>
        <c:lblOffset val="100"/>
        <c:noMultiLvlLbl val="0"/>
      </c:catAx>
      <c:valAx>
        <c:axId val="42558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8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1-4962-AEEC-DEB64C07B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F1-4962-AEEC-DEB64C07B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592696"/>
        <c:axId val="425596304"/>
      </c:barChart>
      <c:catAx>
        <c:axId val="42559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96304"/>
        <c:crosses val="autoZero"/>
        <c:auto val="1"/>
        <c:lblAlgn val="ctr"/>
        <c:lblOffset val="100"/>
        <c:noMultiLvlLbl val="0"/>
      </c:catAx>
      <c:valAx>
        <c:axId val="4255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9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1B-4FB6-B5BF-3EF40C229E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1B-4FB6-B5BF-3EF40C229E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1B-4FB6-B5BF-3EF40C229E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574984"/>
        <c:axId val="425578592"/>
      </c:barChart>
      <c:catAx>
        <c:axId val="42557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78592"/>
        <c:crosses val="autoZero"/>
        <c:auto val="1"/>
        <c:lblAlgn val="ctr"/>
        <c:lblOffset val="100"/>
        <c:noMultiLvlLbl val="0"/>
      </c:catAx>
      <c:valAx>
        <c:axId val="42557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7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Sheet1!$A$2:$A$149</c:f>
              <c:numCache>
                <c:formatCode>m/d/yyyy</c:formatCode>
                <c:ptCount val="14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2</c:v>
                </c:pt>
                <c:pt idx="88">
                  <c:v>0</c:v>
                </c:pt>
                <c:pt idx="89">
                  <c:v>0</c:v>
                </c:pt>
                <c:pt idx="90">
                  <c:v>3</c:v>
                </c:pt>
                <c:pt idx="91">
                  <c:v>0</c:v>
                </c:pt>
                <c:pt idx="92">
                  <c:v>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2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2</c:v>
                </c:pt>
                <c:pt idx="142">
                  <c:v>1</c:v>
                </c:pt>
                <c:pt idx="143">
                  <c:v>3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B3-4596-92F4-2A978D1EE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121016"/>
        <c:axId val="429119704"/>
      </c:barChart>
      <c:dateAx>
        <c:axId val="42912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119704"/>
        <c:crosses val="autoZero"/>
        <c:auto val="1"/>
        <c:lblOffset val="100"/>
        <c:baseTimeUnit val="days"/>
      </c:dateAx>
      <c:valAx>
        <c:axId val="42911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12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5C-4D9F-9EFD-9F6B06346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059680"/>
        <c:axId val="429058040"/>
      </c:barChart>
      <c:catAx>
        <c:axId val="42905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058040"/>
        <c:crosses val="autoZero"/>
        <c:auto val="1"/>
        <c:lblAlgn val="ctr"/>
        <c:lblOffset val="100"/>
        <c:noMultiLvlLbl val="0"/>
      </c:catAx>
      <c:valAx>
        <c:axId val="4290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05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3</c:v>
                </c:pt>
                <c:pt idx="10">
                  <c:v>6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14</c:v>
                </c:pt>
                <c:pt idx="38">
                  <c:v>0</c:v>
                </c:pt>
                <c:pt idx="39">
                  <c:v>2</c:v>
                </c:pt>
                <c:pt idx="40">
                  <c:v>3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5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4</c:v>
                </c:pt>
                <c:pt idx="57">
                  <c:v>5</c:v>
                </c:pt>
                <c:pt idx="58">
                  <c:v>0</c:v>
                </c:pt>
                <c:pt idx="59">
                  <c:v>18</c:v>
                </c:pt>
                <c:pt idx="60">
                  <c:v>2</c:v>
                </c:pt>
                <c:pt idx="61">
                  <c:v>0</c:v>
                </c:pt>
                <c:pt idx="62">
                  <c:v>10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3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3</c:v>
                </c:pt>
                <c:pt idx="89">
                  <c:v>2</c:v>
                </c:pt>
                <c:pt idx="90">
                  <c:v>7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4</c:v>
                </c:pt>
                <c:pt idx="97">
                  <c:v>21</c:v>
                </c:pt>
                <c:pt idx="98">
                  <c:v>3</c:v>
                </c:pt>
                <c:pt idx="99">
                  <c:v>0</c:v>
                </c:pt>
                <c:pt idx="100">
                  <c:v>1</c:v>
                </c:pt>
                <c:pt idx="101">
                  <c:v>6</c:v>
                </c:pt>
                <c:pt idx="102">
                  <c:v>2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8</c:v>
                </c:pt>
                <c:pt idx="107">
                  <c:v>0</c:v>
                </c:pt>
                <c:pt idx="108">
                  <c:v>3</c:v>
                </c:pt>
                <c:pt idx="109">
                  <c:v>0</c:v>
                </c:pt>
                <c:pt idx="110">
                  <c:v>6</c:v>
                </c:pt>
                <c:pt idx="111">
                  <c:v>2</c:v>
                </c:pt>
                <c:pt idx="112">
                  <c:v>0</c:v>
                </c:pt>
                <c:pt idx="113">
                  <c:v>0</c:v>
                </c:pt>
                <c:pt idx="114">
                  <c:v>8</c:v>
                </c:pt>
                <c:pt idx="115">
                  <c:v>0</c:v>
                </c:pt>
                <c:pt idx="116">
                  <c:v>0</c:v>
                </c:pt>
                <c:pt idx="117">
                  <c:v>7</c:v>
                </c:pt>
                <c:pt idx="118">
                  <c:v>2</c:v>
                </c:pt>
                <c:pt idx="119">
                  <c:v>0</c:v>
                </c:pt>
                <c:pt idx="120">
                  <c:v>0</c:v>
                </c:pt>
                <c:pt idx="121">
                  <c:v>9</c:v>
                </c:pt>
                <c:pt idx="122">
                  <c:v>3</c:v>
                </c:pt>
                <c:pt idx="123">
                  <c:v>8</c:v>
                </c:pt>
                <c:pt idx="124">
                  <c:v>9</c:v>
                </c:pt>
                <c:pt idx="125">
                  <c:v>0</c:v>
                </c:pt>
                <c:pt idx="126">
                  <c:v>1</c:v>
                </c:pt>
                <c:pt idx="127">
                  <c:v>4</c:v>
                </c:pt>
                <c:pt idx="128">
                  <c:v>4</c:v>
                </c:pt>
                <c:pt idx="129">
                  <c:v>0</c:v>
                </c:pt>
                <c:pt idx="130">
                  <c:v>6</c:v>
                </c:pt>
                <c:pt idx="131">
                  <c:v>0</c:v>
                </c:pt>
                <c:pt idx="132">
                  <c:v>6</c:v>
                </c:pt>
                <c:pt idx="133">
                  <c:v>0</c:v>
                </c:pt>
                <c:pt idx="134">
                  <c:v>0</c:v>
                </c:pt>
                <c:pt idx="135">
                  <c:v>6</c:v>
                </c:pt>
                <c:pt idx="136">
                  <c:v>0</c:v>
                </c:pt>
                <c:pt idx="137">
                  <c:v>7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9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5-4E86-8760-27103A10A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88736"/>
        <c:axId val="247885784"/>
      </c:lineChart>
      <c:dateAx>
        <c:axId val="24788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85784"/>
        <c:crosses val="autoZero"/>
        <c:auto val="1"/>
        <c:lblOffset val="100"/>
        <c:baseTimeUnit val="days"/>
      </c:dateAx>
      <c:valAx>
        <c:axId val="24788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8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112</c:v>
                </c:pt>
                <c:pt idx="8">
                  <c:v>0</c:v>
                </c:pt>
                <c:pt idx="9">
                  <c:v>145</c:v>
                </c:pt>
                <c:pt idx="10">
                  <c:v>105</c:v>
                </c:pt>
                <c:pt idx="11">
                  <c:v>0</c:v>
                </c:pt>
                <c:pt idx="12">
                  <c:v>0</c:v>
                </c:pt>
                <c:pt idx="13">
                  <c:v>132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158</c:v>
                </c:pt>
                <c:pt idx="18">
                  <c:v>120</c:v>
                </c:pt>
                <c:pt idx="19">
                  <c:v>101</c:v>
                </c:pt>
                <c:pt idx="20">
                  <c:v>0</c:v>
                </c:pt>
                <c:pt idx="21">
                  <c:v>0</c:v>
                </c:pt>
                <c:pt idx="22">
                  <c:v>135</c:v>
                </c:pt>
                <c:pt idx="23">
                  <c:v>0</c:v>
                </c:pt>
                <c:pt idx="24">
                  <c:v>144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117</c:v>
                </c:pt>
                <c:pt idx="29">
                  <c:v>0</c:v>
                </c:pt>
                <c:pt idx="30">
                  <c:v>122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116</c:v>
                </c:pt>
                <c:pt idx="35">
                  <c:v>0</c:v>
                </c:pt>
                <c:pt idx="36">
                  <c:v>0</c:v>
                </c:pt>
                <c:pt idx="37">
                  <c:v>147</c:v>
                </c:pt>
                <c:pt idx="38">
                  <c:v>0</c:v>
                </c:pt>
                <c:pt idx="39">
                  <c:v>134</c:v>
                </c:pt>
                <c:pt idx="40">
                  <c:v>141</c:v>
                </c:pt>
                <c:pt idx="41">
                  <c:v>0</c:v>
                </c:pt>
                <c:pt idx="42">
                  <c:v>119</c:v>
                </c:pt>
                <c:pt idx="43">
                  <c:v>0</c:v>
                </c:pt>
                <c:pt idx="44">
                  <c:v>252</c:v>
                </c:pt>
                <c:pt idx="45">
                  <c:v>0</c:v>
                </c:pt>
                <c:pt idx="46">
                  <c:v>150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143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140</c:v>
                </c:pt>
                <c:pt idx="57">
                  <c:v>153</c:v>
                </c:pt>
                <c:pt idx="58">
                  <c:v>0</c:v>
                </c:pt>
                <c:pt idx="59">
                  <c:v>300</c:v>
                </c:pt>
                <c:pt idx="60">
                  <c:v>122</c:v>
                </c:pt>
                <c:pt idx="61">
                  <c:v>0</c:v>
                </c:pt>
                <c:pt idx="62">
                  <c:v>235</c:v>
                </c:pt>
                <c:pt idx="63">
                  <c:v>151</c:v>
                </c:pt>
                <c:pt idx="64">
                  <c:v>0</c:v>
                </c:pt>
                <c:pt idx="65">
                  <c:v>0</c:v>
                </c:pt>
                <c:pt idx="66">
                  <c:v>127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112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119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115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87</c:v>
                </c:pt>
                <c:pt idx="89">
                  <c:v>111</c:v>
                </c:pt>
                <c:pt idx="90">
                  <c:v>233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120</c:v>
                </c:pt>
                <c:pt idx="97">
                  <c:v>143</c:v>
                </c:pt>
                <c:pt idx="98">
                  <c:v>69</c:v>
                </c:pt>
                <c:pt idx="99">
                  <c:v>0</c:v>
                </c:pt>
                <c:pt idx="100">
                  <c:v>107</c:v>
                </c:pt>
                <c:pt idx="101">
                  <c:v>100</c:v>
                </c:pt>
                <c:pt idx="102">
                  <c:v>84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106</c:v>
                </c:pt>
                <c:pt idx="107">
                  <c:v>0</c:v>
                </c:pt>
                <c:pt idx="108">
                  <c:v>81</c:v>
                </c:pt>
                <c:pt idx="109">
                  <c:v>0</c:v>
                </c:pt>
                <c:pt idx="110">
                  <c:v>109</c:v>
                </c:pt>
                <c:pt idx="111">
                  <c:v>79</c:v>
                </c:pt>
                <c:pt idx="112">
                  <c:v>0</c:v>
                </c:pt>
                <c:pt idx="113">
                  <c:v>0</c:v>
                </c:pt>
                <c:pt idx="114">
                  <c:v>194</c:v>
                </c:pt>
                <c:pt idx="115">
                  <c:v>0</c:v>
                </c:pt>
                <c:pt idx="116">
                  <c:v>0</c:v>
                </c:pt>
                <c:pt idx="117">
                  <c:v>99</c:v>
                </c:pt>
                <c:pt idx="118">
                  <c:v>78</c:v>
                </c:pt>
                <c:pt idx="119">
                  <c:v>0</c:v>
                </c:pt>
                <c:pt idx="120">
                  <c:v>0</c:v>
                </c:pt>
                <c:pt idx="121">
                  <c:v>189</c:v>
                </c:pt>
                <c:pt idx="122">
                  <c:v>94</c:v>
                </c:pt>
                <c:pt idx="123">
                  <c:v>124</c:v>
                </c:pt>
                <c:pt idx="124">
                  <c:v>132</c:v>
                </c:pt>
                <c:pt idx="125">
                  <c:v>0</c:v>
                </c:pt>
                <c:pt idx="126">
                  <c:v>55</c:v>
                </c:pt>
                <c:pt idx="127">
                  <c:v>72</c:v>
                </c:pt>
                <c:pt idx="128">
                  <c:v>90</c:v>
                </c:pt>
                <c:pt idx="129">
                  <c:v>0</c:v>
                </c:pt>
                <c:pt idx="130">
                  <c:v>126</c:v>
                </c:pt>
                <c:pt idx="131">
                  <c:v>0</c:v>
                </c:pt>
                <c:pt idx="132">
                  <c:v>173</c:v>
                </c:pt>
                <c:pt idx="133">
                  <c:v>0</c:v>
                </c:pt>
                <c:pt idx="134">
                  <c:v>0</c:v>
                </c:pt>
                <c:pt idx="135">
                  <c:v>122</c:v>
                </c:pt>
                <c:pt idx="136">
                  <c:v>0</c:v>
                </c:pt>
                <c:pt idx="137">
                  <c:v>82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108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1-41DE-B33B-ABD97DCD3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93000"/>
        <c:axId val="247888408"/>
      </c:lineChart>
      <c:dateAx>
        <c:axId val="24789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88408"/>
        <c:crosses val="autoZero"/>
        <c:auto val="1"/>
        <c:lblOffset val="100"/>
        <c:baseTimeUnit val="days"/>
      </c:dateAx>
      <c:valAx>
        <c:axId val="24788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9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7.2093875559452201</c:v>
                </c:pt>
                <c:pt idx="1">
                  <c:v>3.6137220738117999</c:v>
                </c:pt>
                <c:pt idx="2">
                  <c:v>2.8381040544020699</c:v>
                </c:pt>
                <c:pt idx="3">
                  <c:v>4.4444444444444002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B-4614-BE71-FD9D9BDB7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894968"/>
        <c:axId val="247891032"/>
      </c:barChart>
      <c:catAx>
        <c:axId val="24789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91032"/>
        <c:crosses val="autoZero"/>
        <c:auto val="1"/>
        <c:lblAlgn val="ctr"/>
        <c:lblOffset val="100"/>
        <c:noMultiLvlLbl val="0"/>
      </c:catAx>
      <c:valAx>
        <c:axId val="24789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9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122.69230769230801</c:v>
                </c:pt>
                <c:pt idx="1">
                  <c:v>136</c:v>
                </c:pt>
                <c:pt idx="2">
                  <c:v>114.333333333333</c:v>
                </c:pt>
                <c:pt idx="3">
                  <c:v>115.625</c:v>
                </c:pt>
                <c:pt idx="4">
                  <c:v>144.888888888889</c:v>
                </c:pt>
                <c:pt idx="5">
                  <c:v>109</c:v>
                </c:pt>
                <c:pt idx="6">
                  <c:v>116.5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65-4E4F-886F-F0BBA29E9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897264"/>
        <c:axId val="247897592"/>
      </c:barChart>
      <c:catAx>
        <c:axId val="24789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97592"/>
        <c:crosses val="autoZero"/>
        <c:auto val="1"/>
        <c:lblAlgn val="ctr"/>
        <c:lblOffset val="100"/>
        <c:noMultiLvlLbl val="0"/>
      </c:catAx>
      <c:valAx>
        <c:axId val="24789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9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112</c:v>
                </c:pt>
                <c:pt idx="8">
                  <c:v>0</c:v>
                </c:pt>
                <c:pt idx="9">
                  <c:v>145</c:v>
                </c:pt>
                <c:pt idx="10">
                  <c:v>105</c:v>
                </c:pt>
                <c:pt idx="11">
                  <c:v>0</c:v>
                </c:pt>
                <c:pt idx="12">
                  <c:v>0</c:v>
                </c:pt>
                <c:pt idx="13">
                  <c:v>132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158</c:v>
                </c:pt>
                <c:pt idx="18">
                  <c:v>120</c:v>
                </c:pt>
                <c:pt idx="19">
                  <c:v>101</c:v>
                </c:pt>
                <c:pt idx="20">
                  <c:v>0</c:v>
                </c:pt>
                <c:pt idx="21">
                  <c:v>0</c:v>
                </c:pt>
                <c:pt idx="22">
                  <c:v>135</c:v>
                </c:pt>
                <c:pt idx="23">
                  <c:v>0</c:v>
                </c:pt>
                <c:pt idx="24">
                  <c:v>144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117</c:v>
                </c:pt>
                <c:pt idx="29">
                  <c:v>0</c:v>
                </c:pt>
                <c:pt idx="30">
                  <c:v>122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116</c:v>
                </c:pt>
                <c:pt idx="35">
                  <c:v>0</c:v>
                </c:pt>
                <c:pt idx="36">
                  <c:v>0</c:v>
                </c:pt>
                <c:pt idx="37">
                  <c:v>147</c:v>
                </c:pt>
                <c:pt idx="38">
                  <c:v>0</c:v>
                </c:pt>
                <c:pt idx="39">
                  <c:v>134</c:v>
                </c:pt>
                <c:pt idx="40">
                  <c:v>141</c:v>
                </c:pt>
                <c:pt idx="41">
                  <c:v>0</c:v>
                </c:pt>
                <c:pt idx="42">
                  <c:v>119</c:v>
                </c:pt>
                <c:pt idx="43">
                  <c:v>0</c:v>
                </c:pt>
                <c:pt idx="44">
                  <c:v>126</c:v>
                </c:pt>
                <c:pt idx="45">
                  <c:v>0</c:v>
                </c:pt>
                <c:pt idx="46">
                  <c:v>150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143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140</c:v>
                </c:pt>
                <c:pt idx="57">
                  <c:v>153</c:v>
                </c:pt>
                <c:pt idx="58">
                  <c:v>0</c:v>
                </c:pt>
                <c:pt idx="59">
                  <c:v>300</c:v>
                </c:pt>
                <c:pt idx="60">
                  <c:v>122</c:v>
                </c:pt>
                <c:pt idx="61">
                  <c:v>0</c:v>
                </c:pt>
                <c:pt idx="62">
                  <c:v>235</c:v>
                </c:pt>
                <c:pt idx="63">
                  <c:v>151</c:v>
                </c:pt>
                <c:pt idx="64">
                  <c:v>0</c:v>
                </c:pt>
                <c:pt idx="65">
                  <c:v>0</c:v>
                </c:pt>
                <c:pt idx="66">
                  <c:v>127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112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119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115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87</c:v>
                </c:pt>
                <c:pt idx="89">
                  <c:v>111</c:v>
                </c:pt>
                <c:pt idx="90">
                  <c:v>233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120</c:v>
                </c:pt>
                <c:pt idx="97">
                  <c:v>143</c:v>
                </c:pt>
                <c:pt idx="98">
                  <c:v>69</c:v>
                </c:pt>
                <c:pt idx="99">
                  <c:v>0</c:v>
                </c:pt>
                <c:pt idx="100">
                  <c:v>107</c:v>
                </c:pt>
                <c:pt idx="101">
                  <c:v>100</c:v>
                </c:pt>
                <c:pt idx="102">
                  <c:v>84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106</c:v>
                </c:pt>
                <c:pt idx="107">
                  <c:v>0</c:v>
                </c:pt>
                <c:pt idx="108">
                  <c:v>81</c:v>
                </c:pt>
                <c:pt idx="109">
                  <c:v>0</c:v>
                </c:pt>
                <c:pt idx="110">
                  <c:v>109</c:v>
                </c:pt>
                <c:pt idx="111">
                  <c:v>79</c:v>
                </c:pt>
                <c:pt idx="112">
                  <c:v>0</c:v>
                </c:pt>
                <c:pt idx="113">
                  <c:v>0</c:v>
                </c:pt>
                <c:pt idx="114">
                  <c:v>97</c:v>
                </c:pt>
                <c:pt idx="115">
                  <c:v>0</c:v>
                </c:pt>
                <c:pt idx="116">
                  <c:v>0</c:v>
                </c:pt>
                <c:pt idx="117">
                  <c:v>99</c:v>
                </c:pt>
                <c:pt idx="118">
                  <c:v>78</c:v>
                </c:pt>
                <c:pt idx="119">
                  <c:v>0</c:v>
                </c:pt>
                <c:pt idx="120">
                  <c:v>0</c:v>
                </c:pt>
                <c:pt idx="121">
                  <c:v>189</c:v>
                </c:pt>
                <c:pt idx="122">
                  <c:v>94</c:v>
                </c:pt>
                <c:pt idx="123">
                  <c:v>124</c:v>
                </c:pt>
                <c:pt idx="124">
                  <c:v>132</c:v>
                </c:pt>
                <c:pt idx="125">
                  <c:v>0</c:v>
                </c:pt>
                <c:pt idx="126">
                  <c:v>55</c:v>
                </c:pt>
                <c:pt idx="127">
                  <c:v>72</c:v>
                </c:pt>
                <c:pt idx="128">
                  <c:v>90</c:v>
                </c:pt>
                <c:pt idx="129">
                  <c:v>0</c:v>
                </c:pt>
                <c:pt idx="130">
                  <c:v>126</c:v>
                </c:pt>
                <c:pt idx="131">
                  <c:v>0</c:v>
                </c:pt>
                <c:pt idx="132">
                  <c:v>173</c:v>
                </c:pt>
                <c:pt idx="133">
                  <c:v>0</c:v>
                </c:pt>
                <c:pt idx="134">
                  <c:v>0</c:v>
                </c:pt>
                <c:pt idx="135">
                  <c:v>122</c:v>
                </c:pt>
                <c:pt idx="136">
                  <c:v>0</c:v>
                </c:pt>
                <c:pt idx="137">
                  <c:v>82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108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5A-4A0F-B897-A8E1950A6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42816"/>
        <c:axId val="247838880"/>
      </c:lineChart>
      <c:dateAx>
        <c:axId val="24784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38880"/>
        <c:crosses val="autoZero"/>
        <c:auto val="1"/>
        <c:lblOffset val="100"/>
        <c:baseTimeUnit val="days"/>
      </c:dateAx>
      <c:valAx>
        <c:axId val="24783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4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Sheet1!$A$2:$A$149</c:f>
              <c:numCache>
                <c:formatCode>m/d/yyyy</c:formatCode>
                <c:ptCount val="14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-2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  <c:pt idx="7">
                  <c:v>-2</c:v>
                </c:pt>
                <c:pt idx="8">
                  <c:v>1</c:v>
                </c:pt>
                <c:pt idx="9">
                  <c:v>0</c:v>
                </c:pt>
                <c:pt idx="10">
                  <c:v>-1</c:v>
                </c:pt>
                <c:pt idx="11">
                  <c:v>1</c:v>
                </c:pt>
                <c:pt idx="12">
                  <c:v>2</c:v>
                </c:pt>
                <c:pt idx="13">
                  <c:v>-2</c:v>
                </c:pt>
                <c:pt idx="14">
                  <c:v>0</c:v>
                </c:pt>
                <c:pt idx="15">
                  <c:v>-2</c:v>
                </c:pt>
                <c:pt idx="16">
                  <c:v>0</c:v>
                </c:pt>
                <c:pt idx="17">
                  <c:v>2</c:v>
                </c:pt>
                <c:pt idx="18">
                  <c:v>-2</c:v>
                </c:pt>
                <c:pt idx="19">
                  <c:v>3</c:v>
                </c:pt>
                <c:pt idx="20">
                  <c:v>-3</c:v>
                </c:pt>
                <c:pt idx="21">
                  <c:v>0</c:v>
                </c:pt>
                <c:pt idx="22">
                  <c:v>-1</c:v>
                </c:pt>
                <c:pt idx="23">
                  <c:v>0</c:v>
                </c:pt>
                <c:pt idx="24">
                  <c:v>1</c:v>
                </c:pt>
                <c:pt idx="25">
                  <c:v>-1</c:v>
                </c:pt>
                <c:pt idx="26">
                  <c:v>0</c:v>
                </c:pt>
                <c:pt idx="27">
                  <c:v>0</c:v>
                </c:pt>
                <c:pt idx="28">
                  <c:v>-1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2</c:v>
                </c:pt>
                <c:pt idx="34">
                  <c:v>-3</c:v>
                </c:pt>
                <c:pt idx="35">
                  <c:v>0</c:v>
                </c:pt>
                <c:pt idx="36">
                  <c:v>-1</c:v>
                </c:pt>
                <c:pt idx="37">
                  <c:v>0</c:v>
                </c:pt>
                <c:pt idx="38">
                  <c:v>1</c:v>
                </c:pt>
                <c:pt idx="39">
                  <c:v>-2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-1</c:v>
                </c:pt>
                <c:pt idx="54">
                  <c:v>0</c:v>
                </c:pt>
                <c:pt idx="55">
                  <c:v>-1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-1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-1</c:v>
                </c:pt>
                <c:pt idx="70">
                  <c:v>0</c:v>
                </c:pt>
                <c:pt idx="71">
                  <c:v>3</c:v>
                </c:pt>
                <c:pt idx="72">
                  <c:v>-3</c:v>
                </c:pt>
                <c:pt idx="73">
                  <c:v>-1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-1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4</c:v>
                </c:pt>
                <c:pt idx="88">
                  <c:v>-1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4</c:v>
                </c:pt>
                <c:pt idx="94">
                  <c:v>1</c:v>
                </c:pt>
                <c:pt idx="95">
                  <c:v>0</c:v>
                </c:pt>
                <c:pt idx="96">
                  <c:v>-1</c:v>
                </c:pt>
                <c:pt idx="97">
                  <c:v>0</c:v>
                </c:pt>
                <c:pt idx="98">
                  <c:v>1</c:v>
                </c:pt>
                <c:pt idx="99">
                  <c:v>-2</c:v>
                </c:pt>
                <c:pt idx="100">
                  <c:v>3</c:v>
                </c:pt>
                <c:pt idx="101">
                  <c:v>0</c:v>
                </c:pt>
                <c:pt idx="102">
                  <c:v>1</c:v>
                </c:pt>
                <c:pt idx="103">
                  <c:v>0</c:v>
                </c:pt>
                <c:pt idx="104">
                  <c:v>1</c:v>
                </c:pt>
                <c:pt idx="105">
                  <c:v>-1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4</c:v>
                </c:pt>
                <c:pt idx="115">
                  <c:v>0</c:v>
                </c:pt>
                <c:pt idx="116">
                  <c:v>1</c:v>
                </c:pt>
                <c:pt idx="117">
                  <c:v>2</c:v>
                </c:pt>
                <c:pt idx="118">
                  <c:v>1</c:v>
                </c:pt>
                <c:pt idx="119">
                  <c:v>1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3</c:v>
                </c:pt>
                <c:pt idx="130">
                  <c:v>2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-1</c:v>
                </c:pt>
                <c:pt idx="136">
                  <c:v>2</c:v>
                </c:pt>
                <c:pt idx="137">
                  <c:v>-1</c:v>
                </c:pt>
                <c:pt idx="138">
                  <c:v>4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3</c:v>
                </c:pt>
                <c:pt idx="144">
                  <c:v>4</c:v>
                </c:pt>
                <c:pt idx="145">
                  <c:v>1</c:v>
                </c:pt>
                <c:pt idx="14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F5-4D2E-BA9D-36F25B8B6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599584"/>
        <c:axId val="425593680"/>
      </c:lineChart>
      <c:dateAx>
        <c:axId val="42559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93680"/>
        <c:crosses val="autoZero"/>
        <c:auto val="1"/>
        <c:lblOffset val="100"/>
        <c:baseTimeUnit val="days"/>
      </c:dateAx>
      <c:valAx>
        <c:axId val="42559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59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intlyDe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9686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Image result for yesway logo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533400"/>
            <a:ext cx="4048125" cy="4048125"/>
          </a:xfrm>
          <a:prstGeom prst="rect">
            <a:avLst/>
          </a:prstGeom>
          <a:noFill/>
        </p:spPr>
      </p:pic>
      <p:pic>
        <p:nvPicPr>
          <p:cNvPr id="12" name="Picture 13" descr="Warner 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5023" y="5181600"/>
            <a:ext cx="1692977" cy="1313572"/>
          </a:xfrm>
          <a:prstGeom prst="rect">
            <a:avLst/>
          </a:prstGeom>
        </p:spPr>
      </p:pic>
      <p:sp>
        <p:nvSpPr>
          <p:cNvPr id="6" name="Prepared By Warner Communications"/>
          <p:cNvSpPr txBox="1">
            <a:spLocks/>
          </p:cNvSpPr>
          <p:nvPr userDrawn="1"/>
        </p:nvSpPr>
        <p:spPr>
          <a:xfrm>
            <a:off x="338558" y="5893710"/>
            <a:ext cx="11514884" cy="40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 fontScale="82500" lnSpcReduction="20000"/>
          </a:bodyPr>
          <a:lstStyle>
            <a:lvl1pPr eaLnBrk="1" hangingPunct="1">
              <a:lnSpc>
                <a:spcPct val="90000"/>
              </a:lnSpc>
              <a:defRPr sz="3600" b="0" cap="all">
                <a:solidFill>
                  <a:schemeClr val="bg1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  <a:lvl2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2pPr>
            <a:lvl3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3pPr>
            <a:lvl4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4pPr>
            <a:lvl5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5pPr>
            <a:lvl6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6pPr>
            <a:lvl7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7pPr>
            <a:lvl8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8pPr>
            <a:lvl9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/>
            <a:r>
              <a:rPr lang="en-US" sz="3100" cap="none" dirty="0">
                <a:latin typeface="Arial" pitchFamily="34" charset="0"/>
                <a:cs typeface="Arial" pitchFamily="34" charset="0"/>
              </a:rPr>
              <a:t>Prepared By Warner Communications</a:t>
            </a:r>
          </a:p>
        </p:txBody>
      </p:sp>
      <p:sp>
        <p:nvSpPr>
          <p:cNvPr id="7" name="dashboardName"/>
          <p:cNvSpPr>
            <a:spLocks noGrp="1"/>
          </p:cNvSpPr>
          <p:nvPr>
            <p:ph type="ctrTitle" hasCustomPrompt="1"/>
          </p:nvPr>
        </p:nvSpPr>
        <p:spPr>
          <a:xfrm>
            <a:off x="338558" y="5322210"/>
            <a:ext cx="11514884" cy="552327"/>
          </a:xfrm>
        </p:spPr>
        <p:txBody>
          <a:bodyPr>
            <a:normAutofit/>
          </a:bodyPr>
          <a:lstStyle>
            <a:lvl1pPr algn="ctr">
              <a:defRPr sz="3200" b="1" cap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269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4D257-419C-44F9-AAE6-42B8AA520E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Overview</a:t>
            </a:r>
          </a:p>
        </p:txBody>
      </p:sp>
    </p:spTree>
    <p:extLst>
      <p:ext uri="{BB962C8B-B14F-4D97-AF65-F5344CB8AC3E}">
        <p14:creationId xmlns:p14="http://schemas.microsoft.com/office/powerpoint/2010/main" val="389799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A014-CE43-44D7-8892-860D7F3E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2AB914-AB86-477E-9F0A-CC75196DE9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50B29-A8D0-43A7-AFB9-78C72A325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ECC8464-7999-47E8-BF55-C4708D870B4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15653532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132984606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3837415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17985575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50010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359833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9665883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1183919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60234502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1586027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4075276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6605504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59767226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4727653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9222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6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51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44414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2E4E-5BB1-4FEE-90D7-A91A9D75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Tweets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ED7D26-D27A-4BC2-8059-3A87C805D0F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5D75F-CEB1-4976-8F0E-4FF598A1C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370C0F-D96B-46E0-B7D8-7D523F7C00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72077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161256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CD85-FD1A-4555-94A8-D7E688C6F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Tweets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973FFC-C112-4013-8646-47CB4F562F4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D0B52-040D-4CA0-B625-70BD136B9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9642D1-2127-4093-B821-248F67856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306308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010832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808D8-C57E-48B2-B3F3-E7A9DFEF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Tweet Engagements Per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F77D55-FCC7-48A9-9D34-7615A0091E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D1723-5221-44B8-B216-B0DACAD13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F1063F-59B0-4B2E-A033-5EC0201AD6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06206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32456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3BE61-907A-4EE1-88ED-018F46422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8423AF-58F0-4B22-B6CA-3F9F74D4831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CF7CA-7756-4456-B7F1-33F6C0004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4DD5F-72C4-4A17-9312-94527E9DD0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10942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85970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67DA-B921-4808-B8AA-19A820D94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Ownership Distribution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5A63B9-6DF6-4A16-9F07-830379249D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559BB-E5CD-4E36-8832-98DAF0061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76A41D-00D6-42F0-980B-9EBDACE4C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2425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97132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A9875-29E2-46B8-963A-CB96EA3D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D46F46-C23B-4B1B-9125-663FED553D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8974D-BF9F-413A-89FA-48325E347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77B023-6047-4DF2-9722-A2D7ED0DD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91597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383600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2C5DB-6DA5-4106-86BE-AE8114019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- 1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3EB325-6165-4DFA-8BDB-0EB60EFC563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1050E-0FDA-4020-B316-2761231E1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1E41926-9456-4C35-8035-7828C2BF6FD4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9670967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42191670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5650300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08809624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67008206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82298125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19929074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030518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5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- 2022-05-24 11:21:28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RT @risnewsinsights: Speakers from @Lowes', @kroger, and @YeswayStores are taking the stage at Analytics Unite 2022! 
There's still time to register and join us June 21-23 in Chicago. 
Register here: https://t.co/q4MoA4Lv05
#AnalyticsUnite2022 #Retail https://t.co/BP1SWsQjR3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05/25/2022 02:07:15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33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77234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A25A-5B5F-4399-B675-8ACA19217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- 2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279D1E-CE56-4043-A91A-09FFC57631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0356D-633C-458F-9B0D-E4CA210D0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5A7722D-5C08-4FF3-990C-5A3A6BA6F576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0390202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64315013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4313361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41326088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79709506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98609603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19335886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538349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3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- 2022-05-23 10:06:42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May is #MilitaryAppreciationMonth! Thank you to all #Military for their commitment, support and sacrifices to help keep our country safe. We salute you!
And we salute our partner @Op_Homefront for all they do for the military and their families. https://t.co/f604NC6oMh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14:09:13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3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- 2022-05-18 19:07:29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Want free snacks from Yesway?
Sign up for our Rewards program and start earning Smiles! Seriously, it's that easy!
https://t.co/JEfYiJuRfL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05/19/2022 20:06:53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0.4292 %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53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10570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CF0C6-025F-497C-9F4B-B31542C4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- 3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2D36CB-9C68-433A-87BE-A231DDDC410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F723D-7199-4161-887B-149A7A53E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75D335B-FC55-42A4-8E46-AF279CC8EC8B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92424835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266557332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11171131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59663236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75121058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05728099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95141795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24514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- 2022-05-16 12:17:01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Celebrating all police, EMT and firefighters during May for #FirstRespondersAppreciationMonth. Please join us in saying “THANK YOU!” to the #firstresponders in your life! https://t.co/SG6I44cgUd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05/18/2022 14:09:03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2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- 2022-05-13 19:07:14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Guess what?! We are now currently serving Allsup's world famous burritos at these Yesway stores:
Lyons, KS
Lindsborg, KS
Rapid City, SD https://t.co/Dch7MdpGLS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05/17/2022 14:07:45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277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63193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A0F6D-8E95-4D0A-9413-6E0A1EFF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- 4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4F91F-DB62-4359-843F-B2FAB22EE3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CBE17-87BC-4C5E-9A3B-931F6E8B2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C847199-80CD-43F6-B393-5E60130258D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83823841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163648394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60832430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8555867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7238856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5252008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16865851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497585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20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- 2022-05-11 10:20:00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Today is #NationalEatWhatYouWantDay! What are you grabbing from Yesway to celebrate?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05/12/2022 02:08:06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3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- 2022-05-09 14:23:00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Calling all Allsup's Rewards Members:​
​
When you buy certain Pepsi, RedBull, or Frito-Lay Flamin’ Hot products, you’ll have a chance to play our new InstaWIN Game and win a variety of prizes.​
​
WINNER EVERY TIME. Don’t miss out! https://t.co/0tUXYPTS4x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05/17/2022 14:07:45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0.2160 %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96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80947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5ECEA-E0CE-48A6-9492-67990EE2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- 5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2AABE-F726-4757-9D55-8161D7BBDB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AEBC5-4E43-4A11-BD57-2076FA601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AF6BEC2-C24B-4DCE-B32A-CAF7ED535032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82392200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43916396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20909623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78339861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06666418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95593756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25466458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559733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2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- 2022-05-08 10:29:00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#HappyMothersDay to all the special women out there! Show your mom how special she is to you AND us.​
​
Today is the last day, buy 2 Ladies T-Shirts and get a FREE hat! https://t.co/KlqsRqOnsM https://t.co/mn4iQkocGi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05/08/2022 20:08:17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0.1081 %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53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- 2022-05-07 14:25:00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We're so excited to be one of @GrowjoUS's Fastest Growing Companies of 2022!
https://t.co/fHuEQloqoj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05/07/2022 20:07:13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0.1082 %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688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439283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72FDA-60FA-49CF-8582-B836111D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- 6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EAD88B-D232-414F-975F-CFF5D93866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8A245-43A0-4BFC-918C-6A3750120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4522C62-2C75-4015-88B3-2B634F7C804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65438771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124577539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97549992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06454324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70610339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07660680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6818571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881039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91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- 2022-05-05 10:55:50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In queso you were wondering, it’s #CincoDeMayo. Celebrate with an Allsup's burrito, now available in select Yesway stores! 🌮 https://t.co/3gdMFaD5qR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05/15/2022 14:07:25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811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73151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96066-F688-49FD-BB86-61B9A104D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5E59B9-4135-45F7-9FE1-2AADF4C323C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6F049-68F6-47AE-98A2-5746A3A1A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2B938-CDE1-4C0E-97E4-AE2269D802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85629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842434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6C06A-32C9-4DA9-AE74-531FD745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6E79E-ABD4-4741-BCB9-A2DA419E38F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F109F-C134-422D-8DB2-63B6519FE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1B14F-7F68-4D40-A6F8-B4EBFE6BB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15029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58978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B9862-CFB2-4DE4-A7AD-270C50FC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- 1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50DF4B-02FA-4F89-BBEA-EE6F1FFB9E2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4D9FC-DDFF-497D-8C48-E23C952B4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1456AC7-E980-4AEB-8FCA-1538BA84C6E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12505671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67188966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64647224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56692594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9752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1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@CStoreDecisions - 2022-05-24 16:25:01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.@YeswayStores opens new Allsup’s #cstores in Texas and New Mexico, which will add to Yesway's existing 403 locatio… https://t.co/6XpxiAXmEA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16:39:03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62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@risnewsinsights - 2022-05-24 08:00:47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Speakers from @Lowes', @kroger, and @YeswayStores are taking the stage at Analytics Unite 2022! 
There's still tim… https://t.co/H68LpgLKX9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08:38:49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@CGTMagazine - 2022-05-24 08:00:46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Speakers from @Lowes, @kroger, and @YeswayStores are taking the stage at Analytics Unite 2022! 
There's still time… https://t.co/eD7qq9ZKNE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08:38:49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9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@glamourlife - 2022-05-23 23:25:38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Did it biggie for real! Let’s go! @kurtbusch @monsterenergy @jumpman23 @allsupsstores @yeswaystores @ Texas Motor S… https://t.co/ySMiMBViaJ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00:38:25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0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@FrankBeard - 2022-05-22 14:58:33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@LonnieMcQ @glamourlife @YeswayStores Speaking as a customer, the difference is real at Yesway's stores. Can't say… https://t.co/vytvOrWJNk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05/22/2022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51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06540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707E8-D82A-40AF-8D5A-CBA1E82B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- 2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BB657E-275E-4F38-9F02-2D83869E6E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21B1B-97E4-4257-B06F-C845BC13D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79FA727-C2E7-4D01-AA02-958D6EC7477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76778317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03002835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86566903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03626927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812905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59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@LonnieMcQ - 2022-05-22 14:49:04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@FrankBeard Take @glamourlife for example. Is it any question how firms like @YeswayStores continue to deliver valu… https://t.co/URxG9XkyiT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05/22/2022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40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@hannah_hammond2 - 2022-05-18 10:47:22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.@YeswayStores has expanded in Texas and New Mexico with the opening of new @allsupsstores-branded stores in Minera… https://t.co/WvDIpnA9ZY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05/18/2022 12:39:11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47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- 2022-05-11 14:56:14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Pho!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05/11/2022 16:39:25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05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@CGTMagazine - 2022-05-06 18:00:39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JUST ANNOUNCED: @ShoeCarnival and @YeswayStores execs have joined the Analytics Unite 2022 lineup. 
See what Deb H… https://t.co/9Lgvo5kgMn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05/06/2022 18:39:31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4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@risnewsinsights - 2022-05-04 10:30:03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JUST ANNOUNCED: @ShoeCarnival and @YeswayStores execs have joined the Analytics Unite 2022 lineup. 
See what Deb H… https://t.co/43q9PynYlb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05/04/2022 10:38:34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859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18325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B6408-D0AF-4918-AC02-A1E3FDD8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- 3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1BEE2-3A4A-47F1-968E-7986333925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2E45C-D5B8-466F-9441-244356C42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545A61D-C3EC-4E80-B0BA-D8C8524B063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09551246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341145444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45130100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4483336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120859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0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- 2022-05-03 17:14:00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Dominic Caberea of #MasonCity won a ,000 prize on this "Big Money" ticket from his local @YeswayStores. Congratu… https://t.co/D5WLrwWZN3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05/03/2022 18:36:57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8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@KnowBuddy19 - 2022-05-02 10:19:39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@amygrask2 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05/02/2022 10:38:45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3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@SegoviasTweets - 2022-04-28 20:40:07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Going NATIONWIDE, baby!!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04/28/2022 22:38:40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7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- 2022-04-28 13:20:18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I completed the form on range me. Looking forward to hearing from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04/28/2022 14:38:15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90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- 2022-04-25 09:00:29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#CheckYourTickets:
• ,000: Triple Play #InstaPlay: sold Saturday @YeswayStores, 830 N. 18th St., #Centerville
•… https://t.co/klGHn6GjCR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04/25/2022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28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- 2022-04-22 14:53:02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Hey @YeswayStores  we created the pho kit with fresh veggies, fresh noodle, fresh meat &amp;amp; bone broth cooked for 8 hr… https://t.co/Tsb34X2YKf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04/22/2022 16:38:32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41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0576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38AE-C522-44B1-97F6-D2982D3B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- 4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49F6FE-807F-4310-9976-A1532897BD2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87D7C-9C27-41B2-9144-212D615CE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DC97F58-99AE-4A04-8C95-91F37374EE3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35186240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27482660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04870229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76090599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705118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8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@GrowjoUS - 2022-04-21 12:01:07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is included in Growjo's Fastest Growing Companies of 2022! https://t.co/2QpG1ZlU8E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04/21/2022 12:38:51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5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- 2022-04-11 14:51:59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#CheckYourTickets! A JACKPOT PARTY Progressive #InstaPlay ticket purchased this afternoon @YeswayStores, 1701 Iowa… https://t.co/k08uGpRoZt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04/11/2022 16:36:29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7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@glamourlife - 2022-04-03 19:04:59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@KayLSegal @YeswayStores One of my favorite stores. Yes!!!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04/03/2022 20:41:44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20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@KayLSegal - 2022-04-03 17:15:08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⁦@YeswayStores⁩ ⁦@glamourlife⁩ nice visit to Brownfield location! https://t.co/rZEH3j5KMA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04/03/2022 19:03:49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47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@KwikTrip - 2022-04-01 13:09:48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@NACSonline @weigelsstores @7eleven @YeswayStores @allsupsstores @QuikTrip https://t.co/zrW0QCzgHl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14:41:09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46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@weigelsstores - 2022-04-01 10:59:09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@NACSonline @7eleven @YeswayStores @allsupsstores @QuikTrip @KwikTrip https://t.co/YuOkfJTn6g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11:04:32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1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71484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B91FA-3662-4479-A973-4E24AC74E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- 5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F38ADC-4D4B-4892-AF54-0561A543D3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7D84E-9847-40A4-B4DD-37553F43E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FC51DF4-A5B8-4CDD-92E0-91727D3C2AF2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90063015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354927993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95592833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33277527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76504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@NACSonline - 2022-04-01 10:31:49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Given the posts we've seen so far today from our friends at @weigelsstores @7eleven @YeswayStores @allsupsstores… https://t.co/y4Vb2qY1OU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11:04:32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4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@Hamza701022331 - 2022-03-29 18:48:32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@CStoreD_Emmy @YeswayStores @CoenMarkets Is there video of the conference?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03/29/2022 19:03:44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2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@sscsinc - 2022-03-29 17:38:50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Thanks for following @sscsinc!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03/29/2022 19:03:44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71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32543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FAB90-E471-43ED-825F-0953CF80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DCD497-A68B-4E8C-B2E3-D3E09540328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CE64F-7487-4CDD-8FFF-109F27CDC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3C84443-B8E1-4EB0-AE18-70225ED18531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73807117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392057809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75555461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33722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4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@glamourlife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8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@ialottery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7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@5wFood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9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@WarnerPR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@risnewsinsights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26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@CGTMagazine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@Sir_Cloud84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@ibleve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3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@EVadala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8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@litlakota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33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649024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D13B8-D5EF-4FEC-AA0E-0E457D79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Engagements over Time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F0D3CE-7CCA-466D-906E-06665AC351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19912-BE71-4BFD-AD8C-36FF8F733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67447E-83AB-42BC-84BD-A99CEF6C48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13101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420190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46C34-8394-49A2-BE7C-67EFB59A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over Time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D5EAB3-F636-4873-8BD9-BFB5486C44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1E0CA-2736-40B0-B4BE-DE91A91D3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E2BEDA-AF35-45D8-BB68-FB5F2C16E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976585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686836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C7DF1-6193-4F45-BD92-1766B9E9C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AE120C-6DAB-486F-BF73-1F102E3045C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06887-7A5F-4331-BD6D-0C56B006C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ACBF84-F961-4D43-BC92-527F006236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29653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78179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AFF4-8AA5-427E-ACE0-65EDD5E6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ED5AB-F536-4510-80F6-7E6D5E13027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7F6A5-FCDD-4E36-B34C-DD0A33EE1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7237D9-0A3A-4A53-9738-F3624366E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027056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851067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0F19-BFF8-4C0A-A0A2-8D00450B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Daily Avg. Impressions Per Tweet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F5580B-BBBA-462C-A4C0-3D583207D6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D910D-2ACF-458F-9769-982E7A319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B9158F-BB76-4E96-BAB4-17486E2F8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70895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871722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0654-49A3-43A1-8289-4CCA4161D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5198C7-04F4-4A27-BAA4-6AC3D7C1E0F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D337E-8E27-4A9E-9AED-8C93D09FE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4A9EA-CAFF-4BCD-BE33-E93F88451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54102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97089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140167_2" id="{1E09357E-1237-F344-9D96-312C20BDFE86}" vid="{F42FF92E-BE8D-AB4F-933A-E8AC8D90BFCF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20220527_165322</Template>
  <TotalTime>1</TotalTime>
  <Words>1040</Words>
  <Application>Microsoft Office PowerPoint</Application>
  <PresentationFormat>Widescreen</PresentationFormat>
  <Paragraphs>375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Helvetica Neue</vt:lpstr>
      <vt:lpstr>Arial</vt:lpstr>
      <vt:lpstr>Calibri</vt:lpstr>
      <vt:lpstr>Calibri Light</vt:lpstr>
      <vt:lpstr>quintly_template</vt:lpstr>
      <vt:lpstr>Twitter Overview</vt:lpstr>
      <vt:lpstr>Twitter Key Metrics Table | All profiles</vt:lpstr>
      <vt:lpstr>Twitter Yesway Tweets | All profiles</vt:lpstr>
      <vt:lpstr>Twitter Yesway Tweets By Weekday | All profiles</vt:lpstr>
      <vt:lpstr>Twitter Average Tweet Engagements Per Weekday | All profiles</vt:lpstr>
      <vt:lpstr>Twitter Interaction Rate By Weekday | All profiles</vt:lpstr>
      <vt:lpstr>Twitter Tweet Ownership Distribution | All profiles</vt:lpstr>
      <vt:lpstr>Twitter Interactions Distribution | All profiles</vt:lpstr>
      <vt:lpstr>Twitter Best Performing Tweets | All profiles - 1 of 6</vt:lpstr>
      <vt:lpstr>Twitter Best Performing Tweets | All profiles - 2 of 6</vt:lpstr>
      <vt:lpstr>Twitter Best Performing Tweets | All profiles - 3 of 6</vt:lpstr>
      <vt:lpstr>Twitter Best Performing Tweets | All profiles - 4 of 6</vt:lpstr>
      <vt:lpstr>Twitter Best Performing Tweets | All profiles - 5 of 6</vt:lpstr>
      <vt:lpstr>Twitter Best Performing Tweets | All profiles - 6 of 6</vt:lpstr>
      <vt:lpstr>Twitter Mentions | All profiles</vt:lpstr>
      <vt:lpstr>Twitter Mentions By Weekday | All profiles</vt:lpstr>
      <vt:lpstr>Twitter Yesway Mentions By Others | All profiles - 1 of 5</vt:lpstr>
      <vt:lpstr>Twitter Yesway Mentions By Others | All profiles - 2 of 5</vt:lpstr>
      <vt:lpstr>Twitter Yesway Mentions By Others | All profiles - 3 of 5</vt:lpstr>
      <vt:lpstr>Twitter Yesway Mentions By Others | All profiles - 4 of 5</vt:lpstr>
      <vt:lpstr>Twitter Yesway Mentions By Others | All profiles - 5 of 5</vt:lpstr>
      <vt:lpstr>Twitter Key Interacting Users | All profiles</vt:lpstr>
      <vt:lpstr>Twitter Engagements over Time | All profiles</vt:lpstr>
      <vt:lpstr>Twitter Impressions over Time | All profiles</vt:lpstr>
      <vt:lpstr>Twitter Engagement Rate By Tweet Type | All profiles</vt:lpstr>
      <vt:lpstr>Twitter Impressions By Weekday | All profiles</vt:lpstr>
      <vt:lpstr>Twitter Daily Avg. Impressions Per Tweet | All profiles</vt:lpstr>
      <vt:lpstr>Twitter Followers Change | All profiles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Overview</dc:title>
  <dc:creator>Administrator</dc:creator>
  <cp:lastModifiedBy>Administrator</cp:lastModifiedBy>
  <cp:revision>1</cp:revision>
  <dcterms:created xsi:type="dcterms:W3CDTF">2022-05-27T16:53:23Z</dcterms:created>
  <dcterms:modified xsi:type="dcterms:W3CDTF">2022-05-27T16:54:25Z</dcterms:modified>
</cp:coreProperties>
</file>