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12192000" cy="6858000"/>
  <p:notesSz cx="6881813" cy="9296400"/>
  <p:embeddedFontLst>
    <p:embeddedFont>
      <p:font typeface="Calibri" panose="020F0502020204030204" pitchFamily="34" charset="0"/>
      <p:regular r:id="rId38"/>
      <p:bold r:id="rId39"/>
      <p:italic r:id="rId40"/>
      <p:boldItalic r:id="rId41"/>
    </p:embeddedFont>
    <p:embeddedFont>
      <p:font typeface="Calibri Light" panose="020F0302020204030204" pitchFamily="34" charset="0"/>
      <p:regular r:id="rId42"/>
      <p:italic r:id="rId43"/>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2</c:v>
                </c:pt>
                <c:pt idx="3">
                  <c:v>3</c:v>
                </c:pt>
                <c:pt idx="4">
                  <c:v>8</c:v>
                </c:pt>
                <c:pt idx="5">
                  <c:v>5</c:v>
                </c:pt>
                <c:pt idx="6">
                  <c:v>2</c:v>
                </c:pt>
              </c:numCache>
            </c:numRef>
          </c:val>
          <c:extLst>
            <c:ext xmlns:c16="http://schemas.microsoft.com/office/drawing/2014/chart" uri="{C3380CC4-5D6E-409C-BE32-E72D297353CC}">
              <c16:uniqueId val="{00000000-38CE-436E-A359-B903194D2A9C}"/>
            </c:ext>
          </c:extLst>
        </c:ser>
        <c:dLbls>
          <c:showLegendKey val="0"/>
          <c:showVal val="0"/>
          <c:showCatName val="0"/>
          <c:showSerName val="0"/>
          <c:showPercent val="0"/>
          <c:showBubbleSize val="0"/>
        </c:dLbls>
        <c:gapWidth val="219"/>
        <c:overlap val="-27"/>
        <c:axId val="449087480"/>
        <c:axId val="449087808"/>
      </c:barChart>
      <c:catAx>
        <c:axId val="44908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087808"/>
        <c:crosses val="autoZero"/>
        <c:auto val="1"/>
        <c:lblAlgn val="ctr"/>
        <c:lblOffset val="100"/>
        <c:noMultiLvlLbl val="0"/>
      </c:catAx>
      <c:valAx>
        <c:axId val="44908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08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1</c:v>
                </c:pt>
                <c:pt idx="1">
                  <c:v>1</c:v>
                </c:pt>
                <c:pt idx="2">
                  <c:v>1</c:v>
                </c:pt>
                <c:pt idx="3">
                  <c:v>5</c:v>
                </c:pt>
                <c:pt idx="4">
                  <c:v>2</c:v>
                </c:pt>
                <c:pt idx="5">
                  <c:v>3</c:v>
                </c:pt>
                <c:pt idx="6">
                  <c:v>2</c:v>
                </c:pt>
                <c:pt idx="7">
                  <c:v>1</c:v>
                </c:pt>
                <c:pt idx="8">
                  <c:v>0</c:v>
                </c:pt>
                <c:pt idx="9">
                  <c:v>2</c:v>
                </c:pt>
                <c:pt idx="10">
                  <c:v>1</c:v>
                </c:pt>
                <c:pt idx="11">
                  <c:v>2</c:v>
                </c:pt>
                <c:pt idx="12">
                  <c:v>1</c:v>
                </c:pt>
                <c:pt idx="13">
                  <c:v>0</c:v>
                </c:pt>
                <c:pt idx="14">
                  <c:v>1</c:v>
                </c:pt>
                <c:pt idx="15">
                  <c:v>2</c:v>
                </c:pt>
                <c:pt idx="16">
                  <c:v>1</c:v>
                </c:pt>
                <c:pt idx="17">
                  <c:v>1</c:v>
                </c:pt>
                <c:pt idx="18">
                  <c:v>1</c:v>
                </c:pt>
                <c:pt idx="19">
                  <c:v>1</c:v>
                </c:pt>
                <c:pt idx="20">
                  <c:v>1</c:v>
                </c:pt>
                <c:pt idx="21">
                  <c:v>2</c:v>
                </c:pt>
                <c:pt idx="22">
                  <c:v>2</c:v>
                </c:pt>
                <c:pt idx="23">
                  <c:v>1</c:v>
                </c:pt>
                <c:pt idx="24">
                  <c:v>1</c:v>
                </c:pt>
                <c:pt idx="25">
                  <c:v>1</c:v>
                </c:pt>
                <c:pt idx="26">
                  <c:v>4</c:v>
                </c:pt>
                <c:pt idx="27">
                  <c:v>1</c:v>
                </c:pt>
                <c:pt idx="28">
                  <c:v>1</c:v>
                </c:pt>
                <c:pt idx="29">
                  <c:v>1</c:v>
                </c:pt>
                <c:pt idx="30">
                  <c:v>2</c:v>
                </c:pt>
                <c:pt idx="31">
                  <c:v>2</c:v>
                </c:pt>
                <c:pt idx="32">
                  <c:v>1</c:v>
                </c:pt>
                <c:pt idx="33">
                  <c:v>1</c:v>
                </c:pt>
                <c:pt idx="34">
                  <c:v>1</c:v>
                </c:pt>
                <c:pt idx="35">
                  <c:v>1</c:v>
                </c:pt>
                <c:pt idx="36">
                  <c:v>3</c:v>
                </c:pt>
                <c:pt idx="37">
                  <c:v>1</c:v>
                </c:pt>
                <c:pt idx="38">
                  <c:v>1</c:v>
                </c:pt>
                <c:pt idx="39">
                  <c:v>1</c:v>
                </c:pt>
                <c:pt idx="40">
                  <c:v>2</c:v>
                </c:pt>
                <c:pt idx="41">
                  <c:v>1</c:v>
                </c:pt>
                <c:pt idx="42">
                  <c:v>1</c:v>
                </c:pt>
                <c:pt idx="43">
                  <c:v>1</c:v>
                </c:pt>
                <c:pt idx="44">
                  <c:v>1</c:v>
                </c:pt>
                <c:pt idx="45">
                  <c:v>3</c:v>
                </c:pt>
                <c:pt idx="46">
                  <c:v>2</c:v>
                </c:pt>
                <c:pt idx="47">
                  <c:v>2</c:v>
                </c:pt>
                <c:pt idx="48">
                  <c:v>3</c:v>
                </c:pt>
                <c:pt idx="49">
                  <c:v>1</c:v>
                </c:pt>
                <c:pt idx="50">
                  <c:v>1</c:v>
                </c:pt>
                <c:pt idx="51">
                  <c:v>2</c:v>
                </c:pt>
                <c:pt idx="52">
                  <c:v>1</c:v>
                </c:pt>
                <c:pt idx="53">
                  <c:v>1</c:v>
                </c:pt>
                <c:pt idx="54">
                  <c:v>1</c:v>
                </c:pt>
                <c:pt idx="55">
                  <c:v>1</c:v>
                </c:pt>
                <c:pt idx="56">
                  <c:v>1</c:v>
                </c:pt>
                <c:pt idx="57">
                  <c:v>1</c:v>
                </c:pt>
                <c:pt idx="58">
                  <c:v>1</c:v>
                </c:pt>
                <c:pt idx="59">
                  <c:v>2</c:v>
                </c:pt>
                <c:pt idx="60">
                  <c:v>2</c:v>
                </c:pt>
                <c:pt idx="61">
                  <c:v>1</c:v>
                </c:pt>
                <c:pt idx="62">
                  <c:v>2</c:v>
                </c:pt>
                <c:pt idx="63">
                  <c:v>1</c:v>
                </c:pt>
                <c:pt idx="64">
                  <c:v>2</c:v>
                </c:pt>
                <c:pt idx="65">
                  <c:v>1</c:v>
                </c:pt>
                <c:pt idx="66">
                  <c:v>1</c:v>
                </c:pt>
                <c:pt idx="67">
                  <c:v>1</c:v>
                </c:pt>
                <c:pt idx="68">
                  <c:v>2</c:v>
                </c:pt>
                <c:pt idx="69">
                  <c:v>1</c:v>
                </c:pt>
                <c:pt idx="70">
                  <c:v>1</c:v>
                </c:pt>
                <c:pt idx="71">
                  <c:v>1</c:v>
                </c:pt>
                <c:pt idx="72">
                  <c:v>1</c:v>
                </c:pt>
                <c:pt idx="73">
                  <c:v>1</c:v>
                </c:pt>
                <c:pt idx="74">
                  <c:v>2</c:v>
                </c:pt>
                <c:pt idx="75">
                  <c:v>2</c:v>
                </c:pt>
                <c:pt idx="76">
                  <c:v>0</c:v>
                </c:pt>
                <c:pt idx="77">
                  <c:v>1</c:v>
                </c:pt>
                <c:pt idx="78">
                  <c:v>1</c:v>
                </c:pt>
                <c:pt idx="79">
                  <c:v>1</c:v>
                </c:pt>
                <c:pt idx="80">
                  <c:v>2</c:v>
                </c:pt>
                <c:pt idx="81">
                  <c:v>1</c:v>
                </c:pt>
                <c:pt idx="82">
                  <c:v>1</c:v>
                </c:pt>
                <c:pt idx="83">
                  <c:v>1</c:v>
                </c:pt>
                <c:pt idx="84">
                  <c:v>0</c:v>
                </c:pt>
                <c:pt idx="85">
                  <c:v>1</c:v>
                </c:pt>
                <c:pt idx="86">
                  <c:v>2</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2</c:v>
                </c:pt>
                <c:pt idx="105">
                  <c:v>1</c:v>
                </c:pt>
                <c:pt idx="106">
                  <c:v>2</c:v>
                </c:pt>
                <c:pt idx="107">
                  <c:v>1</c:v>
                </c:pt>
                <c:pt idx="108">
                  <c:v>3</c:v>
                </c:pt>
                <c:pt idx="109">
                  <c:v>1</c:v>
                </c:pt>
                <c:pt idx="110">
                  <c:v>2</c:v>
                </c:pt>
                <c:pt idx="111">
                  <c:v>1</c:v>
                </c:pt>
                <c:pt idx="112">
                  <c:v>1</c:v>
                </c:pt>
                <c:pt idx="113">
                  <c:v>1</c:v>
                </c:pt>
                <c:pt idx="114">
                  <c:v>1</c:v>
                </c:pt>
                <c:pt idx="115">
                  <c:v>1</c:v>
                </c:pt>
                <c:pt idx="116">
                  <c:v>3</c:v>
                </c:pt>
                <c:pt idx="117">
                  <c:v>1</c:v>
                </c:pt>
                <c:pt idx="118">
                  <c:v>2</c:v>
                </c:pt>
                <c:pt idx="119">
                  <c:v>0</c:v>
                </c:pt>
                <c:pt idx="120">
                  <c:v>2</c:v>
                </c:pt>
                <c:pt idx="121">
                  <c:v>1</c:v>
                </c:pt>
                <c:pt idx="122">
                  <c:v>1</c:v>
                </c:pt>
                <c:pt idx="123">
                  <c:v>1</c:v>
                </c:pt>
                <c:pt idx="124">
                  <c:v>2</c:v>
                </c:pt>
                <c:pt idx="125">
                  <c:v>1</c:v>
                </c:pt>
                <c:pt idx="126">
                  <c:v>1</c:v>
                </c:pt>
                <c:pt idx="127">
                  <c:v>1</c:v>
                </c:pt>
                <c:pt idx="128">
                  <c:v>1</c:v>
                </c:pt>
                <c:pt idx="129">
                  <c:v>2</c:v>
                </c:pt>
                <c:pt idx="130">
                  <c:v>2</c:v>
                </c:pt>
                <c:pt idx="131">
                  <c:v>2</c:v>
                </c:pt>
                <c:pt idx="132">
                  <c:v>1</c:v>
                </c:pt>
                <c:pt idx="133">
                  <c:v>1</c:v>
                </c:pt>
                <c:pt idx="134">
                  <c:v>1</c:v>
                </c:pt>
                <c:pt idx="135">
                  <c:v>1</c:v>
                </c:pt>
                <c:pt idx="136">
                  <c:v>1</c:v>
                </c:pt>
                <c:pt idx="137">
                  <c:v>1</c:v>
                </c:pt>
                <c:pt idx="138">
                  <c:v>2</c:v>
                </c:pt>
                <c:pt idx="139">
                  <c:v>1</c:v>
                </c:pt>
                <c:pt idx="140">
                  <c:v>1</c:v>
                </c:pt>
                <c:pt idx="141">
                  <c:v>1</c:v>
                </c:pt>
                <c:pt idx="142">
                  <c:v>1</c:v>
                </c:pt>
                <c:pt idx="143">
                  <c:v>1</c:v>
                </c:pt>
                <c:pt idx="144">
                  <c:v>1</c:v>
                </c:pt>
                <c:pt idx="145">
                  <c:v>1</c:v>
                </c:pt>
                <c:pt idx="146">
                  <c:v>1</c:v>
                </c:pt>
                <c:pt idx="147">
                  <c:v>1</c:v>
                </c:pt>
                <c:pt idx="148">
                  <c:v>1</c:v>
                </c:pt>
                <c:pt idx="149">
                  <c:v>1</c:v>
                </c:pt>
                <c:pt idx="150">
                  <c:v>2</c:v>
                </c:pt>
                <c:pt idx="151">
                  <c:v>4</c:v>
                </c:pt>
                <c:pt idx="152">
                  <c:v>2</c:v>
                </c:pt>
                <c:pt idx="153">
                  <c:v>1</c:v>
                </c:pt>
                <c:pt idx="154">
                  <c:v>1</c:v>
                </c:pt>
                <c:pt idx="155">
                  <c:v>1</c:v>
                </c:pt>
                <c:pt idx="156">
                  <c:v>1</c:v>
                </c:pt>
                <c:pt idx="157">
                  <c:v>2</c:v>
                </c:pt>
                <c:pt idx="158">
                  <c:v>2</c:v>
                </c:pt>
                <c:pt idx="159">
                  <c:v>2</c:v>
                </c:pt>
                <c:pt idx="160">
                  <c:v>1</c:v>
                </c:pt>
                <c:pt idx="161">
                  <c:v>2</c:v>
                </c:pt>
                <c:pt idx="162">
                  <c:v>2</c:v>
                </c:pt>
                <c:pt idx="163">
                  <c:v>1</c:v>
                </c:pt>
                <c:pt idx="164">
                  <c:v>2</c:v>
                </c:pt>
                <c:pt idx="165">
                  <c:v>1</c:v>
                </c:pt>
                <c:pt idx="166">
                  <c:v>1</c:v>
                </c:pt>
                <c:pt idx="167">
                  <c:v>1</c:v>
                </c:pt>
                <c:pt idx="168">
                  <c:v>1</c:v>
                </c:pt>
              </c:numCache>
            </c:numRef>
          </c:val>
          <c:extLst>
            <c:ext xmlns:c16="http://schemas.microsoft.com/office/drawing/2014/chart" uri="{C3380CC4-5D6E-409C-BE32-E72D297353CC}">
              <c16:uniqueId val="{00000000-2957-47A8-9225-EC106CFDA2A5}"/>
            </c:ext>
          </c:extLst>
        </c:ser>
        <c:dLbls>
          <c:showLegendKey val="0"/>
          <c:showVal val="0"/>
          <c:showCatName val="0"/>
          <c:showSerName val="0"/>
          <c:showPercent val="0"/>
          <c:showBubbleSize val="0"/>
        </c:dLbls>
        <c:gapWidth val="219"/>
        <c:overlap val="-27"/>
        <c:axId val="449092400"/>
        <c:axId val="449089776"/>
      </c:barChart>
      <c:dateAx>
        <c:axId val="449092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089776"/>
        <c:crosses val="autoZero"/>
        <c:auto val="1"/>
        <c:lblOffset val="100"/>
        <c:baseTimeUnit val="days"/>
      </c:dateAx>
      <c:valAx>
        <c:axId val="44908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09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31</c:v>
                </c:pt>
                <c:pt idx="1">
                  <c:v>28</c:v>
                </c:pt>
                <c:pt idx="2">
                  <c:v>39</c:v>
                </c:pt>
                <c:pt idx="3">
                  <c:v>36</c:v>
                </c:pt>
                <c:pt idx="4">
                  <c:v>39</c:v>
                </c:pt>
                <c:pt idx="5">
                  <c:v>28</c:v>
                </c:pt>
                <c:pt idx="6">
                  <c:v>25</c:v>
                </c:pt>
              </c:numCache>
            </c:numRef>
          </c:val>
          <c:extLst>
            <c:ext xmlns:c16="http://schemas.microsoft.com/office/drawing/2014/chart" uri="{C3380CC4-5D6E-409C-BE32-E72D297353CC}">
              <c16:uniqueId val="{00000000-0609-4F98-BD12-7D190D8E0D99}"/>
            </c:ext>
          </c:extLst>
        </c:ser>
        <c:dLbls>
          <c:showLegendKey val="0"/>
          <c:showVal val="0"/>
          <c:showCatName val="0"/>
          <c:showSerName val="0"/>
          <c:showPercent val="0"/>
          <c:showBubbleSize val="0"/>
        </c:dLbls>
        <c:gapWidth val="219"/>
        <c:overlap val="-27"/>
        <c:axId val="449094368"/>
        <c:axId val="449087152"/>
      </c:barChart>
      <c:catAx>
        <c:axId val="44909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087152"/>
        <c:crosses val="autoZero"/>
        <c:auto val="1"/>
        <c:lblAlgn val="ctr"/>
        <c:lblOffset val="100"/>
        <c:noMultiLvlLbl val="0"/>
      </c:catAx>
      <c:valAx>
        <c:axId val="44908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09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18</c:v>
                </c:pt>
                <c:pt idx="1">
                  <c:v>7</c:v>
                </c:pt>
                <c:pt idx="2">
                  <c:v>6</c:v>
                </c:pt>
                <c:pt idx="3">
                  <c:v>11</c:v>
                </c:pt>
                <c:pt idx="4">
                  <c:v>11</c:v>
                </c:pt>
                <c:pt idx="5">
                  <c:v>5</c:v>
                </c:pt>
                <c:pt idx="6">
                  <c:v>10</c:v>
                </c:pt>
                <c:pt idx="7">
                  <c:v>8</c:v>
                </c:pt>
                <c:pt idx="8">
                  <c:v>0</c:v>
                </c:pt>
                <c:pt idx="9">
                  <c:v>11</c:v>
                </c:pt>
                <c:pt idx="10">
                  <c:v>8</c:v>
                </c:pt>
                <c:pt idx="11">
                  <c:v>5</c:v>
                </c:pt>
                <c:pt idx="12">
                  <c:v>37</c:v>
                </c:pt>
                <c:pt idx="13">
                  <c:v>0</c:v>
                </c:pt>
                <c:pt idx="14">
                  <c:v>4</c:v>
                </c:pt>
                <c:pt idx="15">
                  <c:v>6</c:v>
                </c:pt>
                <c:pt idx="16">
                  <c:v>7</c:v>
                </c:pt>
                <c:pt idx="17">
                  <c:v>79</c:v>
                </c:pt>
                <c:pt idx="18">
                  <c:v>13</c:v>
                </c:pt>
                <c:pt idx="19">
                  <c:v>6</c:v>
                </c:pt>
                <c:pt idx="20">
                  <c:v>6</c:v>
                </c:pt>
                <c:pt idx="21">
                  <c:v>11</c:v>
                </c:pt>
                <c:pt idx="22">
                  <c:v>8</c:v>
                </c:pt>
                <c:pt idx="23">
                  <c:v>10</c:v>
                </c:pt>
                <c:pt idx="24">
                  <c:v>14</c:v>
                </c:pt>
                <c:pt idx="25">
                  <c:v>8</c:v>
                </c:pt>
                <c:pt idx="26">
                  <c:v>15</c:v>
                </c:pt>
                <c:pt idx="27">
                  <c:v>7</c:v>
                </c:pt>
                <c:pt idx="28">
                  <c:v>7</c:v>
                </c:pt>
                <c:pt idx="29">
                  <c:v>4</c:v>
                </c:pt>
                <c:pt idx="30">
                  <c:v>7</c:v>
                </c:pt>
                <c:pt idx="31">
                  <c:v>10</c:v>
                </c:pt>
                <c:pt idx="32">
                  <c:v>12</c:v>
                </c:pt>
                <c:pt idx="33">
                  <c:v>7</c:v>
                </c:pt>
                <c:pt idx="34">
                  <c:v>3</c:v>
                </c:pt>
                <c:pt idx="35">
                  <c:v>3</c:v>
                </c:pt>
                <c:pt idx="36">
                  <c:v>15</c:v>
                </c:pt>
                <c:pt idx="37">
                  <c:v>1</c:v>
                </c:pt>
                <c:pt idx="38">
                  <c:v>5</c:v>
                </c:pt>
                <c:pt idx="39">
                  <c:v>4</c:v>
                </c:pt>
                <c:pt idx="40">
                  <c:v>21</c:v>
                </c:pt>
                <c:pt idx="41">
                  <c:v>5</c:v>
                </c:pt>
                <c:pt idx="42">
                  <c:v>8</c:v>
                </c:pt>
                <c:pt idx="43">
                  <c:v>6</c:v>
                </c:pt>
                <c:pt idx="44">
                  <c:v>7</c:v>
                </c:pt>
                <c:pt idx="45">
                  <c:v>10</c:v>
                </c:pt>
                <c:pt idx="46">
                  <c:v>4</c:v>
                </c:pt>
                <c:pt idx="47">
                  <c:v>6</c:v>
                </c:pt>
                <c:pt idx="48">
                  <c:v>19</c:v>
                </c:pt>
                <c:pt idx="49">
                  <c:v>9</c:v>
                </c:pt>
                <c:pt idx="50">
                  <c:v>5</c:v>
                </c:pt>
                <c:pt idx="51">
                  <c:v>5</c:v>
                </c:pt>
                <c:pt idx="52">
                  <c:v>5</c:v>
                </c:pt>
                <c:pt idx="53">
                  <c:v>7</c:v>
                </c:pt>
                <c:pt idx="54">
                  <c:v>7</c:v>
                </c:pt>
                <c:pt idx="55">
                  <c:v>7</c:v>
                </c:pt>
                <c:pt idx="56">
                  <c:v>8</c:v>
                </c:pt>
                <c:pt idx="57">
                  <c:v>14</c:v>
                </c:pt>
                <c:pt idx="58">
                  <c:v>5</c:v>
                </c:pt>
                <c:pt idx="59">
                  <c:v>14</c:v>
                </c:pt>
                <c:pt idx="60">
                  <c:v>5</c:v>
                </c:pt>
                <c:pt idx="61">
                  <c:v>12</c:v>
                </c:pt>
                <c:pt idx="62">
                  <c:v>10</c:v>
                </c:pt>
                <c:pt idx="63">
                  <c:v>8</c:v>
                </c:pt>
                <c:pt idx="64">
                  <c:v>8</c:v>
                </c:pt>
                <c:pt idx="65">
                  <c:v>8</c:v>
                </c:pt>
                <c:pt idx="66">
                  <c:v>10</c:v>
                </c:pt>
                <c:pt idx="67">
                  <c:v>5</c:v>
                </c:pt>
                <c:pt idx="68">
                  <c:v>5</c:v>
                </c:pt>
                <c:pt idx="69">
                  <c:v>4</c:v>
                </c:pt>
                <c:pt idx="70">
                  <c:v>8</c:v>
                </c:pt>
                <c:pt idx="71">
                  <c:v>4</c:v>
                </c:pt>
                <c:pt idx="72">
                  <c:v>6</c:v>
                </c:pt>
                <c:pt idx="73">
                  <c:v>7</c:v>
                </c:pt>
                <c:pt idx="74">
                  <c:v>7</c:v>
                </c:pt>
                <c:pt idx="75">
                  <c:v>4</c:v>
                </c:pt>
                <c:pt idx="76">
                  <c:v>0</c:v>
                </c:pt>
                <c:pt idx="77">
                  <c:v>9</c:v>
                </c:pt>
                <c:pt idx="78">
                  <c:v>6</c:v>
                </c:pt>
                <c:pt idx="79">
                  <c:v>6</c:v>
                </c:pt>
                <c:pt idx="80">
                  <c:v>7</c:v>
                </c:pt>
                <c:pt idx="81">
                  <c:v>4</c:v>
                </c:pt>
                <c:pt idx="82">
                  <c:v>4</c:v>
                </c:pt>
                <c:pt idx="83">
                  <c:v>5</c:v>
                </c:pt>
                <c:pt idx="84">
                  <c:v>0</c:v>
                </c:pt>
                <c:pt idx="85">
                  <c:v>4</c:v>
                </c:pt>
                <c:pt idx="86">
                  <c:v>8</c:v>
                </c:pt>
                <c:pt idx="87">
                  <c:v>4</c:v>
                </c:pt>
                <c:pt idx="88">
                  <c:v>9</c:v>
                </c:pt>
                <c:pt idx="89">
                  <c:v>12</c:v>
                </c:pt>
                <c:pt idx="90">
                  <c:v>5</c:v>
                </c:pt>
                <c:pt idx="91">
                  <c:v>6</c:v>
                </c:pt>
                <c:pt idx="92">
                  <c:v>6</c:v>
                </c:pt>
                <c:pt idx="93">
                  <c:v>4</c:v>
                </c:pt>
                <c:pt idx="94">
                  <c:v>4</c:v>
                </c:pt>
                <c:pt idx="95">
                  <c:v>4</c:v>
                </c:pt>
                <c:pt idx="96">
                  <c:v>5</c:v>
                </c:pt>
                <c:pt idx="97">
                  <c:v>7</c:v>
                </c:pt>
                <c:pt idx="98">
                  <c:v>4</c:v>
                </c:pt>
                <c:pt idx="99">
                  <c:v>5</c:v>
                </c:pt>
                <c:pt idx="100">
                  <c:v>5</c:v>
                </c:pt>
                <c:pt idx="101">
                  <c:v>2</c:v>
                </c:pt>
                <c:pt idx="102">
                  <c:v>7</c:v>
                </c:pt>
                <c:pt idx="103">
                  <c:v>4</c:v>
                </c:pt>
                <c:pt idx="104">
                  <c:v>8</c:v>
                </c:pt>
                <c:pt idx="105">
                  <c:v>10</c:v>
                </c:pt>
                <c:pt idx="106">
                  <c:v>144</c:v>
                </c:pt>
                <c:pt idx="107">
                  <c:v>9</c:v>
                </c:pt>
                <c:pt idx="108">
                  <c:v>16</c:v>
                </c:pt>
                <c:pt idx="109">
                  <c:v>8</c:v>
                </c:pt>
                <c:pt idx="110">
                  <c:v>10</c:v>
                </c:pt>
                <c:pt idx="111">
                  <c:v>4</c:v>
                </c:pt>
                <c:pt idx="112">
                  <c:v>5</c:v>
                </c:pt>
                <c:pt idx="113">
                  <c:v>2</c:v>
                </c:pt>
                <c:pt idx="114">
                  <c:v>3</c:v>
                </c:pt>
                <c:pt idx="115">
                  <c:v>2</c:v>
                </c:pt>
                <c:pt idx="116">
                  <c:v>4</c:v>
                </c:pt>
                <c:pt idx="117">
                  <c:v>5</c:v>
                </c:pt>
                <c:pt idx="118">
                  <c:v>7</c:v>
                </c:pt>
                <c:pt idx="119">
                  <c:v>0</c:v>
                </c:pt>
                <c:pt idx="120">
                  <c:v>4</c:v>
                </c:pt>
                <c:pt idx="121">
                  <c:v>4</c:v>
                </c:pt>
                <c:pt idx="122">
                  <c:v>7</c:v>
                </c:pt>
                <c:pt idx="123">
                  <c:v>10</c:v>
                </c:pt>
                <c:pt idx="124">
                  <c:v>9</c:v>
                </c:pt>
                <c:pt idx="125">
                  <c:v>21</c:v>
                </c:pt>
                <c:pt idx="126">
                  <c:v>7</c:v>
                </c:pt>
                <c:pt idx="127">
                  <c:v>15</c:v>
                </c:pt>
                <c:pt idx="128">
                  <c:v>9</c:v>
                </c:pt>
                <c:pt idx="129">
                  <c:v>6</c:v>
                </c:pt>
                <c:pt idx="130">
                  <c:v>13</c:v>
                </c:pt>
                <c:pt idx="131">
                  <c:v>2</c:v>
                </c:pt>
                <c:pt idx="132">
                  <c:v>5</c:v>
                </c:pt>
                <c:pt idx="133">
                  <c:v>4</c:v>
                </c:pt>
                <c:pt idx="134">
                  <c:v>3</c:v>
                </c:pt>
                <c:pt idx="135">
                  <c:v>0</c:v>
                </c:pt>
                <c:pt idx="136">
                  <c:v>4</c:v>
                </c:pt>
                <c:pt idx="137">
                  <c:v>4</c:v>
                </c:pt>
                <c:pt idx="138">
                  <c:v>12</c:v>
                </c:pt>
                <c:pt idx="139">
                  <c:v>2</c:v>
                </c:pt>
                <c:pt idx="140">
                  <c:v>17</c:v>
                </c:pt>
                <c:pt idx="141">
                  <c:v>1</c:v>
                </c:pt>
                <c:pt idx="142">
                  <c:v>2</c:v>
                </c:pt>
                <c:pt idx="143">
                  <c:v>10</c:v>
                </c:pt>
                <c:pt idx="144">
                  <c:v>8</c:v>
                </c:pt>
                <c:pt idx="145">
                  <c:v>13</c:v>
                </c:pt>
                <c:pt idx="146">
                  <c:v>9</c:v>
                </c:pt>
                <c:pt idx="147">
                  <c:v>7</c:v>
                </c:pt>
                <c:pt idx="148">
                  <c:v>5</c:v>
                </c:pt>
                <c:pt idx="149">
                  <c:v>30</c:v>
                </c:pt>
                <c:pt idx="150">
                  <c:v>41</c:v>
                </c:pt>
                <c:pt idx="151">
                  <c:v>25</c:v>
                </c:pt>
                <c:pt idx="152">
                  <c:v>75</c:v>
                </c:pt>
                <c:pt idx="153">
                  <c:v>11</c:v>
                </c:pt>
                <c:pt idx="154">
                  <c:v>12</c:v>
                </c:pt>
                <c:pt idx="155">
                  <c:v>216</c:v>
                </c:pt>
                <c:pt idx="156">
                  <c:v>23</c:v>
                </c:pt>
                <c:pt idx="157">
                  <c:v>69</c:v>
                </c:pt>
                <c:pt idx="158">
                  <c:v>13</c:v>
                </c:pt>
                <c:pt idx="159">
                  <c:v>34</c:v>
                </c:pt>
                <c:pt idx="160">
                  <c:v>116</c:v>
                </c:pt>
                <c:pt idx="161">
                  <c:v>9</c:v>
                </c:pt>
                <c:pt idx="162">
                  <c:v>11</c:v>
                </c:pt>
                <c:pt idx="163">
                  <c:v>14</c:v>
                </c:pt>
                <c:pt idx="164">
                  <c:v>7</c:v>
                </c:pt>
                <c:pt idx="165">
                  <c:v>1</c:v>
                </c:pt>
                <c:pt idx="166">
                  <c:v>3</c:v>
                </c:pt>
                <c:pt idx="167">
                  <c:v>7</c:v>
                </c:pt>
                <c:pt idx="168">
                  <c:v>7</c:v>
                </c:pt>
              </c:numCache>
            </c:numRef>
          </c:val>
          <c:extLst>
            <c:ext xmlns:c16="http://schemas.microsoft.com/office/drawing/2014/chart" uri="{C3380CC4-5D6E-409C-BE32-E72D297353CC}">
              <c16:uniqueId val="{00000000-03AF-4BFA-A5AD-2594569792C7}"/>
            </c:ext>
          </c:extLst>
        </c:ser>
        <c:dLbls>
          <c:showLegendKey val="0"/>
          <c:showVal val="0"/>
          <c:showCatName val="0"/>
          <c:showSerName val="0"/>
          <c:showPercent val="0"/>
          <c:showBubbleSize val="0"/>
        </c:dLbls>
        <c:gapWidth val="219"/>
        <c:overlap val="-27"/>
        <c:axId val="449104864"/>
        <c:axId val="449102568"/>
      </c:barChart>
      <c:dateAx>
        <c:axId val="44910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02568"/>
        <c:crosses val="autoZero"/>
        <c:auto val="1"/>
        <c:lblOffset val="100"/>
        <c:baseTimeUnit val="days"/>
      </c:dateAx>
      <c:valAx>
        <c:axId val="44910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0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1.4973958333333299</c:v>
                </c:pt>
                <c:pt idx="1">
                  <c:v>0.51385788690476197</c:v>
                </c:pt>
                <c:pt idx="2">
                  <c:v>1.0166266025641</c:v>
                </c:pt>
                <c:pt idx="3">
                  <c:v>0.60583043981481499</c:v>
                </c:pt>
                <c:pt idx="4">
                  <c:v>0.92815170940170899</c:v>
                </c:pt>
                <c:pt idx="5">
                  <c:v>0.81845238095238104</c:v>
                </c:pt>
                <c:pt idx="6">
                  <c:v>0.54427083333333304</c:v>
                </c:pt>
              </c:numCache>
            </c:numRef>
          </c:val>
          <c:extLst>
            <c:ext xmlns:c16="http://schemas.microsoft.com/office/drawing/2014/chart" uri="{C3380CC4-5D6E-409C-BE32-E72D297353CC}">
              <c16:uniqueId val="{00000000-3588-4CEA-BAF4-72013CB50D08}"/>
            </c:ext>
          </c:extLst>
        </c:ser>
        <c:dLbls>
          <c:showLegendKey val="0"/>
          <c:showVal val="0"/>
          <c:showCatName val="0"/>
          <c:showSerName val="0"/>
          <c:showPercent val="0"/>
          <c:showBubbleSize val="0"/>
        </c:dLbls>
        <c:gapWidth val="219"/>
        <c:overlap val="-27"/>
        <c:axId val="462109312"/>
        <c:axId val="462114560"/>
      </c:barChart>
      <c:catAx>
        <c:axId val="46210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4560"/>
        <c:crosses val="autoZero"/>
        <c:auto val="1"/>
        <c:lblAlgn val="ctr"/>
        <c:lblOffset val="100"/>
        <c:noMultiLvlLbl val="0"/>
      </c:catAx>
      <c:valAx>
        <c:axId val="46211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0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Sheet1!$A$2:$A$7</c:f>
              <c:strCache>
                <c:ptCount val="6"/>
                <c:pt idx="0">
                  <c:v>Event</c:v>
                </c:pt>
                <c:pt idx="1">
                  <c:v>Link</c:v>
                </c:pt>
                <c:pt idx="2">
                  <c:v>Live Video</c:v>
                </c:pt>
                <c:pt idx="3">
                  <c:v>Photo</c:v>
                </c:pt>
                <c:pt idx="4">
                  <c:v>Status</c:v>
                </c:pt>
                <c:pt idx="5">
                  <c:v>Video</c:v>
                </c:pt>
              </c:strCache>
            </c:strRef>
          </c:cat>
          <c:val>
            <c:numRef>
              <c:f>Sheet1!$B$2:$B$7</c:f>
              <c:numCache>
                <c:formatCode>General</c:formatCode>
                <c:ptCount val="6"/>
                <c:pt idx="0">
                  <c:v>0.481154771451484</c:v>
                </c:pt>
                <c:pt idx="1">
                  <c:v>0.53706413004183795</c:v>
                </c:pt>
                <c:pt idx="2">
                  <c:v>1.12269446672013</c:v>
                </c:pt>
                <c:pt idx="3">
                  <c:v>0.94297973153512804</c:v>
                </c:pt>
                <c:pt idx="4">
                  <c:v>0.53438864369094996</c:v>
                </c:pt>
                <c:pt idx="5">
                  <c:v>0.70144276975687003</c:v>
                </c:pt>
              </c:numCache>
            </c:numRef>
          </c:val>
          <c:extLst>
            <c:ext xmlns:c16="http://schemas.microsoft.com/office/drawing/2014/chart" uri="{C3380CC4-5D6E-409C-BE32-E72D297353CC}">
              <c16:uniqueId val="{00000000-D222-41B4-975D-E17B5F1DF5F6}"/>
            </c:ext>
          </c:extLst>
        </c:ser>
        <c:dLbls>
          <c:showLegendKey val="0"/>
          <c:showVal val="0"/>
          <c:showCatName val="0"/>
          <c:showSerName val="0"/>
          <c:showPercent val="0"/>
          <c:showBubbleSize val="0"/>
        </c:dLbls>
        <c:gapWidth val="219"/>
        <c:overlap val="-27"/>
        <c:axId val="462111936"/>
        <c:axId val="462112264"/>
      </c:barChart>
      <c:catAx>
        <c:axId val="46211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2264"/>
        <c:crosses val="autoZero"/>
        <c:auto val="1"/>
        <c:lblAlgn val="ctr"/>
        <c:lblOffset val="100"/>
        <c:noMultiLvlLbl val="0"/>
      </c:catAx>
      <c:valAx>
        <c:axId val="46211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c:v>
                </c:pt>
              </c:numCache>
            </c:numRef>
          </c:val>
          <c:extLst>
            <c:ext xmlns:c16="http://schemas.microsoft.com/office/drawing/2014/chart" uri="{C3380CC4-5D6E-409C-BE32-E72D297353CC}">
              <c16:uniqueId val="{00000000-DD3A-4C4F-9A31-B74C3AE3BE53}"/>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15</c:v>
                </c:pt>
              </c:numCache>
            </c:numRef>
          </c:val>
          <c:extLst>
            <c:ext xmlns:c16="http://schemas.microsoft.com/office/drawing/2014/chart" uri="{C3380CC4-5D6E-409C-BE32-E72D297353CC}">
              <c16:uniqueId val="{00000001-DD3A-4C4F-9A31-B74C3AE3BE53}"/>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c:v>
                </c:pt>
              </c:numCache>
            </c:numRef>
          </c:val>
          <c:extLst>
            <c:ext xmlns:c16="http://schemas.microsoft.com/office/drawing/2014/chart" uri="{C3380CC4-5D6E-409C-BE32-E72D297353CC}">
              <c16:uniqueId val="{00000002-DD3A-4C4F-9A31-B74C3AE3BE53}"/>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194</c:v>
                </c:pt>
              </c:numCache>
            </c:numRef>
          </c:val>
          <c:extLst>
            <c:ext xmlns:c16="http://schemas.microsoft.com/office/drawing/2014/chart" uri="{C3380CC4-5D6E-409C-BE32-E72D297353CC}">
              <c16:uniqueId val="{00000003-DD3A-4C4F-9A31-B74C3AE3BE53}"/>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6</c:v>
                </c:pt>
              </c:numCache>
            </c:numRef>
          </c:val>
          <c:extLst>
            <c:ext xmlns:c16="http://schemas.microsoft.com/office/drawing/2014/chart" uri="{C3380CC4-5D6E-409C-BE32-E72D297353CC}">
              <c16:uniqueId val="{00000004-DD3A-4C4F-9A31-B74C3AE3BE53}"/>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9</c:v>
                </c:pt>
              </c:numCache>
            </c:numRef>
          </c:val>
          <c:extLst>
            <c:ext xmlns:c16="http://schemas.microsoft.com/office/drawing/2014/chart" uri="{C3380CC4-5D6E-409C-BE32-E72D297353CC}">
              <c16:uniqueId val="{00000005-DD3A-4C4F-9A31-B74C3AE3BE53}"/>
            </c:ext>
          </c:extLst>
        </c:ser>
        <c:dLbls>
          <c:showLegendKey val="0"/>
          <c:showVal val="0"/>
          <c:showCatName val="0"/>
          <c:showSerName val="0"/>
          <c:showPercent val="0"/>
          <c:showBubbleSize val="0"/>
        </c:dLbls>
        <c:gapWidth val="150"/>
        <c:overlap val="100"/>
        <c:axId val="462120792"/>
        <c:axId val="462117512"/>
      </c:barChart>
      <c:catAx>
        <c:axId val="46212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7512"/>
        <c:crosses val="autoZero"/>
        <c:auto val="1"/>
        <c:lblAlgn val="ctr"/>
        <c:lblOffset val="100"/>
        <c:noMultiLvlLbl val="0"/>
      </c:catAx>
      <c:valAx>
        <c:axId val="462117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2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numCache>
            </c:numRef>
          </c:val>
          <c:extLst>
            <c:ext xmlns:c16="http://schemas.microsoft.com/office/drawing/2014/chart" uri="{C3380CC4-5D6E-409C-BE32-E72D297353CC}">
              <c16:uniqueId val="{00000000-AF7C-42B1-A4C1-825E4522C04D}"/>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numCache>
            </c:numRef>
          </c:val>
          <c:extLst>
            <c:ext xmlns:c16="http://schemas.microsoft.com/office/drawing/2014/chart" uri="{C3380CC4-5D6E-409C-BE32-E72D297353CC}">
              <c16:uniqueId val="{00000001-AF7C-42B1-A4C1-825E4522C04D}"/>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numCache>
            </c:numRef>
          </c:val>
          <c:extLst>
            <c:ext xmlns:c16="http://schemas.microsoft.com/office/drawing/2014/chart" uri="{C3380CC4-5D6E-409C-BE32-E72D297353CC}">
              <c16:uniqueId val="{00000002-AF7C-42B1-A4C1-825E4522C04D}"/>
            </c:ext>
          </c:extLst>
        </c:ser>
        <c:dLbls>
          <c:showLegendKey val="0"/>
          <c:showVal val="0"/>
          <c:showCatName val="0"/>
          <c:showSerName val="0"/>
          <c:showPercent val="0"/>
          <c:showBubbleSize val="0"/>
        </c:dLbls>
        <c:gapWidth val="219"/>
        <c:overlap val="-27"/>
        <c:axId val="449097648"/>
        <c:axId val="449100600"/>
      </c:barChart>
      <c:catAx>
        <c:axId val="44909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00600"/>
        <c:crosses val="autoZero"/>
        <c:auto val="1"/>
        <c:lblAlgn val="ctr"/>
        <c:lblOffset val="100"/>
        <c:noMultiLvlLbl val="0"/>
      </c:catAx>
      <c:valAx>
        <c:axId val="44910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09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298</c:v>
                </c:pt>
              </c:numCache>
            </c:numRef>
          </c:val>
          <c:extLst>
            <c:ext xmlns:c16="http://schemas.microsoft.com/office/drawing/2014/chart" uri="{C3380CC4-5D6E-409C-BE32-E72D297353CC}">
              <c16:uniqueId val="{00000000-CD8E-4395-816D-0A4E873D498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545</c:v>
                </c:pt>
              </c:numCache>
            </c:numRef>
          </c:val>
          <c:extLst>
            <c:ext xmlns:c16="http://schemas.microsoft.com/office/drawing/2014/chart" uri="{C3380CC4-5D6E-409C-BE32-E72D297353CC}">
              <c16:uniqueId val="{00000001-CD8E-4395-816D-0A4E873D498C}"/>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412</c:v>
                </c:pt>
              </c:numCache>
            </c:numRef>
          </c:val>
          <c:extLst>
            <c:ext xmlns:c16="http://schemas.microsoft.com/office/drawing/2014/chart" uri="{C3380CC4-5D6E-409C-BE32-E72D297353CC}">
              <c16:uniqueId val="{00000002-CD8E-4395-816D-0A4E873D498C}"/>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1150</c:v>
                </c:pt>
              </c:numCache>
            </c:numRef>
          </c:val>
          <c:extLst>
            <c:ext xmlns:c16="http://schemas.microsoft.com/office/drawing/2014/chart" uri="{C3380CC4-5D6E-409C-BE32-E72D297353CC}">
              <c16:uniqueId val="{00000003-CD8E-4395-816D-0A4E873D498C}"/>
            </c:ext>
          </c:extLst>
        </c:ser>
        <c:dLbls>
          <c:showLegendKey val="0"/>
          <c:showVal val="0"/>
          <c:showCatName val="0"/>
          <c:showSerName val="0"/>
          <c:showPercent val="0"/>
          <c:showBubbleSize val="0"/>
        </c:dLbls>
        <c:gapWidth val="219"/>
        <c:overlap val="-27"/>
        <c:axId val="449106176"/>
        <c:axId val="449104208"/>
      </c:barChart>
      <c:catAx>
        <c:axId val="44910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04208"/>
        <c:crosses val="autoZero"/>
        <c:auto val="1"/>
        <c:lblAlgn val="ctr"/>
        <c:lblOffset val="100"/>
        <c:noMultiLvlLbl val="0"/>
      </c:catAx>
      <c:valAx>
        <c:axId val="44910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0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numCache>
            </c:numRef>
          </c:val>
          <c:extLst>
            <c:ext xmlns:c16="http://schemas.microsoft.com/office/drawing/2014/chart" uri="{C3380CC4-5D6E-409C-BE32-E72D297353CC}">
              <c16:uniqueId val="{00000000-FC62-420A-B3A7-47B72FD4CEE9}"/>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numCache>
            </c:numRef>
          </c:val>
          <c:extLst>
            <c:ext xmlns:c16="http://schemas.microsoft.com/office/drawing/2014/chart" uri="{C3380CC4-5D6E-409C-BE32-E72D297353CC}">
              <c16:uniqueId val="{00000001-FC62-420A-B3A7-47B72FD4CEE9}"/>
            </c:ext>
          </c:extLst>
        </c:ser>
        <c:dLbls>
          <c:showLegendKey val="0"/>
          <c:showVal val="0"/>
          <c:showCatName val="0"/>
          <c:showSerName val="0"/>
          <c:showPercent val="0"/>
          <c:showBubbleSize val="0"/>
        </c:dLbls>
        <c:gapWidth val="150"/>
        <c:overlap val="100"/>
        <c:axId val="449114048"/>
        <c:axId val="449116672"/>
      </c:barChart>
      <c:catAx>
        <c:axId val="44911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6672"/>
        <c:crosses val="autoZero"/>
        <c:auto val="1"/>
        <c:lblAlgn val="ctr"/>
        <c:lblOffset val="100"/>
        <c:noMultiLvlLbl val="0"/>
      </c:catAx>
      <c:valAx>
        <c:axId val="449116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extLst>
            <c:ext xmlns:c16="http://schemas.microsoft.com/office/drawing/2014/chart" uri="{C3380CC4-5D6E-409C-BE32-E72D297353CC}">
              <c16:uniqueId val="{00000000-5097-41EA-B98F-D250DFCBE73A}"/>
            </c:ext>
          </c:extLst>
        </c:ser>
        <c:dLbls>
          <c:showLegendKey val="0"/>
          <c:showVal val="0"/>
          <c:showCatName val="0"/>
          <c:showSerName val="0"/>
          <c:showPercent val="0"/>
          <c:showBubbleSize val="0"/>
        </c:dLbls>
        <c:gapWidth val="219"/>
        <c:overlap val="-27"/>
        <c:axId val="449115032"/>
        <c:axId val="449110112"/>
      </c:barChart>
      <c:dateAx>
        <c:axId val="44911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0112"/>
        <c:crosses val="autoZero"/>
        <c:auto val="1"/>
        <c:lblOffset val="100"/>
        <c:baseTimeUnit val="days"/>
      </c:dateAx>
      <c:valAx>
        <c:axId val="44911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1</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numCache>
            </c:numRef>
          </c:val>
          <c:extLst>
            <c:ext xmlns:c16="http://schemas.microsoft.com/office/drawing/2014/chart" uri="{C3380CC4-5D6E-409C-BE32-E72D297353CC}">
              <c16:uniqueId val="{00000000-6924-49E2-89D5-A8AF6A612531}"/>
            </c:ext>
          </c:extLst>
        </c:ser>
        <c:dLbls>
          <c:showLegendKey val="0"/>
          <c:showVal val="0"/>
          <c:showCatName val="0"/>
          <c:showSerName val="0"/>
          <c:showPercent val="0"/>
          <c:showBubbleSize val="0"/>
        </c:dLbls>
        <c:gapWidth val="219"/>
        <c:overlap val="-27"/>
        <c:axId val="449113392"/>
        <c:axId val="449113720"/>
      </c:barChart>
      <c:dateAx>
        <c:axId val="44911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3720"/>
        <c:crosses val="autoZero"/>
        <c:auto val="1"/>
        <c:lblOffset val="100"/>
        <c:baseTimeUnit val="days"/>
      </c:dateAx>
      <c:valAx>
        <c:axId val="44911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extLst>
            <c:ext xmlns:c16="http://schemas.microsoft.com/office/drawing/2014/chart" uri="{C3380CC4-5D6E-409C-BE32-E72D297353CC}">
              <c16:uniqueId val="{00000000-50DC-4AC5-ABB4-586EF8A5C95F}"/>
            </c:ext>
          </c:extLst>
        </c:ser>
        <c:dLbls>
          <c:showLegendKey val="0"/>
          <c:showVal val="0"/>
          <c:showCatName val="0"/>
          <c:showSerName val="0"/>
          <c:showPercent val="0"/>
          <c:showBubbleSize val="0"/>
        </c:dLbls>
        <c:gapWidth val="219"/>
        <c:overlap val="-27"/>
        <c:axId val="462114232"/>
        <c:axId val="462115872"/>
      </c:barChart>
      <c:dateAx>
        <c:axId val="46211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5872"/>
        <c:crosses val="autoZero"/>
        <c:auto val="1"/>
        <c:lblOffset val="100"/>
        <c:baseTimeUnit val="days"/>
      </c:dateAx>
      <c:valAx>
        <c:axId val="46211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0.13020833333333301</c:v>
                </c:pt>
                <c:pt idx="1">
                  <c:v>0</c:v>
                </c:pt>
                <c:pt idx="2">
                  <c:v>0</c:v>
                </c:pt>
                <c:pt idx="3">
                  <c:v>0</c:v>
                </c:pt>
                <c:pt idx="4">
                  <c:v>0</c:v>
                </c:pt>
                <c:pt idx="5">
                  <c:v>0.26041666666666702</c:v>
                </c:pt>
                <c:pt idx="6">
                  <c:v>0.68359375</c:v>
                </c:pt>
                <c:pt idx="7">
                  <c:v>1.10176282051282</c:v>
                </c:pt>
                <c:pt idx="8">
                  <c:v>1.13467261904762</c:v>
                </c:pt>
                <c:pt idx="9">
                  <c:v>0.68479938271604901</c:v>
                </c:pt>
                <c:pt idx="10">
                  <c:v>1.7903645833333299</c:v>
                </c:pt>
                <c:pt idx="11">
                  <c:v>1.23314950980392</c:v>
                </c:pt>
                <c:pt idx="12">
                  <c:v>0.56785300925925897</c:v>
                </c:pt>
                <c:pt idx="13">
                  <c:v>1.3375946969696999</c:v>
                </c:pt>
                <c:pt idx="14">
                  <c:v>0.58251096491228105</c:v>
                </c:pt>
                <c:pt idx="15">
                  <c:v>0.49479166666666702</c:v>
                </c:pt>
                <c:pt idx="16">
                  <c:v>0.56423611111111105</c:v>
                </c:pt>
                <c:pt idx="17">
                  <c:v>0.36737351190476197</c:v>
                </c:pt>
                <c:pt idx="18">
                  <c:v>0.68901909722222199</c:v>
                </c:pt>
                <c:pt idx="19">
                  <c:v>0.56423611111111105</c:v>
                </c:pt>
                <c:pt idx="20">
                  <c:v>0.390625</c:v>
                </c:pt>
                <c:pt idx="21">
                  <c:v>0.55338541666666696</c:v>
                </c:pt>
                <c:pt idx="22">
                  <c:v>0.390625</c:v>
                </c:pt>
                <c:pt idx="23">
                  <c:v>0</c:v>
                </c:pt>
              </c:numCache>
            </c:numRef>
          </c:val>
          <c:smooth val="0"/>
          <c:extLst>
            <c:ext xmlns:c16="http://schemas.microsoft.com/office/drawing/2014/chart" uri="{C3380CC4-5D6E-409C-BE32-E72D297353CC}">
              <c16:uniqueId val="{00000000-6365-4276-9128-4D751BF9DDBD}"/>
            </c:ext>
          </c:extLst>
        </c:ser>
        <c:dLbls>
          <c:showLegendKey val="0"/>
          <c:showVal val="0"/>
          <c:showCatName val="0"/>
          <c:showSerName val="0"/>
          <c:showPercent val="0"/>
          <c:showBubbleSize val="0"/>
        </c:dLbls>
        <c:smooth val="0"/>
        <c:axId val="462119808"/>
        <c:axId val="462123744"/>
      </c:lineChart>
      <c:catAx>
        <c:axId val="46211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23744"/>
        <c:crosses val="autoZero"/>
        <c:auto val="1"/>
        <c:lblAlgn val="ctr"/>
        <c:lblOffset val="100"/>
        <c:noMultiLvlLbl val="0"/>
      </c:catAx>
      <c:valAx>
        <c:axId val="46212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5</c:v>
                </c:pt>
                <c:pt idx="1">
                  <c:v>1</c:v>
                </c:pt>
                <c:pt idx="2">
                  <c:v>0</c:v>
                </c:pt>
                <c:pt idx="3">
                  <c:v>0</c:v>
                </c:pt>
                <c:pt idx="4">
                  <c:v>2</c:v>
                </c:pt>
                <c:pt idx="5">
                  <c:v>0</c:v>
                </c:pt>
                <c:pt idx="6">
                  <c:v>0</c:v>
                </c:pt>
                <c:pt idx="7">
                  <c:v>0</c:v>
                </c:pt>
                <c:pt idx="8">
                  <c:v>0</c:v>
                </c:pt>
                <c:pt idx="9">
                  <c:v>2</c:v>
                </c:pt>
                <c:pt idx="10">
                  <c:v>0</c:v>
                </c:pt>
                <c:pt idx="11">
                  <c:v>0</c:v>
                </c:pt>
                <c:pt idx="12">
                  <c:v>21</c:v>
                </c:pt>
                <c:pt idx="13">
                  <c:v>0</c:v>
                </c:pt>
                <c:pt idx="14">
                  <c:v>0</c:v>
                </c:pt>
                <c:pt idx="15">
                  <c:v>1</c:v>
                </c:pt>
                <c:pt idx="16">
                  <c:v>2</c:v>
                </c:pt>
                <c:pt idx="17">
                  <c:v>36</c:v>
                </c:pt>
                <c:pt idx="18">
                  <c:v>3</c:v>
                </c:pt>
                <c:pt idx="19">
                  <c:v>1</c:v>
                </c:pt>
                <c:pt idx="20">
                  <c:v>1</c:v>
                </c:pt>
                <c:pt idx="21">
                  <c:v>1</c:v>
                </c:pt>
                <c:pt idx="22">
                  <c:v>1</c:v>
                </c:pt>
                <c:pt idx="23">
                  <c:v>1</c:v>
                </c:pt>
                <c:pt idx="24">
                  <c:v>1</c:v>
                </c:pt>
                <c:pt idx="25">
                  <c:v>1</c:v>
                </c:pt>
                <c:pt idx="26">
                  <c:v>2</c:v>
                </c:pt>
                <c:pt idx="27">
                  <c:v>1</c:v>
                </c:pt>
                <c:pt idx="28">
                  <c:v>1</c:v>
                </c:pt>
                <c:pt idx="29">
                  <c:v>1</c:v>
                </c:pt>
                <c:pt idx="30">
                  <c:v>1</c:v>
                </c:pt>
                <c:pt idx="31">
                  <c:v>2</c:v>
                </c:pt>
                <c:pt idx="32">
                  <c:v>1</c:v>
                </c:pt>
                <c:pt idx="33">
                  <c:v>1</c:v>
                </c:pt>
                <c:pt idx="34">
                  <c:v>0</c:v>
                </c:pt>
                <c:pt idx="35">
                  <c:v>0</c:v>
                </c:pt>
                <c:pt idx="36">
                  <c:v>4</c:v>
                </c:pt>
                <c:pt idx="37">
                  <c:v>0</c:v>
                </c:pt>
                <c:pt idx="38">
                  <c:v>0</c:v>
                </c:pt>
                <c:pt idx="39">
                  <c:v>1</c:v>
                </c:pt>
                <c:pt idx="40">
                  <c:v>7</c:v>
                </c:pt>
                <c:pt idx="41">
                  <c:v>1</c:v>
                </c:pt>
                <c:pt idx="42">
                  <c:v>2</c:v>
                </c:pt>
                <c:pt idx="43">
                  <c:v>1</c:v>
                </c:pt>
                <c:pt idx="44">
                  <c:v>2</c:v>
                </c:pt>
                <c:pt idx="45">
                  <c:v>1</c:v>
                </c:pt>
                <c:pt idx="46">
                  <c:v>0</c:v>
                </c:pt>
                <c:pt idx="47">
                  <c:v>1</c:v>
                </c:pt>
                <c:pt idx="48">
                  <c:v>7</c:v>
                </c:pt>
                <c:pt idx="49">
                  <c:v>1</c:v>
                </c:pt>
                <c:pt idx="50">
                  <c:v>1</c:v>
                </c:pt>
                <c:pt idx="51">
                  <c:v>0</c:v>
                </c:pt>
                <c:pt idx="52">
                  <c:v>1</c:v>
                </c:pt>
                <c:pt idx="53">
                  <c:v>1</c:v>
                </c:pt>
                <c:pt idx="54">
                  <c:v>2</c:v>
                </c:pt>
                <c:pt idx="55">
                  <c:v>2</c:v>
                </c:pt>
                <c:pt idx="56">
                  <c:v>2</c:v>
                </c:pt>
                <c:pt idx="57">
                  <c:v>0</c:v>
                </c:pt>
                <c:pt idx="58">
                  <c:v>1</c:v>
                </c:pt>
                <c:pt idx="59">
                  <c:v>0</c:v>
                </c:pt>
                <c:pt idx="60">
                  <c:v>0</c:v>
                </c:pt>
                <c:pt idx="61">
                  <c:v>3</c:v>
                </c:pt>
                <c:pt idx="62">
                  <c:v>1</c:v>
                </c:pt>
                <c:pt idx="63">
                  <c:v>2</c:v>
                </c:pt>
                <c:pt idx="64">
                  <c:v>1</c:v>
                </c:pt>
                <c:pt idx="65">
                  <c:v>1</c:v>
                </c:pt>
                <c:pt idx="66">
                  <c:v>2</c:v>
                </c:pt>
                <c:pt idx="67">
                  <c:v>1</c:v>
                </c:pt>
                <c:pt idx="68">
                  <c:v>1</c:v>
                </c:pt>
                <c:pt idx="69">
                  <c:v>1</c:v>
                </c:pt>
                <c:pt idx="70">
                  <c:v>2</c:v>
                </c:pt>
                <c:pt idx="71">
                  <c:v>1</c:v>
                </c:pt>
                <c:pt idx="72">
                  <c:v>1</c:v>
                </c:pt>
                <c:pt idx="73">
                  <c:v>1</c:v>
                </c:pt>
                <c:pt idx="74">
                  <c:v>1</c:v>
                </c:pt>
                <c:pt idx="75">
                  <c:v>2</c:v>
                </c:pt>
                <c:pt idx="76">
                  <c:v>0</c:v>
                </c:pt>
                <c:pt idx="77">
                  <c:v>3</c:v>
                </c:pt>
                <c:pt idx="78">
                  <c:v>1</c:v>
                </c:pt>
                <c:pt idx="79">
                  <c:v>3</c:v>
                </c:pt>
                <c:pt idx="80">
                  <c:v>1</c:v>
                </c:pt>
                <c:pt idx="81">
                  <c:v>1</c:v>
                </c:pt>
                <c:pt idx="82">
                  <c:v>0</c:v>
                </c:pt>
                <c:pt idx="83">
                  <c:v>1</c:v>
                </c:pt>
                <c:pt idx="84">
                  <c:v>0</c:v>
                </c:pt>
                <c:pt idx="85">
                  <c:v>1</c:v>
                </c:pt>
                <c:pt idx="86">
                  <c:v>0</c:v>
                </c:pt>
                <c:pt idx="87">
                  <c:v>1</c:v>
                </c:pt>
                <c:pt idx="88">
                  <c:v>2</c:v>
                </c:pt>
                <c:pt idx="89">
                  <c:v>1</c:v>
                </c:pt>
                <c:pt idx="90">
                  <c:v>1</c:v>
                </c:pt>
                <c:pt idx="91">
                  <c:v>1</c:v>
                </c:pt>
                <c:pt idx="92">
                  <c:v>1</c:v>
                </c:pt>
                <c:pt idx="93">
                  <c:v>1</c:v>
                </c:pt>
                <c:pt idx="94">
                  <c:v>2</c:v>
                </c:pt>
                <c:pt idx="95">
                  <c:v>1</c:v>
                </c:pt>
                <c:pt idx="96">
                  <c:v>2</c:v>
                </c:pt>
                <c:pt idx="97">
                  <c:v>2</c:v>
                </c:pt>
                <c:pt idx="98">
                  <c:v>2</c:v>
                </c:pt>
                <c:pt idx="99">
                  <c:v>2</c:v>
                </c:pt>
                <c:pt idx="100">
                  <c:v>2</c:v>
                </c:pt>
                <c:pt idx="101">
                  <c:v>1</c:v>
                </c:pt>
                <c:pt idx="102">
                  <c:v>2</c:v>
                </c:pt>
                <c:pt idx="103">
                  <c:v>1</c:v>
                </c:pt>
                <c:pt idx="104">
                  <c:v>3</c:v>
                </c:pt>
                <c:pt idx="105">
                  <c:v>2</c:v>
                </c:pt>
                <c:pt idx="106">
                  <c:v>7</c:v>
                </c:pt>
                <c:pt idx="107">
                  <c:v>1</c:v>
                </c:pt>
                <c:pt idx="108">
                  <c:v>2</c:v>
                </c:pt>
                <c:pt idx="109">
                  <c:v>1</c:v>
                </c:pt>
                <c:pt idx="110">
                  <c:v>4</c:v>
                </c:pt>
                <c:pt idx="111">
                  <c:v>1</c:v>
                </c:pt>
                <c:pt idx="112">
                  <c:v>1</c:v>
                </c:pt>
                <c:pt idx="113">
                  <c:v>0</c:v>
                </c:pt>
                <c:pt idx="114">
                  <c:v>1</c:v>
                </c:pt>
                <c:pt idx="115">
                  <c:v>0</c:v>
                </c:pt>
                <c:pt idx="116">
                  <c:v>0</c:v>
                </c:pt>
                <c:pt idx="117">
                  <c:v>2</c:v>
                </c:pt>
                <c:pt idx="118">
                  <c:v>0</c:v>
                </c:pt>
                <c:pt idx="119">
                  <c:v>0</c:v>
                </c:pt>
                <c:pt idx="120">
                  <c:v>0</c:v>
                </c:pt>
                <c:pt idx="121">
                  <c:v>3</c:v>
                </c:pt>
                <c:pt idx="122">
                  <c:v>4</c:v>
                </c:pt>
                <c:pt idx="123">
                  <c:v>2</c:v>
                </c:pt>
                <c:pt idx="124">
                  <c:v>1</c:v>
                </c:pt>
                <c:pt idx="125">
                  <c:v>0</c:v>
                </c:pt>
                <c:pt idx="126">
                  <c:v>2</c:v>
                </c:pt>
                <c:pt idx="127">
                  <c:v>4</c:v>
                </c:pt>
                <c:pt idx="128">
                  <c:v>0</c:v>
                </c:pt>
                <c:pt idx="129">
                  <c:v>1</c:v>
                </c:pt>
                <c:pt idx="130">
                  <c:v>2</c:v>
                </c:pt>
                <c:pt idx="131">
                  <c:v>0</c:v>
                </c:pt>
                <c:pt idx="132">
                  <c:v>1</c:v>
                </c:pt>
                <c:pt idx="133">
                  <c:v>0</c:v>
                </c:pt>
                <c:pt idx="134">
                  <c:v>0</c:v>
                </c:pt>
                <c:pt idx="135">
                  <c:v>0</c:v>
                </c:pt>
                <c:pt idx="136">
                  <c:v>0</c:v>
                </c:pt>
                <c:pt idx="137">
                  <c:v>1</c:v>
                </c:pt>
                <c:pt idx="138">
                  <c:v>2</c:v>
                </c:pt>
                <c:pt idx="139">
                  <c:v>0</c:v>
                </c:pt>
                <c:pt idx="140">
                  <c:v>1</c:v>
                </c:pt>
                <c:pt idx="141">
                  <c:v>0</c:v>
                </c:pt>
                <c:pt idx="142">
                  <c:v>1</c:v>
                </c:pt>
                <c:pt idx="143">
                  <c:v>4</c:v>
                </c:pt>
                <c:pt idx="144">
                  <c:v>1</c:v>
                </c:pt>
                <c:pt idx="145">
                  <c:v>2</c:v>
                </c:pt>
                <c:pt idx="146">
                  <c:v>1</c:v>
                </c:pt>
                <c:pt idx="147">
                  <c:v>1</c:v>
                </c:pt>
                <c:pt idx="148">
                  <c:v>0</c:v>
                </c:pt>
                <c:pt idx="149">
                  <c:v>1</c:v>
                </c:pt>
                <c:pt idx="150">
                  <c:v>9</c:v>
                </c:pt>
                <c:pt idx="151">
                  <c:v>3</c:v>
                </c:pt>
                <c:pt idx="152">
                  <c:v>11</c:v>
                </c:pt>
                <c:pt idx="153">
                  <c:v>1</c:v>
                </c:pt>
                <c:pt idx="154">
                  <c:v>4</c:v>
                </c:pt>
                <c:pt idx="155">
                  <c:v>29</c:v>
                </c:pt>
                <c:pt idx="156">
                  <c:v>5</c:v>
                </c:pt>
                <c:pt idx="157">
                  <c:v>9</c:v>
                </c:pt>
                <c:pt idx="158">
                  <c:v>4</c:v>
                </c:pt>
                <c:pt idx="159">
                  <c:v>3</c:v>
                </c:pt>
                <c:pt idx="160">
                  <c:v>21</c:v>
                </c:pt>
                <c:pt idx="161">
                  <c:v>2</c:v>
                </c:pt>
                <c:pt idx="162">
                  <c:v>2</c:v>
                </c:pt>
                <c:pt idx="163">
                  <c:v>4</c:v>
                </c:pt>
                <c:pt idx="164">
                  <c:v>1</c:v>
                </c:pt>
                <c:pt idx="165">
                  <c:v>0</c:v>
                </c:pt>
                <c:pt idx="166">
                  <c:v>0</c:v>
                </c:pt>
                <c:pt idx="167">
                  <c:v>0</c:v>
                </c:pt>
                <c:pt idx="168">
                  <c:v>1</c:v>
                </c:pt>
              </c:numCache>
            </c:numRef>
          </c:val>
          <c:extLst>
            <c:ext xmlns:c16="http://schemas.microsoft.com/office/drawing/2014/chart" uri="{C3380CC4-5D6E-409C-BE32-E72D297353CC}">
              <c16:uniqueId val="{00000000-AF33-4158-93B6-4188AC1555EA}"/>
            </c:ext>
          </c:extLst>
        </c:ser>
        <c:dLbls>
          <c:showLegendKey val="0"/>
          <c:showVal val="0"/>
          <c:showCatName val="0"/>
          <c:showSerName val="0"/>
          <c:showPercent val="0"/>
          <c:showBubbleSize val="0"/>
        </c:dLbls>
        <c:gapWidth val="219"/>
        <c:overlap val="-27"/>
        <c:axId val="462124728"/>
        <c:axId val="462121120"/>
      </c:barChart>
      <c:dateAx>
        <c:axId val="46212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21120"/>
        <c:crosses val="autoZero"/>
        <c:auto val="1"/>
        <c:lblOffset val="100"/>
        <c:baseTimeUnit val="days"/>
      </c:dateAx>
      <c:valAx>
        <c:axId val="46212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2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1927</c:v>
                </c:pt>
              </c:numCache>
            </c:numRef>
          </c:val>
          <c:extLst>
            <c:ext xmlns:c16="http://schemas.microsoft.com/office/drawing/2014/chart" uri="{C3380CC4-5D6E-409C-BE32-E72D297353CC}">
              <c16:uniqueId val="{00000000-25A6-40AF-A891-F201B5E2590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38</c:v>
                </c:pt>
              </c:numCache>
            </c:numRef>
          </c:val>
          <c:extLst>
            <c:ext xmlns:c16="http://schemas.microsoft.com/office/drawing/2014/chart" uri="{C3380CC4-5D6E-409C-BE32-E72D297353CC}">
              <c16:uniqueId val="{00000001-25A6-40AF-A891-F201B5E2590F}"/>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10</c:v>
                </c:pt>
              </c:numCache>
            </c:numRef>
          </c:val>
          <c:extLst>
            <c:ext xmlns:c16="http://schemas.microsoft.com/office/drawing/2014/chart" uri="{C3380CC4-5D6E-409C-BE32-E72D297353CC}">
              <c16:uniqueId val="{00000002-25A6-40AF-A891-F201B5E2590F}"/>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3</c:v>
                </c:pt>
              </c:numCache>
            </c:numRef>
          </c:val>
          <c:extLst>
            <c:ext xmlns:c16="http://schemas.microsoft.com/office/drawing/2014/chart" uri="{C3380CC4-5D6E-409C-BE32-E72D297353CC}">
              <c16:uniqueId val="{00000003-25A6-40AF-A891-F201B5E2590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0</c:v>
                </c:pt>
              </c:numCache>
            </c:numRef>
          </c:val>
          <c:extLst>
            <c:ext xmlns:c16="http://schemas.microsoft.com/office/drawing/2014/chart" uri="{C3380CC4-5D6E-409C-BE32-E72D297353CC}">
              <c16:uniqueId val="{00000004-25A6-40AF-A891-F201B5E2590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2</c:v>
                </c:pt>
              </c:numCache>
            </c:numRef>
          </c:val>
          <c:extLst>
            <c:ext xmlns:c16="http://schemas.microsoft.com/office/drawing/2014/chart" uri="{C3380CC4-5D6E-409C-BE32-E72D297353CC}">
              <c16:uniqueId val="{00000005-25A6-40AF-A891-F201B5E2590F}"/>
            </c:ext>
          </c:extLst>
        </c:ser>
        <c:dLbls>
          <c:showLegendKey val="0"/>
          <c:showVal val="0"/>
          <c:showCatName val="0"/>
          <c:showSerName val="0"/>
          <c:showPercent val="0"/>
          <c:showBubbleSize val="0"/>
        </c:dLbls>
        <c:gapWidth val="150"/>
        <c:overlap val="100"/>
        <c:axId val="462135224"/>
        <c:axId val="462136208"/>
      </c:barChart>
      <c:catAx>
        <c:axId val="46213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36208"/>
        <c:crosses val="autoZero"/>
        <c:auto val="1"/>
        <c:lblAlgn val="ctr"/>
        <c:lblOffset val="100"/>
        <c:noMultiLvlLbl val="0"/>
      </c:catAx>
      <c:valAx>
        <c:axId val="462136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3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1240</c:v>
                </c:pt>
                <c:pt idx="1">
                  <c:v>1246</c:v>
                </c:pt>
                <c:pt idx="2">
                  <c:v>1247</c:v>
                </c:pt>
                <c:pt idx="3">
                  <c:v>1247</c:v>
                </c:pt>
                <c:pt idx="4">
                  <c:v>1249</c:v>
                </c:pt>
                <c:pt idx="5">
                  <c:v>1254</c:v>
                </c:pt>
                <c:pt idx="6">
                  <c:v>1256</c:v>
                </c:pt>
                <c:pt idx="7">
                  <c:v>1261</c:v>
                </c:pt>
                <c:pt idx="8">
                  <c:v>1262</c:v>
                </c:pt>
                <c:pt idx="9">
                  <c:v>1265</c:v>
                </c:pt>
                <c:pt idx="10">
                  <c:v>1267</c:v>
                </c:pt>
                <c:pt idx="11">
                  <c:v>1273</c:v>
                </c:pt>
                <c:pt idx="12">
                  <c:v>1278</c:v>
                </c:pt>
                <c:pt idx="13">
                  <c:v>1288</c:v>
                </c:pt>
                <c:pt idx="14">
                  <c:v>1290</c:v>
                </c:pt>
                <c:pt idx="15">
                  <c:v>1290</c:v>
                </c:pt>
                <c:pt idx="16">
                  <c:v>1292</c:v>
                </c:pt>
                <c:pt idx="17">
                  <c:v>1295</c:v>
                </c:pt>
                <c:pt idx="18">
                  <c:v>1303</c:v>
                </c:pt>
                <c:pt idx="19">
                  <c:v>1305</c:v>
                </c:pt>
                <c:pt idx="20">
                  <c:v>1305</c:v>
                </c:pt>
                <c:pt idx="21">
                  <c:v>1307</c:v>
                </c:pt>
                <c:pt idx="22">
                  <c:v>1311</c:v>
                </c:pt>
                <c:pt idx="23">
                  <c:v>1312</c:v>
                </c:pt>
                <c:pt idx="24">
                  <c:v>1313</c:v>
                </c:pt>
                <c:pt idx="25">
                  <c:v>1317</c:v>
                </c:pt>
                <c:pt idx="26">
                  <c:v>1317</c:v>
                </c:pt>
                <c:pt idx="27">
                  <c:v>1319</c:v>
                </c:pt>
                <c:pt idx="28">
                  <c:v>1318</c:v>
                </c:pt>
                <c:pt idx="29">
                  <c:v>1320</c:v>
                </c:pt>
                <c:pt idx="30">
                  <c:v>1321</c:v>
                </c:pt>
                <c:pt idx="31">
                  <c:v>1323</c:v>
                </c:pt>
                <c:pt idx="32">
                  <c:v>1322</c:v>
                </c:pt>
                <c:pt idx="33">
                  <c:v>1327</c:v>
                </c:pt>
                <c:pt idx="34">
                  <c:v>1331</c:v>
                </c:pt>
                <c:pt idx="35">
                  <c:v>1333</c:v>
                </c:pt>
                <c:pt idx="36">
                  <c:v>1335</c:v>
                </c:pt>
                <c:pt idx="37">
                  <c:v>1340</c:v>
                </c:pt>
                <c:pt idx="38">
                  <c:v>1339</c:v>
                </c:pt>
                <c:pt idx="39">
                  <c:v>1339</c:v>
                </c:pt>
                <c:pt idx="40">
                  <c:v>1342</c:v>
                </c:pt>
                <c:pt idx="41">
                  <c:v>1347</c:v>
                </c:pt>
                <c:pt idx="42">
                  <c:v>1349</c:v>
                </c:pt>
                <c:pt idx="43">
                  <c:v>1351</c:v>
                </c:pt>
                <c:pt idx="44">
                  <c:v>1352</c:v>
                </c:pt>
                <c:pt idx="45">
                  <c:v>1353</c:v>
                </c:pt>
                <c:pt idx="46">
                  <c:v>1354</c:v>
                </c:pt>
                <c:pt idx="47">
                  <c:v>1359</c:v>
                </c:pt>
                <c:pt idx="48">
                  <c:v>1360</c:v>
                </c:pt>
                <c:pt idx="49">
                  <c:v>1360</c:v>
                </c:pt>
                <c:pt idx="50">
                  <c:v>1361</c:v>
                </c:pt>
                <c:pt idx="51">
                  <c:v>1363</c:v>
                </c:pt>
                <c:pt idx="52">
                  <c:v>1363</c:v>
                </c:pt>
                <c:pt idx="53">
                  <c:v>1363</c:v>
                </c:pt>
                <c:pt idx="54">
                  <c:v>1365</c:v>
                </c:pt>
                <c:pt idx="55">
                  <c:v>1369</c:v>
                </c:pt>
                <c:pt idx="56">
                  <c:v>1370</c:v>
                </c:pt>
                <c:pt idx="57">
                  <c:v>1372</c:v>
                </c:pt>
                <c:pt idx="58">
                  <c:v>1372</c:v>
                </c:pt>
                <c:pt idx="59">
                  <c:v>1375</c:v>
                </c:pt>
                <c:pt idx="60">
                  <c:v>1376</c:v>
                </c:pt>
                <c:pt idx="61">
                  <c:v>1376</c:v>
                </c:pt>
                <c:pt idx="62">
                  <c:v>1376</c:v>
                </c:pt>
                <c:pt idx="63">
                  <c:v>1376</c:v>
                </c:pt>
                <c:pt idx="64">
                  <c:v>1376</c:v>
                </c:pt>
                <c:pt idx="65">
                  <c:v>1377</c:v>
                </c:pt>
                <c:pt idx="66">
                  <c:v>1379</c:v>
                </c:pt>
                <c:pt idx="67">
                  <c:v>1380</c:v>
                </c:pt>
                <c:pt idx="68">
                  <c:v>1381</c:v>
                </c:pt>
                <c:pt idx="69">
                  <c:v>1382</c:v>
                </c:pt>
                <c:pt idx="70">
                  <c:v>1383</c:v>
                </c:pt>
                <c:pt idx="71">
                  <c:v>1385</c:v>
                </c:pt>
                <c:pt idx="72">
                  <c:v>1385</c:v>
                </c:pt>
                <c:pt idx="73">
                  <c:v>1386</c:v>
                </c:pt>
                <c:pt idx="74">
                  <c:v>1386</c:v>
                </c:pt>
                <c:pt idx="75">
                  <c:v>1388</c:v>
                </c:pt>
                <c:pt idx="76">
                  <c:v>1391</c:v>
                </c:pt>
                <c:pt idx="77">
                  <c:v>1391</c:v>
                </c:pt>
                <c:pt idx="78">
                  <c:v>1391</c:v>
                </c:pt>
                <c:pt idx="79">
                  <c:v>1391</c:v>
                </c:pt>
                <c:pt idx="80">
                  <c:v>1390</c:v>
                </c:pt>
                <c:pt idx="81">
                  <c:v>1390</c:v>
                </c:pt>
                <c:pt idx="82">
                  <c:v>1391</c:v>
                </c:pt>
                <c:pt idx="83">
                  <c:v>1391</c:v>
                </c:pt>
                <c:pt idx="84">
                  <c:v>1392</c:v>
                </c:pt>
                <c:pt idx="85">
                  <c:v>1392</c:v>
                </c:pt>
                <c:pt idx="86">
                  <c:v>1391</c:v>
                </c:pt>
                <c:pt idx="87">
                  <c:v>1391</c:v>
                </c:pt>
                <c:pt idx="88">
                  <c:v>1392</c:v>
                </c:pt>
                <c:pt idx="89">
                  <c:v>1392</c:v>
                </c:pt>
                <c:pt idx="90">
                  <c:v>1393</c:v>
                </c:pt>
                <c:pt idx="91">
                  <c:v>1393</c:v>
                </c:pt>
                <c:pt idx="92">
                  <c:v>1394</c:v>
                </c:pt>
                <c:pt idx="93">
                  <c:v>1396</c:v>
                </c:pt>
                <c:pt idx="94">
                  <c:v>1397</c:v>
                </c:pt>
                <c:pt idx="95">
                  <c:v>1397</c:v>
                </c:pt>
                <c:pt idx="96">
                  <c:v>1398</c:v>
                </c:pt>
                <c:pt idx="97">
                  <c:v>1399</c:v>
                </c:pt>
                <c:pt idx="98">
                  <c:v>1399</c:v>
                </c:pt>
                <c:pt idx="99">
                  <c:v>1400</c:v>
                </c:pt>
                <c:pt idx="100">
                  <c:v>1400</c:v>
                </c:pt>
                <c:pt idx="101">
                  <c:v>1401</c:v>
                </c:pt>
                <c:pt idx="102">
                  <c:v>1401</c:v>
                </c:pt>
                <c:pt idx="103">
                  <c:v>1403</c:v>
                </c:pt>
                <c:pt idx="104">
                  <c:v>1403</c:v>
                </c:pt>
                <c:pt idx="105">
                  <c:v>1403</c:v>
                </c:pt>
                <c:pt idx="106">
                  <c:v>1403</c:v>
                </c:pt>
                <c:pt idx="107">
                  <c:v>1414</c:v>
                </c:pt>
                <c:pt idx="108">
                  <c:v>1422</c:v>
                </c:pt>
                <c:pt idx="109">
                  <c:v>1425</c:v>
                </c:pt>
                <c:pt idx="110">
                  <c:v>1429</c:v>
                </c:pt>
                <c:pt idx="111">
                  <c:v>1444</c:v>
                </c:pt>
                <c:pt idx="112">
                  <c:v>1444</c:v>
                </c:pt>
                <c:pt idx="113">
                  <c:v>1445</c:v>
                </c:pt>
                <c:pt idx="114">
                  <c:v>1446</c:v>
                </c:pt>
                <c:pt idx="115">
                  <c:v>1448</c:v>
                </c:pt>
                <c:pt idx="116">
                  <c:v>1456</c:v>
                </c:pt>
                <c:pt idx="117">
                  <c:v>1462</c:v>
                </c:pt>
                <c:pt idx="118">
                  <c:v>1475</c:v>
                </c:pt>
                <c:pt idx="119">
                  <c:v>1477</c:v>
                </c:pt>
                <c:pt idx="120">
                  <c:v>1477</c:v>
                </c:pt>
                <c:pt idx="121">
                  <c:v>1478</c:v>
                </c:pt>
                <c:pt idx="122">
                  <c:v>1480</c:v>
                </c:pt>
                <c:pt idx="123">
                  <c:v>1489</c:v>
                </c:pt>
                <c:pt idx="124">
                  <c:v>1499</c:v>
                </c:pt>
                <c:pt idx="125">
                  <c:v>1514</c:v>
                </c:pt>
                <c:pt idx="126">
                  <c:v>1514</c:v>
                </c:pt>
                <c:pt idx="127">
                  <c:v>1514</c:v>
                </c:pt>
                <c:pt idx="128">
                  <c:v>1514</c:v>
                </c:pt>
                <c:pt idx="129">
                  <c:v>1515</c:v>
                </c:pt>
                <c:pt idx="130">
                  <c:v>1520</c:v>
                </c:pt>
                <c:pt idx="131">
                  <c:v>1526</c:v>
                </c:pt>
                <c:pt idx="132">
                  <c:v>1531</c:v>
                </c:pt>
                <c:pt idx="133">
                  <c:v>1530</c:v>
                </c:pt>
                <c:pt idx="134">
                  <c:v>1529</c:v>
                </c:pt>
                <c:pt idx="135">
                  <c:v>1529</c:v>
                </c:pt>
                <c:pt idx="136">
                  <c:v>1530</c:v>
                </c:pt>
                <c:pt idx="137">
                  <c:v>1530</c:v>
                </c:pt>
                <c:pt idx="138">
                  <c:v>1534</c:v>
                </c:pt>
                <c:pt idx="139">
                  <c:v>1537</c:v>
                </c:pt>
                <c:pt idx="140">
                  <c:v>1538</c:v>
                </c:pt>
                <c:pt idx="141">
                  <c:v>1539</c:v>
                </c:pt>
                <c:pt idx="142">
                  <c:v>1539</c:v>
                </c:pt>
                <c:pt idx="143">
                  <c:v>1541</c:v>
                </c:pt>
                <c:pt idx="144">
                  <c:v>1543</c:v>
                </c:pt>
                <c:pt idx="145">
                  <c:v>1604</c:v>
                </c:pt>
                <c:pt idx="146">
                  <c:v>1614</c:v>
                </c:pt>
                <c:pt idx="147">
                  <c:v>1619</c:v>
                </c:pt>
                <c:pt idx="148">
                  <c:v>1622</c:v>
                </c:pt>
                <c:pt idx="149">
                  <c:v>1625</c:v>
                </c:pt>
                <c:pt idx="150">
                  <c:v>1632</c:v>
                </c:pt>
                <c:pt idx="151">
                  <c:v>1653</c:v>
                </c:pt>
                <c:pt idx="152">
                  <c:v>1682</c:v>
                </c:pt>
                <c:pt idx="153">
                  <c:v>1703</c:v>
                </c:pt>
                <c:pt idx="154">
                  <c:v>1713</c:v>
                </c:pt>
                <c:pt idx="155">
                  <c:v>1727</c:v>
                </c:pt>
                <c:pt idx="156">
                  <c:v>1763</c:v>
                </c:pt>
                <c:pt idx="157">
                  <c:v>1773</c:v>
                </c:pt>
                <c:pt idx="158">
                  <c:v>1778</c:v>
                </c:pt>
                <c:pt idx="159">
                  <c:v>1807</c:v>
                </c:pt>
                <c:pt idx="160">
                  <c:v>1815</c:v>
                </c:pt>
                <c:pt idx="161">
                  <c:v>1822</c:v>
                </c:pt>
                <c:pt idx="162">
                  <c:v>1826</c:v>
                </c:pt>
                <c:pt idx="163">
                  <c:v>1829</c:v>
                </c:pt>
                <c:pt idx="164">
                  <c:v>1830</c:v>
                </c:pt>
                <c:pt idx="165">
                  <c:v>1830</c:v>
                </c:pt>
                <c:pt idx="166">
                  <c:v>1832</c:v>
                </c:pt>
                <c:pt idx="167">
                  <c:v>1832</c:v>
                </c:pt>
                <c:pt idx="168">
                  <c:v>1832</c:v>
                </c:pt>
              </c:numCache>
            </c:numRef>
          </c:val>
          <c:extLst>
            <c:ext xmlns:c16="http://schemas.microsoft.com/office/drawing/2014/chart" uri="{C3380CC4-5D6E-409C-BE32-E72D297353CC}">
              <c16:uniqueId val="{00000000-9DAC-48E5-8D36-6A3DAE5D11E5}"/>
            </c:ext>
          </c:extLst>
        </c:ser>
        <c:dLbls>
          <c:showLegendKey val="0"/>
          <c:showVal val="0"/>
          <c:showCatName val="0"/>
          <c:showSerName val="0"/>
          <c:showPercent val="0"/>
          <c:showBubbleSize val="0"/>
        </c:dLbls>
        <c:gapWidth val="219"/>
        <c:overlap val="-27"/>
        <c:axId val="383658616"/>
        <c:axId val="383659272"/>
      </c:barChart>
      <c:dateAx>
        <c:axId val="38365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59272"/>
        <c:crosses val="autoZero"/>
        <c:auto val="1"/>
        <c:lblOffset val="100"/>
        <c:baseTimeUnit val="days"/>
      </c:dateAx>
      <c:valAx>
        <c:axId val="38365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5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extLst>
            <c:ext xmlns:c16="http://schemas.microsoft.com/office/drawing/2014/chart" uri="{C3380CC4-5D6E-409C-BE32-E72D297353CC}">
              <c16:uniqueId val="{00000000-5315-44F3-A1F0-0C051C94A61E}"/>
            </c:ext>
          </c:extLst>
        </c:ser>
        <c:dLbls>
          <c:showLegendKey val="0"/>
          <c:showVal val="0"/>
          <c:showCatName val="0"/>
          <c:showSerName val="0"/>
          <c:showPercent val="0"/>
          <c:showBubbleSize val="0"/>
        </c:dLbls>
        <c:gapWidth val="219"/>
        <c:overlap val="-27"/>
        <c:axId val="383664192"/>
        <c:axId val="383664520"/>
      </c:barChart>
      <c:dateAx>
        <c:axId val="38366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64520"/>
        <c:crosses val="autoZero"/>
        <c:auto val="1"/>
        <c:lblOffset val="100"/>
        <c:baseTimeUnit val="days"/>
      </c:dateAx>
      <c:valAx>
        <c:axId val="38366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6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pt idx="0">
                  <c:v>1240</c:v>
                </c:pt>
                <c:pt idx="1">
                  <c:v>1246</c:v>
                </c:pt>
                <c:pt idx="2">
                  <c:v>1247</c:v>
                </c:pt>
                <c:pt idx="3">
                  <c:v>1247</c:v>
                </c:pt>
                <c:pt idx="4">
                  <c:v>1249</c:v>
                </c:pt>
                <c:pt idx="5">
                  <c:v>1254</c:v>
                </c:pt>
                <c:pt idx="6">
                  <c:v>1256</c:v>
                </c:pt>
                <c:pt idx="7">
                  <c:v>1261</c:v>
                </c:pt>
                <c:pt idx="8">
                  <c:v>1262</c:v>
                </c:pt>
                <c:pt idx="9">
                  <c:v>1265</c:v>
                </c:pt>
                <c:pt idx="10">
                  <c:v>1267</c:v>
                </c:pt>
                <c:pt idx="11">
                  <c:v>1273</c:v>
                </c:pt>
                <c:pt idx="12">
                  <c:v>1278</c:v>
                </c:pt>
                <c:pt idx="13">
                  <c:v>1288</c:v>
                </c:pt>
                <c:pt idx="14">
                  <c:v>1290</c:v>
                </c:pt>
                <c:pt idx="15">
                  <c:v>1290</c:v>
                </c:pt>
                <c:pt idx="16">
                  <c:v>1292</c:v>
                </c:pt>
                <c:pt idx="17">
                  <c:v>1295</c:v>
                </c:pt>
                <c:pt idx="18">
                  <c:v>1303</c:v>
                </c:pt>
                <c:pt idx="19">
                  <c:v>1305</c:v>
                </c:pt>
                <c:pt idx="20">
                  <c:v>1305</c:v>
                </c:pt>
                <c:pt idx="21">
                  <c:v>1307</c:v>
                </c:pt>
                <c:pt idx="22">
                  <c:v>1311</c:v>
                </c:pt>
                <c:pt idx="23">
                  <c:v>1312</c:v>
                </c:pt>
                <c:pt idx="24">
                  <c:v>1313</c:v>
                </c:pt>
                <c:pt idx="25">
                  <c:v>1317</c:v>
                </c:pt>
                <c:pt idx="26">
                  <c:v>1317</c:v>
                </c:pt>
                <c:pt idx="27">
                  <c:v>1319</c:v>
                </c:pt>
                <c:pt idx="28">
                  <c:v>1318</c:v>
                </c:pt>
                <c:pt idx="29">
                  <c:v>1320</c:v>
                </c:pt>
                <c:pt idx="30">
                  <c:v>1321</c:v>
                </c:pt>
                <c:pt idx="31">
                  <c:v>1323</c:v>
                </c:pt>
                <c:pt idx="32">
                  <c:v>1322</c:v>
                </c:pt>
                <c:pt idx="33">
                  <c:v>1327</c:v>
                </c:pt>
                <c:pt idx="34">
                  <c:v>1331</c:v>
                </c:pt>
                <c:pt idx="35">
                  <c:v>1333</c:v>
                </c:pt>
                <c:pt idx="36">
                  <c:v>1335</c:v>
                </c:pt>
                <c:pt idx="37">
                  <c:v>1340</c:v>
                </c:pt>
                <c:pt idx="38">
                  <c:v>1339</c:v>
                </c:pt>
                <c:pt idx="39">
                  <c:v>1339</c:v>
                </c:pt>
                <c:pt idx="40">
                  <c:v>1342</c:v>
                </c:pt>
                <c:pt idx="41">
                  <c:v>1347</c:v>
                </c:pt>
                <c:pt idx="42">
                  <c:v>1349</c:v>
                </c:pt>
                <c:pt idx="43">
                  <c:v>1351</c:v>
                </c:pt>
                <c:pt idx="44">
                  <c:v>1352</c:v>
                </c:pt>
                <c:pt idx="45">
                  <c:v>1353</c:v>
                </c:pt>
                <c:pt idx="46">
                  <c:v>1354</c:v>
                </c:pt>
                <c:pt idx="47">
                  <c:v>1359</c:v>
                </c:pt>
                <c:pt idx="48">
                  <c:v>1360</c:v>
                </c:pt>
                <c:pt idx="49">
                  <c:v>1360</c:v>
                </c:pt>
                <c:pt idx="50">
                  <c:v>1361</c:v>
                </c:pt>
                <c:pt idx="51">
                  <c:v>1363</c:v>
                </c:pt>
                <c:pt idx="52">
                  <c:v>1363</c:v>
                </c:pt>
                <c:pt idx="53">
                  <c:v>1363</c:v>
                </c:pt>
                <c:pt idx="54">
                  <c:v>1365</c:v>
                </c:pt>
                <c:pt idx="55">
                  <c:v>1369</c:v>
                </c:pt>
                <c:pt idx="56">
                  <c:v>1370</c:v>
                </c:pt>
                <c:pt idx="57">
                  <c:v>1372</c:v>
                </c:pt>
                <c:pt idx="58">
                  <c:v>1372</c:v>
                </c:pt>
                <c:pt idx="59">
                  <c:v>1375</c:v>
                </c:pt>
                <c:pt idx="60">
                  <c:v>1376</c:v>
                </c:pt>
                <c:pt idx="61">
                  <c:v>1376</c:v>
                </c:pt>
                <c:pt idx="62">
                  <c:v>1376</c:v>
                </c:pt>
                <c:pt idx="63">
                  <c:v>1376</c:v>
                </c:pt>
                <c:pt idx="64">
                  <c:v>1376</c:v>
                </c:pt>
                <c:pt idx="65">
                  <c:v>1377</c:v>
                </c:pt>
                <c:pt idx="66">
                  <c:v>1379</c:v>
                </c:pt>
                <c:pt idx="67">
                  <c:v>1380</c:v>
                </c:pt>
                <c:pt idx="68">
                  <c:v>1381</c:v>
                </c:pt>
                <c:pt idx="69">
                  <c:v>1382</c:v>
                </c:pt>
                <c:pt idx="70">
                  <c:v>1383</c:v>
                </c:pt>
                <c:pt idx="71">
                  <c:v>1385</c:v>
                </c:pt>
                <c:pt idx="72">
                  <c:v>1385</c:v>
                </c:pt>
                <c:pt idx="73">
                  <c:v>1386</c:v>
                </c:pt>
                <c:pt idx="74">
                  <c:v>1386</c:v>
                </c:pt>
                <c:pt idx="75">
                  <c:v>1388</c:v>
                </c:pt>
                <c:pt idx="76">
                  <c:v>1391</c:v>
                </c:pt>
                <c:pt idx="77">
                  <c:v>1391</c:v>
                </c:pt>
                <c:pt idx="78">
                  <c:v>1391</c:v>
                </c:pt>
                <c:pt idx="79">
                  <c:v>1391</c:v>
                </c:pt>
                <c:pt idx="80">
                  <c:v>1390</c:v>
                </c:pt>
                <c:pt idx="81">
                  <c:v>1390</c:v>
                </c:pt>
                <c:pt idx="82">
                  <c:v>1391</c:v>
                </c:pt>
                <c:pt idx="83">
                  <c:v>1391</c:v>
                </c:pt>
                <c:pt idx="84">
                  <c:v>1392</c:v>
                </c:pt>
                <c:pt idx="85">
                  <c:v>1392</c:v>
                </c:pt>
                <c:pt idx="86">
                  <c:v>1391</c:v>
                </c:pt>
                <c:pt idx="87">
                  <c:v>1391</c:v>
                </c:pt>
                <c:pt idx="88">
                  <c:v>1392</c:v>
                </c:pt>
                <c:pt idx="89">
                  <c:v>1392</c:v>
                </c:pt>
                <c:pt idx="90">
                  <c:v>1393</c:v>
                </c:pt>
                <c:pt idx="91">
                  <c:v>1393</c:v>
                </c:pt>
                <c:pt idx="92">
                  <c:v>1394</c:v>
                </c:pt>
                <c:pt idx="93">
                  <c:v>1396</c:v>
                </c:pt>
                <c:pt idx="94">
                  <c:v>1397</c:v>
                </c:pt>
                <c:pt idx="95">
                  <c:v>1397</c:v>
                </c:pt>
                <c:pt idx="96">
                  <c:v>1398</c:v>
                </c:pt>
                <c:pt idx="97">
                  <c:v>1399</c:v>
                </c:pt>
                <c:pt idx="98">
                  <c:v>1399</c:v>
                </c:pt>
                <c:pt idx="99">
                  <c:v>1400</c:v>
                </c:pt>
                <c:pt idx="100">
                  <c:v>1400</c:v>
                </c:pt>
                <c:pt idx="101">
                  <c:v>1401</c:v>
                </c:pt>
                <c:pt idx="102">
                  <c:v>1401</c:v>
                </c:pt>
                <c:pt idx="103">
                  <c:v>1403</c:v>
                </c:pt>
                <c:pt idx="104">
                  <c:v>1403</c:v>
                </c:pt>
                <c:pt idx="105">
                  <c:v>1403</c:v>
                </c:pt>
                <c:pt idx="106">
                  <c:v>1403</c:v>
                </c:pt>
                <c:pt idx="107">
                  <c:v>1414</c:v>
                </c:pt>
                <c:pt idx="108">
                  <c:v>1422</c:v>
                </c:pt>
                <c:pt idx="109">
                  <c:v>1425</c:v>
                </c:pt>
                <c:pt idx="110">
                  <c:v>1429</c:v>
                </c:pt>
                <c:pt idx="111">
                  <c:v>1444</c:v>
                </c:pt>
                <c:pt idx="112">
                  <c:v>1444</c:v>
                </c:pt>
                <c:pt idx="113">
                  <c:v>1445</c:v>
                </c:pt>
                <c:pt idx="114">
                  <c:v>1446</c:v>
                </c:pt>
                <c:pt idx="115">
                  <c:v>1448</c:v>
                </c:pt>
                <c:pt idx="116">
                  <c:v>1456</c:v>
                </c:pt>
                <c:pt idx="117">
                  <c:v>1462</c:v>
                </c:pt>
                <c:pt idx="118">
                  <c:v>1475</c:v>
                </c:pt>
                <c:pt idx="119">
                  <c:v>1477</c:v>
                </c:pt>
                <c:pt idx="120">
                  <c:v>1477</c:v>
                </c:pt>
                <c:pt idx="121">
                  <c:v>1478</c:v>
                </c:pt>
                <c:pt idx="122">
                  <c:v>1480</c:v>
                </c:pt>
                <c:pt idx="123">
                  <c:v>1489</c:v>
                </c:pt>
                <c:pt idx="124">
                  <c:v>1499</c:v>
                </c:pt>
                <c:pt idx="125">
                  <c:v>1514</c:v>
                </c:pt>
                <c:pt idx="126">
                  <c:v>1514</c:v>
                </c:pt>
                <c:pt idx="127">
                  <c:v>1514</c:v>
                </c:pt>
                <c:pt idx="128">
                  <c:v>1514</c:v>
                </c:pt>
                <c:pt idx="129">
                  <c:v>1515</c:v>
                </c:pt>
                <c:pt idx="130">
                  <c:v>1520</c:v>
                </c:pt>
                <c:pt idx="131">
                  <c:v>1526</c:v>
                </c:pt>
                <c:pt idx="132">
                  <c:v>1531</c:v>
                </c:pt>
                <c:pt idx="133">
                  <c:v>1530</c:v>
                </c:pt>
                <c:pt idx="134">
                  <c:v>1529</c:v>
                </c:pt>
                <c:pt idx="135">
                  <c:v>1529</c:v>
                </c:pt>
                <c:pt idx="136">
                  <c:v>1530</c:v>
                </c:pt>
                <c:pt idx="137">
                  <c:v>1530</c:v>
                </c:pt>
                <c:pt idx="138">
                  <c:v>1534</c:v>
                </c:pt>
                <c:pt idx="139">
                  <c:v>1537</c:v>
                </c:pt>
                <c:pt idx="140">
                  <c:v>1538</c:v>
                </c:pt>
                <c:pt idx="141">
                  <c:v>1539</c:v>
                </c:pt>
                <c:pt idx="142">
                  <c:v>1539</c:v>
                </c:pt>
                <c:pt idx="143">
                  <c:v>1541</c:v>
                </c:pt>
                <c:pt idx="144">
                  <c:v>1543</c:v>
                </c:pt>
                <c:pt idx="145">
                  <c:v>1604</c:v>
                </c:pt>
                <c:pt idx="146">
                  <c:v>1614</c:v>
                </c:pt>
                <c:pt idx="147">
                  <c:v>1619</c:v>
                </c:pt>
                <c:pt idx="148">
                  <c:v>1622</c:v>
                </c:pt>
                <c:pt idx="149">
                  <c:v>1625</c:v>
                </c:pt>
                <c:pt idx="150">
                  <c:v>1632</c:v>
                </c:pt>
                <c:pt idx="151">
                  <c:v>1653</c:v>
                </c:pt>
                <c:pt idx="152">
                  <c:v>1682</c:v>
                </c:pt>
                <c:pt idx="153">
                  <c:v>1703</c:v>
                </c:pt>
                <c:pt idx="154">
                  <c:v>1713</c:v>
                </c:pt>
                <c:pt idx="155">
                  <c:v>1727</c:v>
                </c:pt>
                <c:pt idx="156">
                  <c:v>1763</c:v>
                </c:pt>
                <c:pt idx="157">
                  <c:v>1773</c:v>
                </c:pt>
                <c:pt idx="158">
                  <c:v>1778</c:v>
                </c:pt>
                <c:pt idx="159">
                  <c:v>1807</c:v>
                </c:pt>
                <c:pt idx="160">
                  <c:v>1815</c:v>
                </c:pt>
                <c:pt idx="161">
                  <c:v>1822</c:v>
                </c:pt>
                <c:pt idx="162">
                  <c:v>1826</c:v>
                </c:pt>
                <c:pt idx="163">
                  <c:v>1829</c:v>
                </c:pt>
                <c:pt idx="164">
                  <c:v>1830</c:v>
                </c:pt>
                <c:pt idx="165">
                  <c:v>1830</c:v>
                </c:pt>
                <c:pt idx="166">
                  <c:v>1832</c:v>
                </c:pt>
                <c:pt idx="167">
                  <c:v>1832</c:v>
                </c:pt>
                <c:pt idx="168">
                  <c:v>1832</c:v>
                </c:pt>
              </c:numCache>
            </c:numRef>
          </c:val>
          <c:smooth val="0"/>
          <c:extLst>
            <c:ext xmlns:c16="http://schemas.microsoft.com/office/drawing/2014/chart" uri="{C3380CC4-5D6E-409C-BE32-E72D297353CC}">
              <c16:uniqueId val="{00000000-2112-4FC8-950C-A73A93C00881}"/>
            </c:ext>
          </c:extLst>
        </c:ser>
        <c:dLbls>
          <c:showLegendKey val="0"/>
          <c:showVal val="0"/>
          <c:showCatName val="0"/>
          <c:showSerName val="0"/>
          <c:showPercent val="0"/>
          <c:showBubbleSize val="0"/>
        </c:dLbls>
        <c:smooth val="0"/>
        <c:axId val="449106504"/>
        <c:axId val="449111424"/>
      </c:lineChart>
      <c:dateAx>
        <c:axId val="44910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1424"/>
        <c:crosses val="autoZero"/>
        <c:auto val="1"/>
        <c:lblOffset val="100"/>
        <c:baseTimeUnit val="days"/>
      </c:dateAx>
      <c:valAx>
        <c:axId val="44911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0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extLst>
            <c:ext xmlns:c16="http://schemas.microsoft.com/office/drawing/2014/chart" uri="{C3380CC4-5D6E-409C-BE32-E72D297353CC}">
              <c16:uniqueId val="{00000000-BF38-4210-B4B3-C022A22DE16D}"/>
            </c:ext>
          </c:extLst>
        </c:ser>
        <c:dLbls>
          <c:showLegendKey val="0"/>
          <c:showVal val="0"/>
          <c:showCatName val="0"/>
          <c:showSerName val="0"/>
          <c:showPercent val="0"/>
          <c:showBubbleSize val="0"/>
        </c:dLbls>
        <c:gapWidth val="219"/>
        <c:overlap val="-27"/>
        <c:axId val="67193584"/>
        <c:axId val="67195224"/>
      </c:barChart>
      <c:dateAx>
        <c:axId val="67193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95224"/>
        <c:crosses val="autoZero"/>
        <c:auto val="1"/>
        <c:lblOffset val="100"/>
        <c:baseTimeUnit val="days"/>
      </c:dateAx>
      <c:valAx>
        <c:axId val="6719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9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Sheet1!$A$2:$A$170</c:f>
              <c:numCache>
                <c:formatCode>m/d/yyyy</c:formatCode>
                <c:ptCount val="169"/>
                <c:pt idx="0">
                  <c:v>42932</c:v>
                </c:pt>
                <c:pt idx="1">
                  <c:v>42933</c:v>
                </c:pt>
                <c:pt idx="2">
                  <c:v>42934</c:v>
                </c:pt>
                <c:pt idx="3">
                  <c:v>42935</c:v>
                </c:pt>
                <c:pt idx="4">
                  <c:v>42936</c:v>
                </c:pt>
                <c:pt idx="5">
                  <c:v>42937</c:v>
                </c:pt>
                <c:pt idx="6">
                  <c:v>42938</c:v>
                </c:pt>
                <c:pt idx="7">
                  <c:v>42939</c:v>
                </c:pt>
                <c:pt idx="8">
                  <c:v>42940</c:v>
                </c:pt>
                <c:pt idx="9">
                  <c:v>42941</c:v>
                </c:pt>
                <c:pt idx="10">
                  <c:v>42942</c:v>
                </c:pt>
                <c:pt idx="11">
                  <c:v>42943</c:v>
                </c:pt>
                <c:pt idx="12">
                  <c:v>42944</c:v>
                </c:pt>
                <c:pt idx="13">
                  <c:v>42945</c:v>
                </c:pt>
                <c:pt idx="14">
                  <c:v>42946</c:v>
                </c:pt>
                <c:pt idx="15">
                  <c:v>42947</c:v>
                </c:pt>
                <c:pt idx="16">
                  <c:v>42948</c:v>
                </c:pt>
                <c:pt idx="17">
                  <c:v>42949</c:v>
                </c:pt>
                <c:pt idx="18">
                  <c:v>42950</c:v>
                </c:pt>
                <c:pt idx="19">
                  <c:v>42951</c:v>
                </c:pt>
                <c:pt idx="20">
                  <c:v>42952</c:v>
                </c:pt>
                <c:pt idx="21">
                  <c:v>42953</c:v>
                </c:pt>
                <c:pt idx="22">
                  <c:v>42954</c:v>
                </c:pt>
                <c:pt idx="23">
                  <c:v>42955</c:v>
                </c:pt>
                <c:pt idx="24">
                  <c:v>42956</c:v>
                </c:pt>
                <c:pt idx="25">
                  <c:v>42957</c:v>
                </c:pt>
                <c:pt idx="26">
                  <c:v>42958</c:v>
                </c:pt>
                <c:pt idx="27">
                  <c:v>42959</c:v>
                </c:pt>
                <c:pt idx="28">
                  <c:v>42960</c:v>
                </c:pt>
                <c:pt idx="29">
                  <c:v>42961</c:v>
                </c:pt>
                <c:pt idx="30">
                  <c:v>42962</c:v>
                </c:pt>
                <c:pt idx="31">
                  <c:v>42963</c:v>
                </c:pt>
                <c:pt idx="32">
                  <c:v>42964</c:v>
                </c:pt>
                <c:pt idx="33">
                  <c:v>42965</c:v>
                </c:pt>
                <c:pt idx="34">
                  <c:v>42966</c:v>
                </c:pt>
                <c:pt idx="35">
                  <c:v>42967</c:v>
                </c:pt>
                <c:pt idx="36">
                  <c:v>42968</c:v>
                </c:pt>
                <c:pt idx="37">
                  <c:v>42969</c:v>
                </c:pt>
                <c:pt idx="38">
                  <c:v>42970</c:v>
                </c:pt>
                <c:pt idx="39">
                  <c:v>42971</c:v>
                </c:pt>
                <c:pt idx="40">
                  <c:v>42972</c:v>
                </c:pt>
                <c:pt idx="41">
                  <c:v>42973</c:v>
                </c:pt>
                <c:pt idx="42">
                  <c:v>42974</c:v>
                </c:pt>
                <c:pt idx="43">
                  <c:v>42975</c:v>
                </c:pt>
                <c:pt idx="44">
                  <c:v>42976</c:v>
                </c:pt>
                <c:pt idx="45">
                  <c:v>42977</c:v>
                </c:pt>
                <c:pt idx="46">
                  <c:v>42978</c:v>
                </c:pt>
                <c:pt idx="47">
                  <c:v>42979</c:v>
                </c:pt>
                <c:pt idx="48">
                  <c:v>42980</c:v>
                </c:pt>
                <c:pt idx="49">
                  <c:v>42981</c:v>
                </c:pt>
                <c:pt idx="50">
                  <c:v>42982</c:v>
                </c:pt>
                <c:pt idx="51">
                  <c:v>42983</c:v>
                </c:pt>
                <c:pt idx="52">
                  <c:v>42984</c:v>
                </c:pt>
                <c:pt idx="53">
                  <c:v>42985</c:v>
                </c:pt>
                <c:pt idx="54">
                  <c:v>42986</c:v>
                </c:pt>
                <c:pt idx="55">
                  <c:v>42987</c:v>
                </c:pt>
                <c:pt idx="56">
                  <c:v>42988</c:v>
                </c:pt>
                <c:pt idx="57">
                  <c:v>42989</c:v>
                </c:pt>
                <c:pt idx="58">
                  <c:v>42990</c:v>
                </c:pt>
                <c:pt idx="59">
                  <c:v>42991</c:v>
                </c:pt>
                <c:pt idx="60">
                  <c:v>42992</c:v>
                </c:pt>
                <c:pt idx="61">
                  <c:v>42993</c:v>
                </c:pt>
                <c:pt idx="62">
                  <c:v>42994</c:v>
                </c:pt>
                <c:pt idx="63">
                  <c:v>42995</c:v>
                </c:pt>
                <c:pt idx="64">
                  <c:v>42996</c:v>
                </c:pt>
                <c:pt idx="65">
                  <c:v>42997</c:v>
                </c:pt>
                <c:pt idx="66">
                  <c:v>42998</c:v>
                </c:pt>
                <c:pt idx="67">
                  <c:v>42999</c:v>
                </c:pt>
                <c:pt idx="68">
                  <c:v>43000</c:v>
                </c:pt>
                <c:pt idx="69">
                  <c:v>43001</c:v>
                </c:pt>
                <c:pt idx="70">
                  <c:v>43002</c:v>
                </c:pt>
                <c:pt idx="71">
                  <c:v>43003</c:v>
                </c:pt>
                <c:pt idx="72">
                  <c:v>43004</c:v>
                </c:pt>
                <c:pt idx="73">
                  <c:v>43005</c:v>
                </c:pt>
                <c:pt idx="74">
                  <c:v>43006</c:v>
                </c:pt>
                <c:pt idx="75">
                  <c:v>43007</c:v>
                </c:pt>
                <c:pt idx="76">
                  <c:v>43008</c:v>
                </c:pt>
                <c:pt idx="77">
                  <c:v>43009</c:v>
                </c:pt>
                <c:pt idx="78">
                  <c:v>43010</c:v>
                </c:pt>
                <c:pt idx="79">
                  <c:v>43011</c:v>
                </c:pt>
                <c:pt idx="80">
                  <c:v>43012</c:v>
                </c:pt>
                <c:pt idx="81">
                  <c:v>43013</c:v>
                </c:pt>
                <c:pt idx="82">
                  <c:v>43014</c:v>
                </c:pt>
                <c:pt idx="83">
                  <c:v>43015</c:v>
                </c:pt>
                <c:pt idx="84">
                  <c:v>43016</c:v>
                </c:pt>
                <c:pt idx="85">
                  <c:v>43017</c:v>
                </c:pt>
                <c:pt idx="86">
                  <c:v>43018</c:v>
                </c:pt>
                <c:pt idx="87">
                  <c:v>43019</c:v>
                </c:pt>
                <c:pt idx="88">
                  <c:v>43020</c:v>
                </c:pt>
                <c:pt idx="89">
                  <c:v>43021</c:v>
                </c:pt>
                <c:pt idx="90">
                  <c:v>43022</c:v>
                </c:pt>
                <c:pt idx="91">
                  <c:v>43023</c:v>
                </c:pt>
                <c:pt idx="92">
                  <c:v>43024</c:v>
                </c:pt>
                <c:pt idx="93">
                  <c:v>43025</c:v>
                </c:pt>
                <c:pt idx="94">
                  <c:v>43026</c:v>
                </c:pt>
                <c:pt idx="95">
                  <c:v>43027</c:v>
                </c:pt>
                <c:pt idx="96">
                  <c:v>43028</c:v>
                </c:pt>
                <c:pt idx="97">
                  <c:v>43029</c:v>
                </c:pt>
                <c:pt idx="98">
                  <c:v>43030</c:v>
                </c:pt>
                <c:pt idx="99">
                  <c:v>43031</c:v>
                </c:pt>
                <c:pt idx="100">
                  <c:v>43032</c:v>
                </c:pt>
                <c:pt idx="101">
                  <c:v>43033</c:v>
                </c:pt>
                <c:pt idx="102">
                  <c:v>43034</c:v>
                </c:pt>
                <c:pt idx="103">
                  <c:v>43035</c:v>
                </c:pt>
                <c:pt idx="104">
                  <c:v>43036</c:v>
                </c:pt>
                <c:pt idx="105">
                  <c:v>43037</c:v>
                </c:pt>
                <c:pt idx="106">
                  <c:v>43038</c:v>
                </c:pt>
                <c:pt idx="107">
                  <c:v>43039</c:v>
                </c:pt>
                <c:pt idx="108">
                  <c:v>43040</c:v>
                </c:pt>
                <c:pt idx="109">
                  <c:v>43041</c:v>
                </c:pt>
                <c:pt idx="110">
                  <c:v>43042</c:v>
                </c:pt>
                <c:pt idx="111">
                  <c:v>43043</c:v>
                </c:pt>
                <c:pt idx="112">
                  <c:v>43044</c:v>
                </c:pt>
                <c:pt idx="113">
                  <c:v>43045</c:v>
                </c:pt>
                <c:pt idx="114">
                  <c:v>43046</c:v>
                </c:pt>
                <c:pt idx="115">
                  <c:v>43047</c:v>
                </c:pt>
                <c:pt idx="116">
                  <c:v>43048</c:v>
                </c:pt>
                <c:pt idx="117">
                  <c:v>43049</c:v>
                </c:pt>
                <c:pt idx="118">
                  <c:v>43050</c:v>
                </c:pt>
                <c:pt idx="119">
                  <c:v>43051</c:v>
                </c:pt>
                <c:pt idx="120">
                  <c:v>43052</c:v>
                </c:pt>
                <c:pt idx="121">
                  <c:v>43053</c:v>
                </c:pt>
                <c:pt idx="122">
                  <c:v>43054</c:v>
                </c:pt>
                <c:pt idx="123">
                  <c:v>43055</c:v>
                </c:pt>
                <c:pt idx="124">
                  <c:v>43056</c:v>
                </c:pt>
                <c:pt idx="125">
                  <c:v>43057</c:v>
                </c:pt>
                <c:pt idx="126">
                  <c:v>43058</c:v>
                </c:pt>
                <c:pt idx="127">
                  <c:v>43059</c:v>
                </c:pt>
                <c:pt idx="128">
                  <c:v>43060</c:v>
                </c:pt>
                <c:pt idx="129">
                  <c:v>43061</c:v>
                </c:pt>
                <c:pt idx="130">
                  <c:v>43062</c:v>
                </c:pt>
                <c:pt idx="131">
                  <c:v>43063</c:v>
                </c:pt>
                <c:pt idx="132">
                  <c:v>43064</c:v>
                </c:pt>
                <c:pt idx="133">
                  <c:v>43065</c:v>
                </c:pt>
                <c:pt idx="134">
                  <c:v>43066</c:v>
                </c:pt>
                <c:pt idx="135">
                  <c:v>43067</c:v>
                </c:pt>
                <c:pt idx="136">
                  <c:v>43068</c:v>
                </c:pt>
                <c:pt idx="137">
                  <c:v>43069</c:v>
                </c:pt>
                <c:pt idx="138">
                  <c:v>43070</c:v>
                </c:pt>
                <c:pt idx="139">
                  <c:v>43071</c:v>
                </c:pt>
                <c:pt idx="140">
                  <c:v>43072</c:v>
                </c:pt>
                <c:pt idx="141">
                  <c:v>43073</c:v>
                </c:pt>
                <c:pt idx="142">
                  <c:v>43074</c:v>
                </c:pt>
                <c:pt idx="143">
                  <c:v>43075</c:v>
                </c:pt>
                <c:pt idx="144">
                  <c:v>43076</c:v>
                </c:pt>
                <c:pt idx="145">
                  <c:v>43077</c:v>
                </c:pt>
                <c:pt idx="146">
                  <c:v>43078</c:v>
                </c:pt>
                <c:pt idx="147">
                  <c:v>43079</c:v>
                </c:pt>
                <c:pt idx="148">
                  <c:v>43080</c:v>
                </c:pt>
                <c:pt idx="149">
                  <c:v>43081</c:v>
                </c:pt>
                <c:pt idx="150">
                  <c:v>43082</c:v>
                </c:pt>
                <c:pt idx="151">
                  <c:v>43083</c:v>
                </c:pt>
                <c:pt idx="152">
                  <c:v>43084</c:v>
                </c:pt>
                <c:pt idx="153">
                  <c:v>43085</c:v>
                </c:pt>
                <c:pt idx="154">
                  <c:v>43086</c:v>
                </c:pt>
                <c:pt idx="155">
                  <c:v>43087</c:v>
                </c:pt>
                <c:pt idx="156">
                  <c:v>43088</c:v>
                </c:pt>
                <c:pt idx="157">
                  <c:v>43089</c:v>
                </c:pt>
                <c:pt idx="158">
                  <c:v>43090</c:v>
                </c:pt>
                <c:pt idx="159">
                  <c:v>43091</c:v>
                </c:pt>
                <c:pt idx="160">
                  <c:v>43092</c:v>
                </c:pt>
                <c:pt idx="161">
                  <c:v>43093</c:v>
                </c:pt>
                <c:pt idx="162">
                  <c:v>43094</c:v>
                </c:pt>
                <c:pt idx="163">
                  <c:v>43095</c:v>
                </c:pt>
                <c:pt idx="164">
                  <c:v>43096</c:v>
                </c:pt>
                <c:pt idx="165">
                  <c:v>43097</c:v>
                </c:pt>
                <c:pt idx="166">
                  <c:v>43098</c:v>
                </c:pt>
                <c:pt idx="167">
                  <c:v>43099</c:v>
                </c:pt>
                <c:pt idx="168">
                  <c:v>43100</c:v>
                </c:pt>
              </c:numCache>
            </c:numRef>
          </c:cat>
          <c:val>
            <c:numRef>
              <c:f>Sheet1!$B$2:$B$170</c:f>
              <c:numCache>
                <c:formatCode>General</c:formatCode>
                <c:ptCount val="169"/>
              </c:numCache>
            </c:numRef>
          </c:val>
          <c:smooth val="0"/>
          <c:extLst>
            <c:ext xmlns:c16="http://schemas.microsoft.com/office/drawing/2014/chart" uri="{C3380CC4-5D6E-409C-BE32-E72D297353CC}">
              <c16:uniqueId val="{00000000-B7E5-4522-B72C-BB5437EB3556}"/>
            </c:ext>
          </c:extLst>
        </c:ser>
        <c:dLbls>
          <c:showLegendKey val="0"/>
          <c:showVal val="0"/>
          <c:showCatName val="0"/>
          <c:showSerName val="0"/>
          <c:showPercent val="0"/>
          <c:showBubbleSize val="0"/>
        </c:dLbls>
        <c:smooth val="0"/>
        <c:axId val="437961496"/>
        <c:axId val="321845960"/>
      </c:lineChart>
      <c:dateAx>
        <c:axId val="43796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45960"/>
        <c:crosses val="autoZero"/>
        <c:auto val="1"/>
        <c:lblOffset val="100"/>
        <c:baseTimeUnit val="days"/>
      </c:dateAx>
      <c:valAx>
        <c:axId val="32184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6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2995</c:v>
                </c:pt>
              </c:numCache>
            </c:numRef>
          </c:val>
          <c:extLst>
            <c:ext xmlns:c16="http://schemas.microsoft.com/office/drawing/2014/chart" uri="{C3380CC4-5D6E-409C-BE32-E72D297353CC}">
              <c16:uniqueId val="{00000000-3B7C-4C65-BF5C-867B917BC489}"/>
            </c:ext>
          </c:extLst>
        </c:ser>
        <c:dLbls>
          <c:showLegendKey val="0"/>
          <c:showVal val="0"/>
          <c:showCatName val="0"/>
          <c:showSerName val="0"/>
          <c:showPercent val="0"/>
          <c:showBubbleSize val="0"/>
        </c:dLbls>
        <c:gapWidth val="219"/>
        <c:overlap val="-27"/>
        <c:axId val="387520800"/>
        <c:axId val="387517192"/>
      </c:barChart>
      <c:catAx>
        <c:axId val="38752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17192"/>
        <c:crosses val="autoZero"/>
        <c:auto val="1"/>
        <c:lblAlgn val="ctr"/>
        <c:lblOffset val="100"/>
        <c:noMultiLvlLbl val="0"/>
      </c:catAx>
      <c:valAx>
        <c:axId val="38751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2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65DB-FFB1-4A08-A45B-BEA223801CA2}"/>
              </a:ext>
            </a:extLst>
          </p:cNvPr>
          <p:cNvSpPr>
            <a:spLocks noGrp="1"/>
          </p:cNvSpPr>
          <p:nvPr>
            <p:ph type="ctrTitle"/>
          </p:nvPr>
        </p:nvSpPr>
        <p:spPr/>
        <p:txBody>
          <a:bodyPr/>
          <a:lstStyle/>
          <a:p>
            <a:r>
              <a:rPr lang="en-US"/>
              <a:t>Facebook - Yesway Only</a:t>
            </a:r>
          </a:p>
        </p:txBody>
      </p:sp>
    </p:spTree>
    <p:extLst>
      <p:ext uri="{BB962C8B-B14F-4D97-AF65-F5344CB8AC3E}">
        <p14:creationId xmlns:p14="http://schemas.microsoft.com/office/powerpoint/2010/main" val="2261837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4B377-754F-475D-AE89-4F8B03951293}"/>
              </a:ext>
            </a:extLst>
          </p:cNvPr>
          <p:cNvSpPr>
            <a:spLocks noGrp="1"/>
          </p:cNvSpPr>
          <p:nvPr>
            <p:ph type="title"/>
          </p:nvPr>
        </p:nvSpPr>
        <p:spPr/>
        <p:txBody>
          <a:bodyPr/>
          <a:lstStyle/>
          <a:p>
            <a:r>
              <a:rPr lang="en-US"/>
              <a:t>Facebook Key Metrics Table | Yesway</a:t>
            </a:r>
          </a:p>
        </p:txBody>
      </p:sp>
      <p:sp>
        <p:nvSpPr>
          <p:cNvPr id="3" name="Slide Number Placeholder 2">
            <a:extLst>
              <a:ext uri="{FF2B5EF4-FFF2-40B4-BE49-F238E27FC236}">
                <a16:creationId xmlns:a16="http://schemas.microsoft.com/office/drawing/2014/main" id="{07CB3155-9EBE-4091-B575-139CCB6CCCB8}"/>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E71084F4-E6FE-4C16-9F2B-2E52D2D7DA31}"/>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9F80ADC4-14FA-4DFE-84B1-09B9BE3A6400}"/>
              </a:ext>
            </a:extLst>
          </p:cNvPr>
          <p:cNvGraphicFramePr>
            <a:graphicFrameLocks noGrp="1"/>
          </p:cNvGraphicFramePr>
          <p:nvPr>
            <p:ph type="tbl" sz="quarter" idx="15"/>
            <p:extLst>
              <p:ext uri="{D42A27DB-BD31-4B8C-83A1-F6EECF244321}">
                <p14:modId xmlns:p14="http://schemas.microsoft.com/office/powerpoint/2010/main" val="344782608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3644045162"/>
                    </a:ext>
                  </a:extLst>
                </a:gridCol>
                <a:gridCol w="822960">
                  <a:extLst>
                    <a:ext uri="{9D8B030D-6E8A-4147-A177-3AD203B41FA5}">
                      <a16:colId xmlns:a16="http://schemas.microsoft.com/office/drawing/2014/main" val="1952912139"/>
                    </a:ext>
                  </a:extLst>
                </a:gridCol>
                <a:gridCol w="457200">
                  <a:extLst>
                    <a:ext uri="{9D8B030D-6E8A-4147-A177-3AD203B41FA5}">
                      <a16:colId xmlns:a16="http://schemas.microsoft.com/office/drawing/2014/main" val="1128179368"/>
                    </a:ext>
                  </a:extLst>
                </a:gridCol>
                <a:gridCol w="822960">
                  <a:extLst>
                    <a:ext uri="{9D8B030D-6E8A-4147-A177-3AD203B41FA5}">
                      <a16:colId xmlns:a16="http://schemas.microsoft.com/office/drawing/2014/main" val="335601502"/>
                    </a:ext>
                  </a:extLst>
                </a:gridCol>
                <a:gridCol w="457200">
                  <a:extLst>
                    <a:ext uri="{9D8B030D-6E8A-4147-A177-3AD203B41FA5}">
                      <a16:colId xmlns:a16="http://schemas.microsoft.com/office/drawing/2014/main" val="3734182396"/>
                    </a:ext>
                  </a:extLst>
                </a:gridCol>
                <a:gridCol w="457200">
                  <a:extLst>
                    <a:ext uri="{9D8B030D-6E8A-4147-A177-3AD203B41FA5}">
                      <a16:colId xmlns:a16="http://schemas.microsoft.com/office/drawing/2014/main" val="40872561"/>
                    </a:ext>
                  </a:extLst>
                </a:gridCol>
                <a:gridCol w="457200">
                  <a:extLst>
                    <a:ext uri="{9D8B030D-6E8A-4147-A177-3AD203B41FA5}">
                      <a16:colId xmlns:a16="http://schemas.microsoft.com/office/drawing/2014/main" val="3386426187"/>
                    </a:ext>
                  </a:extLst>
                </a:gridCol>
                <a:gridCol w="457200">
                  <a:extLst>
                    <a:ext uri="{9D8B030D-6E8A-4147-A177-3AD203B41FA5}">
                      <a16:colId xmlns:a16="http://schemas.microsoft.com/office/drawing/2014/main" val="805938334"/>
                    </a:ext>
                  </a:extLst>
                </a:gridCol>
                <a:gridCol w="457200">
                  <a:extLst>
                    <a:ext uri="{9D8B030D-6E8A-4147-A177-3AD203B41FA5}">
                      <a16:colId xmlns:a16="http://schemas.microsoft.com/office/drawing/2014/main" val="31019507"/>
                    </a:ext>
                  </a:extLst>
                </a:gridCol>
                <a:gridCol w="457200">
                  <a:extLst>
                    <a:ext uri="{9D8B030D-6E8A-4147-A177-3AD203B41FA5}">
                      <a16:colId xmlns:a16="http://schemas.microsoft.com/office/drawing/2014/main" val="1443254603"/>
                    </a:ext>
                  </a:extLst>
                </a:gridCol>
                <a:gridCol w="457200">
                  <a:extLst>
                    <a:ext uri="{9D8B030D-6E8A-4147-A177-3AD203B41FA5}">
                      <a16:colId xmlns:a16="http://schemas.microsoft.com/office/drawing/2014/main" val="2117931722"/>
                    </a:ext>
                  </a:extLst>
                </a:gridCol>
                <a:gridCol w="457200">
                  <a:extLst>
                    <a:ext uri="{9D8B030D-6E8A-4147-A177-3AD203B41FA5}">
                      <a16:colId xmlns:a16="http://schemas.microsoft.com/office/drawing/2014/main" val="1056047996"/>
                    </a:ext>
                  </a:extLst>
                </a:gridCol>
                <a:gridCol w="457200">
                  <a:extLst>
                    <a:ext uri="{9D8B030D-6E8A-4147-A177-3AD203B41FA5}">
                      <a16:colId xmlns:a16="http://schemas.microsoft.com/office/drawing/2014/main" val="2730027189"/>
                    </a:ext>
                  </a:extLst>
                </a:gridCol>
                <a:gridCol w="457200">
                  <a:extLst>
                    <a:ext uri="{9D8B030D-6E8A-4147-A177-3AD203B41FA5}">
                      <a16:colId xmlns:a16="http://schemas.microsoft.com/office/drawing/2014/main" val="8675963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7700820"/>
                  </a:ext>
                </a:extLst>
              </a:tr>
              <a:tr h="370840">
                <a:tc>
                  <a:txBody>
                    <a:bodyPr/>
                    <a:lstStyle/>
                    <a:p>
                      <a:r>
                        <a:rPr lang="en-US" sz="1000"/>
                        <a:t>Yesway</a:t>
                      </a:r>
                    </a:p>
                  </a:txBody>
                  <a:tcPr/>
                </a:tc>
                <a:tc>
                  <a:txBody>
                    <a:bodyPr/>
                    <a:lstStyle/>
                    <a:p>
                      <a:r>
                        <a:rPr lang="en-US" sz="1000"/>
                        <a:t>1832</a:t>
                      </a:r>
                    </a:p>
                  </a:txBody>
                  <a:tcPr/>
                </a:tc>
                <a:tc>
                  <a:txBody>
                    <a:bodyPr/>
                    <a:lstStyle/>
                    <a:p>
                      <a:r>
                        <a:rPr lang="en-US" sz="1000"/>
                        <a:t>599</a:t>
                      </a:r>
                    </a:p>
                  </a:txBody>
                  <a:tcPr/>
                </a:tc>
                <a:tc>
                  <a:txBody>
                    <a:bodyPr/>
                    <a:lstStyle/>
                    <a:p>
                      <a:r>
                        <a:rPr lang="en-US" sz="1000"/>
                        <a:t>n/a</a:t>
                      </a:r>
                    </a:p>
                  </a:txBody>
                  <a:tcPr/>
                </a:tc>
                <a:tc>
                  <a:txBody>
                    <a:bodyPr/>
                    <a:lstStyle/>
                    <a:p>
                      <a:r>
                        <a:rPr lang="en-US" sz="1000"/>
                        <a:t>n/a</a:t>
                      </a:r>
                    </a:p>
                  </a:txBody>
                  <a:tcPr/>
                </a:tc>
                <a:tc>
                  <a:txBody>
                    <a:bodyPr/>
                    <a:lstStyle/>
                    <a:p>
                      <a:r>
                        <a:rPr lang="en-US" sz="1000"/>
                        <a:t>226</a:t>
                      </a:r>
                    </a:p>
                  </a:txBody>
                  <a:tcPr/>
                </a:tc>
                <a:tc>
                  <a:txBody>
                    <a:bodyPr/>
                    <a:lstStyle/>
                    <a:p>
                      <a:r>
                        <a:rPr lang="en-US" sz="1000"/>
                        <a:t>1936</a:t>
                      </a:r>
                    </a:p>
                  </a:txBody>
                  <a:tcPr/>
                </a:tc>
                <a:tc>
                  <a:txBody>
                    <a:bodyPr/>
                    <a:lstStyle/>
                    <a:p>
                      <a:r>
                        <a:rPr lang="en-US" sz="1000"/>
                        <a:t>2</a:t>
                      </a:r>
                    </a:p>
                  </a:txBody>
                  <a:tcPr/>
                </a:tc>
                <a:tc>
                  <a:txBody>
                    <a:bodyPr/>
                    <a:lstStyle/>
                    <a:p>
                      <a:r>
                        <a:rPr lang="en-US" sz="1000"/>
                        <a:t>544</a:t>
                      </a:r>
                    </a:p>
                  </a:txBody>
                  <a:tcPr/>
                </a:tc>
                <a:tc>
                  <a:txBody>
                    <a:bodyPr/>
                    <a:lstStyle/>
                    <a:p>
                      <a:r>
                        <a:rPr lang="en-US" sz="1000"/>
                        <a:t>515</a:t>
                      </a:r>
                    </a:p>
                  </a:txBody>
                  <a:tcPr/>
                </a:tc>
                <a:tc>
                  <a:txBody>
                    <a:bodyPr/>
                    <a:lstStyle/>
                    <a:p>
                      <a:r>
                        <a:rPr lang="en-US" sz="1000"/>
                        <a:t>1</a:t>
                      </a:r>
                    </a:p>
                  </a:txBody>
                  <a:tcPr/>
                </a:tc>
                <a:tc>
                  <a:txBody>
                    <a:bodyPr/>
                    <a:lstStyle/>
                    <a:p>
                      <a:r>
                        <a:rPr lang="en-US" sz="1000"/>
                        <a:t>0</a:t>
                      </a:r>
                    </a:p>
                  </a:txBody>
                  <a:tcPr/>
                </a:tc>
                <a:tc>
                  <a:txBody>
                    <a:bodyPr/>
                    <a:lstStyle/>
                    <a:p>
                      <a:r>
                        <a:rPr lang="en-US" sz="1000"/>
                        <a:t>0.8650 %</a:t>
                      </a:r>
                    </a:p>
                  </a:txBody>
                  <a:tcPr/>
                </a:tc>
                <a:tc>
                  <a:txBody>
                    <a:bodyPr/>
                    <a:lstStyle/>
                    <a:p>
                      <a:r>
                        <a:rPr lang="en-US" sz="1000"/>
                        <a:t>0.0 %</a:t>
                      </a:r>
                    </a:p>
                  </a:txBody>
                  <a:tcPr/>
                </a:tc>
                <a:extLst>
                  <a:ext uri="{0D108BD9-81ED-4DB2-BD59-A6C34878D82A}">
                    <a16:rowId xmlns:a16="http://schemas.microsoft.com/office/drawing/2014/main" val="3652703269"/>
                  </a:ext>
                </a:extLst>
              </a:tr>
            </a:tbl>
          </a:graphicData>
        </a:graphic>
      </p:graphicFrame>
    </p:spTree>
    <p:extLst>
      <p:ext uri="{BB962C8B-B14F-4D97-AF65-F5344CB8AC3E}">
        <p14:creationId xmlns:p14="http://schemas.microsoft.com/office/powerpoint/2010/main" val="385744067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5FBEB-8F59-4E8A-9D17-77B134E90600}"/>
              </a:ext>
            </a:extLst>
          </p:cNvPr>
          <p:cNvSpPr>
            <a:spLocks noGrp="1"/>
          </p:cNvSpPr>
          <p:nvPr>
            <p:ph type="title"/>
          </p:nvPr>
        </p:nvSpPr>
        <p:spPr/>
        <p:txBody>
          <a:bodyPr/>
          <a:lstStyle/>
          <a:p>
            <a:r>
              <a:rPr lang="en-US"/>
              <a:t>Facebook Own Posts Table | Yesway - 1 of 9</a:t>
            </a:r>
          </a:p>
        </p:txBody>
      </p:sp>
      <p:sp>
        <p:nvSpPr>
          <p:cNvPr id="3" name="Slide Number Placeholder 2">
            <a:extLst>
              <a:ext uri="{FF2B5EF4-FFF2-40B4-BE49-F238E27FC236}">
                <a16:creationId xmlns:a16="http://schemas.microsoft.com/office/drawing/2014/main" id="{1F4B3A20-F59A-4810-8459-ED017AFB4791}"/>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40EEFC3B-27A1-44A7-AFDB-AFF5322EF18D}"/>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3B1C1175-BCBD-4825-AFF2-9459F84FB4AD}"/>
              </a:ext>
            </a:extLst>
          </p:cNvPr>
          <p:cNvGraphicFramePr>
            <a:graphicFrameLocks noGrp="1"/>
          </p:cNvGraphicFramePr>
          <p:nvPr>
            <p:ph type="tbl" sz="quarter" idx="15"/>
            <p:extLst>
              <p:ext uri="{D42A27DB-BD31-4B8C-83A1-F6EECF244321}">
                <p14:modId xmlns:p14="http://schemas.microsoft.com/office/powerpoint/2010/main" val="294993655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855197264"/>
                    </a:ext>
                  </a:extLst>
                </a:gridCol>
                <a:gridCol w="1645920">
                  <a:extLst>
                    <a:ext uri="{9D8B030D-6E8A-4147-A177-3AD203B41FA5}">
                      <a16:colId xmlns:a16="http://schemas.microsoft.com/office/drawing/2014/main" val="739735905"/>
                    </a:ext>
                  </a:extLst>
                </a:gridCol>
                <a:gridCol w="548640">
                  <a:extLst>
                    <a:ext uri="{9D8B030D-6E8A-4147-A177-3AD203B41FA5}">
                      <a16:colId xmlns:a16="http://schemas.microsoft.com/office/drawing/2014/main" val="2277083102"/>
                    </a:ext>
                  </a:extLst>
                </a:gridCol>
                <a:gridCol w="548640">
                  <a:extLst>
                    <a:ext uri="{9D8B030D-6E8A-4147-A177-3AD203B41FA5}">
                      <a16:colId xmlns:a16="http://schemas.microsoft.com/office/drawing/2014/main" val="999337673"/>
                    </a:ext>
                  </a:extLst>
                </a:gridCol>
                <a:gridCol w="548640">
                  <a:extLst>
                    <a:ext uri="{9D8B030D-6E8A-4147-A177-3AD203B41FA5}">
                      <a16:colId xmlns:a16="http://schemas.microsoft.com/office/drawing/2014/main" val="3483192637"/>
                    </a:ext>
                  </a:extLst>
                </a:gridCol>
                <a:gridCol w="548640">
                  <a:extLst>
                    <a:ext uri="{9D8B030D-6E8A-4147-A177-3AD203B41FA5}">
                      <a16:colId xmlns:a16="http://schemas.microsoft.com/office/drawing/2014/main" val="3820213254"/>
                    </a:ext>
                  </a:extLst>
                </a:gridCol>
                <a:gridCol w="548640">
                  <a:extLst>
                    <a:ext uri="{9D8B030D-6E8A-4147-A177-3AD203B41FA5}">
                      <a16:colId xmlns:a16="http://schemas.microsoft.com/office/drawing/2014/main" val="4161384746"/>
                    </a:ext>
                  </a:extLst>
                </a:gridCol>
                <a:gridCol w="548640">
                  <a:extLst>
                    <a:ext uri="{9D8B030D-6E8A-4147-A177-3AD203B41FA5}">
                      <a16:colId xmlns:a16="http://schemas.microsoft.com/office/drawing/2014/main" val="3886908701"/>
                    </a:ext>
                  </a:extLst>
                </a:gridCol>
                <a:gridCol w="548640">
                  <a:extLst>
                    <a:ext uri="{9D8B030D-6E8A-4147-A177-3AD203B41FA5}">
                      <a16:colId xmlns:a16="http://schemas.microsoft.com/office/drawing/2014/main" val="448762481"/>
                    </a:ext>
                  </a:extLst>
                </a:gridCol>
                <a:gridCol w="548640">
                  <a:extLst>
                    <a:ext uri="{9D8B030D-6E8A-4147-A177-3AD203B41FA5}">
                      <a16:colId xmlns:a16="http://schemas.microsoft.com/office/drawing/2014/main" val="73488660"/>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99277571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- 2017-12-31 17:43:00</a:t>
                      </a:r>
                      <a:r>
                        <a:rPr kumimoji="0" lang="en-US" sz="1000" b="0" i="0" u="none" strike="noStrike" kern="0" cap="none" spc="0" normalizeH="0" baseline="0" noProof="0">
                          <a:ln>
                            <a:noFill/>
                          </a:ln>
                          <a:solidFill>
                            <a:srgbClr val="595959"/>
                          </a:solidFill>
                          <a:effectLst/>
                          <a:uLnTx/>
                          <a:uFillTx/>
                          <a:latin typeface="+mn-lt"/>
                          <a:sym typeface="Calibri"/>
                        </a:rPr>
                        <a:t>
 Did you know we have our own Hand-Selected Signature Blend Bourbon from Cedar Ridge Winery &amp; Distillery at select stores? Stock up today and get DOUBLE SMILES if you’re a Yesway Rewards member!</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0.3821 %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66619802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- 2017-12-30 11:41:00</a:t>
                      </a:r>
                      <a:r>
                        <a:rPr kumimoji="0" lang="en-US" sz="1000" b="0" i="0" u="none" strike="noStrike" kern="0" cap="none" spc="0" normalizeH="0" baseline="0" noProof="0">
                          <a:ln>
                            <a:noFill/>
                          </a:ln>
                          <a:solidFill>
                            <a:srgbClr val="595959"/>
                          </a:solidFill>
                          <a:effectLst/>
                          <a:uLnTx/>
                          <a:uFillTx/>
                          <a:latin typeface="+mn-lt"/>
                          <a:sym typeface="Calibri"/>
                        </a:rPr>
                        <a:t>
 Treat yourself to our gourmet bakery items, now 2 for  for a limited time!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0.3821 %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6304635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- 2017-12-29 14:40:00</a:t>
                      </a:r>
                      <a:r>
                        <a:rPr kumimoji="0" lang="en-US" sz="1000" b="0" i="0" u="none" strike="noStrike" kern="0" cap="none" spc="0" normalizeH="0" baseline="0" noProof="0">
                          <a:ln>
                            <a:noFill/>
                          </a:ln>
                          <a:solidFill>
                            <a:srgbClr val="595959"/>
                          </a:solidFill>
                          <a:effectLst/>
                          <a:uLnTx/>
                          <a:uFillTx/>
                          <a:latin typeface="+mn-lt"/>
                          <a:sym typeface="Calibri"/>
                        </a:rPr>
                        <a:t>
 Fuel up your engine—and yourself—with this great deal!</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0.1638 %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66194431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- 2017-12-28 13:39:00</a:t>
                      </a:r>
                      <a:r>
                        <a:rPr kumimoji="0" lang="en-US" sz="1000" b="0" i="0" u="none" strike="noStrike" kern="0" cap="none" spc="0" normalizeH="0" baseline="0" noProof="0">
                          <a:ln>
                            <a:noFill/>
                          </a:ln>
                          <a:solidFill>
                            <a:srgbClr val="595959"/>
                          </a:solidFill>
                          <a:effectLst/>
                          <a:uLnTx/>
                          <a:uFillTx/>
                          <a:latin typeface="+mn-lt"/>
                          <a:sym typeface="Calibri"/>
                        </a:rPr>
                        <a:t>
 Power through to Friday with Core Power, you’re almost there!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0.0546 %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65704082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- 2017-12-27 11:58:37</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0.3825 %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411467244"/>
                  </a:ext>
                </a:extLst>
              </a:tr>
            </a:tbl>
          </a:graphicData>
        </a:graphic>
      </p:graphicFrame>
    </p:spTree>
    <p:extLst>
      <p:ext uri="{BB962C8B-B14F-4D97-AF65-F5344CB8AC3E}">
        <p14:creationId xmlns:p14="http://schemas.microsoft.com/office/powerpoint/2010/main" val="133498636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FA5D-BBD5-44FE-B4F1-86ACB1A49034}"/>
              </a:ext>
            </a:extLst>
          </p:cNvPr>
          <p:cNvSpPr>
            <a:spLocks noGrp="1"/>
          </p:cNvSpPr>
          <p:nvPr>
            <p:ph type="title"/>
          </p:nvPr>
        </p:nvSpPr>
        <p:spPr/>
        <p:txBody>
          <a:bodyPr/>
          <a:lstStyle/>
          <a:p>
            <a:r>
              <a:rPr lang="en-US"/>
              <a:t>Facebook Own Posts Table | Yesway - 2 of 9</a:t>
            </a:r>
          </a:p>
        </p:txBody>
      </p:sp>
      <p:sp>
        <p:nvSpPr>
          <p:cNvPr id="3" name="Slide Number Placeholder 2">
            <a:extLst>
              <a:ext uri="{FF2B5EF4-FFF2-40B4-BE49-F238E27FC236}">
                <a16:creationId xmlns:a16="http://schemas.microsoft.com/office/drawing/2014/main" id="{C2FB82D8-053D-4DDF-82B9-2AAC5AFF36C3}"/>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1FEC3F1F-E555-4352-BA97-9570A1787D2A}"/>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AD61003B-9E31-433B-B971-D438C2BB3391}"/>
              </a:ext>
            </a:extLst>
          </p:cNvPr>
          <p:cNvGraphicFramePr>
            <a:graphicFrameLocks noGrp="1"/>
          </p:cNvGraphicFramePr>
          <p:nvPr>
            <p:ph type="tbl" sz="quarter" idx="15"/>
            <p:extLst>
              <p:ext uri="{D42A27DB-BD31-4B8C-83A1-F6EECF244321}">
                <p14:modId xmlns:p14="http://schemas.microsoft.com/office/powerpoint/2010/main" val="59422574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197382245"/>
                    </a:ext>
                  </a:extLst>
                </a:gridCol>
                <a:gridCol w="1645920">
                  <a:extLst>
                    <a:ext uri="{9D8B030D-6E8A-4147-A177-3AD203B41FA5}">
                      <a16:colId xmlns:a16="http://schemas.microsoft.com/office/drawing/2014/main" val="2445012929"/>
                    </a:ext>
                  </a:extLst>
                </a:gridCol>
                <a:gridCol w="548640">
                  <a:extLst>
                    <a:ext uri="{9D8B030D-6E8A-4147-A177-3AD203B41FA5}">
                      <a16:colId xmlns:a16="http://schemas.microsoft.com/office/drawing/2014/main" val="1260163474"/>
                    </a:ext>
                  </a:extLst>
                </a:gridCol>
                <a:gridCol w="548640">
                  <a:extLst>
                    <a:ext uri="{9D8B030D-6E8A-4147-A177-3AD203B41FA5}">
                      <a16:colId xmlns:a16="http://schemas.microsoft.com/office/drawing/2014/main" val="1237801601"/>
                    </a:ext>
                  </a:extLst>
                </a:gridCol>
                <a:gridCol w="548640">
                  <a:extLst>
                    <a:ext uri="{9D8B030D-6E8A-4147-A177-3AD203B41FA5}">
                      <a16:colId xmlns:a16="http://schemas.microsoft.com/office/drawing/2014/main" val="4227464039"/>
                    </a:ext>
                  </a:extLst>
                </a:gridCol>
                <a:gridCol w="548640">
                  <a:extLst>
                    <a:ext uri="{9D8B030D-6E8A-4147-A177-3AD203B41FA5}">
                      <a16:colId xmlns:a16="http://schemas.microsoft.com/office/drawing/2014/main" val="2449779366"/>
                    </a:ext>
                  </a:extLst>
                </a:gridCol>
                <a:gridCol w="548640">
                  <a:extLst>
                    <a:ext uri="{9D8B030D-6E8A-4147-A177-3AD203B41FA5}">
                      <a16:colId xmlns:a16="http://schemas.microsoft.com/office/drawing/2014/main" val="2896633473"/>
                    </a:ext>
                  </a:extLst>
                </a:gridCol>
                <a:gridCol w="548640">
                  <a:extLst>
                    <a:ext uri="{9D8B030D-6E8A-4147-A177-3AD203B41FA5}">
                      <a16:colId xmlns:a16="http://schemas.microsoft.com/office/drawing/2014/main" val="950587675"/>
                    </a:ext>
                  </a:extLst>
                </a:gridCol>
                <a:gridCol w="548640">
                  <a:extLst>
                    <a:ext uri="{9D8B030D-6E8A-4147-A177-3AD203B41FA5}">
                      <a16:colId xmlns:a16="http://schemas.microsoft.com/office/drawing/2014/main" val="805310700"/>
                    </a:ext>
                  </a:extLst>
                </a:gridCol>
                <a:gridCol w="548640">
                  <a:extLst>
                    <a:ext uri="{9D8B030D-6E8A-4147-A177-3AD203B41FA5}">
                      <a16:colId xmlns:a16="http://schemas.microsoft.com/office/drawing/2014/main" val="3576799032"/>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50838057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- 2017-12-27 08:38:00</a:t>
                      </a:r>
                      <a:r>
                        <a:rPr kumimoji="0" lang="en-US" sz="1000" b="0" i="0" u="none" strike="noStrike" kern="0" cap="none" spc="0" normalizeH="0" baseline="0" noProof="0">
                          <a:ln>
                            <a:noFill/>
                          </a:ln>
                          <a:solidFill>
                            <a:srgbClr val="595959"/>
                          </a:solidFill>
                          <a:effectLst/>
                          <a:uLnTx/>
                          <a:uFillTx/>
                          <a:latin typeface="+mn-lt"/>
                          <a:sym typeface="Calibri"/>
                        </a:rPr>
                        <a:t>
 Keep that holiday spirit brewing with a Peppermint Cappuccino from Yesway!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0.3825 %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12524155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- 2017-12-26 11:50:19</a:t>
                      </a:r>
                      <a:r>
                        <a:rPr kumimoji="0" lang="en-US" sz="1000" b="0" i="0" u="none" strike="noStrike" kern="0" cap="none" spc="0" normalizeH="0" baseline="0" noProof="0">
                          <a:ln>
                            <a:noFill/>
                          </a:ln>
                          <a:solidFill>
                            <a:srgbClr val="595959"/>
                          </a:solidFill>
                          <a:effectLst/>
                          <a:uLnTx/>
                          <a:uFillTx/>
                          <a:latin typeface="+mn-lt"/>
                          <a:sym typeface="Calibri"/>
                        </a:rPr>
                        <a:t>
 For the rest of this year Funky Monkey's are now only .99! While you're here, enjoy all Christmas candy and food for 50% off!</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0.7654 %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83445073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- 2017-12-25 12:43:00</a:t>
                      </a:r>
                      <a:r>
                        <a:rPr kumimoji="0" lang="en-US" sz="1000" b="0" i="0" u="none" strike="noStrike" kern="0" cap="none" spc="0" normalizeH="0" baseline="0" noProof="0">
                          <a:ln>
                            <a:noFill/>
                          </a:ln>
                          <a:solidFill>
                            <a:srgbClr val="595959"/>
                          </a:solidFill>
                          <a:effectLst/>
                          <a:uLnTx/>
                          <a:uFillTx/>
                          <a:latin typeface="+mn-lt"/>
                          <a:sym typeface="Calibri"/>
                        </a:rPr>
                        <a:t>
 Celebrating Christmas today? Stop by your local Yesway and receive a FREE Poinsettia while supplies last!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0.6024 %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91901631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- 2017-12-25 07:46:00</a:t>
                      </a:r>
                      <a:r>
                        <a:rPr kumimoji="0" lang="en-US" sz="1000" b="0" i="0" u="none" strike="noStrike" kern="0" cap="none" spc="0" normalizeH="0" baseline="0" noProof="0">
                          <a:ln>
                            <a:noFill/>
                          </a:ln>
                          <a:solidFill>
                            <a:srgbClr val="595959"/>
                          </a:solidFill>
                          <a:effectLst/>
                          <a:uLnTx/>
                          <a:uFillTx/>
                          <a:latin typeface="+mn-lt"/>
                          <a:sym typeface="Calibri"/>
                        </a:rPr>
                        <a:t>
 Happy Holidays! Remember to stop in for free hydration between trips to the relatives and grab a free Nestlé water with any coffee purchase!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0.6572 %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398216102"/>
                  </a:ext>
                </a:extLst>
              </a:tr>
            </a:tbl>
          </a:graphicData>
        </a:graphic>
      </p:graphicFrame>
    </p:spTree>
    <p:extLst>
      <p:ext uri="{BB962C8B-B14F-4D97-AF65-F5344CB8AC3E}">
        <p14:creationId xmlns:p14="http://schemas.microsoft.com/office/powerpoint/2010/main" val="371968501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05159-62AF-4689-A9E4-C09C081C0E4D}"/>
              </a:ext>
            </a:extLst>
          </p:cNvPr>
          <p:cNvSpPr>
            <a:spLocks noGrp="1"/>
          </p:cNvSpPr>
          <p:nvPr>
            <p:ph type="title"/>
          </p:nvPr>
        </p:nvSpPr>
        <p:spPr/>
        <p:txBody>
          <a:bodyPr/>
          <a:lstStyle/>
          <a:p>
            <a:r>
              <a:rPr lang="en-US"/>
              <a:t>Facebook Own Posts Table | Yesway - 3 of 9</a:t>
            </a:r>
          </a:p>
        </p:txBody>
      </p:sp>
      <p:sp>
        <p:nvSpPr>
          <p:cNvPr id="3" name="Slide Number Placeholder 2">
            <a:extLst>
              <a:ext uri="{FF2B5EF4-FFF2-40B4-BE49-F238E27FC236}">
                <a16:creationId xmlns:a16="http://schemas.microsoft.com/office/drawing/2014/main" id="{04B53E64-0E11-4A2F-9C3C-0BDC6C0C23BE}"/>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C62FF5A2-ABD0-48E7-A255-9D2B1A4EE324}"/>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EE576B82-34CE-44FB-BA6B-36DC73AB2BB4}"/>
              </a:ext>
            </a:extLst>
          </p:cNvPr>
          <p:cNvGraphicFramePr>
            <a:graphicFrameLocks noGrp="1"/>
          </p:cNvGraphicFramePr>
          <p:nvPr>
            <p:ph type="tbl" sz="quarter" idx="15"/>
            <p:extLst>
              <p:ext uri="{D42A27DB-BD31-4B8C-83A1-F6EECF244321}">
                <p14:modId xmlns:p14="http://schemas.microsoft.com/office/powerpoint/2010/main" val="92881274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151120428"/>
                    </a:ext>
                  </a:extLst>
                </a:gridCol>
                <a:gridCol w="1645920">
                  <a:extLst>
                    <a:ext uri="{9D8B030D-6E8A-4147-A177-3AD203B41FA5}">
                      <a16:colId xmlns:a16="http://schemas.microsoft.com/office/drawing/2014/main" val="2557291429"/>
                    </a:ext>
                  </a:extLst>
                </a:gridCol>
                <a:gridCol w="548640">
                  <a:extLst>
                    <a:ext uri="{9D8B030D-6E8A-4147-A177-3AD203B41FA5}">
                      <a16:colId xmlns:a16="http://schemas.microsoft.com/office/drawing/2014/main" val="611225038"/>
                    </a:ext>
                  </a:extLst>
                </a:gridCol>
                <a:gridCol w="548640">
                  <a:extLst>
                    <a:ext uri="{9D8B030D-6E8A-4147-A177-3AD203B41FA5}">
                      <a16:colId xmlns:a16="http://schemas.microsoft.com/office/drawing/2014/main" val="3797893915"/>
                    </a:ext>
                  </a:extLst>
                </a:gridCol>
                <a:gridCol w="548640">
                  <a:extLst>
                    <a:ext uri="{9D8B030D-6E8A-4147-A177-3AD203B41FA5}">
                      <a16:colId xmlns:a16="http://schemas.microsoft.com/office/drawing/2014/main" val="4269315964"/>
                    </a:ext>
                  </a:extLst>
                </a:gridCol>
                <a:gridCol w="548640">
                  <a:extLst>
                    <a:ext uri="{9D8B030D-6E8A-4147-A177-3AD203B41FA5}">
                      <a16:colId xmlns:a16="http://schemas.microsoft.com/office/drawing/2014/main" val="2845225881"/>
                    </a:ext>
                  </a:extLst>
                </a:gridCol>
                <a:gridCol w="548640">
                  <a:extLst>
                    <a:ext uri="{9D8B030D-6E8A-4147-A177-3AD203B41FA5}">
                      <a16:colId xmlns:a16="http://schemas.microsoft.com/office/drawing/2014/main" val="861174095"/>
                    </a:ext>
                  </a:extLst>
                </a:gridCol>
                <a:gridCol w="548640">
                  <a:extLst>
                    <a:ext uri="{9D8B030D-6E8A-4147-A177-3AD203B41FA5}">
                      <a16:colId xmlns:a16="http://schemas.microsoft.com/office/drawing/2014/main" val="4135639401"/>
                    </a:ext>
                  </a:extLst>
                </a:gridCol>
                <a:gridCol w="548640">
                  <a:extLst>
                    <a:ext uri="{9D8B030D-6E8A-4147-A177-3AD203B41FA5}">
                      <a16:colId xmlns:a16="http://schemas.microsoft.com/office/drawing/2014/main" val="3877210625"/>
                    </a:ext>
                  </a:extLst>
                </a:gridCol>
                <a:gridCol w="548640">
                  <a:extLst>
                    <a:ext uri="{9D8B030D-6E8A-4147-A177-3AD203B41FA5}">
                      <a16:colId xmlns:a16="http://schemas.microsoft.com/office/drawing/2014/main" val="1636111172"/>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8291006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- 2017-12-24 17:57:00</a:t>
                      </a:r>
                      <a:r>
                        <a:rPr kumimoji="0" lang="en-US" sz="1000" b="0" i="0" u="none" strike="noStrike" kern="0" cap="none" spc="0" normalizeH="0" baseline="0" noProof="0">
                          <a:ln>
                            <a:noFill/>
                          </a:ln>
                          <a:solidFill>
                            <a:srgbClr val="595959"/>
                          </a:solidFill>
                          <a:effectLst/>
                          <a:uLnTx/>
                          <a:uFillTx/>
                          <a:latin typeface="+mn-lt"/>
                          <a:sym typeface="Calibri"/>
                        </a:rPr>
                        <a:t>
 Our Season of Giving is coming to a close, so we’re starting this deal early as a special gift. Enjoy a fresh Nestle water with any coffee purchase today and tomorrow!</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0.3842 %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88321053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- 2017-12-24 10:45:00</a:t>
                      </a:r>
                      <a:r>
                        <a:rPr kumimoji="0" lang="en-US" sz="1000" b="0" i="0" u="none" strike="noStrike" kern="0" cap="none" spc="0" normalizeH="0" baseline="0" noProof="0">
                          <a:ln>
                            <a:noFill/>
                          </a:ln>
                          <a:solidFill>
                            <a:srgbClr val="595959"/>
                          </a:solidFill>
                          <a:effectLst/>
                          <a:uLnTx/>
                          <a:uFillTx/>
                          <a:latin typeface="+mn-lt"/>
                          <a:sym typeface="Calibri"/>
                        </a:rPr>
                        <a:t>
 Today only, we’re taking  off our stocking-stuffer stainless steel tumbler. Remember: you can use this tumbler for FREE REFILLS ON COFFEE through January 3rd!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0.6037 %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88803727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- 2017-12-23 07:50:00</a:t>
                      </a:r>
                      <a:r>
                        <a:rPr kumimoji="0" lang="en-US" sz="1000" b="0" i="0" u="none" strike="noStrike" kern="0" cap="none" spc="0" normalizeH="0" baseline="0" noProof="0">
                          <a:ln>
                            <a:noFill/>
                          </a:ln>
                          <a:solidFill>
                            <a:srgbClr val="595959"/>
                          </a:solidFill>
                          <a:effectLst/>
                          <a:uLnTx/>
                          <a:uFillTx/>
                          <a:latin typeface="+mn-lt"/>
                          <a:sym typeface="Calibri"/>
                        </a:rPr>
                        <a:t>
 Grab a last minute gift for yourself. Fill up with at least  worth of gas at Yesway today and take home a  Powerball Quick Pick. For rules and terms: https://yesway.com/yesway-general-giveaway-terms/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6.3912 %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255454977"/>
                  </a:ext>
                </a:extLst>
              </a:tr>
            </a:tbl>
          </a:graphicData>
        </a:graphic>
      </p:graphicFrame>
    </p:spTree>
    <p:extLst>
      <p:ext uri="{BB962C8B-B14F-4D97-AF65-F5344CB8AC3E}">
        <p14:creationId xmlns:p14="http://schemas.microsoft.com/office/powerpoint/2010/main" val="320817298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DC1C0-A06D-49B8-9A3C-CAF2AAC34C11}"/>
              </a:ext>
            </a:extLst>
          </p:cNvPr>
          <p:cNvSpPr>
            <a:spLocks noGrp="1"/>
          </p:cNvSpPr>
          <p:nvPr>
            <p:ph type="title"/>
          </p:nvPr>
        </p:nvSpPr>
        <p:spPr/>
        <p:txBody>
          <a:bodyPr/>
          <a:lstStyle/>
          <a:p>
            <a:r>
              <a:rPr lang="en-US"/>
              <a:t>Facebook Own Posts Table | Yesway - 4 of 9</a:t>
            </a:r>
          </a:p>
        </p:txBody>
      </p:sp>
      <p:sp>
        <p:nvSpPr>
          <p:cNvPr id="3" name="Slide Number Placeholder 2">
            <a:extLst>
              <a:ext uri="{FF2B5EF4-FFF2-40B4-BE49-F238E27FC236}">
                <a16:creationId xmlns:a16="http://schemas.microsoft.com/office/drawing/2014/main" id="{7CD1B3F2-3F56-45FC-9350-5C2739E042EE}"/>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3ABE8A11-F911-4E67-8CE0-383A3BB48A7B}"/>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D6B33C62-02D8-473C-A702-CB5CE526C5F8}"/>
              </a:ext>
            </a:extLst>
          </p:cNvPr>
          <p:cNvGraphicFramePr>
            <a:graphicFrameLocks noGrp="1"/>
          </p:cNvGraphicFramePr>
          <p:nvPr>
            <p:ph type="tbl" sz="quarter" idx="15"/>
            <p:extLst>
              <p:ext uri="{D42A27DB-BD31-4B8C-83A1-F6EECF244321}">
                <p14:modId xmlns:p14="http://schemas.microsoft.com/office/powerpoint/2010/main" val="204835323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257427657"/>
                    </a:ext>
                  </a:extLst>
                </a:gridCol>
                <a:gridCol w="1645920">
                  <a:extLst>
                    <a:ext uri="{9D8B030D-6E8A-4147-A177-3AD203B41FA5}">
                      <a16:colId xmlns:a16="http://schemas.microsoft.com/office/drawing/2014/main" val="2288525440"/>
                    </a:ext>
                  </a:extLst>
                </a:gridCol>
                <a:gridCol w="548640">
                  <a:extLst>
                    <a:ext uri="{9D8B030D-6E8A-4147-A177-3AD203B41FA5}">
                      <a16:colId xmlns:a16="http://schemas.microsoft.com/office/drawing/2014/main" val="3271250894"/>
                    </a:ext>
                  </a:extLst>
                </a:gridCol>
                <a:gridCol w="548640">
                  <a:extLst>
                    <a:ext uri="{9D8B030D-6E8A-4147-A177-3AD203B41FA5}">
                      <a16:colId xmlns:a16="http://schemas.microsoft.com/office/drawing/2014/main" val="1611576323"/>
                    </a:ext>
                  </a:extLst>
                </a:gridCol>
                <a:gridCol w="548640">
                  <a:extLst>
                    <a:ext uri="{9D8B030D-6E8A-4147-A177-3AD203B41FA5}">
                      <a16:colId xmlns:a16="http://schemas.microsoft.com/office/drawing/2014/main" val="4251395121"/>
                    </a:ext>
                  </a:extLst>
                </a:gridCol>
                <a:gridCol w="548640">
                  <a:extLst>
                    <a:ext uri="{9D8B030D-6E8A-4147-A177-3AD203B41FA5}">
                      <a16:colId xmlns:a16="http://schemas.microsoft.com/office/drawing/2014/main" val="2130116464"/>
                    </a:ext>
                  </a:extLst>
                </a:gridCol>
                <a:gridCol w="548640">
                  <a:extLst>
                    <a:ext uri="{9D8B030D-6E8A-4147-A177-3AD203B41FA5}">
                      <a16:colId xmlns:a16="http://schemas.microsoft.com/office/drawing/2014/main" val="349185683"/>
                    </a:ext>
                  </a:extLst>
                </a:gridCol>
                <a:gridCol w="548640">
                  <a:extLst>
                    <a:ext uri="{9D8B030D-6E8A-4147-A177-3AD203B41FA5}">
                      <a16:colId xmlns:a16="http://schemas.microsoft.com/office/drawing/2014/main" val="1518164562"/>
                    </a:ext>
                  </a:extLst>
                </a:gridCol>
                <a:gridCol w="548640">
                  <a:extLst>
                    <a:ext uri="{9D8B030D-6E8A-4147-A177-3AD203B41FA5}">
                      <a16:colId xmlns:a16="http://schemas.microsoft.com/office/drawing/2014/main" val="980812896"/>
                    </a:ext>
                  </a:extLst>
                </a:gridCol>
                <a:gridCol w="548640">
                  <a:extLst>
                    <a:ext uri="{9D8B030D-6E8A-4147-A177-3AD203B41FA5}">
                      <a16:colId xmlns:a16="http://schemas.microsoft.com/office/drawing/2014/main" val="283922159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30363862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- 2017-12-22 17:41:00</a:t>
                      </a:r>
                      <a:r>
                        <a:rPr kumimoji="0" lang="en-US" sz="1000" b="0" i="0" u="none" strike="noStrike" kern="0" cap="none" spc="0" normalizeH="0" baseline="0" noProof="0">
                          <a:ln>
                            <a:noFill/>
                          </a:ln>
                          <a:solidFill>
                            <a:srgbClr val="595959"/>
                          </a:solidFill>
                          <a:effectLst/>
                          <a:uLnTx/>
                          <a:uFillTx/>
                          <a:latin typeface="+mn-lt"/>
                          <a:sym typeface="Calibri"/>
                        </a:rPr>
                        <a:t>
 There’s still time to decorate for the holidays!  Beautiful poinsettias are available at your local Yesway to help you get into the holiday spirit!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0.4427 %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90443071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- 2017-12-22 09:53:00</a:t>
                      </a:r>
                      <a:r>
                        <a:rPr kumimoji="0" lang="en-US" sz="1000" b="0" i="0" u="none" strike="noStrike" kern="0" cap="none" spc="0" normalizeH="0" baseline="0" noProof="0">
                          <a:ln>
                            <a:noFill/>
                          </a:ln>
                          <a:solidFill>
                            <a:srgbClr val="595959"/>
                          </a:solidFill>
                          <a:effectLst/>
                          <a:uLnTx/>
                          <a:uFillTx/>
                          <a:latin typeface="+mn-lt"/>
                          <a:sym typeface="Calibri"/>
                        </a:rPr>
                        <a:t>
 Show us your holiday spirit! Post a photo below of you or your family’s most creative holiday decorations (indoor or outdoor). We’ll choose a favorite to win a  Yesway gift card. #HolidayDecorationsSweepstakes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3.3204 %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95808100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- 2017-12-21 18:51:00</a:t>
                      </a:r>
                      <a:r>
                        <a:rPr kumimoji="0" lang="en-US" sz="1000" b="0" i="0" u="none" strike="noStrike" kern="0" cap="none" spc="0" normalizeH="0" baseline="0" noProof="0">
                          <a:ln>
                            <a:noFill/>
                          </a:ln>
                          <a:solidFill>
                            <a:srgbClr val="595959"/>
                          </a:solidFill>
                          <a:effectLst/>
                          <a:uLnTx/>
                          <a:uFillTx/>
                          <a:latin typeface="+mn-lt"/>
                          <a:sym typeface="Calibri"/>
                        </a:rPr>
                        <a:t>
 Still looking for that perfect holiday gift? Try our new Hand-Selected Signature Blend Bourbon!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0.4499 %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82122216"/>
                  </a:ext>
                </a:extLst>
              </a:tr>
            </a:tbl>
          </a:graphicData>
        </a:graphic>
      </p:graphicFrame>
    </p:spTree>
    <p:extLst>
      <p:ext uri="{BB962C8B-B14F-4D97-AF65-F5344CB8AC3E}">
        <p14:creationId xmlns:p14="http://schemas.microsoft.com/office/powerpoint/2010/main" val="144857872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20E8C-D637-4C29-B888-2299D799295E}"/>
              </a:ext>
            </a:extLst>
          </p:cNvPr>
          <p:cNvSpPr>
            <a:spLocks noGrp="1"/>
          </p:cNvSpPr>
          <p:nvPr>
            <p:ph type="title"/>
          </p:nvPr>
        </p:nvSpPr>
        <p:spPr/>
        <p:txBody>
          <a:bodyPr/>
          <a:lstStyle/>
          <a:p>
            <a:r>
              <a:rPr lang="en-US"/>
              <a:t>Facebook Own Posts Table | Yesway - 5 of 9</a:t>
            </a:r>
          </a:p>
        </p:txBody>
      </p:sp>
      <p:sp>
        <p:nvSpPr>
          <p:cNvPr id="3" name="Slide Number Placeholder 2">
            <a:extLst>
              <a:ext uri="{FF2B5EF4-FFF2-40B4-BE49-F238E27FC236}">
                <a16:creationId xmlns:a16="http://schemas.microsoft.com/office/drawing/2014/main" id="{4F125028-8910-4C1F-AC5D-617AD8DD5165}"/>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6E730A3A-E16E-49DB-A62A-6D706D4B387D}"/>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18240E69-40CF-4AE6-8499-C6391DA2A4D2}"/>
              </a:ext>
            </a:extLst>
          </p:cNvPr>
          <p:cNvGraphicFramePr>
            <a:graphicFrameLocks noGrp="1"/>
          </p:cNvGraphicFramePr>
          <p:nvPr>
            <p:ph type="tbl" sz="quarter" idx="15"/>
            <p:extLst>
              <p:ext uri="{D42A27DB-BD31-4B8C-83A1-F6EECF244321}">
                <p14:modId xmlns:p14="http://schemas.microsoft.com/office/powerpoint/2010/main" val="107132193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74840265"/>
                    </a:ext>
                  </a:extLst>
                </a:gridCol>
                <a:gridCol w="1645920">
                  <a:extLst>
                    <a:ext uri="{9D8B030D-6E8A-4147-A177-3AD203B41FA5}">
                      <a16:colId xmlns:a16="http://schemas.microsoft.com/office/drawing/2014/main" val="4127859501"/>
                    </a:ext>
                  </a:extLst>
                </a:gridCol>
                <a:gridCol w="548640">
                  <a:extLst>
                    <a:ext uri="{9D8B030D-6E8A-4147-A177-3AD203B41FA5}">
                      <a16:colId xmlns:a16="http://schemas.microsoft.com/office/drawing/2014/main" val="1047861836"/>
                    </a:ext>
                  </a:extLst>
                </a:gridCol>
                <a:gridCol w="548640">
                  <a:extLst>
                    <a:ext uri="{9D8B030D-6E8A-4147-A177-3AD203B41FA5}">
                      <a16:colId xmlns:a16="http://schemas.microsoft.com/office/drawing/2014/main" val="2212768489"/>
                    </a:ext>
                  </a:extLst>
                </a:gridCol>
                <a:gridCol w="548640">
                  <a:extLst>
                    <a:ext uri="{9D8B030D-6E8A-4147-A177-3AD203B41FA5}">
                      <a16:colId xmlns:a16="http://schemas.microsoft.com/office/drawing/2014/main" val="3703700679"/>
                    </a:ext>
                  </a:extLst>
                </a:gridCol>
                <a:gridCol w="548640">
                  <a:extLst>
                    <a:ext uri="{9D8B030D-6E8A-4147-A177-3AD203B41FA5}">
                      <a16:colId xmlns:a16="http://schemas.microsoft.com/office/drawing/2014/main" val="1102248164"/>
                    </a:ext>
                  </a:extLst>
                </a:gridCol>
                <a:gridCol w="548640">
                  <a:extLst>
                    <a:ext uri="{9D8B030D-6E8A-4147-A177-3AD203B41FA5}">
                      <a16:colId xmlns:a16="http://schemas.microsoft.com/office/drawing/2014/main" val="2550823847"/>
                    </a:ext>
                  </a:extLst>
                </a:gridCol>
                <a:gridCol w="548640">
                  <a:extLst>
                    <a:ext uri="{9D8B030D-6E8A-4147-A177-3AD203B41FA5}">
                      <a16:colId xmlns:a16="http://schemas.microsoft.com/office/drawing/2014/main" val="723893072"/>
                    </a:ext>
                  </a:extLst>
                </a:gridCol>
                <a:gridCol w="548640">
                  <a:extLst>
                    <a:ext uri="{9D8B030D-6E8A-4147-A177-3AD203B41FA5}">
                      <a16:colId xmlns:a16="http://schemas.microsoft.com/office/drawing/2014/main" val="3856850168"/>
                    </a:ext>
                  </a:extLst>
                </a:gridCol>
                <a:gridCol w="548640">
                  <a:extLst>
                    <a:ext uri="{9D8B030D-6E8A-4147-A177-3AD203B41FA5}">
                      <a16:colId xmlns:a16="http://schemas.microsoft.com/office/drawing/2014/main" val="100298227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4895808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- 2017-12-21 08:50:00</a:t>
                      </a:r>
                      <a:r>
                        <a:rPr kumimoji="0" lang="en-US" sz="1000" b="0" i="0" u="none" strike="noStrike" kern="0" cap="none" spc="0" normalizeH="0" baseline="0" noProof="0">
                          <a:ln>
                            <a:noFill/>
                          </a:ln>
                          <a:solidFill>
                            <a:srgbClr val="595959"/>
                          </a:solidFill>
                          <a:effectLst/>
                          <a:uLnTx/>
                          <a:uFillTx/>
                          <a:latin typeface="+mn-lt"/>
                          <a:sym typeface="Calibri"/>
                        </a:rPr>
                        <a:t>
 Chocolate + holidays = holiday happiness. So for Day 8 of the Season of Giving at Yesway we’re giving away FREE Toffifay US samples in store. Hurry - while supplies last!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1.0686 %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50599702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- 2017-12-20 16:04:00</a:t>
                      </a:r>
                      <a:r>
                        <a:rPr kumimoji="0" lang="en-US" sz="1000" b="0" i="0" u="none" strike="noStrike" kern="0" cap="none" spc="0" normalizeH="0" baseline="0" noProof="0">
                          <a:ln>
                            <a:noFill/>
                          </a:ln>
                          <a:solidFill>
                            <a:srgbClr val="595959"/>
                          </a:solidFill>
                          <a:effectLst/>
                          <a:uLnTx/>
                          <a:uFillTx/>
                          <a:latin typeface="+mn-lt"/>
                          <a:sym typeface="Calibri"/>
                        </a:rPr>
                        <a:t>
 Speaking of sweets, are visions of sugarplums dancing in your head today? Don’t forget to pick up a Tootsie Roll Gingerbread Cottage Kit, available at Yesway while supplies last!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0.3948 %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20357306"/>
                  </a:ext>
                </a:extLst>
              </a:tr>
            </a:tbl>
          </a:graphicData>
        </a:graphic>
      </p:graphicFrame>
    </p:spTree>
    <p:extLst>
      <p:ext uri="{BB962C8B-B14F-4D97-AF65-F5344CB8AC3E}">
        <p14:creationId xmlns:p14="http://schemas.microsoft.com/office/powerpoint/2010/main" val="199609165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9D3CA-9516-44E6-A869-87F9AE1E1E3F}"/>
              </a:ext>
            </a:extLst>
          </p:cNvPr>
          <p:cNvSpPr>
            <a:spLocks noGrp="1"/>
          </p:cNvSpPr>
          <p:nvPr>
            <p:ph type="title"/>
          </p:nvPr>
        </p:nvSpPr>
        <p:spPr/>
        <p:txBody>
          <a:bodyPr/>
          <a:lstStyle/>
          <a:p>
            <a:r>
              <a:rPr lang="en-US"/>
              <a:t>Facebook Own Posts Table | Yesway - 6 of 9</a:t>
            </a:r>
          </a:p>
        </p:txBody>
      </p:sp>
      <p:sp>
        <p:nvSpPr>
          <p:cNvPr id="3" name="Slide Number Placeholder 2">
            <a:extLst>
              <a:ext uri="{FF2B5EF4-FFF2-40B4-BE49-F238E27FC236}">
                <a16:creationId xmlns:a16="http://schemas.microsoft.com/office/drawing/2014/main" id="{0583FD9E-58AD-4D36-9457-DFFFDAFABF39}"/>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9DD7F083-35B1-4CD4-95A9-CA2642BB12F1}"/>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9266BEC3-3086-4C21-9426-60DB655D4879}"/>
              </a:ext>
            </a:extLst>
          </p:cNvPr>
          <p:cNvGraphicFramePr>
            <a:graphicFrameLocks noGrp="1"/>
          </p:cNvGraphicFramePr>
          <p:nvPr>
            <p:ph type="tbl" sz="quarter" idx="15"/>
            <p:extLst>
              <p:ext uri="{D42A27DB-BD31-4B8C-83A1-F6EECF244321}">
                <p14:modId xmlns:p14="http://schemas.microsoft.com/office/powerpoint/2010/main" val="339923417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012205179"/>
                    </a:ext>
                  </a:extLst>
                </a:gridCol>
                <a:gridCol w="1645920">
                  <a:extLst>
                    <a:ext uri="{9D8B030D-6E8A-4147-A177-3AD203B41FA5}">
                      <a16:colId xmlns:a16="http://schemas.microsoft.com/office/drawing/2014/main" val="2441337814"/>
                    </a:ext>
                  </a:extLst>
                </a:gridCol>
                <a:gridCol w="548640">
                  <a:extLst>
                    <a:ext uri="{9D8B030D-6E8A-4147-A177-3AD203B41FA5}">
                      <a16:colId xmlns:a16="http://schemas.microsoft.com/office/drawing/2014/main" val="1967787610"/>
                    </a:ext>
                  </a:extLst>
                </a:gridCol>
                <a:gridCol w="548640">
                  <a:extLst>
                    <a:ext uri="{9D8B030D-6E8A-4147-A177-3AD203B41FA5}">
                      <a16:colId xmlns:a16="http://schemas.microsoft.com/office/drawing/2014/main" val="25332417"/>
                    </a:ext>
                  </a:extLst>
                </a:gridCol>
                <a:gridCol w="548640">
                  <a:extLst>
                    <a:ext uri="{9D8B030D-6E8A-4147-A177-3AD203B41FA5}">
                      <a16:colId xmlns:a16="http://schemas.microsoft.com/office/drawing/2014/main" val="2851864333"/>
                    </a:ext>
                  </a:extLst>
                </a:gridCol>
                <a:gridCol w="548640">
                  <a:extLst>
                    <a:ext uri="{9D8B030D-6E8A-4147-A177-3AD203B41FA5}">
                      <a16:colId xmlns:a16="http://schemas.microsoft.com/office/drawing/2014/main" val="946549048"/>
                    </a:ext>
                  </a:extLst>
                </a:gridCol>
                <a:gridCol w="548640">
                  <a:extLst>
                    <a:ext uri="{9D8B030D-6E8A-4147-A177-3AD203B41FA5}">
                      <a16:colId xmlns:a16="http://schemas.microsoft.com/office/drawing/2014/main" val="2272365106"/>
                    </a:ext>
                  </a:extLst>
                </a:gridCol>
                <a:gridCol w="548640">
                  <a:extLst>
                    <a:ext uri="{9D8B030D-6E8A-4147-A177-3AD203B41FA5}">
                      <a16:colId xmlns:a16="http://schemas.microsoft.com/office/drawing/2014/main" val="813759568"/>
                    </a:ext>
                  </a:extLst>
                </a:gridCol>
                <a:gridCol w="548640">
                  <a:extLst>
                    <a:ext uri="{9D8B030D-6E8A-4147-A177-3AD203B41FA5}">
                      <a16:colId xmlns:a16="http://schemas.microsoft.com/office/drawing/2014/main" val="3736471048"/>
                    </a:ext>
                  </a:extLst>
                </a:gridCol>
                <a:gridCol w="548640">
                  <a:extLst>
                    <a:ext uri="{9D8B030D-6E8A-4147-A177-3AD203B41FA5}">
                      <a16:colId xmlns:a16="http://schemas.microsoft.com/office/drawing/2014/main" val="276645330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2614920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- 2017-12-20 08:50:26</a:t>
                      </a:r>
                      <a:r>
                        <a:rPr kumimoji="0" lang="en-US" sz="1000" b="0" i="0" u="none" strike="noStrike" kern="0" cap="none" spc="0" normalizeH="0" baseline="0" noProof="0">
                          <a:ln>
                            <a:noFill/>
                          </a:ln>
                          <a:solidFill>
                            <a:srgbClr val="595959"/>
                          </a:solidFill>
                          <a:effectLst/>
                          <a:uLnTx/>
                          <a:uFillTx/>
                          <a:latin typeface="+mn-lt"/>
                          <a:sym typeface="Calibri"/>
                        </a:rPr>
                        <a:t>
 Making special holiday treats this week? Post a picture in the comments below of your yummiest-looking holiday cookies, gingerbread creations or frosted snacks (or your favorite recipe) for a chance to win a  Yesway gift card! #FavoriteDessertSweepstakes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7.4450 %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7860711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- 2017-12-19 08:46:00</a:t>
                      </a:r>
                      <a:r>
                        <a:rPr kumimoji="0" lang="en-US" sz="1000" b="0" i="0" u="none" strike="noStrike" kern="0" cap="none" spc="0" normalizeH="0" baseline="0" noProof="0">
                          <a:ln>
                            <a:noFill/>
                          </a:ln>
                          <a:solidFill>
                            <a:srgbClr val="595959"/>
                          </a:solidFill>
                          <a:effectLst/>
                          <a:uLnTx/>
                          <a:uFillTx/>
                          <a:latin typeface="+mn-lt"/>
                          <a:sym typeface="Calibri"/>
                        </a:rPr>
                        <a:t>
 Today only, stop by your local Yesway and get a FREE donut with your coffee, any size, all day. Try our NEW Peppermint Cappuccino and grab a candy cane stirrer to go with it!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1.3046 %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970598657"/>
                  </a:ext>
                </a:extLst>
              </a:tr>
            </a:tbl>
          </a:graphicData>
        </a:graphic>
      </p:graphicFrame>
    </p:spTree>
    <p:extLst>
      <p:ext uri="{BB962C8B-B14F-4D97-AF65-F5344CB8AC3E}">
        <p14:creationId xmlns:p14="http://schemas.microsoft.com/office/powerpoint/2010/main" val="325567967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87AC8-B773-4B58-BC52-FB21DBE8D04D}"/>
              </a:ext>
            </a:extLst>
          </p:cNvPr>
          <p:cNvSpPr>
            <a:spLocks noGrp="1"/>
          </p:cNvSpPr>
          <p:nvPr>
            <p:ph type="title"/>
          </p:nvPr>
        </p:nvSpPr>
        <p:spPr/>
        <p:txBody>
          <a:bodyPr/>
          <a:lstStyle/>
          <a:p>
            <a:r>
              <a:rPr lang="en-US"/>
              <a:t>Facebook Own Posts Table | Yesway - 7 of 9</a:t>
            </a:r>
          </a:p>
        </p:txBody>
      </p:sp>
      <p:sp>
        <p:nvSpPr>
          <p:cNvPr id="3" name="Slide Number Placeholder 2">
            <a:extLst>
              <a:ext uri="{FF2B5EF4-FFF2-40B4-BE49-F238E27FC236}">
                <a16:creationId xmlns:a16="http://schemas.microsoft.com/office/drawing/2014/main" id="{3FBF4F10-12CE-4E35-8EB6-A003F1164E71}"/>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95C2F033-68D4-4322-B2B8-7148DA8A8606}"/>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0C24D152-C006-42EB-93AA-0253367CE79C}"/>
              </a:ext>
            </a:extLst>
          </p:cNvPr>
          <p:cNvGraphicFramePr>
            <a:graphicFrameLocks noGrp="1"/>
          </p:cNvGraphicFramePr>
          <p:nvPr>
            <p:ph type="tbl" sz="quarter" idx="15"/>
            <p:extLst>
              <p:ext uri="{D42A27DB-BD31-4B8C-83A1-F6EECF244321}">
                <p14:modId xmlns:p14="http://schemas.microsoft.com/office/powerpoint/2010/main" val="265232261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604663078"/>
                    </a:ext>
                  </a:extLst>
                </a:gridCol>
                <a:gridCol w="1645920">
                  <a:extLst>
                    <a:ext uri="{9D8B030D-6E8A-4147-A177-3AD203B41FA5}">
                      <a16:colId xmlns:a16="http://schemas.microsoft.com/office/drawing/2014/main" val="2063267104"/>
                    </a:ext>
                  </a:extLst>
                </a:gridCol>
                <a:gridCol w="548640">
                  <a:extLst>
                    <a:ext uri="{9D8B030D-6E8A-4147-A177-3AD203B41FA5}">
                      <a16:colId xmlns:a16="http://schemas.microsoft.com/office/drawing/2014/main" val="3413102163"/>
                    </a:ext>
                  </a:extLst>
                </a:gridCol>
                <a:gridCol w="548640">
                  <a:extLst>
                    <a:ext uri="{9D8B030D-6E8A-4147-A177-3AD203B41FA5}">
                      <a16:colId xmlns:a16="http://schemas.microsoft.com/office/drawing/2014/main" val="3960835012"/>
                    </a:ext>
                  </a:extLst>
                </a:gridCol>
                <a:gridCol w="548640">
                  <a:extLst>
                    <a:ext uri="{9D8B030D-6E8A-4147-A177-3AD203B41FA5}">
                      <a16:colId xmlns:a16="http://schemas.microsoft.com/office/drawing/2014/main" val="1419948666"/>
                    </a:ext>
                  </a:extLst>
                </a:gridCol>
                <a:gridCol w="548640">
                  <a:extLst>
                    <a:ext uri="{9D8B030D-6E8A-4147-A177-3AD203B41FA5}">
                      <a16:colId xmlns:a16="http://schemas.microsoft.com/office/drawing/2014/main" val="2901179577"/>
                    </a:ext>
                  </a:extLst>
                </a:gridCol>
                <a:gridCol w="548640">
                  <a:extLst>
                    <a:ext uri="{9D8B030D-6E8A-4147-A177-3AD203B41FA5}">
                      <a16:colId xmlns:a16="http://schemas.microsoft.com/office/drawing/2014/main" val="3843374299"/>
                    </a:ext>
                  </a:extLst>
                </a:gridCol>
                <a:gridCol w="548640">
                  <a:extLst>
                    <a:ext uri="{9D8B030D-6E8A-4147-A177-3AD203B41FA5}">
                      <a16:colId xmlns:a16="http://schemas.microsoft.com/office/drawing/2014/main" val="819807072"/>
                    </a:ext>
                  </a:extLst>
                </a:gridCol>
                <a:gridCol w="548640">
                  <a:extLst>
                    <a:ext uri="{9D8B030D-6E8A-4147-A177-3AD203B41FA5}">
                      <a16:colId xmlns:a16="http://schemas.microsoft.com/office/drawing/2014/main" val="3429041716"/>
                    </a:ext>
                  </a:extLst>
                </a:gridCol>
                <a:gridCol w="548640">
                  <a:extLst>
                    <a:ext uri="{9D8B030D-6E8A-4147-A177-3AD203B41FA5}">
                      <a16:colId xmlns:a16="http://schemas.microsoft.com/office/drawing/2014/main" val="45182691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81229723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- 2017-12-18 10:43:00</a:t>
                      </a:r>
                      <a:r>
                        <a:rPr kumimoji="0" lang="en-US" sz="1000" b="0" i="0" u="none" strike="noStrike" kern="0" cap="none" spc="0" normalizeH="0" baseline="0" noProof="0">
                          <a:ln>
                            <a:noFill/>
                          </a:ln>
                          <a:solidFill>
                            <a:srgbClr val="595959"/>
                          </a:solidFill>
                          <a:effectLst/>
                          <a:uLnTx/>
                          <a:uFillTx/>
                          <a:latin typeface="+mn-lt"/>
                          <a:sym typeface="Calibri"/>
                        </a:rPr>
                        <a:t>
 For today’s contest, tell us about someone in your life who is always willing to lend a helping hand. Tag them in the comments below, and you could BOTH win a  Yesway gift card! #HolidayHelperSweepstakes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12.5072 %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2501914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- 2017-12-17 13:41:00</a:t>
                      </a:r>
                      <a:r>
                        <a:rPr kumimoji="0" lang="en-US" sz="1000" b="0" i="0" u="none" strike="noStrike" kern="0" cap="none" spc="0" normalizeH="0" baseline="0" noProof="0">
                          <a:ln>
                            <a:noFill/>
                          </a:ln>
                          <a:solidFill>
                            <a:srgbClr val="595959"/>
                          </a:solidFill>
                          <a:effectLst/>
                          <a:uLnTx/>
                          <a:uFillTx/>
                          <a:latin typeface="+mn-lt"/>
                          <a:sym typeface="Calibri"/>
                        </a:rPr>
                        <a:t>
 It’s Day 4 of the Season of Giving at Yesway, and we’re giving you a free bag of BBQ Bugles. Stop by between 1 and 5 pm in store to grab a treat while supplies last.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0.7005 %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31219992"/>
                  </a:ext>
                </a:extLst>
              </a:tr>
            </a:tbl>
          </a:graphicData>
        </a:graphic>
      </p:graphicFrame>
    </p:spTree>
    <p:extLst>
      <p:ext uri="{BB962C8B-B14F-4D97-AF65-F5344CB8AC3E}">
        <p14:creationId xmlns:p14="http://schemas.microsoft.com/office/powerpoint/2010/main" val="138449817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3395-B56E-4E58-9D6F-97092BBF5002}"/>
              </a:ext>
            </a:extLst>
          </p:cNvPr>
          <p:cNvSpPr>
            <a:spLocks noGrp="1"/>
          </p:cNvSpPr>
          <p:nvPr>
            <p:ph type="title"/>
          </p:nvPr>
        </p:nvSpPr>
        <p:spPr/>
        <p:txBody>
          <a:bodyPr/>
          <a:lstStyle/>
          <a:p>
            <a:r>
              <a:rPr lang="en-US"/>
              <a:t>Facebook Own Posts Table | Yesway - 8 of 9</a:t>
            </a:r>
          </a:p>
        </p:txBody>
      </p:sp>
      <p:sp>
        <p:nvSpPr>
          <p:cNvPr id="3" name="Slide Number Placeholder 2">
            <a:extLst>
              <a:ext uri="{FF2B5EF4-FFF2-40B4-BE49-F238E27FC236}">
                <a16:creationId xmlns:a16="http://schemas.microsoft.com/office/drawing/2014/main" id="{26473E3D-0E92-462F-956A-2AAE9394CA82}"/>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1490C1AC-4DE4-42A2-9410-C2B894A72CA2}"/>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C090570D-9DC0-478A-804E-20D3EBC7AB23}"/>
              </a:ext>
            </a:extLst>
          </p:cNvPr>
          <p:cNvGraphicFramePr>
            <a:graphicFrameLocks noGrp="1"/>
          </p:cNvGraphicFramePr>
          <p:nvPr>
            <p:ph type="tbl" sz="quarter" idx="15"/>
            <p:extLst>
              <p:ext uri="{D42A27DB-BD31-4B8C-83A1-F6EECF244321}">
                <p14:modId xmlns:p14="http://schemas.microsoft.com/office/powerpoint/2010/main" val="2141442963"/>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938302691"/>
                    </a:ext>
                  </a:extLst>
                </a:gridCol>
                <a:gridCol w="1645920">
                  <a:extLst>
                    <a:ext uri="{9D8B030D-6E8A-4147-A177-3AD203B41FA5}">
                      <a16:colId xmlns:a16="http://schemas.microsoft.com/office/drawing/2014/main" val="1928737853"/>
                    </a:ext>
                  </a:extLst>
                </a:gridCol>
                <a:gridCol w="548640">
                  <a:extLst>
                    <a:ext uri="{9D8B030D-6E8A-4147-A177-3AD203B41FA5}">
                      <a16:colId xmlns:a16="http://schemas.microsoft.com/office/drawing/2014/main" val="2950586352"/>
                    </a:ext>
                  </a:extLst>
                </a:gridCol>
                <a:gridCol w="548640">
                  <a:extLst>
                    <a:ext uri="{9D8B030D-6E8A-4147-A177-3AD203B41FA5}">
                      <a16:colId xmlns:a16="http://schemas.microsoft.com/office/drawing/2014/main" val="1791843553"/>
                    </a:ext>
                  </a:extLst>
                </a:gridCol>
                <a:gridCol w="548640">
                  <a:extLst>
                    <a:ext uri="{9D8B030D-6E8A-4147-A177-3AD203B41FA5}">
                      <a16:colId xmlns:a16="http://schemas.microsoft.com/office/drawing/2014/main" val="1176633087"/>
                    </a:ext>
                  </a:extLst>
                </a:gridCol>
                <a:gridCol w="548640">
                  <a:extLst>
                    <a:ext uri="{9D8B030D-6E8A-4147-A177-3AD203B41FA5}">
                      <a16:colId xmlns:a16="http://schemas.microsoft.com/office/drawing/2014/main" val="1510992888"/>
                    </a:ext>
                  </a:extLst>
                </a:gridCol>
                <a:gridCol w="548640">
                  <a:extLst>
                    <a:ext uri="{9D8B030D-6E8A-4147-A177-3AD203B41FA5}">
                      <a16:colId xmlns:a16="http://schemas.microsoft.com/office/drawing/2014/main" val="2334950543"/>
                    </a:ext>
                  </a:extLst>
                </a:gridCol>
                <a:gridCol w="548640">
                  <a:extLst>
                    <a:ext uri="{9D8B030D-6E8A-4147-A177-3AD203B41FA5}">
                      <a16:colId xmlns:a16="http://schemas.microsoft.com/office/drawing/2014/main" val="990037882"/>
                    </a:ext>
                  </a:extLst>
                </a:gridCol>
                <a:gridCol w="548640">
                  <a:extLst>
                    <a:ext uri="{9D8B030D-6E8A-4147-A177-3AD203B41FA5}">
                      <a16:colId xmlns:a16="http://schemas.microsoft.com/office/drawing/2014/main" val="4124128397"/>
                    </a:ext>
                  </a:extLst>
                </a:gridCol>
                <a:gridCol w="548640">
                  <a:extLst>
                    <a:ext uri="{9D8B030D-6E8A-4147-A177-3AD203B41FA5}">
                      <a16:colId xmlns:a16="http://schemas.microsoft.com/office/drawing/2014/main" val="30913089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98016806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- 2017-12-16 09:40:00</a:t>
                      </a:r>
                      <a:r>
                        <a:rPr kumimoji="0" lang="en-US" sz="1000" b="0" i="0" u="none" strike="noStrike" kern="0" cap="none" spc="0" normalizeH="0" baseline="0" noProof="0">
                          <a:ln>
                            <a:noFill/>
                          </a:ln>
                          <a:solidFill>
                            <a:srgbClr val="595959"/>
                          </a:solidFill>
                          <a:effectLst/>
                          <a:uLnTx/>
                          <a:uFillTx/>
                          <a:latin typeface="+mn-lt"/>
                          <a:sym typeface="Calibri"/>
                        </a:rPr>
                        <a:t>
 Yesway says YES to our military and first responders.  We’re dedicating today to wishing them, their families, and Operation Homefront, very Happy Holidays. Operation Homefront is dedicated to assisting America’s military families with the help they need. Learn more at http://www.operationhomefront.org/</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0.6459 %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93539284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- 2017-12-15 16:27:30</a:t>
                      </a:r>
                      <a:r>
                        <a:rPr kumimoji="0" lang="en-US" sz="1000" b="0" i="0" u="none" strike="noStrike" kern="0" cap="none" spc="0" normalizeH="0" baseline="0" noProof="0">
                          <a:ln>
                            <a:noFill/>
                          </a:ln>
                          <a:solidFill>
                            <a:srgbClr val="595959"/>
                          </a:solidFill>
                          <a:effectLst/>
                          <a:uLnTx/>
                          <a:uFillTx/>
                          <a:latin typeface="+mn-lt"/>
                          <a:sym typeface="Calibri"/>
                        </a:rPr>
                        <a:t>
 The celebration of Ugly Sweater Friday continues with a jolly deal on Pasta Snacks Pasta Bow Ties. Buy a big bag, get a small one free! Mix and match flavors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0.2973 %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874636774"/>
                  </a:ext>
                </a:extLst>
              </a:tr>
            </a:tbl>
          </a:graphicData>
        </a:graphic>
      </p:graphicFrame>
    </p:spTree>
    <p:extLst>
      <p:ext uri="{BB962C8B-B14F-4D97-AF65-F5344CB8AC3E}">
        <p14:creationId xmlns:p14="http://schemas.microsoft.com/office/powerpoint/2010/main" val="171845089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DD913-05DB-4839-A7FF-F768F1DEECE6}"/>
              </a:ext>
            </a:extLst>
          </p:cNvPr>
          <p:cNvSpPr>
            <a:spLocks noGrp="1"/>
          </p:cNvSpPr>
          <p:nvPr>
            <p:ph type="title"/>
          </p:nvPr>
        </p:nvSpPr>
        <p:spPr/>
        <p:txBody>
          <a:bodyPr/>
          <a:lstStyle/>
          <a:p>
            <a:r>
              <a:rPr lang="en-US"/>
              <a:t>Facebook Own Posts Table | Yesway - 9 of 9</a:t>
            </a:r>
          </a:p>
        </p:txBody>
      </p:sp>
      <p:sp>
        <p:nvSpPr>
          <p:cNvPr id="3" name="Slide Number Placeholder 2">
            <a:extLst>
              <a:ext uri="{FF2B5EF4-FFF2-40B4-BE49-F238E27FC236}">
                <a16:creationId xmlns:a16="http://schemas.microsoft.com/office/drawing/2014/main" id="{35861B55-372F-4000-83EC-6D6953E27B8C}"/>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3C89D5BC-A866-4F56-9D05-BEB7054A4C8B}"/>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673969C0-D1CE-4576-8C81-2C6F045DBF16}"/>
              </a:ext>
            </a:extLst>
          </p:cNvPr>
          <p:cNvGraphicFramePr>
            <a:graphicFrameLocks noGrp="1"/>
          </p:cNvGraphicFramePr>
          <p:nvPr>
            <p:ph type="tbl" sz="quarter" idx="15"/>
            <p:extLst>
              <p:ext uri="{D42A27DB-BD31-4B8C-83A1-F6EECF244321}">
                <p14:modId xmlns:p14="http://schemas.microsoft.com/office/powerpoint/2010/main" val="55148493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293215586"/>
                    </a:ext>
                  </a:extLst>
                </a:gridCol>
                <a:gridCol w="1645920">
                  <a:extLst>
                    <a:ext uri="{9D8B030D-6E8A-4147-A177-3AD203B41FA5}">
                      <a16:colId xmlns:a16="http://schemas.microsoft.com/office/drawing/2014/main" val="2681720974"/>
                    </a:ext>
                  </a:extLst>
                </a:gridCol>
                <a:gridCol w="548640">
                  <a:extLst>
                    <a:ext uri="{9D8B030D-6E8A-4147-A177-3AD203B41FA5}">
                      <a16:colId xmlns:a16="http://schemas.microsoft.com/office/drawing/2014/main" val="2968680740"/>
                    </a:ext>
                  </a:extLst>
                </a:gridCol>
                <a:gridCol w="548640">
                  <a:extLst>
                    <a:ext uri="{9D8B030D-6E8A-4147-A177-3AD203B41FA5}">
                      <a16:colId xmlns:a16="http://schemas.microsoft.com/office/drawing/2014/main" val="163036124"/>
                    </a:ext>
                  </a:extLst>
                </a:gridCol>
                <a:gridCol w="548640">
                  <a:extLst>
                    <a:ext uri="{9D8B030D-6E8A-4147-A177-3AD203B41FA5}">
                      <a16:colId xmlns:a16="http://schemas.microsoft.com/office/drawing/2014/main" val="1367539867"/>
                    </a:ext>
                  </a:extLst>
                </a:gridCol>
                <a:gridCol w="548640">
                  <a:extLst>
                    <a:ext uri="{9D8B030D-6E8A-4147-A177-3AD203B41FA5}">
                      <a16:colId xmlns:a16="http://schemas.microsoft.com/office/drawing/2014/main" val="3247246836"/>
                    </a:ext>
                  </a:extLst>
                </a:gridCol>
                <a:gridCol w="548640">
                  <a:extLst>
                    <a:ext uri="{9D8B030D-6E8A-4147-A177-3AD203B41FA5}">
                      <a16:colId xmlns:a16="http://schemas.microsoft.com/office/drawing/2014/main" val="2570177111"/>
                    </a:ext>
                  </a:extLst>
                </a:gridCol>
                <a:gridCol w="548640">
                  <a:extLst>
                    <a:ext uri="{9D8B030D-6E8A-4147-A177-3AD203B41FA5}">
                      <a16:colId xmlns:a16="http://schemas.microsoft.com/office/drawing/2014/main" val="1419486889"/>
                    </a:ext>
                  </a:extLst>
                </a:gridCol>
                <a:gridCol w="548640">
                  <a:extLst>
                    <a:ext uri="{9D8B030D-6E8A-4147-A177-3AD203B41FA5}">
                      <a16:colId xmlns:a16="http://schemas.microsoft.com/office/drawing/2014/main" val="2885770087"/>
                    </a:ext>
                  </a:extLst>
                </a:gridCol>
                <a:gridCol w="548640">
                  <a:extLst>
                    <a:ext uri="{9D8B030D-6E8A-4147-A177-3AD203B41FA5}">
                      <a16:colId xmlns:a16="http://schemas.microsoft.com/office/drawing/2014/main" val="411773743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09055145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- 2017-12-15 11:45:42</a:t>
                      </a:r>
                      <a:r>
                        <a:rPr kumimoji="0" lang="en-US" sz="1000" b="0" i="0" u="none" strike="noStrike" kern="0" cap="none" spc="0" normalizeH="0" baseline="0" noProof="0">
                          <a:ln>
                            <a:noFill/>
                          </a:ln>
                          <a:solidFill>
                            <a:srgbClr val="595959"/>
                          </a:solidFill>
                          <a:effectLst/>
                          <a:uLnTx/>
                          <a:uFillTx/>
                          <a:latin typeface="+mn-lt"/>
                          <a:sym typeface="Calibri"/>
                        </a:rPr>
                        <a:t>
 It’s Ugly Sweater Friday, brought to you by Tipsy Elves and Pasta Snacks. Post a photo below while wearing your “favorite” ugly sweater and you could win a prize pack from Tipsy Elves filled with enough Ugly Sweaters for your whole family (as long as your family is 10 people or less)! #UglySweaterSweepstakes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8.6207 %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75271416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- 2017-12-14 19:31:00</a:t>
                      </a:r>
                      <a:r>
                        <a:rPr kumimoji="0" lang="en-US" sz="1000" b="0" i="0" u="none" strike="noStrike" kern="0" cap="none" spc="0" normalizeH="0" baseline="0" noProof="0">
                          <a:ln>
                            <a:noFill/>
                          </a:ln>
                          <a:solidFill>
                            <a:srgbClr val="595959"/>
                          </a:solidFill>
                          <a:effectLst/>
                          <a:uLnTx/>
                          <a:uFillTx/>
                          <a:latin typeface="+mn-lt"/>
                          <a:sym typeface="Calibri"/>
                        </a:rPr>
                        <a:t>
 Try our new Hand-Selected Signature Blend Bourbon, just in time for the holidays!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0.7864 %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356376374"/>
                  </a:ext>
                </a:extLst>
              </a:tr>
            </a:tbl>
          </a:graphicData>
        </a:graphic>
      </p:graphicFrame>
    </p:spTree>
    <p:extLst>
      <p:ext uri="{BB962C8B-B14F-4D97-AF65-F5344CB8AC3E}">
        <p14:creationId xmlns:p14="http://schemas.microsoft.com/office/powerpoint/2010/main" val="93516814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0278B-F8A0-43A4-AAEF-588C343FB926}"/>
              </a:ext>
            </a:extLst>
          </p:cNvPr>
          <p:cNvSpPr>
            <a:spLocks noGrp="1"/>
          </p:cNvSpPr>
          <p:nvPr>
            <p:ph type="title"/>
          </p:nvPr>
        </p:nvSpPr>
        <p:spPr/>
        <p:txBody>
          <a:bodyPr/>
          <a:lstStyle/>
          <a:p>
            <a:r>
              <a:rPr lang="en-US"/>
              <a:t>Facebook Fans Change Per Weekday | Yesway</a:t>
            </a:r>
          </a:p>
        </p:txBody>
      </p:sp>
      <p:sp>
        <p:nvSpPr>
          <p:cNvPr id="3" name="Slide Number Placeholder 2">
            <a:extLst>
              <a:ext uri="{FF2B5EF4-FFF2-40B4-BE49-F238E27FC236}">
                <a16:creationId xmlns:a16="http://schemas.microsoft.com/office/drawing/2014/main" id="{CE7DA7BB-153D-43FD-B203-B86785C7D910}"/>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C9C088E4-C8AA-4804-B70E-CBBB7305C366}"/>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7ABF47C5-2A4D-4824-ADC9-74DE3E881038}"/>
              </a:ext>
            </a:extLst>
          </p:cNvPr>
          <p:cNvGraphicFramePr>
            <a:graphicFrameLocks noGrp="1"/>
          </p:cNvGraphicFramePr>
          <p:nvPr>
            <p:ph type="chart" sz="quarter" idx="13"/>
            <p:extLst>
              <p:ext uri="{D42A27DB-BD31-4B8C-83A1-F6EECF244321}">
                <p14:modId xmlns:p14="http://schemas.microsoft.com/office/powerpoint/2010/main" val="212974228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888838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EB551-A935-4482-A453-0DD2CF415B28}"/>
              </a:ext>
            </a:extLst>
          </p:cNvPr>
          <p:cNvSpPr>
            <a:spLocks noGrp="1"/>
          </p:cNvSpPr>
          <p:nvPr>
            <p:ph type="title"/>
          </p:nvPr>
        </p:nvSpPr>
        <p:spPr/>
        <p:txBody>
          <a:bodyPr/>
          <a:lstStyle/>
          <a:p>
            <a:r>
              <a:rPr lang="en-US"/>
              <a:t>Facebook Yesway Posts | Yesway</a:t>
            </a:r>
          </a:p>
        </p:txBody>
      </p:sp>
      <p:sp>
        <p:nvSpPr>
          <p:cNvPr id="3" name="Slide Number Placeholder 2">
            <a:extLst>
              <a:ext uri="{FF2B5EF4-FFF2-40B4-BE49-F238E27FC236}">
                <a16:creationId xmlns:a16="http://schemas.microsoft.com/office/drawing/2014/main" id="{7510F811-AE0C-4689-86BC-31B5EC0D35CD}"/>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E4283653-D001-47B2-A15B-017C69F8D6B6}"/>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41CAADF8-41E8-41CC-BB73-A930C93D8049}"/>
              </a:ext>
            </a:extLst>
          </p:cNvPr>
          <p:cNvGraphicFramePr>
            <a:graphicFrameLocks noGrp="1"/>
          </p:cNvGraphicFramePr>
          <p:nvPr>
            <p:ph type="chart" sz="quarter" idx="13"/>
            <p:extLst>
              <p:ext uri="{D42A27DB-BD31-4B8C-83A1-F6EECF244321}">
                <p14:modId xmlns:p14="http://schemas.microsoft.com/office/powerpoint/2010/main" val="128083004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886907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96028-9303-4B5E-960E-FF890C39D83F}"/>
              </a:ext>
            </a:extLst>
          </p:cNvPr>
          <p:cNvSpPr>
            <a:spLocks noGrp="1"/>
          </p:cNvSpPr>
          <p:nvPr>
            <p:ph type="title"/>
          </p:nvPr>
        </p:nvSpPr>
        <p:spPr/>
        <p:txBody>
          <a:bodyPr/>
          <a:lstStyle/>
          <a:p>
            <a:r>
              <a:rPr lang="en-US"/>
              <a:t>Facebook Own Posts By Weekday | Yesway</a:t>
            </a:r>
          </a:p>
        </p:txBody>
      </p:sp>
      <p:sp>
        <p:nvSpPr>
          <p:cNvPr id="3" name="Slide Number Placeholder 2">
            <a:extLst>
              <a:ext uri="{FF2B5EF4-FFF2-40B4-BE49-F238E27FC236}">
                <a16:creationId xmlns:a16="http://schemas.microsoft.com/office/drawing/2014/main" id="{27DDB557-CA68-4A77-AB5B-EEF59CA21D65}"/>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A949FC46-8892-4CDA-BDA5-B01B8D865A58}"/>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ED130229-3328-4BA1-A336-1917061FFD83}"/>
              </a:ext>
            </a:extLst>
          </p:cNvPr>
          <p:cNvGraphicFramePr>
            <a:graphicFrameLocks noGrp="1"/>
          </p:cNvGraphicFramePr>
          <p:nvPr>
            <p:ph type="chart" sz="quarter" idx="13"/>
            <p:extLst>
              <p:ext uri="{D42A27DB-BD31-4B8C-83A1-F6EECF244321}">
                <p14:modId xmlns:p14="http://schemas.microsoft.com/office/powerpoint/2010/main" val="320423559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2688519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1A0A5-DC2B-4ED0-8904-A47F7275C273}"/>
              </a:ext>
            </a:extLst>
          </p:cNvPr>
          <p:cNvSpPr>
            <a:spLocks noGrp="1"/>
          </p:cNvSpPr>
          <p:nvPr>
            <p:ph type="title"/>
          </p:nvPr>
        </p:nvSpPr>
        <p:spPr/>
        <p:txBody>
          <a:bodyPr/>
          <a:lstStyle/>
          <a:p>
            <a:r>
              <a:rPr lang="en-US"/>
              <a:t>Facebook Average Interactions Per Post | Yesway</a:t>
            </a:r>
          </a:p>
        </p:txBody>
      </p:sp>
      <p:sp>
        <p:nvSpPr>
          <p:cNvPr id="3" name="Slide Number Placeholder 2">
            <a:extLst>
              <a:ext uri="{FF2B5EF4-FFF2-40B4-BE49-F238E27FC236}">
                <a16:creationId xmlns:a16="http://schemas.microsoft.com/office/drawing/2014/main" id="{061E45BC-FE11-436D-91DF-6BD19A8B5A84}"/>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785C1E44-1E01-41A4-A769-1E17000FA9C7}"/>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277FEC6C-8719-4FC4-A915-C3DE5A1CAD76}"/>
              </a:ext>
            </a:extLst>
          </p:cNvPr>
          <p:cNvGraphicFramePr>
            <a:graphicFrameLocks noGrp="1"/>
          </p:cNvGraphicFramePr>
          <p:nvPr>
            <p:ph type="chart" sz="quarter" idx="13"/>
            <p:extLst>
              <p:ext uri="{D42A27DB-BD31-4B8C-83A1-F6EECF244321}">
                <p14:modId xmlns:p14="http://schemas.microsoft.com/office/powerpoint/2010/main" val="289589621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254506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5C370-BAB5-433F-8256-D18A8B2A7FF3}"/>
              </a:ext>
            </a:extLst>
          </p:cNvPr>
          <p:cNvSpPr>
            <a:spLocks noGrp="1"/>
          </p:cNvSpPr>
          <p:nvPr>
            <p:ph type="title"/>
          </p:nvPr>
        </p:nvSpPr>
        <p:spPr/>
        <p:txBody>
          <a:bodyPr/>
          <a:lstStyle/>
          <a:p>
            <a:r>
              <a:rPr lang="en-US"/>
              <a:t>Facebook Interaction Rate By Weekday | Yesway</a:t>
            </a:r>
          </a:p>
        </p:txBody>
      </p:sp>
      <p:sp>
        <p:nvSpPr>
          <p:cNvPr id="3" name="Slide Number Placeholder 2">
            <a:extLst>
              <a:ext uri="{FF2B5EF4-FFF2-40B4-BE49-F238E27FC236}">
                <a16:creationId xmlns:a16="http://schemas.microsoft.com/office/drawing/2014/main" id="{B0193F40-B83D-4440-AF06-B5422B5FD74D}"/>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B9B30654-0FA6-4A0E-932E-214B6370E8FD}"/>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71377432-1E68-4890-9801-62B9123E8F57}"/>
              </a:ext>
            </a:extLst>
          </p:cNvPr>
          <p:cNvGraphicFramePr>
            <a:graphicFrameLocks noGrp="1"/>
          </p:cNvGraphicFramePr>
          <p:nvPr>
            <p:ph type="chart" sz="quarter" idx="13"/>
            <p:extLst>
              <p:ext uri="{D42A27DB-BD31-4B8C-83A1-F6EECF244321}">
                <p14:modId xmlns:p14="http://schemas.microsoft.com/office/powerpoint/2010/main" val="274116091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865771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65C52-E1BB-4795-A007-AD13C0388335}"/>
              </a:ext>
            </a:extLst>
          </p:cNvPr>
          <p:cNvSpPr>
            <a:spLocks noGrp="1"/>
          </p:cNvSpPr>
          <p:nvPr>
            <p:ph type="title"/>
          </p:nvPr>
        </p:nvSpPr>
        <p:spPr/>
        <p:txBody>
          <a:bodyPr/>
          <a:lstStyle/>
          <a:p>
            <a:r>
              <a:rPr lang="en-US"/>
              <a:t>Facebook Interaction Rate By Post Type | Yesway</a:t>
            </a:r>
          </a:p>
        </p:txBody>
      </p:sp>
      <p:sp>
        <p:nvSpPr>
          <p:cNvPr id="3" name="Slide Number Placeholder 2">
            <a:extLst>
              <a:ext uri="{FF2B5EF4-FFF2-40B4-BE49-F238E27FC236}">
                <a16:creationId xmlns:a16="http://schemas.microsoft.com/office/drawing/2014/main" id="{6B0CFFC2-1B57-4981-A3C5-F1E54DB0CBE2}"/>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6112D5F6-12BC-42FE-B752-4231A364153E}"/>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123C6E08-B0E0-47DE-B0F2-669F4F670217}"/>
              </a:ext>
            </a:extLst>
          </p:cNvPr>
          <p:cNvGraphicFramePr>
            <a:graphicFrameLocks noGrp="1"/>
          </p:cNvGraphicFramePr>
          <p:nvPr>
            <p:ph type="chart" sz="quarter" idx="13"/>
            <p:extLst>
              <p:ext uri="{D42A27DB-BD31-4B8C-83A1-F6EECF244321}">
                <p14:modId xmlns:p14="http://schemas.microsoft.com/office/powerpoint/2010/main" val="148709137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56901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CACAA-AC95-420A-9922-0511D7FE0006}"/>
              </a:ext>
            </a:extLst>
          </p:cNvPr>
          <p:cNvSpPr>
            <a:spLocks noGrp="1"/>
          </p:cNvSpPr>
          <p:nvPr>
            <p:ph type="title"/>
          </p:nvPr>
        </p:nvSpPr>
        <p:spPr/>
        <p:txBody>
          <a:bodyPr/>
          <a:lstStyle/>
          <a:p>
            <a:r>
              <a:rPr lang="en-US"/>
              <a:t>Facebook Post Type | Yesway</a:t>
            </a:r>
          </a:p>
        </p:txBody>
      </p:sp>
      <p:sp>
        <p:nvSpPr>
          <p:cNvPr id="3" name="Slide Number Placeholder 2">
            <a:extLst>
              <a:ext uri="{FF2B5EF4-FFF2-40B4-BE49-F238E27FC236}">
                <a16:creationId xmlns:a16="http://schemas.microsoft.com/office/drawing/2014/main" id="{FFC8B778-87A9-4F9D-8A90-5A1F343AE1AC}"/>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57AE4A52-934B-48AA-B851-EDEFCC55A8BF}"/>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AFD5B01D-3326-4AC9-B707-F7CA8BCCE0D5}"/>
              </a:ext>
            </a:extLst>
          </p:cNvPr>
          <p:cNvGraphicFramePr>
            <a:graphicFrameLocks noGrp="1"/>
          </p:cNvGraphicFramePr>
          <p:nvPr>
            <p:ph type="chart" sz="quarter" idx="13"/>
            <p:extLst>
              <p:ext uri="{D42A27DB-BD31-4B8C-83A1-F6EECF244321}">
                <p14:modId xmlns:p14="http://schemas.microsoft.com/office/powerpoint/2010/main" val="12447664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302840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79927-1450-477E-BB46-35131754778B}"/>
              </a:ext>
            </a:extLst>
          </p:cNvPr>
          <p:cNvSpPr>
            <a:spLocks noGrp="1"/>
          </p:cNvSpPr>
          <p:nvPr>
            <p:ph type="title"/>
          </p:nvPr>
        </p:nvSpPr>
        <p:spPr/>
        <p:txBody>
          <a:bodyPr/>
          <a:lstStyle/>
          <a:p>
            <a:r>
              <a:rPr lang="en-US"/>
              <a:t>Facebook Reach Type Distribution  | Yesway</a:t>
            </a:r>
          </a:p>
        </p:txBody>
      </p:sp>
      <p:sp>
        <p:nvSpPr>
          <p:cNvPr id="3" name="Slide Number Placeholder 2">
            <a:extLst>
              <a:ext uri="{FF2B5EF4-FFF2-40B4-BE49-F238E27FC236}">
                <a16:creationId xmlns:a16="http://schemas.microsoft.com/office/drawing/2014/main" id="{C6701DC3-C1C0-4FEA-AECB-FB7D05D0C854}"/>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C417F8CE-3805-47BE-A53C-70FDC7F4E781}"/>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88374A51-7BFC-4938-94DC-BDF5EB3A56C1}"/>
              </a:ext>
            </a:extLst>
          </p:cNvPr>
          <p:cNvGraphicFramePr>
            <a:graphicFrameLocks noGrp="1"/>
          </p:cNvGraphicFramePr>
          <p:nvPr>
            <p:ph type="chart" sz="quarter" idx="13"/>
            <p:extLst>
              <p:ext uri="{D42A27DB-BD31-4B8C-83A1-F6EECF244321}">
                <p14:modId xmlns:p14="http://schemas.microsoft.com/office/powerpoint/2010/main" val="86437058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8333432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29E46-30CC-404E-8A4B-DC07FDB5725F}"/>
              </a:ext>
            </a:extLst>
          </p:cNvPr>
          <p:cNvSpPr>
            <a:spLocks noGrp="1"/>
          </p:cNvSpPr>
          <p:nvPr>
            <p:ph type="title"/>
          </p:nvPr>
        </p:nvSpPr>
        <p:spPr/>
        <p:txBody>
          <a:bodyPr/>
          <a:lstStyle/>
          <a:p>
            <a:r>
              <a:rPr lang="en-US"/>
              <a:t>Facebook Reach by Post Type  | Yesway</a:t>
            </a:r>
          </a:p>
        </p:txBody>
      </p:sp>
      <p:sp>
        <p:nvSpPr>
          <p:cNvPr id="3" name="Slide Number Placeholder 2">
            <a:extLst>
              <a:ext uri="{FF2B5EF4-FFF2-40B4-BE49-F238E27FC236}">
                <a16:creationId xmlns:a16="http://schemas.microsoft.com/office/drawing/2014/main" id="{A9FB5703-9B03-4924-ABEF-DFF9820E7591}"/>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60FBA3F5-4313-43D3-A4C5-91177967AD6E}"/>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CB8F4300-300A-4C2C-9964-6ECDE3A9F718}"/>
              </a:ext>
            </a:extLst>
          </p:cNvPr>
          <p:cNvGraphicFramePr>
            <a:graphicFrameLocks noGrp="1"/>
          </p:cNvGraphicFramePr>
          <p:nvPr>
            <p:ph type="chart" sz="quarter" idx="13"/>
            <p:extLst>
              <p:ext uri="{D42A27DB-BD31-4B8C-83A1-F6EECF244321}">
                <p14:modId xmlns:p14="http://schemas.microsoft.com/office/powerpoint/2010/main" val="383616609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552019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730BB-FF4B-4A43-955F-0700F5A5DD50}"/>
              </a:ext>
            </a:extLst>
          </p:cNvPr>
          <p:cNvSpPr>
            <a:spLocks noGrp="1"/>
          </p:cNvSpPr>
          <p:nvPr>
            <p:ph type="title"/>
          </p:nvPr>
        </p:nvSpPr>
        <p:spPr/>
        <p:txBody>
          <a:bodyPr/>
          <a:lstStyle/>
          <a:p>
            <a:r>
              <a:rPr lang="en-US"/>
              <a:t>Facebook Page Content Virality | Yesway</a:t>
            </a:r>
          </a:p>
        </p:txBody>
      </p:sp>
      <p:sp>
        <p:nvSpPr>
          <p:cNvPr id="3" name="Slide Number Placeholder 2">
            <a:extLst>
              <a:ext uri="{FF2B5EF4-FFF2-40B4-BE49-F238E27FC236}">
                <a16:creationId xmlns:a16="http://schemas.microsoft.com/office/drawing/2014/main" id="{901A6EB9-451B-4CF1-9B65-5445FED89D4C}"/>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690B29CE-855A-4C04-8E42-A76334642F12}"/>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EC0974D6-DECD-4061-9CCA-4EDCD0805D4D}"/>
              </a:ext>
            </a:extLst>
          </p:cNvPr>
          <p:cNvGraphicFramePr>
            <a:graphicFrameLocks noGrp="1"/>
          </p:cNvGraphicFramePr>
          <p:nvPr>
            <p:ph type="chart" sz="quarter" idx="13"/>
            <p:extLst>
              <p:ext uri="{D42A27DB-BD31-4B8C-83A1-F6EECF244321}">
                <p14:modId xmlns:p14="http://schemas.microsoft.com/office/powerpoint/2010/main" val="364001478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3974244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9E8A9-F080-44F5-BDA8-C2D53EE15CA0}"/>
              </a:ext>
            </a:extLst>
          </p:cNvPr>
          <p:cNvSpPr>
            <a:spLocks noGrp="1"/>
          </p:cNvSpPr>
          <p:nvPr>
            <p:ph type="title"/>
          </p:nvPr>
        </p:nvSpPr>
        <p:spPr/>
        <p:txBody>
          <a:bodyPr/>
          <a:lstStyle/>
          <a:p>
            <a:r>
              <a:rPr lang="en-US"/>
              <a:t>Facebook Video Views | Yesway</a:t>
            </a:r>
          </a:p>
        </p:txBody>
      </p:sp>
      <p:sp>
        <p:nvSpPr>
          <p:cNvPr id="3" name="Slide Number Placeholder 2">
            <a:extLst>
              <a:ext uri="{FF2B5EF4-FFF2-40B4-BE49-F238E27FC236}">
                <a16:creationId xmlns:a16="http://schemas.microsoft.com/office/drawing/2014/main" id="{987F4C7F-CFD8-40E3-89E5-9C6CF475D389}"/>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1D20D6D9-7206-42B7-8680-B7C505FBA26A}"/>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83F1AA24-1F70-4010-88B7-B9AFEB3D25EF}"/>
              </a:ext>
            </a:extLst>
          </p:cNvPr>
          <p:cNvGraphicFramePr>
            <a:graphicFrameLocks noGrp="1"/>
          </p:cNvGraphicFramePr>
          <p:nvPr>
            <p:ph type="chart" sz="quarter" idx="13"/>
            <p:extLst>
              <p:ext uri="{D42A27DB-BD31-4B8C-83A1-F6EECF244321}">
                <p14:modId xmlns:p14="http://schemas.microsoft.com/office/powerpoint/2010/main" val="420368622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8899683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170D9-A192-4C7B-8B73-785B61D28713}"/>
              </a:ext>
            </a:extLst>
          </p:cNvPr>
          <p:cNvSpPr>
            <a:spLocks noGrp="1"/>
          </p:cNvSpPr>
          <p:nvPr>
            <p:ph type="title"/>
          </p:nvPr>
        </p:nvSpPr>
        <p:spPr/>
        <p:txBody>
          <a:bodyPr/>
          <a:lstStyle/>
          <a:p>
            <a:r>
              <a:rPr lang="en-US"/>
              <a:t>Facebook User Posts | Yesway</a:t>
            </a:r>
          </a:p>
        </p:txBody>
      </p:sp>
      <p:sp>
        <p:nvSpPr>
          <p:cNvPr id="3" name="Slide Number Placeholder 2">
            <a:extLst>
              <a:ext uri="{FF2B5EF4-FFF2-40B4-BE49-F238E27FC236}">
                <a16:creationId xmlns:a16="http://schemas.microsoft.com/office/drawing/2014/main" id="{CC5704A8-3853-4446-9F6C-C3159BFFFCD3}"/>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9CEE67E6-C7E3-42A8-ACC5-AE24BFEDCEF0}"/>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5A39B57C-4F1D-4B34-8E45-040989D281AB}"/>
              </a:ext>
            </a:extLst>
          </p:cNvPr>
          <p:cNvGraphicFramePr>
            <a:graphicFrameLocks noGrp="1"/>
          </p:cNvGraphicFramePr>
          <p:nvPr>
            <p:ph type="chart" sz="quarter" idx="13"/>
            <p:extLst>
              <p:ext uri="{D42A27DB-BD31-4B8C-83A1-F6EECF244321}">
                <p14:modId xmlns:p14="http://schemas.microsoft.com/office/powerpoint/2010/main" val="126205547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1115044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B6C63-41EC-4411-9746-37A07533F88C}"/>
              </a:ext>
            </a:extLst>
          </p:cNvPr>
          <p:cNvSpPr>
            <a:spLocks noGrp="1"/>
          </p:cNvSpPr>
          <p:nvPr>
            <p:ph type="title"/>
          </p:nvPr>
        </p:nvSpPr>
        <p:spPr/>
        <p:txBody>
          <a:bodyPr/>
          <a:lstStyle/>
          <a:p>
            <a:r>
              <a:rPr lang="en-US"/>
              <a:t>Facebook Page Views | Yesway</a:t>
            </a:r>
          </a:p>
        </p:txBody>
      </p:sp>
      <p:sp>
        <p:nvSpPr>
          <p:cNvPr id="3" name="Slide Number Placeholder 2">
            <a:extLst>
              <a:ext uri="{FF2B5EF4-FFF2-40B4-BE49-F238E27FC236}">
                <a16:creationId xmlns:a16="http://schemas.microsoft.com/office/drawing/2014/main" id="{57B37689-7826-4DA4-90D2-21D02A48F05F}"/>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09DFF453-A15E-4A38-B79A-15BADB1317A2}"/>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0BC11210-D6D1-4ACB-A57F-290CCE31DA3B}"/>
              </a:ext>
            </a:extLst>
          </p:cNvPr>
          <p:cNvGraphicFramePr>
            <a:graphicFrameLocks noGrp="1"/>
          </p:cNvGraphicFramePr>
          <p:nvPr>
            <p:ph type="chart" sz="quarter" idx="13"/>
            <p:extLst>
              <p:ext uri="{D42A27DB-BD31-4B8C-83A1-F6EECF244321}">
                <p14:modId xmlns:p14="http://schemas.microsoft.com/office/powerpoint/2010/main" val="321567746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070335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841BE-8813-4F46-889F-C08468464F18}"/>
              </a:ext>
            </a:extLst>
          </p:cNvPr>
          <p:cNvSpPr>
            <a:spLocks noGrp="1"/>
          </p:cNvSpPr>
          <p:nvPr>
            <p:ph type="title"/>
          </p:nvPr>
        </p:nvSpPr>
        <p:spPr/>
        <p:txBody>
          <a:bodyPr/>
          <a:lstStyle/>
          <a:p>
            <a:r>
              <a:rPr lang="en-US"/>
              <a:t>Facebook Interaction Rate By Hour | Yesway</a:t>
            </a:r>
          </a:p>
        </p:txBody>
      </p:sp>
      <p:sp>
        <p:nvSpPr>
          <p:cNvPr id="3" name="Slide Number Placeholder 2">
            <a:extLst>
              <a:ext uri="{FF2B5EF4-FFF2-40B4-BE49-F238E27FC236}">
                <a16:creationId xmlns:a16="http://schemas.microsoft.com/office/drawing/2014/main" id="{3E206D45-0781-4CA0-9DA4-EE737ED31722}"/>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4A39A6BE-F7C7-486F-B604-DFF63F6E8DBF}"/>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72390489-3EBF-4BC8-B560-16231D27F866}"/>
              </a:ext>
            </a:extLst>
          </p:cNvPr>
          <p:cNvGraphicFramePr>
            <a:graphicFrameLocks noGrp="1"/>
          </p:cNvGraphicFramePr>
          <p:nvPr>
            <p:ph type="chart" sz="quarter" idx="13"/>
            <p:extLst>
              <p:ext uri="{D42A27DB-BD31-4B8C-83A1-F6EECF244321}">
                <p14:modId xmlns:p14="http://schemas.microsoft.com/office/powerpoint/2010/main" val="370934027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52023285"/>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F0220-A49B-4B31-9B4A-425B400F1A81}"/>
              </a:ext>
            </a:extLst>
          </p:cNvPr>
          <p:cNvSpPr>
            <a:spLocks noGrp="1"/>
          </p:cNvSpPr>
          <p:nvPr>
            <p:ph type="title"/>
          </p:nvPr>
        </p:nvSpPr>
        <p:spPr/>
        <p:txBody>
          <a:bodyPr/>
          <a:lstStyle/>
          <a:p>
            <a:r>
              <a:rPr lang="en-US"/>
              <a:t>Facebook Average Shares Per Post | Yesway</a:t>
            </a:r>
          </a:p>
        </p:txBody>
      </p:sp>
      <p:sp>
        <p:nvSpPr>
          <p:cNvPr id="3" name="Slide Number Placeholder 2">
            <a:extLst>
              <a:ext uri="{FF2B5EF4-FFF2-40B4-BE49-F238E27FC236}">
                <a16:creationId xmlns:a16="http://schemas.microsoft.com/office/drawing/2014/main" id="{3B777B66-1225-467B-A183-2DDA93E4EE50}"/>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E9B8E751-2DDC-4A79-90E4-C5E621AE8E36}"/>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83FAD0A8-370D-4549-8EFB-5F6027E1E022}"/>
              </a:ext>
            </a:extLst>
          </p:cNvPr>
          <p:cNvGraphicFramePr>
            <a:graphicFrameLocks noGrp="1"/>
          </p:cNvGraphicFramePr>
          <p:nvPr>
            <p:ph type="chart" sz="quarter" idx="13"/>
            <p:extLst>
              <p:ext uri="{D42A27DB-BD31-4B8C-83A1-F6EECF244321}">
                <p14:modId xmlns:p14="http://schemas.microsoft.com/office/powerpoint/2010/main" val="164924862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8633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ADD33-5453-4FC2-AB54-379635B9BA12}"/>
              </a:ext>
            </a:extLst>
          </p:cNvPr>
          <p:cNvSpPr>
            <a:spLocks noGrp="1"/>
          </p:cNvSpPr>
          <p:nvPr>
            <p:ph type="title"/>
          </p:nvPr>
        </p:nvSpPr>
        <p:spPr/>
        <p:txBody>
          <a:bodyPr/>
          <a:lstStyle/>
          <a:p>
            <a:r>
              <a:rPr lang="en-US"/>
              <a:t>Facebook Reactions Distribution | Yesway</a:t>
            </a:r>
          </a:p>
        </p:txBody>
      </p:sp>
      <p:sp>
        <p:nvSpPr>
          <p:cNvPr id="3" name="Slide Number Placeholder 2">
            <a:extLst>
              <a:ext uri="{FF2B5EF4-FFF2-40B4-BE49-F238E27FC236}">
                <a16:creationId xmlns:a16="http://schemas.microsoft.com/office/drawing/2014/main" id="{E59E38CE-430A-49D5-878B-6E3F81D69A72}"/>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4CF17DEC-5A0C-41D0-B1E8-172BF3D5D663}"/>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0205DC7F-5E55-4D9C-AF91-F360AC56EE28}"/>
              </a:ext>
            </a:extLst>
          </p:cNvPr>
          <p:cNvGraphicFramePr>
            <a:graphicFrameLocks noGrp="1"/>
          </p:cNvGraphicFramePr>
          <p:nvPr>
            <p:ph type="chart" sz="quarter" idx="13"/>
            <p:extLst>
              <p:ext uri="{D42A27DB-BD31-4B8C-83A1-F6EECF244321}">
                <p14:modId xmlns:p14="http://schemas.microsoft.com/office/powerpoint/2010/main" val="305145984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156926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376AE-420A-4D4A-A091-CD6128409EAF}"/>
              </a:ext>
            </a:extLst>
          </p:cNvPr>
          <p:cNvSpPr>
            <a:spLocks noGrp="1"/>
          </p:cNvSpPr>
          <p:nvPr>
            <p:ph type="title"/>
          </p:nvPr>
        </p:nvSpPr>
        <p:spPr/>
        <p:txBody>
          <a:bodyPr/>
          <a:lstStyle/>
          <a:p>
            <a:r>
              <a:rPr lang="en-US"/>
              <a:t>Facebook Page Views By External Referral | Yesway</a:t>
            </a:r>
          </a:p>
        </p:txBody>
      </p:sp>
      <p:sp>
        <p:nvSpPr>
          <p:cNvPr id="3" name="Slide Number Placeholder 2">
            <a:extLst>
              <a:ext uri="{FF2B5EF4-FFF2-40B4-BE49-F238E27FC236}">
                <a16:creationId xmlns:a16="http://schemas.microsoft.com/office/drawing/2014/main" id="{EA2E0025-80F1-48F5-AF1C-209A7C982235}"/>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FDE311F6-3A2A-4B5E-BB4A-70E1A3A6DBF0}"/>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F02DFE73-B350-409C-A8D5-3226A2FF42EE}"/>
              </a:ext>
            </a:extLst>
          </p:cNvPr>
          <p:cNvGraphicFramePr>
            <a:graphicFrameLocks noGrp="1"/>
          </p:cNvGraphicFramePr>
          <p:nvPr>
            <p:ph type="tbl" sz="quarter" idx="15"/>
            <p:extLst>
              <p:ext uri="{D42A27DB-BD31-4B8C-83A1-F6EECF244321}">
                <p14:modId xmlns:p14="http://schemas.microsoft.com/office/powerpoint/2010/main" val="44013134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938341310"/>
                    </a:ext>
                  </a:extLst>
                </a:gridCol>
                <a:gridCol w="3566160">
                  <a:extLst>
                    <a:ext uri="{9D8B030D-6E8A-4147-A177-3AD203B41FA5}">
                      <a16:colId xmlns:a16="http://schemas.microsoft.com/office/drawing/2014/main" val="1811402632"/>
                    </a:ext>
                  </a:extLst>
                </a:gridCol>
                <a:gridCol w="2743200">
                  <a:extLst>
                    <a:ext uri="{9D8B030D-6E8A-4147-A177-3AD203B41FA5}">
                      <a16:colId xmlns:a16="http://schemas.microsoft.com/office/drawing/2014/main" val="3525538149"/>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1584410013"/>
                  </a:ext>
                </a:extLst>
              </a:tr>
              <a:tr h="370840">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939157882"/>
                  </a:ext>
                </a:extLst>
              </a:tr>
            </a:tbl>
          </a:graphicData>
        </a:graphic>
      </p:graphicFrame>
    </p:spTree>
    <p:extLst>
      <p:ext uri="{BB962C8B-B14F-4D97-AF65-F5344CB8AC3E}">
        <p14:creationId xmlns:p14="http://schemas.microsoft.com/office/powerpoint/2010/main" val="326238623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B6086-CBB4-4A9E-AFA4-5F1EABB4202E}"/>
              </a:ext>
            </a:extLst>
          </p:cNvPr>
          <p:cNvSpPr>
            <a:spLocks noGrp="1"/>
          </p:cNvSpPr>
          <p:nvPr>
            <p:ph type="title"/>
          </p:nvPr>
        </p:nvSpPr>
        <p:spPr/>
        <p:txBody>
          <a:bodyPr/>
          <a:lstStyle/>
          <a:p>
            <a:r>
              <a:rPr lang="en-US"/>
              <a:t>Facebook Video Views Table | Yesway</a:t>
            </a:r>
          </a:p>
        </p:txBody>
      </p:sp>
      <p:sp>
        <p:nvSpPr>
          <p:cNvPr id="3" name="Slide Number Placeholder 2">
            <a:extLst>
              <a:ext uri="{FF2B5EF4-FFF2-40B4-BE49-F238E27FC236}">
                <a16:creationId xmlns:a16="http://schemas.microsoft.com/office/drawing/2014/main" id="{9C5B9E32-8530-481D-82DE-10C839870233}"/>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FB466EE8-30A8-47C1-8BB3-9AC8F7D56206}"/>
              </a:ext>
            </a:extLst>
          </p:cNvPr>
          <p:cNvSpPr>
            <a:spLocks noGrp="1"/>
          </p:cNvSpPr>
          <p:nvPr>
            <p:ph type="body" sz="quarter" idx="14"/>
          </p:nvPr>
        </p:nvSpPr>
        <p:spPr/>
        <p:txBody>
          <a:bodyPr/>
          <a:lstStyle/>
          <a:p>
            <a:r>
              <a:rPr lang="en-US"/>
              <a:t>07/16/2017 - 12/31/2017</a:t>
            </a:r>
          </a:p>
        </p:txBody>
      </p:sp>
      <p:graphicFrame>
        <p:nvGraphicFramePr>
          <p:cNvPr id="6" name="Table Placeholder 5">
            <a:extLst>
              <a:ext uri="{FF2B5EF4-FFF2-40B4-BE49-F238E27FC236}">
                <a16:creationId xmlns:a16="http://schemas.microsoft.com/office/drawing/2014/main" id="{4FDE4D74-DAA5-4039-A085-ED2DDC26FAA4}"/>
              </a:ext>
            </a:extLst>
          </p:cNvPr>
          <p:cNvGraphicFramePr>
            <a:graphicFrameLocks noGrp="1"/>
          </p:cNvGraphicFramePr>
          <p:nvPr>
            <p:ph type="tbl" sz="quarter" idx="15"/>
            <p:extLst>
              <p:ext uri="{D42A27DB-BD31-4B8C-83A1-F6EECF244321}">
                <p14:modId xmlns:p14="http://schemas.microsoft.com/office/powerpoint/2010/main" val="17235953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2946213315"/>
                    </a:ext>
                  </a:extLst>
                </a:gridCol>
                <a:gridCol w="914400">
                  <a:extLst>
                    <a:ext uri="{9D8B030D-6E8A-4147-A177-3AD203B41FA5}">
                      <a16:colId xmlns:a16="http://schemas.microsoft.com/office/drawing/2014/main" val="1225313441"/>
                    </a:ext>
                  </a:extLst>
                </a:gridCol>
                <a:gridCol w="914400">
                  <a:extLst>
                    <a:ext uri="{9D8B030D-6E8A-4147-A177-3AD203B41FA5}">
                      <a16:colId xmlns:a16="http://schemas.microsoft.com/office/drawing/2014/main" val="2774380905"/>
                    </a:ext>
                  </a:extLst>
                </a:gridCol>
                <a:gridCol w="914400">
                  <a:extLst>
                    <a:ext uri="{9D8B030D-6E8A-4147-A177-3AD203B41FA5}">
                      <a16:colId xmlns:a16="http://schemas.microsoft.com/office/drawing/2014/main" val="2616098339"/>
                    </a:ext>
                  </a:extLst>
                </a:gridCol>
                <a:gridCol w="914400">
                  <a:extLst>
                    <a:ext uri="{9D8B030D-6E8A-4147-A177-3AD203B41FA5}">
                      <a16:colId xmlns:a16="http://schemas.microsoft.com/office/drawing/2014/main" val="2117301583"/>
                    </a:ext>
                  </a:extLst>
                </a:gridCol>
                <a:gridCol w="914400">
                  <a:extLst>
                    <a:ext uri="{9D8B030D-6E8A-4147-A177-3AD203B41FA5}">
                      <a16:colId xmlns:a16="http://schemas.microsoft.com/office/drawing/2014/main" val="3720290722"/>
                    </a:ext>
                  </a:extLst>
                </a:gridCol>
                <a:gridCol w="914400">
                  <a:extLst>
                    <a:ext uri="{9D8B030D-6E8A-4147-A177-3AD203B41FA5}">
                      <a16:colId xmlns:a16="http://schemas.microsoft.com/office/drawing/2014/main" val="2429283604"/>
                    </a:ext>
                  </a:extLst>
                </a:gridCol>
                <a:gridCol w="914400">
                  <a:extLst>
                    <a:ext uri="{9D8B030D-6E8A-4147-A177-3AD203B41FA5}">
                      <a16:colId xmlns:a16="http://schemas.microsoft.com/office/drawing/2014/main" val="167823459"/>
                    </a:ext>
                  </a:extLst>
                </a:gridCol>
                <a:gridCol w="914400">
                  <a:extLst>
                    <a:ext uri="{9D8B030D-6E8A-4147-A177-3AD203B41FA5}">
                      <a16:colId xmlns:a16="http://schemas.microsoft.com/office/drawing/2014/main" val="1177766188"/>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992574126"/>
                  </a:ext>
                </a:extLst>
              </a:tr>
              <a:tr h="370840">
                <a:tc>
                  <a:txBody>
                    <a:bodyPr/>
                    <a:lstStyle/>
                    <a:p>
                      <a:r>
                        <a:rPr lang="en-US" sz="1000"/>
                        <a:t>Yesway</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772137105"/>
                  </a:ext>
                </a:extLst>
              </a:tr>
            </a:tbl>
          </a:graphicData>
        </a:graphic>
      </p:graphicFrame>
    </p:spTree>
    <p:extLst>
      <p:ext uri="{BB962C8B-B14F-4D97-AF65-F5344CB8AC3E}">
        <p14:creationId xmlns:p14="http://schemas.microsoft.com/office/powerpoint/2010/main" val="77626760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F0D4B-2609-4316-8AA1-5881548F0E08}"/>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F8B058E7-5B19-4602-B51B-A364EA2DE627}"/>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924AD289-9837-4A26-AE71-D000EAB92B2D}"/>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B4E4D86F-E3AF-4988-9D5D-E9568A418796}"/>
              </a:ext>
            </a:extLst>
          </p:cNvPr>
          <p:cNvGraphicFramePr>
            <a:graphicFrameLocks noGrp="1"/>
          </p:cNvGraphicFramePr>
          <p:nvPr>
            <p:ph type="chart" sz="quarter" idx="13"/>
            <p:extLst>
              <p:ext uri="{D42A27DB-BD31-4B8C-83A1-F6EECF244321}">
                <p14:modId xmlns:p14="http://schemas.microsoft.com/office/powerpoint/2010/main" val="178997350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1002219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4BE1-BBC4-4081-BBF0-CB3CD0E3D14A}"/>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AC05E995-FE35-40DC-AA20-83327FD1EDB8}"/>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9074FBB3-A39C-414A-96F6-4BD69B6D74F1}"/>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2009B1FC-70C6-4382-BE05-593EBA592141}"/>
              </a:ext>
            </a:extLst>
          </p:cNvPr>
          <p:cNvGraphicFramePr>
            <a:graphicFrameLocks noGrp="1"/>
          </p:cNvGraphicFramePr>
          <p:nvPr>
            <p:ph type="chart" sz="quarter" idx="13"/>
            <p:extLst>
              <p:ext uri="{D42A27DB-BD31-4B8C-83A1-F6EECF244321}">
                <p14:modId xmlns:p14="http://schemas.microsoft.com/office/powerpoint/2010/main" val="183504180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7290624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693D6-DF07-402B-A25B-2E5FF1A5DDA1}"/>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8642C1EA-DC88-47E8-9017-87AB9B01DD9D}"/>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B625C176-E18C-4CEE-9A29-8BD47A1A6807}"/>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75610F44-7A61-471E-890E-E8BD3B952842}"/>
              </a:ext>
            </a:extLst>
          </p:cNvPr>
          <p:cNvGraphicFramePr>
            <a:graphicFrameLocks noGrp="1"/>
          </p:cNvGraphicFramePr>
          <p:nvPr>
            <p:ph type="chart" sz="quarter" idx="13"/>
            <p:extLst>
              <p:ext uri="{D42A27DB-BD31-4B8C-83A1-F6EECF244321}">
                <p14:modId xmlns:p14="http://schemas.microsoft.com/office/powerpoint/2010/main" val="88509494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591247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EC45-62D0-4C73-B43D-54499B8287B2}"/>
              </a:ext>
            </a:extLst>
          </p:cNvPr>
          <p:cNvSpPr>
            <a:spLocks noGrp="1"/>
          </p:cNvSpPr>
          <p:nvPr>
            <p:ph type="title"/>
          </p:nvPr>
        </p:nvSpPr>
        <p:spPr/>
        <p:txBody>
          <a:bodyPr/>
          <a:lstStyle/>
          <a:p>
            <a:r>
              <a:rPr lang="en-US"/>
              <a:t>Facebook Impressions | Yesway</a:t>
            </a:r>
          </a:p>
        </p:txBody>
      </p:sp>
      <p:sp>
        <p:nvSpPr>
          <p:cNvPr id="3" name="Slide Number Placeholder 2">
            <a:extLst>
              <a:ext uri="{FF2B5EF4-FFF2-40B4-BE49-F238E27FC236}">
                <a16:creationId xmlns:a16="http://schemas.microsoft.com/office/drawing/2014/main" id="{69D1CB54-8DCD-4C45-B7FF-FA98496FB776}"/>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B18AEE6B-1D57-4E64-AA20-BB61F2064A73}"/>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856E2EDB-48CF-43FD-B5D8-F94892252DC9}"/>
              </a:ext>
            </a:extLst>
          </p:cNvPr>
          <p:cNvGraphicFramePr>
            <a:graphicFrameLocks noGrp="1"/>
          </p:cNvGraphicFramePr>
          <p:nvPr>
            <p:ph type="chart" sz="quarter" idx="13"/>
            <p:extLst>
              <p:ext uri="{D42A27DB-BD31-4B8C-83A1-F6EECF244321}">
                <p14:modId xmlns:p14="http://schemas.microsoft.com/office/powerpoint/2010/main" val="335904715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886755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CCCC0-D229-4FA8-BA8F-757CAA8DBA8C}"/>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794A680C-C4D5-4A0A-B1D7-BD3280851D87}"/>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E6F6F48B-7B80-41BB-8252-A387955C442D}"/>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01874DD2-C84C-492B-9114-28F1F5C51A97}"/>
              </a:ext>
            </a:extLst>
          </p:cNvPr>
          <p:cNvGraphicFramePr>
            <a:graphicFrameLocks noGrp="1"/>
          </p:cNvGraphicFramePr>
          <p:nvPr>
            <p:ph type="chart" sz="quarter" idx="13"/>
            <p:extLst>
              <p:ext uri="{D42A27DB-BD31-4B8C-83A1-F6EECF244321}">
                <p14:modId xmlns:p14="http://schemas.microsoft.com/office/powerpoint/2010/main" val="130239209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201361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C1BF1-5A3C-46B5-BEC0-DA1779368917}"/>
              </a:ext>
            </a:extLst>
          </p:cNvPr>
          <p:cNvSpPr>
            <a:spLocks noGrp="1"/>
          </p:cNvSpPr>
          <p:nvPr>
            <p:ph type="title"/>
          </p:nvPr>
        </p:nvSpPr>
        <p:spPr/>
        <p:txBody>
          <a:bodyPr/>
          <a:lstStyle/>
          <a:p>
            <a:r>
              <a:rPr lang="en-US"/>
              <a:t>Facebook Total Interactions | Yesway</a:t>
            </a:r>
          </a:p>
        </p:txBody>
      </p:sp>
      <p:sp>
        <p:nvSpPr>
          <p:cNvPr id="3" name="Slide Number Placeholder 2">
            <a:extLst>
              <a:ext uri="{FF2B5EF4-FFF2-40B4-BE49-F238E27FC236}">
                <a16:creationId xmlns:a16="http://schemas.microsoft.com/office/drawing/2014/main" id="{438D4BAB-A3B1-43AA-96A3-342B9ADADFF2}"/>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D2AAED69-3C32-460F-9119-4FD8B58FDBF3}"/>
              </a:ext>
            </a:extLst>
          </p:cNvPr>
          <p:cNvSpPr>
            <a:spLocks noGrp="1"/>
          </p:cNvSpPr>
          <p:nvPr>
            <p:ph type="body" sz="quarter" idx="14"/>
          </p:nvPr>
        </p:nvSpPr>
        <p:spPr/>
        <p:txBody>
          <a:bodyPr/>
          <a:lstStyle/>
          <a:p>
            <a:r>
              <a:rPr lang="en-US"/>
              <a:t>07/16/2017 - 12/31/2017</a:t>
            </a:r>
          </a:p>
        </p:txBody>
      </p:sp>
      <p:graphicFrame>
        <p:nvGraphicFramePr>
          <p:cNvPr id="6" name="Chart Placeholder 5">
            <a:extLst>
              <a:ext uri="{FF2B5EF4-FFF2-40B4-BE49-F238E27FC236}">
                <a16:creationId xmlns:a16="http://schemas.microsoft.com/office/drawing/2014/main" id="{BD001B46-9A2F-4CFA-BACC-53C7110B488E}"/>
              </a:ext>
            </a:extLst>
          </p:cNvPr>
          <p:cNvGraphicFramePr>
            <a:graphicFrameLocks noGrp="1"/>
          </p:cNvGraphicFramePr>
          <p:nvPr>
            <p:ph type="chart" sz="quarter" idx="13"/>
            <p:extLst>
              <p:ext uri="{D42A27DB-BD31-4B8C-83A1-F6EECF244321}">
                <p14:modId xmlns:p14="http://schemas.microsoft.com/office/powerpoint/2010/main" val="56089033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25469148"/>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20220524_211045</Template>
  <TotalTime>1</TotalTime>
  <Words>929</Words>
  <Application>Microsoft Office PowerPoint</Application>
  <PresentationFormat>Widescreen</PresentationFormat>
  <Paragraphs>470</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Helvetica Neue</vt:lpstr>
      <vt:lpstr>Calibri</vt:lpstr>
      <vt:lpstr>Calibri Light</vt:lpstr>
      <vt:lpstr>quintly_template</vt:lpstr>
      <vt:lpstr>Facebook - Yesway Only</vt:lpstr>
      <vt:lpstr>Facebook Key Metrics Table | Yesway</vt:lpstr>
      <vt:lpstr>Facebook Own Posts Table | Yesway - 1 of 9</vt:lpstr>
      <vt:lpstr>Facebook Own Posts Table | Yesway - 2 of 9</vt:lpstr>
      <vt:lpstr>Facebook Own Posts Table | Yesway - 3 of 9</vt:lpstr>
      <vt:lpstr>Facebook Own Posts Table | Yesway - 4 of 9</vt:lpstr>
      <vt:lpstr>Facebook Own Posts Table | Yesway - 5 of 9</vt:lpstr>
      <vt:lpstr>Facebook Own Posts Table | Yesway - 6 of 9</vt:lpstr>
      <vt:lpstr>Facebook Own Posts Table | Yesway - 7 of 9</vt:lpstr>
      <vt:lpstr>Facebook Own Posts Table | Yesway - 8 of 9</vt:lpstr>
      <vt:lpstr>Facebook Own Posts Table | Yesway - 9 of 9</vt:lpstr>
      <vt:lpstr>Facebook Fans Change Per Weekday | Yesway</vt:lpstr>
      <vt:lpstr>Facebook Yesway Posts | Yesway</vt:lpstr>
      <vt:lpstr>Facebook Own Posts By Weekday | Yesway</vt:lpstr>
      <vt:lpstr>Facebook Average Interactions Per Post | Yesway</vt:lpstr>
      <vt:lpstr>Facebook Interaction Rate By Weekday | Yesway</vt:lpstr>
      <vt:lpstr>Facebook Interaction Rate By Post Type | Yesway</vt:lpstr>
      <vt:lpstr>Facebook Post Type | Yesway</vt:lpstr>
      <vt:lpstr>Facebook Reach Type Distribution  | Yesway</vt:lpstr>
      <vt:lpstr>Facebook Reach by Post Type  | Yesway</vt:lpstr>
      <vt:lpstr>Facebook Page Content Virality | Yesway</vt:lpstr>
      <vt:lpstr>Facebook Video Views | Yesway</vt:lpstr>
      <vt:lpstr>Facebook User Posts | Yesway</vt:lpstr>
      <vt:lpstr>Facebook Page Views | Yesway</vt:lpstr>
      <vt:lpstr>Facebook Interaction Rate By Hour | Yesway</vt:lpstr>
      <vt:lpstr>Facebook Average Shares Per Post | Yesway</vt:lpstr>
      <vt:lpstr>Facebook Reactions Distribution | Yesway</vt:lpstr>
      <vt:lpstr>Facebook Page Views By External Referral | Yesway</vt:lpstr>
      <vt:lpstr>Facebook Video Views Table | Yesway</vt:lpstr>
      <vt:lpstr>Facebook Fans or Followers Total | Yesway</vt:lpstr>
      <vt:lpstr>Facebook Reach | Yesway</vt:lpstr>
      <vt:lpstr>Facebook Fans or Followers Total | Yesway</vt:lpstr>
      <vt:lpstr>Facebook Impressions | Yesway</vt:lpstr>
      <vt:lpstr>Facebook Reach | Yesway</vt:lpstr>
      <vt:lpstr>Facebook Total Interactions | Yesway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Yesway Only</dc:title>
  <dc:creator>Administrator</dc:creator>
  <cp:lastModifiedBy>Administrator</cp:lastModifiedBy>
  <cp:revision>1</cp:revision>
  <dcterms:created xsi:type="dcterms:W3CDTF">2022-05-24T21:10:45Z</dcterms:created>
  <dcterms:modified xsi:type="dcterms:W3CDTF">2022-05-24T21:11:59Z</dcterms:modified>
</cp:coreProperties>
</file>